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4"/>
  </p:notesMasterIdLst>
  <p:sldIdLst>
    <p:sldId id="256" r:id="rId2"/>
    <p:sldId id="257" r:id="rId3"/>
    <p:sldId id="259" r:id="rId4"/>
    <p:sldId id="260" r:id="rId5"/>
    <p:sldId id="263" r:id="rId6"/>
    <p:sldId id="281" r:id="rId7"/>
    <p:sldId id="282" r:id="rId8"/>
    <p:sldId id="283" r:id="rId9"/>
    <p:sldId id="284" r:id="rId10"/>
    <p:sldId id="285" r:id="rId11"/>
    <p:sldId id="337" r:id="rId12"/>
    <p:sldId id="338" r:id="rId13"/>
    <p:sldId id="339" r:id="rId14"/>
    <p:sldId id="340" r:id="rId15"/>
    <p:sldId id="341" r:id="rId16"/>
    <p:sldId id="345" r:id="rId17"/>
    <p:sldId id="364" r:id="rId18"/>
    <p:sldId id="301" r:id="rId19"/>
    <p:sldId id="302" r:id="rId20"/>
    <p:sldId id="303" r:id="rId21"/>
    <p:sldId id="305" r:id="rId22"/>
    <p:sldId id="307" r:id="rId23"/>
    <p:sldId id="309" r:id="rId24"/>
    <p:sldId id="310" r:id="rId25"/>
    <p:sldId id="311" r:id="rId26"/>
    <p:sldId id="312" r:id="rId27"/>
    <p:sldId id="313" r:id="rId28"/>
    <p:sldId id="314" r:id="rId29"/>
    <p:sldId id="315" r:id="rId30"/>
    <p:sldId id="316" r:id="rId31"/>
    <p:sldId id="317" r:id="rId32"/>
    <p:sldId id="319" r:id="rId33"/>
    <p:sldId id="322" r:id="rId34"/>
    <p:sldId id="323" r:id="rId35"/>
    <p:sldId id="324" r:id="rId36"/>
    <p:sldId id="325" r:id="rId37"/>
    <p:sldId id="327" r:id="rId38"/>
    <p:sldId id="328" r:id="rId39"/>
    <p:sldId id="330" r:id="rId40"/>
    <p:sldId id="331" r:id="rId41"/>
    <p:sldId id="365" r:id="rId42"/>
    <p:sldId id="366" r:id="rId43"/>
    <p:sldId id="361"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60" r:id="rId58"/>
    <p:sldId id="362" r:id="rId59"/>
    <p:sldId id="363" r:id="rId60"/>
    <p:sldId id="298" r:id="rId61"/>
    <p:sldId id="300" r:id="rId62"/>
    <p:sldId id="29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4" d="100"/>
          <a:sy n="74" d="100"/>
        </p:scale>
        <p:origin x="576" y="54"/>
      </p:cViewPr>
      <p:guideLst>
        <p:guide orient="horz" pos="2160"/>
        <p:guide pos="3840"/>
      </p:guideLst>
    </p:cSldViewPr>
  </p:slideViewPr>
  <p:outlineViewPr>
    <p:cViewPr>
      <p:scale>
        <a:sx n="33" d="100"/>
        <a:sy n="33" d="100"/>
      </p:scale>
      <p:origin x="48" y="262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Controller</c:v>
                </c:pt>
              </c:strCache>
            </c:strRef>
          </c:tx>
          <c:invertIfNegative val="0"/>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57</c:v>
                </c:pt>
                <c:pt idx="1">
                  <c:v>21.05</c:v>
                </c:pt>
                <c:pt idx="2">
                  <c:v>42.11</c:v>
                </c:pt>
                <c:pt idx="3">
                  <c:v>24.56</c:v>
                </c:pt>
                <c:pt idx="4">
                  <c:v>1.750000000000002</c:v>
                </c:pt>
                <c:pt idx="5">
                  <c:v>10.52</c:v>
                </c:pt>
              </c:numCache>
            </c:numRef>
          </c:val>
        </c:ser>
        <c:ser>
          <c:idx val="1"/>
          <c:order val="1"/>
          <c:tx>
            <c:strRef>
              <c:f>Sheet1!$C$1</c:f>
              <c:strCache>
                <c:ptCount val="1"/>
                <c:pt idx="0">
                  <c:v>View</c:v>
                </c:pt>
              </c:strCache>
            </c:strRef>
          </c:tx>
          <c:invertIfNegative val="0"/>
          <c:cat>
            <c:strRef>
              <c:f>Sheet1!$A$2:$A$7</c:f>
              <c:strCache>
                <c:ptCount val="6"/>
                <c:pt idx="0">
                  <c:v>A</c:v>
                </c:pt>
                <c:pt idx="1">
                  <c:v>B</c:v>
                </c:pt>
                <c:pt idx="2">
                  <c:v>C</c:v>
                </c:pt>
                <c:pt idx="3">
                  <c:v>D</c:v>
                </c:pt>
                <c:pt idx="4">
                  <c:v>E</c:v>
                </c:pt>
                <c:pt idx="5">
                  <c:v>F</c:v>
                </c:pt>
              </c:strCache>
            </c:strRef>
          </c:cat>
          <c:val>
            <c:numRef>
              <c:f>Sheet1!$C$2:$C$7</c:f>
              <c:numCache>
                <c:formatCode>General</c:formatCode>
                <c:ptCount val="6"/>
                <c:pt idx="0">
                  <c:v>14</c:v>
                </c:pt>
                <c:pt idx="1">
                  <c:v>50</c:v>
                </c:pt>
                <c:pt idx="2">
                  <c:v>14.29</c:v>
                </c:pt>
                <c:pt idx="3">
                  <c:v>35.71</c:v>
                </c:pt>
              </c:numCache>
            </c:numRef>
          </c:val>
        </c:ser>
        <c:ser>
          <c:idx val="2"/>
          <c:order val="2"/>
          <c:tx>
            <c:strRef>
              <c:f>Sheet1!$D$1</c:f>
              <c:strCache>
                <c:ptCount val="1"/>
                <c:pt idx="0">
                  <c:v>Model</c:v>
                </c:pt>
              </c:strCache>
            </c:strRef>
          </c:tx>
          <c:invertIfNegative val="0"/>
          <c:cat>
            <c:strRef>
              <c:f>Sheet1!$A$2:$A$7</c:f>
              <c:strCache>
                <c:ptCount val="6"/>
                <c:pt idx="0">
                  <c:v>A</c:v>
                </c:pt>
                <c:pt idx="1">
                  <c:v>B</c:v>
                </c:pt>
                <c:pt idx="2">
                  <c:v>C</c:v>
                </c:pt>
                <c:pt idx="3">
                  <c:v>D</c:v>
                </c:pt>
                <c:pt idx="4">
                  <c:v>E</c:v>
                </c:pt>
                <c:pt idx="5">
                  <c:v>F</c:v>
                </c:pt>
              </c:strCache>
            </c:strRef>
          </c:cat>
          <c:val>
            <c:numRef>
              <c:f>Sheet1!$D$2:$D$7</c:f>
              <c:numCache>
                <c:formatCode>General</c:formatCode>
                <c:ptCount val="6"/>
                <c:pt idx="0">
                  <c:v>41</c:v>
                </c:pt>
                <c:pt idx="1">
                  <c:v>26.830000000000005</c:v>
                </c:pt>
                <c:pt idx="2">
                  <c:v>36.590000000000003</c:v>
                </c:pt>
                <c:pt idx="3">
                  <c:v>12.2</c:v>
                </c:pt>
                <c:pt idx="5">
                  <c:v>21.95</c:v>
                </c:pt>
              </c:numCache>
            </c:numRef>
          </c:val>
        </c:ser>
        <c:dLbls>
          <c:showLegendKey val="0"/>
          <c:showVal val="0"/>
          <c:showCatName val="0"/>
          <c:showSerName val="0"/>
          <c:showPercent val="0"/>
          <c:showBubbleSize val="0"/>
        </c:dLbls>
        <c:gapWidth val="150"/>
        <c:axId val="335104584"/>
        <c:axId val="335102624"/>
      </c:barChart>
      <c:catAx>
        <c:axId val="335104584"/>
        <c:scaling>
          <c:orientation val="minMax"/>
        </c:scaling>
        <c:delete val="0"/>
        <c:axPos val="b"/>
        <c:numFmt formatCode="General" sourceLinked="0"/>
        <c:majorTickMark val="out"/>
        <c:minorTickMark val="none"/>
        <c:tickLblPos val="nextTo"/>
        <c:crossAx val="335102624"/>
        <c:crosses val="autoZero"/>
        <c:auto val="1"/>
        <c:lblAlgn val="ctr"/>
        <c:lblOffset val="100"/>
        <c:noMultiLvlLbl val="0"/>
      </c:catAx>
      <c:valAx>
        <c:axId val="335102624"/>
        <c:scaling>
          <c:orientation val="minMax"/>
        </c:scaling>
        <c:delete val="0"/>
        <c:axPos val="l"/>
        <c:majorGridlines/>
        <c:numFmt formatCode="General" sourceLinked="1"/>
        <c:majorTickMark val="out"/>
        <c:minorTickMark val="none"/>
        <c:tickLblPos val="nextTo"/>
        <c:crossAx val="335104584"/>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9E2CD-738C-450B-8B8B-684C30DD75DD}" type="datetimeFigureOut">
              <a:rPr lang="en-IN" smtClean="0"/>
              <a:pPr/>
              <a:t>07-12-2020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3D288-CBDD-48E6-BA3D-796C2BEFBAB9}" type="slidenum">
              <a:rPr lang="en-IN" smtClean="0"/>
              <a:pPr/>
              <a:t>‹#›</a:t>
            </a:fld>
            <a:endParaRPr lang="en-IN"/>
          </a:p>
        </p:txBody>
      </p:sp>
    </p:spTree>
    <p:extLst>
      <p:ext uri="{BB962C8B-B14F-4D97-AF65-F5344CB8AC3E}">
        <p14:creationId xmlns:p14="http://schemas.microsoft.com/office/powerpoint/2010/main" val="143826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33D288-CBDD-48E6-BA3D-796C2BEFBAB9}" type="slidenum">
              <a:rPr lang="en-IN" smtClean="0"/>
              <a:pPr/>
              <a:t>1</a:t>
            </a:fld>
            <a:endParaRPr lang="en-IN"/>
          </a:p>
        </p:txBody>
      </p:sp>
    </p:spTree>
    <p:extLst>
      <p:ext uri="{BB962C8B-B14F-4D97-AF65-F5344CB8AC3E}">
        <p14:creationId xmlns:p14="http://schemas.microsoft.com/office/powerpoint/2010/main" val="395033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F33D288-CBDD-48E6-BA3D-796C2BEFBAB9}" type="slidenum">
              <a:rPr lang="en-IN" smtClean="0"/>
              <a:pPr/>
              <a:t>3</a:t>
            </a:fld>
            <a:endParaRPr lang="en-IN"/>
          </a:p>
        </p:txBody>
      </p:sp>
    </p:spTree>
    <p:extLst>
      <p:ext uri="{BB962C8B-B14F-4D97-AF65-F5344CB8AC3E}">
        <p14:creationId xmlns:p14="http://schemas.microsoft.com/office/powerpoint/2010/main" val="351556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33D288-CBDD-48E6-BA3D-796C2BEFBAB9}" type="slidenum">
              <a:rPr lang="en-IN" smtClean="0"/>
              <a:pPr/>
              <a:t>5</a:t>
            </a:fld>
            <a:endParaRPr lang="en-IN" dirty="0"/>
          </a:p>
        </p:txBody>
      </p:sp>
    </p:spTree>
    <p:extLst>
      <p:ext uri="{BB962C8B-B14F-4D97-AF65-F5344CB8AC3E}">
        <p14:creationId xmlns:p14="http://schemas.microsoft.com/office/powerpoint/2010/main" val="40371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4AE44E-B3C3-4742-B6ED-5811D33B21B4}" type="datetime1">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000" b="1"/>
            </a:lvl1pPr>
          </a:lstStyle>
          <a:p>
            <a:fld id="{2E830C50-564B-469C-A575-F78816267FCF}"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7662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B33D5B-26B9-4B34-AFB9-FE7A695E8285}" type="datetime1">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128995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DA5275-C145-4381-89FA-051E256BBA62}" type="datetime1">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171502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270000"/>
            <a:ext cx="10058400" cy="4892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55CADFB-DDD5-4ED8-B39C-7054638F6C25}" type="datetime1">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000" b="1"/>
            </a:lvl1pPr>
          </a:lstStyle>
          <a:p>
            <a:fld id="{2E830C50-564B-469C-A575-F78816267FCF}" type="slidenum">
              <a:rPr lang="en-IN" smtClean="0"/>
              <a:pPr/>
              <a:t>‹#›</a:t>
            </a:fld>
            <a:endParaRPr lang="en-IN" dirty="0"/>
          </a:p>
        </p:txBody>
      </p:sp>
      <p:sp>
        <p:nvSpPr>
          <p:cNvPr id="9" name="Title 8"/>
          <p:cNvSpPr>
            <a:spLocks noGrp="1"/>
          </p:cNvSpPr>
          <p:nvPr>
            <p:ph type="title"/>
          </p:nvPr>
        </p:nvSpPr>
        <p:spPr/>
        <p:txBody>
          <a:bodyPr/>
          <a:lstStyle/>
          <a:p>
            <a:r>
              <a:rPr lang="en-US" dirty="0" smtClean="0"/>
              <a:t>Click to edit Master title style</a:t>
            </a:r>
            <a:endParaRPr lang="en-IN" dirty="0"/>
          </a:p>
        </p:txBody>
      </p:sp>
    </p:spTree>
    <p:extLst>
      <p:ext uri="{BB962C8B-B14F-4D97-AF65-F5344CB8AC3E}">
        <p14:creationId xmlns:p14="http://schemas.microsoft.com/office/powerpoint/2010/main" val="1812523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D51DA-1274-4711-A11A-2F78A217523F}" type="datetime1">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830C50-564B-469C-A575-F78816267FC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33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21C2B-C5D8-4A9E-8D89-DC6D908C568A}" type="datetime1">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361559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4BAE35-C88E-43AA-844E-8D3DF6F47277}" type="datetime1">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247195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EAB037D-EDF5-4DC2-A750-5A1E2217D1A3}" type="datetime1">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2990211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7A3629-6250-42C1-AD76-E5E811C638CE}" type="datetime1">
              <a:rPr lang="en-IN" smtClean="0"/>
              <a:t>07-12-2020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lvl1pPr>
              <a:defRPr sz="2000" b="1"/>
            </a:lvl1pPr>
          </a:lstStyle>
          <a:p>
            <a:fld id="{2E830C50-564B-469C-A575-F78816267FCF}" type="slidenum">
              <a:rPr lang="en-IN" smtClean="0"/>
              <a:pPr/>
              <a:t>‹#›</a:t>
            </a:fld>
            <a:endParaRPr lang="en-IN" sz="3600" dirty="0"/>
          </a:p>
        </p:txBody>
      </p:sp>
    </p:spTree>
    <p:extLst>
      <p:ext uri="{BB962C8B-B14F-4D97-AF65-F5344CB8AC3E}">
        <p14:creationId xmlns:p14="http://schemas.microsoft.com/office/powerpoint/2010/main" val="7600414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30A8BE-B6BD-4AD2-8CF7-A12BD862C7FF}" type="datetime1">
              <a:rPr lang="en-IN" smtClean="0"/>
              <a:t>07-12-2020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830C50-564B-469C-A575-F78816267FCF}" type="slidenum">
              <a:rPr lang="en-IN" smtClean="0"/>
              <a:pPr/>
              <a:t>‹#›</a:t>
            </a:fld>
            <a:endParaRPr lang="en-IN"/>
          </a:p>
        </p:txBody>
      </p:sp>
    </p:spTree>
    <p:extLst>
      <p:ext uri="{BB962C8B-B14F-4D97-AF65-F5344CB8AC3E}">
        <p14:creationId xmlns:p14="http://schemas.microsoft.com/office/powerpoint/2010/main" val="375515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5B7EB-F8FC-4A7C-B18F-10B73CC60B95}" type="datetime1">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830C50-564B-469C-A575-F78816267FCF}" type="slidenum">
              <a:rPr lang="en-IN" smtClean="0"/>
              <a:pPr/>
              <a:t>‹#›</a:t>
            </a:fld>
            <a:endParaRPr lang="en-IN"/>
          </a:p>
        </p:txBody>
      </p:sp>
    </p:spTree>
    <p:extLst>
      <p:ext uri="{BB962C8B-B14F-4D97-AF65-F5344CB8AC3E}">
        <p14:creationId xmlns:p14="http://schemas.microsoft.com/office/powerpoint/2010/main" val="32045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64363"/>
            <a:ext cx="10058400" cy="88646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333500"/>
            <a:ext cx="10058400" cy="4967726"/>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CE7864-F8AA-4176-8F1A-2EB156542712}" type="datetime1">
              <a:rPr lang="en-IN" smtClean="0"/>
              <a:t>07-12-2020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830C50-564B-469C-A575-F78816267FCF}" type="slidenum">
              <a:rPr lang="en-IN" smtClean="0"/>
              <a:pPr/>
              <a:t>‹#›</a:t>
            </a:fld>
            <a:endParaRPr lang="en-IN"/>
          </a:p>
        </p:txBody>
      </p:sp>
      <p:cxnSp>
        <p:nvCxnSpPr>
          <p:cNvPr id="10" name="Straight Connector 9"/>
          <p:cNvCxnSpPr/>
          <p:nvPr/>
        </p:nvCxnSpPr>
        <p:spPr>
          <a:xfrm>
            <a:off x="1097280" y="115082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685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61165"/>
            <a:ext cx="10061171" cy="1317812"/>
          </a:xfrm>
        </p:spPr>
        <p:txBody>
          <a:bodyPr>
            <a:noAutofit/>
          </a:bodyPr>
          <a:lstStyle/>
          <a:p>
            <a:pPr algn="ctr"/>
            <a:r>
              <a:rPr lang="en-IN" sz="4400" b="1" dirty="0"/>
              <a:t>Evaluating Student's </a:t>
            </a:r>
            <a:r>
              <a:rPr lang="en-IN" sz="4400" b="1" dirty="0" smtClean="0"/>
              <a:t>Activity </a:t>
            </a:r>
            <a:r>
              <a:rPr lang="en-IN" sz="4400" b="1" dirty="0"/>
              <a:t>for </a:t>
            </a:r>
            <a:r>
              <a:rPr lang="en-IN" sz="4400" b="1" dirty="0" smtClean="0"/>
              <a:t>Programming Assignments </a:t>
            </a:r>
            <a:r>
              <a:rPr lang="en-IN" sz="4400" b="1" dirty="0"/>
              <a:t>using GIT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0683" y="2787856"/>
            <a:ext cx="1457132" cy="1457132"/>
          </a:xfrm>
          <a:prstGeom prst="rect">
            <a:avLst/>
          </a:prstGeom>
        </p:spPr>
      </p:pic>
      <p:sp>
        <p:nvSpPr>
          <p:cNvPr id="5" name="TextBox 4"/>
          <p:cNvSpPr txBox="1"/>
          <p:nvPr/>
        </p:nvSpPr>
        <p:spPr>
          <a:xfrm>
            <a:off x="1590866" y="1767918"/>
            <a:ext cx="9076765" cy="830997"/>
          </a:xfrm>
          <a:prstGeom prst="rect">
            <a:avLst/>
          </a:prstGeom>
          <a:noFill/>
        </p:spPr>
        <p:txBody>
          <a:bodyPr wrap="square" rtlCol="0">
            <a:spAutoFit/>
          </a:bodyPr>
          <a:lstStyle/>
          <a:p>
            <a:pPr algn="ctr"/>
            <a:r>
              <a:rPr lang="en-IN" sz="2400" dirty="0" smtClean="0"/>
              <a:t>Department of Computer Science</a:t>
            </a:r>
          </a:p>
          <a:p>
            <a:pPr algn="ctr"/>
            <a:r>
              <a:rPr lang="en-IN" sz="2400" dirty="0" smtClean="0"/>
              <a:t>Rollwala Computer Centre</a:t>
            </a:r>
            <a:endParaRPr lang="en-IN" sz="2400" dirty="0"/>
          </a:p>
        </p:txBody>
      </p:sp>
      <p:sp>
        <p:nvSpPr>
          <p:cNvPr id="6" name="TextBox 5"/>
          <p:cNvSpPr txBox="1"/>
          <p:nvPr/>
        </p:nvSpPr>
        <p:spPr>
          <a:xfrm>
            <a:off x="8027894" y="4525784"/>
            <a:ext cx="3133328" cy="1015663"/>
          </a:xfrm>
          <a:prstGeom prst="rect">
            <a:avLst/>
          </a:prstGeom>
          <a:noFill/>
        </p:spPr>
        <p:txBody>
          <a:bodyPr wrap="square" rtlCol="0">
            <a:spAutoFit/>
          </a:bodyPr>
          <a:lstStyle/>
          <a:p>
            <a:r>
              <a:rPr lang="en-IN" sz="2400" dirty="0" smtClean="0"/>
              <a:t>Under the guidance of : </a:t>
            </a:r>
            <a:endParaRPr lang="en-IN" sz="2400" dirty="0"/>
          </a:p>
          <a:p>
            <a:pPr>
              <a:lnSpc>
                <a:spcPct val="150000"/>
              </a:lnSpc>
            </a:pPr>
            <a:r>
              <a:rPr lang="en-IN" sz="2400" dirty="0" smtClean="0"/>
              <a:t>Dr. Hardik Joshi</a:t>
            </a:r>
            <a:endParaRPr lang="en-IN" sz="2400" dirty="0"/>
          </a:p>
        </p:txBody>
      </p:sp>
      <p:sp>
        <p:nvSpPr>
          <p:cNvPr id="9" name="TextBox 8"/>
          <p:cNvSpPr txBox="1"/>
          <p:nvPr/>
        </p:nvSpPr>
        <p:spPr>
          <a:xfrm>
            <a:off x="1100051" y="4370313"/>
            <a:ext cx="3361765" cy="1697068"/>
          </a:xfrm>
          <a:prstGeom prst="rect">
            <a:avLst/>
          </a:prstGeom>
          <a:noFill/>
        </p:spPr>
        <p:txBody>
          <a:bodyPr wrap="square" rtlCol="0">
            <a:spAutoFit/>
          </a:bodyPr>
          <a:lstStyle/>
          <a:p>
            <a:pPr>
              <a:lnSpc>
                <a:spcPct val="150000"/>
              </a:lnSpc>
            </a:pPr>
            <a:r>
              <a:rPr lang="en-IN" sz="2400" dirty="0"/>
              <a:t>Presented By:</a:t>
            </a:r>
          </a:p>
          <a:p>
            <a:pPr>
              <a:lnSpc>
                <a:spcPct val="150000"/>
              </a:lnSpc>
            </a:pPr>
            <a:r>
              <a:rPr lang="en-IN" sz="2400" dirty="0"/>
              <a:t>Antra Koul - 13</a:t>
            </a:r>
          </a:p>
          <a:p>
            <a:pPr>
              <a:lnSpc>
                <a:spcPct val="150000"/>
              </a:lnSpc>
            </a:pPr>
            <a:r>
              <a:rPr lang="en-IN" sz="2400" dirty="0"/>
              <a:t>Aqueed Shaikh - 24</a:t>
            </a:r>
          </a:p>
        </p:txBody>
      </p:sp>
      <p:sp>
        <p:nvSpPr>
          <p:cNvPr id="3" name="Slide Number Placeholder 2"/>
          <p:cNvSpPr>
            <a:spLocks noGrp="1"/>
          </p:cNvSpPr>
          <p:nvPr>
            <p:ph type="sldNum" sz="quarter" idx="12"/>
          </p:nvPr>
        </p:nvSpPr>
        <p:spPr/>
        <p:txBody>
          <a:bodyPr/>
          <a:lstStyle/>
          <a:p>
            <a:fld id="{2E830C50-564B-469C-A575-F78816267FCF}" type="slidenum">
              <a:rPr lang="en-IN" smtClean="0"/>
              <a:pPr/>
              <a:t>1</a:t>
            </a:fld>
            <a:endParaRPr lang="en-IN" dirty="0"/>
          </a:p>
        </p:txBody>
      </p:sp>
    </p:spTree>
    <p:extLst>
      <p:ext uri="{BB962C8B-B14F-4D97-AF65-F5344CB8AC3E}">
        <p14:creationId xmlns:p14="http://schemas.microsoft.com/office/powerpoint/2010/main" val="21358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b="1" dirty="0"/>
              <a:t>The Modern </a:t>
            </a:r>
            <a:r>
              <a:rPr lang="en-IN" sz="2800" b="1" dirty="0" smtClean="0"/>
              <a:t>Phase:</a:t>
            </a:r>
          </a:p>
          <a:p>
            <a:pPr>
              <a:buFont typeface="Wingdings" panose="05000000000000000000" pitchFamily="2" charset="2"/>
              <a:buChar char="Ø"/>
            </a:pPr>
            <a:r>
              <a:rPr lang="en-IN" sz="2800" dirty="0" smtClean="0"/>
              <a:t> There </a:t>
            </a:r>
            <a:r>
              <a:rPr lang="en-IN" sz="2800" dirty="0"/>
              <a:t>came a renaissance in the year 2009-2010 with the introduction of GIT and its like. GIT is a Distributed Version Control System (DVCS). </a:t>
            </a:r>
            <a:endParaRPr lang="en-IN" sz="2800" dirty="0" smtClean="0"/>
          </a:p>
          <a:p>
            <a:pPr>
              <a:buFont typeface="Wingdings" panose="05000000000000000000" pitchFamily="2" charset="2"/>
              <a:buChar char="Ø"/>
            </a:pPr>
            <a:r>
              <a:rPr lang="en-IN" sz="2800" dirty="0" smtClean="0"/>
              <a:t> Linus </a:t>
            </a:r>
            <a:r>
              <a:rPr lang="en-IN" sz="2800" dirty="0"/>
              <a:t>Torvalds developed GIT in year 2005 with an aim to increase speed, data integrity and support for distributed and, non-linear </a:t>
            </a:r>
            <a:r>
              <a:rPr lang="en-IN" sz="2800" dirty="0" smtClean="0"/>
              <a:t>workflow.</a:t>
            </a:r>
          </a:p>
          <a:p>
            <a:pPr>
              <a:buFont typeface="Wingdings" panose="05000000000000000000" pitchFamily="2" charset="2"/>
              <a:buChar char="Ø"/>
            </a:pPr>
            <a:r>
              <a:rPr lang="en-IN" sz="2800" dirty="0" smtClean="0"/>
              <a:t> GIT </a:t>
            </a:r>
            <a:r>
              <a:rPr lang="en-IN" sz="2800" dirty="0"/>
              <a:t>provides a support for non-linear development of the software. It supports quick branching and merging and also includes tools for navigating and visualizing a non-linear development history</a:t>
            </a:r>
            <a:r>
              <a:rPr lang="en-IN" sz="2800" dirty="0" smtClean="0"/>
              <a:t>.</a:t>
            </a:r>
          </a:p>
          <a:p>
            <a:endParaRPr lang="en-IN" dirty="0"/>
          </a:p>
          <a:p>
            <a:endParaRPr lang="en-IN" dirty="0"/>
          </a:p>
          <a:p>
            <a:endParaRPr lang="en-IN" dirty="0"/>
          </a:p>
        </p:txBody>
      </p:sp>
      <p:sp>
        <p:nvSpPr>
          <p:cNvPr id="3" name="Title 2"/>
          <p:cNvSpPr>
            <a:spLocks noGrp="1"/>
          </p:cNvSpPr>
          <p:nvPr>
            <p:ph type="title"/>
          </p:nvPr>
        </p:nvSpPr>
        <p:spPr/>
        <p:txBody>
          <a:bodyPr>
            <a:normAutofit fontScale="90000"/>
          </a:bodyPr>
          <a:lstStyle/>
          <a:p>
            <a:pPr algn="ctr"/>
            <a:r>
              <a:rPr lang="en-IN" dirty="0"/>
              <a:t>Paper – I : History of Version Control Systems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10</a:t>
            </a:fld>
            <a:endParaRPr lang="en-IN"/>
          </a:p>
        </p:txBody>
      </p:sp>
    </p:spTree>
    <p:extLst>
      <p:ext uri="{BB962C8B-B14F-4D97-AF65-F5344CB8AC3E}">
        <p14:creationId xmlns:p14="http://schemas.microsoft.com/office/powerpoint/2010/main" val="1822997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Paper – I : </a:t>
            </a:r>
            <a:r>
              <a:rPr lang="en-US" dirty="0" err="1"/>
              <a:t>Git</a:t>
            </a:r>
            <a:r>
              <a:rPr lang="en-US" dirty="0"/>
              <a:t>-Hub</a:t>
            </a:r>
            <a:endParaRPr lang="en-IN" dirty="0"/>
          </a:p>
        </p:txBody>
      </p:sp>
      <p:pic>
        <p:nvPicPr>
          <p:cNvPr id="4" name="Picture 3" descr="github_logo.png"/>
          <p:cNvPicPr/>
          <p:nvPr/>
        </p:nvPicPr>
        <p:blipFill>
          <a:blip r:embed="rId2"/>
          <a:stretch>
            <a:fillRect/>
          </a:stretch>
        </p:blipFill>
        <p:spPr>
          <a:xfrm>
            <a:off x="4140926" y="1815737"/>
            <a:ext cx="3958046" cy="3540034"/>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11</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Paper – I : Git </a:t>
            </a:r>
            <a:r>
              <a:rPr lang="en-IN" dirty="0" smtClean="0"/>
              <a:t>Hub Architecture</a:t>
            </a:r>
            <a:endParaRPr lang="en-IN" dirty="0"/>
          </a:p>
        </p:txBody>
      </p:sp>
      <p:pic>
        <p:nvPicPr>
          <p:cNvPr id="1026" name="Picture 2"/>
          <p:cNvPicPr>
            <a:picLocks noChangeAspect="1" noChangeArrowheads="1"/>
          </p:cNvPicPr>
          <p:nvPr/>
        </p:nvPicPr>
        <p:blipFill>
          <a:blip r:embed="rId2"/>
          <a:srcRect/>
          <a:stretch>
            <a:fillRect/>
          </a:stretch>
        </p:blipFill>
        <p:spPr bwMode="auto">
          <a:xfrm>
            <a:off x="3940900" y="2163264"/>
            <a:ext cx="4362450" cy="3524250"/>
          </a:xfrm>
          <a:prstGeom prst="rect">
            <a:avLst/>
          </a:prstGeom>
          <a:noFill/>
          <a:ln w="9525">
            <a:noFill/>
            <a:miter lim="800000"/>
            <a:headEnd/>
            <a:tailEnd/>
          </a:ln>
          <a:effectLst/>
        </p:spPr>
      </p:pic>
      <p:sp>
        <p:nvSpPr>
          <p:cNvPr id="5" name="TextBox 4"/>
          <p:cNvSpPr txBox="1"/>
          <p:nvPr/>
        </p:nvSpPr>
        <p:spPr>
          <a:xfrm>
            <a:off x="1149531" y="1436914"/>
            <a:ext cx="8647612" cy="584775"/>
          </a:xfrm>
          <a:prstGeom prst="rect">
            <a:avLst/>
          </a:prstGeom>
          <a:noFill/>
        </p:spPr>
        <p:txBody>
          <a:bodyPr wrap="square" rtlCol="0">
            <a:spAutoFit/>
          </a:bodyPr>
          <a:lstStyle/>
          <a:p>
            <a:pPr>
              <a:buClr>
                <a:schemeClr val="accent1"/>
              </a:buClr>
              <a:buFont typeface="Wingdings" pitchFamily="2" charset="2"/>
              <a:buChar char="Ø"/>
            </a:pPr>
            <a:r>
              <a:rPr lang="en-US" sz="3200" dirty="0" smtClean="0">
                <a:solidFill>
                  <a:schemeClr val="tx1">
                    <a:lumMod val="75000"/>
                    <a:lumOff val="25000"/>
                  </a:schemeClr>
                </a:solidFill>
              </a:rPr>
              <a:t>It has a three tier architecture. </a:t>
            </a:r>
            <a:endParaRPr lang="en-US" sz="32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lstStyle/>
          <a:p>
            <a:fld id="{2E830C50-564B-469C-A575-F78816267FCF}" type="slidenum">
              <a:rPr lang="en-IN" smtClean="0"/>
              <a:pPr/>
              <a:t>12</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Paper – I : Git </a:t>
            </a:r>
            <a:r>
              <a:rPr lang="en-IN" dirty="0" smtClean="0"/>
              <a:t>Hub Interface</a:t>
            </a:r>
            <a:endParaRPr lang="en-IN" dirty="0"/>
          </a:p>
        </p:txBody>
      </p:sp>
      <p:pic>
        <p:nvPicPr>
          <p:cNvPr id="5" name="Picture 4" descr="D:\Semester-5-\Dissertation\PapersDissertation\Current\git interface.png"/>
          <p:cNvPicPr/>
          <p:nvPr/>
        </p:nvPicPr>
        <p:blipFill>
          <a:blip r:embed="rId2"/>
          <a:srcRect/>
          <a:stretch>
            <a:fillRect/>
          </a:stretch>
        </p:blipFill>
        <p:spPr bwMode="auto">
          <a:xfrm>
            <a:off x="1110342" y="1240971"/>
            <a:ext cx="9993087" cy="493776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E830C50-564B-469C-A575-F78816267FCF}" type="slidenum">
              <a:rPr lang="en-IN" smtClean="0"/>
              <a:pPr/>
              <a:t>13</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Paper – I : Git </a:t>
            </a:r>
            <a:r>
              <a:rPr lang="en-IN" dirty="0" smtClean="0"/>
              <a:t>Hub Commands</a:t>
            </a:r>
            <a:endParaRPr lang="en-IN" dirty="0"/>
          </a:p>
        </p:txBody>
      </p:sp>
      <p:pic>
        <p:nvPicPr>
          <p:cNvPr id="6" name="Picture 5" descr="D:\Semester-5-\Dissertation\PapersDissertation\Current\git commands.jpg"/>
          <p:cNvPicPr/>
          <p:nvPr/>
        </p:nvPicPr>
        <p:blipFill>
          <a:blip r:embed="rId2"/>
          <a:srcRect/>
          <a:stretch>
            <a:fillRect/>
          </a:stretch>
        </p:blipFill>
        <p:spPr bwMode="auto">
          <a:xfrm>
            <a:off x="1593669" y="1554480"/>
            <a:ext cx="9418320" cy="340940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E830C50-564B-469C-A575-F78816267FCF}" type="slidenum">
              <a:rPr lang="en-IN" smtClean="0"/>
              <a:pPr/>
              <a:t>14</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262130"/>
            <a:ext cx="10058400" cy="4900130"/>
          </a:xfrm>
        </p:spPr>
        <p:txBody>
          <a:bodyPr>
            <a:normAutofit/>
          </a:bodyPr>
          <a:lstStyle/>
          <a:p>
            <a:pPr marL="0" lvl="0" indent="0" algn="just">
              <a:spcAft>
                <a:spcPts val="1200"/>
              </a:spcAft>
              <a:buNone/>
            </a:pPr>
            <a:r>
              <a:rPr lang="en-US" sz="2800" b="1" dirty="0" smtClean="0"/>
              <a:t>Collaborative Coding</a:t>
            </a:r>
          </a:p>
          <a:p>
            <a:pPr lvl="1" algn="just">
              <a:spcAft>
                <a:spcPts val="1200"/>
              </a:spcAft>
              <a:buFont typeface="Wingdings" panose="05000000000000000000" pitchFamily="2" charset="2"/>
              <a:buChar char="Ø"/>
            </a:pPr>
            <a:r>
              <a:rPr lang="en-US" sz="2600" dirty="0" smtClean="0"/>
              <a:t>Contribute to projects quickly with automatic environment setup.</a:t>
            </a:r>
          </a:p>
          <a:p>
            <a:pPr lvl="1" algn="just">
              <a:spcAft>
                <a:spcPts val="1200"/>
              </a:spcAft>
              <a:buFont typeface="Wingdings" panose="05000000000000000000" pitchFamily="2" charset="2"/>
              <a:buChar char="Ø"/>
            </a:pPr>
            <a:r>
              <a:rPr lang="en-US" sz="2800" dirty="0" smtClean="0"/>
              <a:t>Make sure you see the changes you care about.</a:t>
            </a:r>
          </a:p>
          <a:p>
            <a:pPr marL="201168" lvl="1" indent="0" algn="just">
              <a:spcAft>
                <a:spcPts val="1200"/>
              </a:spcAft>
              <a:buNone/>
            </a:pPr>
            <a:endParaRPr lang="en-US" sz="2800" b="1" dirty="0" smtClean="0"/>
          </a:p>
          <a:p>
            <a:pPr marL="0" lvl="0" indent="0">
              <a:buNone/>
            </a:pPr>
            <a:r>
              <a:rPr lang="en-US" sz="2800" b="1" dirty="0" smtClean="0"/>
              <a:t>Automation and CI/CD</a:t>
            </a:r>
          </a:p>
          <a:p>
            <a:pPr lvl="1">
              <a:buFont typeface="Wingdings" pitchFamily="2" charset="2"/>
              <a:buChar char="Ø"/>
            </a:pPr>
            <a:r>
              <a:rPr lang="en-US" sz="2600" dirty="0" smtClean="0"/>
              <a:t>Automate everything: CI/CD, testing, planning, project management, issue labeling, approvals, on boarding, and more.</a:t>
            </a:r>
          </a:p>
          <a:p>
            <a:pPr lvl="1">
              <a:buFont typeface="Wingdings" pitchFamily="2" charset="2"/>
              <a:buChar char="Ø"/>
            </a:pPr>
            <a:r>
              <a:rPr lang="en-US" sz="2800" dirty="0" smtClean="0"/>
              <a:t>Standardize and scale best practices, security, and compliance across your organization.</a:t>
            </a:r>
          </a:p>
          <a:p>
            <a:pPr lvl="1">
              <a:buNone/>
            </a:pPr>
            <a:endParaRPr lang="en-US" sz="2800" dirty="0" smtClean="0"/>
          </a:p>
          <a:p>
            <a:pPr lvl="1" algn="just">
              <a:spcAft>
                <a:spcPts val="1200"/>
              </a:spcAft>
              <a:buNone/>
            </a:pPr>
            <a:endParaRPr lang="en-US" sz="2800" dirty="0"/>
          </a:p>
        </p:txBody>
      </p:sp>
      <p:sp>
        <p:nvSpPr>
          <p:cNvPr id="3" name="Title 2"/>
          <p:cNvSpPr>
            <a:spLocks noGrp="1"/>
          </p:cNvSpPr>
          <p:nvPr>
            <p:ph type="title"/>
          </p:nvPr>
        </p:nvSpPr>
        <p:spPr/>
        <p:txBody>
          <a:bodyPr/>
          <a:lstStyle/>
          <a:p>
            <a:pPr algn="ctr"/>
            <a:r>
              <a:rPr lang="en-IN" dirty="0"/>
              <a:t>Paper – I : Features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15</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262130"/>
            <a:ext cx="10058400" cy="4900130"/>
          </a:xfrm>
        </p:spPr>
        <p:txBody>
          <a:bodyPr>
            <a:normAutofit/>
          </a:bodyPr>
          <a:lstStyle/>
          <a:p>
            <a:pPr marL="0" indent="0">
              <a:buNone/>
            </a:pPr>
            <a:r>
              <a:rPr lang="en-US" sz="2800" b="1" dirty="0" smtClean="0"/>
              <a:t>Project Management</a:t>
            </a:r>
          </a:p>
          <a:p>
            <a:pPr lvl="1">
              <a:buFont typeface="Wingdings" pitchFamily="2" charset="2"/>
              <a:buChar char="Ø"/>
            </a:pPr>
            <a:r>
              <a:rPr lang="en-US" sz="2600" dirty="0" smtClean="0"/>
              <a:t>Give your team continuously updated information on your progress, priorities and roadmap.</a:t>
            </a:r>
          </a:p>
          <a:p>
            <a:pPr lvl="1">
              <a:buFont typeface="Wingdings" pitchFamily="2" charset="2"/>
              <a:buChar char="Ø"/>
            </a:pPr>
            <a:r>
              <a:rPr lang="en-US" sz="2800" dirty="0" smtClean="0"/>
              <a:t>Track what you deliver down to the commit.</a:t>
            </a:r>
          </a:p>
          <a:p>
            <a:pPr marL="201168" lvl="1" indent="0">
              <a:buNone/>
            </a:pPr>
            <a:endParaRPr lang="en-US" sz="2800" dirty="0" smtClean="0"/>
          </a:p>
          <a:p>
            <a:pPr marL="0" indent="0">
              <a:buNone/>
            </a:pPr>
            <a:r>
              <a:rPr lang="en-US" sz="2800" b="1" dirty="0" smtClean="0"/>
              <a:t>Team Administration</a:t>
            </a:r>
          </a:p>
          <a:p>
            <a:pPr lvl="1">
              <a:buFont typeface="Wingdings" pitchFamily="2" charset="2"/>
              <a:buChar char="Ø"/>
            </a:pPr>
            <a:r>
              <a:rPr lang="en-US" sz="2600" dirty="0" smtClean="0"/>
              <a:t>Simplify access and permissions management across your projects and teams.</a:t>
            </a:r>
          </a:p>
          <a:p>
            <a:pPr lvl="1">
              <a:buFont typeface="Wingdings" pitchFamily="2" charset="2"/>
              <a:buChar char="Ø"/>
            </a:pPr>
            <a:r>
              <a:rPr lang="en-US" sz="2800" dirty="0" smtClean="0"/>
              <a:t>Update permissions, add new users as you grow, and give everyone the exact permissions they need.</a:t>
            </a:r>
          </a:p>
          <a:p>
            <a:pPr lvl="1">
              <a:buNone/>
            </a:pPr>
            <a:endParaRPr lang="en-US" sz="2800" dirty="0" smtClean="0"/>
          </a:p>
          <a:p>
            <a:pPr>
              <a:buFont typeface="Wingdings" pitchFamily="2" charset="2"/>
              <a:buChar char="Ø"/>
            </a:pPr>
            <a:endParaRPr lang="en-US" sz="2800" dirty="0"/>
          </a:p>
        </p:txBody>
      </p:sp>
      <p:sp>
        <p:nvSpPr>
          <p:cNvPr id="3" name="Title 2"/>
          <p:cNvSpPr>
            <a:spLocks noGrp="1"/>
          </p:cNvSpPr>
          <p:nvPr>
            <p:ph type="title"/>
          </p:nvPr>
        </p:nvSpPr>
        <p:spPr/>
        <p:txBody>
          <a:bodyPr/>
          <a:lstStyle/>
          <a:p>
            <a:pPr algn="ctr"/>
            <a:r>
              <a:rPr lang="en-IN" dirty="0"/>
              <a:t>Paper – I : Features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16</a:t>
            </a:fld>
            <a:endParaRPr lang="en-IN"/>
          </a:p>
        </p:txBody>
      </p:sp>
    </p:spTree>
    <p:extLst>
      <p:ext uri="{BB962C8B-B14F-4D97-AF65-F5344CB8AC3E}">
        <p14:creationId xmlns:p14="http://schemas.microsoft.com/office/powerpoint/2010/main" val="3130142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830C50-564B-469C-A575-F78816267FCF}" type="slidenum">
              <a:rPr lang="en-IN" smtClean="0"/>
              <a:pPr/>
              <a:t>17</a:t>
            </a:fld>
            <a:endParaRPr lang="en-IN" dirty="0"/>
          </a:p>
        </p:txBody>
      </p:sp>
      <p:sp>
        <p:nvSpPr>
          <p:cNvPr id="4" name="Title 3"/>
          <p:cNvSpPr>
            <a:spLocks noGrp="1"/>
          </p:cNvSpPr>
          <p:nvPr>
            <p:ph type="title"/>
          </p:nvPr>
        </p:nvSpPr>
        <p:spPr/>
        <p:txBody>
          <a:bodyPr/>
          <a:lstStyle/>
          <a:p>
            <a:pPr algn="ctr"/>
            <a:r>
              <a:rPr lang="en-IN" dirty="0"/>
              <a:t>Paper – I : </a:t>
            </a:r>
            <a:r>
              <a:rPr lang="en-IN" dirty="0" smtClean="0"/>
              <a:t>Comparative </a:t>
            </a:r>
            <a:r>
              <a:rPr lang="en-IN" dirty="0"/>
              <a:t>Study</a:t>
            </a:r>
          </a:p>
        </p:txBody>
      </p:sp>
      <p:pic>
        <p:nvPicPr>
          <p:cNvPr id="5" name="Content Placeholder 3"/>
          <p:cNvPicPr>
            <a:picLocks noGrp="1" noChangeAspect="1"/>
          </p:cNvPicPr>
          <p:nvPr>
            <p:ph idx="1"/>
          </p:nvPr>
        </p:nvPicPr>
        <p:blipFill>
          <a:blip r:embed="rId2"/>
          <a:stretch>
            <a:fillRect/>
          </a:stretch>
        </p:blipFill>
        <p:spPr>
          <a:xfrm>
            <a:off x="1403797" y="1258826"/>
            <a:ext cx="8334989" cy="4825649"/>
          </a:xfrm>
          <a:prstGeom prst="rect">
            <a:avLst/>
          </a:prstGeom>
        </p:spPr>
      </p:pic>
    </p:spTree>
    <p:extLst>
      <p:ext uri="{BB962C8B-B14F-4D97-AF65-F5344CB8AC3E}">
        <p14:creationId xmlns:p14="http://schemas.microsoft.com/office/powerpoint/2010/main" val="2181155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Aft>
                <a:spcPts val="1800"/>
              </a:spcAft>
              <a:buFont typeface="Wingdings" panose="05000000000000000000" pitchFamily="2" charset="2"/>
              <a:buChar char="Ø"/>
            </a:pPr>
            <a:r>
              <a:rPr lang="en-IN" dirty="0"/>
              <a:t> </a:t>
            </a:r>
            <a:r>
              <a:rPr lang="en-IN" sz="2800" b="1" dirty="0" smtClean="0"/>
              <a:t>Title</a:t>
            </a:r>
            <a:r>
              <a:rPr lang="en-IN" sz="2800" dirty="0"/>
              <a:t>: </a:t>
            </a:r>
            <a:r>
              <a:rPr lang="en-US" sz="2800" i="1" dirty="0" smtClean="0">
                <a:ea typeface="Arial Unicode MS" pitchFamily="34" charset="-128"/>
                <a:cs typeface="Arial" pitchFamily="34" charset="0"/>
              </a:rPr>
              <a:t>No Single Metric Captures Productivity</a:t>
            </a:r>
            <a:endParaRPr lang="en-IN" sz="2800" i="1" dirty="0"/>
          </a:p>
          <a:p>
            <a:pPr algn="just">
              <a:spcAft>
                <a:spcPts val="1800"/>
              </a:spcAft>
              <a:buFont typeface="Wingdings" panose="05000000000000000000" pitchFamily="2" charset="2"/>
              <a:buChar char="Ø"/>
            </a:pPr>
            <a:r>
              <a:rPr lang="en-IN" sz="2800" dirty="0"/>
              <a:t> </a:t>
            </a:r>
            <a:r>
              <a:rPr lang="en-IN" sz="2800" b="1" dirty="0" smtClean="0"/>
              <a:t>Authors</a:t>
            </a:r>
            <a:r>
              <a:rPr lang="en-IN" sz="2800" dirty="0"/>
              <a:t>: </a:t>
            </a:r>
            <a:r>
              <a:rPr lang="en-US" sz="2800" dirty="0" smtClean="0">
                <a:ea typeface="Arial Unicode MS" pitchFamily="34" charset="-128"/>
                <a:cs typeface="Arial" pitchFamily="34" charset="0"/>
              </a:rPr>
              <a:t>Ciera Jaspan, Caitlin Sadowski</a:t>
            </a:r>
            <a:endParaRPr lang="en-IN" sz="2800" dirty="0" smtClean="0"/>
          </a:p>
          <a:p>
            <a:pPr algn="just">
              <a:spcAft>
                <a:spcPts val="1800"/>
              </a:spcAft>
              <a:buFont typeface="Wingdings" panose="05000000000000000000" pitchFamily="2" charset="2"/>
              <a:buChar char="Ø"/>
            </a:pPr>
            <a:r>
              <a:rPr lang="en-IN" sz="2800" dirty="0"/>
              <a:t> </a:t>
            </a:r>
            <a:r>
              <a:rPr lang="en-IN" sz="2800" b="1" dirty="0" smtClean="0"/>
              <a:t>Published </a:t>
            </a:r>
            <a:r>
              <a:rPr lang="en-IN" sz="2800" b="1" dirty="0"/>
              <a:t>In</a:t>
            </a:r>
            <a:r>
              <a:rPr lang="en-IN" sz="2800" dirty="0" smtClean="0"/>
              <a:t>: Rethinking Productivity In Software Engineering</a:t>
            </a:r>
          </a:p>
          <a:p>
            <a:pPr algn="just">
              <a:spcAft>
                <a:spcPts val="1800"/>
              </a:spcAft>
              <a:buFont typeface="Wingdings" panose="05000000000000000000" pitchFamily="2" charset="2"/>
              <a:buChar char="Ø"/>
            </a:pPr>
            <a:r>
              <a:rPr lang="en-IN" sz="2800" b="1" dirty="0" smtClean="0"/>
              <a:t>Year of Publication</a:t>
            </a:r>
            <a:r>
              <a:rPr lang="en-IN" sz="2800" dirty="0" smtClean="0"/>
              <a:t>: </a:t>
            </a:r>
            <a:r>
              <a:rPr lang="en-US" sz="2800" dirty="0" smtClean="0">
                <a:ea typeface="Arial Unicode MS" pitchFamily="34" charset="-128"/>
                <a:cs typeface="Arial" pitchFamily="34" charset="0"/>
              </a:rPr>
              <a:t>2019</a:t>
            </a:r>
            <a:endParaRPr lang="en-IN" sz="2800" dirty="0"/>
          </a:p>
        </p:txBody>
      </p:sp>
      <p:sp>
        <p:nvSpPr>
          <p:cNvPr id="3" name="Title 2"/>
          <p:cNvSpPr>
            <a:spLocks noGrp="1"/>
          </p:cNvSpPr>
          <p:nvPr>
            <p:ph type="title"/>
          </p:nvPr>
        </p:nvSpPr>
        <p:spPr/>
        <p:txBody>
          <a:bodyPr/>
          <a:lstStyle/>
          <a:p>
            <a:pPr algn="ctr"/>
            <a:r>
              <a:rPr lang="en-IN" dirty="0"/>
              <a:t>Paper - </a:t>
            </a:r>
            <a:r>
              <a:rPr lang="en-IN" dirty="0" smtClean="0"/>
              <a:t>II</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18</a:t>
            </a:fld>
            <a:endParaRPr lang="en-IN"/>
          </a:p>
        </p:txBody>
      </p:sp>
    </p:spTree>
    <p:extLst>
      <p:ext uri="{BB962C8B-B14F-4D97-AF65-F5344CB8AC3E}">
        <p14:creationId xmlns:p14="http://schemas.microsoft.com/office/powerpoint/2010/main" val="1477494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491026"/>
            <a:ext cx="10058400" cy="4892260"/>
          </a:xfrm>
        </p:spPr>
        <p:txBody>
          <a:bodyPr>
            <a:normAutofit/>
          </a:bodyPr>
          <a:lstStyle/>
          <a:p>
            <a:pPr algn="just">
              <a:spcAft>
                <a:spcPts val="1200"/>
              </a:spcAft>
              <a:buFont typeface="Wingdings" panose="05000000000000000000" pitchFamily="2" charset="2"/>
              <a:buChar char="Ø"/>
            </a:pPr>
            <a:r>
              <a:rPr lang="en-IN" sz="2800" dirty="0" smtClean="0"/>
              <a:t> </a:t>
            </a:r>
            <a:r>
              <a:rPr lang="en-IN" sz="2800" dirty="0"/>
              <a:t>I</a:t>
            </a:r>
            <a:r>
              <a:rPr lang="en-US" sz="2800" dirty="0" smtClean="0"/>
              <a:t>dentifying high/low-performing individuals and teams</a:t>
            </a:r>
            <a:endParaRPr lang="en-IN" sz="2800" dirty="0" smtClean="0"/>
          </a:p>
          <a:p>
            <a:pPr algn="just">
              <a:spcAft>
                <a:spcPts val="1200"/>
              </a:spcAft>
              <a:buFont typeface="Wingdings" panose="05000000000000000000" pitchFamily="2" charset="2"/>
              <a:buChar char="Ø"/>
            </a:pPr>
            <a:r>
              <a:rPr lang="en-IN" sz="2800" dirty="0" smtClean="0"/>
              <a:t> </a:t>
            </a:r>
            <a:r>
              <a:rPr lang="en-US" sz="2800" dirty="0"/>
              <a:t>R</a:t>
            </a:r>
            <a:r>
              <a:rPr lang="en-US" sz="2800" dirty="0" smtClean="0"/>
              <a:t>ating the effectiveness of different tools or practices</a:t>
            </a:r>
          </a:p>
          <a:p>
            <a:pPr algn="just">
              <a:spcAft>
                <a:spcPts val="1200"/>
              </a:spcAft>
              <a:buFont typeface="Wingdings" panose="05000000000000000000" pitchFamily="2" charset="2"/>
              <a:buChar char="Ø"/>
            </a:pPr>
            <a:r>
              <a:rPr lang="en-US" sz="2800" dirty="0"/>
              <a:t>R</a:t>
            </a:r>
            <a:r>
              <a:rPr lang="en-US" sz="2800" dirty="0" smtClean="0"/>
              <a:t>unning comparisons for an intervention meant to improve productivity,</a:t>
            </a:r>
          </a:p>
          <a:p>
            <a:pPr algn="just">
              <a:spcAft>
                <a:spcPts val="1200"/>
              </a:spcAft>
              <a:buFont typeface="Wingdings" panose="05000000000000000000" pitchFamily="2" charset="2"/>
              <a:buChar char="Ø"/>
            </a:pPr>
            <a:r>
              <a:rPr lang="en-US" sz="2800" dirty="0"/>
              <a:t>H</a:t>
            </a:r>
            <a:r>
              <a:rPr lang="en-US" sz="2800" dirty="0" smtClean="0"/>
              <a:t>ighlighting inefficiencies where productivity can be improved.</a:t>
            </a:r>
          </a:p>
          <a:p>
            <a:pPr algn="just">
              <a:spcAft>
                <a:spcPts val="1200"/>
              </a:spcAft>
              <a:buNone/>
            </a:pPr>
            <a:endParaRPr lang="en-IN" sz="2800" dirty="0"/>
          </a:p>
        </p:txBody>
      </p:sp>
      <p:sp>
        <p:nvSpPr>
          <p:cNvPr id="3" name="Title 2"/>
          <p:cNvSpPr>
            <a:spLocks noGrp="1"/>
          </p:cNvSpPr>
          <p:nvPr>
            <p:ph type="title"/>
          </p:nvPr>
        </p:nvSpPr>
        <p:spPr>
          <a:xfrm>
            <a:off x="1097280" y="142441"/>
            <a:ext cx="10058400" cy="1030311"/>
          </a:xfrm>
        </p:spPr>
        <p:txBody>
          <a:bodyPr>
            <a:normAutofit fontScale="90000"/>
          </a:bodyPr>
          <a:lstStyle/>
          <a:p>
            <a:pPr lvl="0"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400" dirty="0"/>
              <a:t>Paper – II : </a:t>
            </a:r>
            <a:r>
              <a:rPr lang="en-US" sz="4400" dirty="0"/>
              <a:t>Why Do People Want to Measure Developer Productivity?</a:t>
            </a:r>
            <a:endParaRPr lang="en-IN" sz="44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19</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915" y="94129"/>
            <a:ext cx="10058400" cy="2211189"/>
          </a:xfrm>
        </p:spPr>
        <p:txBody>
          <a:bodyPr>
            <a:normAutofit/>
          </a:bodyPr>
          <a:lstStyle/>
          <a:p>
            <a:pPr algn="ctr"/>
            <a:r>
              <a:rPr lang="en-IN" dirty="0" smtClean="0"/>
              <a:t>What is Version Control?</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935915" y="1236372"/>
            <a:ext cx="10219765" cy="4925888"/>
          </a:xfrm>
        </p:spPr>
        <p:txBody>
          <a:bodyPr>
            <a:normAutofit fontScale="92500" lnSpcReduction="20000"/>
          </a:bodyPr>
          <a:lstStyle/>
          <a:p>
            <a:pPr indent="-108000" algn="just">
              <a:lnSpc>
                <a:spcPct val="100000"/>
              </a:lnSpc>
              <a:spcAft>
                <a:spcPts val="1200"/>
              </a:spcAft>
              <a:buFont typeface="Wingdings" pitchFamily="2" charset="2"/>
              <a:buChar char="Ø"/>
            </a:pPr>
            <a:r>
              <a:rPr lang="en-IN" sz="2800" b="1" dirty="0" smtClean="0"/>
              <a:t>Version </a:t>
            </a:r>
            <a:r>
              <a:rPr lang="en-IN" sz="2800" b="1" dirty="0"/>
              <a:t>control</a:t>
            </a:r>
            <a:r>
              <a:rPr lang="en-IN" sz="2800" dirty="0"/>
              <a:t> </a:t>
            </a:r>
            <a:r>
              <a:rPr lang="en-IN" sz="2800" dirty="0" smtClean="0"/>
              <a:t>is a class of systems responsible for managing changes to computer programs, documents etc , based around </a:t>
            </a:r>
            <a:r>
              <a:rPr lang="en-IN" sz="2800" b="1" dirty="0" smtClean="0"/>
              <a:t>tracking changes that happen within directories or files</a:t>
            </a:r>
            <a:r>
              <a:rPr lang="en-IN" sz="2800" dirty="0" smtClean="0"/>
              <a:t>. </a:t>
            </a:r>
          </a:p>
          <a:p>
            <a:pPr indent="-108000" algn="just">
              <a:lnSpc>
                <a:spcPct val="100000"/>
              </a:lnSpc>
              <a:spcAft>
                <a:spcPts val="1200"/>
              </a:spcAft>
              <a:buFont typeface="Wingdings" pitchFamily="2" charset="2"/>
              <a:buChar char="Ø"/>
            </a:pPr>
            <a:r>
              <a:rPr lang="en-IN" sz="2800" dirty="0" smtClean="0"/>
              <a:t>Version control tools are used for the following objectives:</a:t>
            </a:r>
          </a:p>
          <a:p>
            <a:pPr lvl="2" algn="just">
              <a:spcBef>
                <a:spcPts val="1200"/>
              </a:spcBef>
              <a:spcAft>
                <a:spcPts val="1200"/>
              </a:spcAft>
              <a:buFont typeface="Courier New" panose="02070309020205020404" pitchFamily="49" charset="0"/>
              <a:buChar char="o"/>
            </a:pPr>
            <a:r>
              <a:rPr lang="en-IN" sz="2800" dirty="0" smtClean="0"/>
              <a:t>Allows you to revert selected files back to a previous state or revert the entire project back to a previous state.</a:t>
            </a:r>
          </a:p>
          <a:p>
            <a:pPr lvl="2" algn="just">
              <a:spcBef>
                <a:spcPts val="1200"/>
              </a:spcBef>
              <a:spcAft>
                <a:spcPts val="1200"/>
              </a:spcAft>
              <a:buFont typeface="Courier New" panose="02070309020205020404" pitchFamily="49" charset="0"/>
              <a:buChar char="o"/>
            </a:pPr>
            <a:r>
              <a:rPr lang="en-IN" sz="2800" dirty="0" smtClean="0"/>
              <a:t> Compare changes over time of a project.</a:t>
            </a:r>
          </a:p>
          <a:p>
            <a:pPr lvl="2" algn="just">
              <a:spcBef>
                <a:spcPts val="1200"/>
              </a:spcBef>
              <a:spcAft>
                <a:spcPts val="1200"/>
              </a:spcAft>
              <a:buFont typeface="Courier New" panose="02070309020205020404" pitchFamily="49" charset="0"/>
              <a:buChar char="o"/>
            </a:pPr>
            <a:r>
              <a:rPr lang="en-IN" sz="2800" dirty="0" smtClean="0"/>
              <a:t> See who last modified something that might be causing a problem, who introduced an issue and when.</a:t>
            </a:r>
          </a:p>
          <a:p>
            <a:pPr lvl="2" algn="just">
              <a:spcBef>
                <a:spcPts val="1200"/>
              </a:spcBef>
              <a:spcAft>
                <a:spcPts val="1200"/>
              </a:spcAft>
              <a:buFont typeface="Courier New" panose="02070309020205020404" pitchFamily="49" charset="0"/>
              <a:buChar char="o"/>
            </a:pPr>
            <a:r>
              <a:rPr lang="en-IN" sz="2800" dirty="0" smtClean="0"/>
              <a:t> If you mess things up or lose files, you can easily recover.</a:t>
            </a:r>
          </a:p>
          <a:p>
            <a:pPr indent="-108000" algn="just">
              <a:lnSpc>
                <a:spcPct val="100000"/>
              </a:lnSpc>
              <a:spcAft>
                <a:spcPts val="1200"/>
              </a:spcAft>
              <a:buFont typeface="Wingdings" panose="05000000000000000000" pitchFamily="2" charset="2"/>
              <a:buChar char="Ø"/>
            </a:pPr>
            <a:endParaRPr lang="en-IN" sz="28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a:t>
            </a:fld>
            <a:endParaRPr lang="en-IN"/>
          </a:p>
        </p:txBody>
      </p:sp>
    </p:spTree>
    <p:extLst>
      <p:ext uri="{BB962C8B-B14F-4D97-AF65-F5344CB8AC3E}">
        <p14:creationId xmlns:p14="http://schemas.microsoft.com/office/powerpoint/2010/main" val="314603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0" indent="0" algn="just">
              <a:spcAft>
                <a:spcPts val="1200"/>
              </a:spcAft>
              <a:buNone/>
            </a:pPr>
            <a:r>
              <a:rPr lang="en-US" sz="2800" b="1" dirty="0" smtClean="0"/>
              <a:t>Productivity Is Broad:</a:t>
            </a:r>
            <a:endParaRPr lang="en-US" sz="2400" b="1" dirty="0" smtClean="0"/>
          </a:p>
          <a:p>
            <a:pPr lvl="1" algn="just">
              <a:spcAft>
                <a:spcPts val="1200"/>
              </a:spcAft>
              <a:buFont typeface="Wingdings" panose="05000000000000000000" pitchFamily="2" charset="2"/>
              <a:buChar char="Ø"/>
            </a:pPr>
            <a:r>
              <a:rPr lang="en-US" sz="2800" dirty="0" smtClean="0"/>
              <a:t>Creating a metric would examine a thin slice of a developer’s overall time and </a:t>
            </a:r>
            <a:r>
              <a:rPr lang="en-US" sz="2800" dirty="0"/>
              <a:t>output</a:t>
            </a:r>
            <a:r>
              <a:rPr lang="en-US" sz="2800" dirty="0" smtClean="0"/>
              <a:t>. </a:t>
            </a:r>
          </a:p>
          <a:p>
            <a:pPr lvl="1" algn="just">
              <a:spcAft>
                <a:spcPts val="1200"/>
              </a:spcAft>
              <a:buFont typeface="Wingdings" panose="05000000000000000000" pitchFamily="2" charset="2"/>
              <a:buChar char="Ø"/>
            </a:pPr>
            <a:r>
              <a:rPr lang="en-US" sz="2800" dirty="0"/>
              <a:t>Developers engage in a variety of other development tasks beyond just writing code, including providing guidance and reviewing code for other developers, designing systems and features, and managing releases and configuration of software systems</a:t>
            </a:r>
          </a:p>
          <a:p>
            <a:pPr lvl="1" algn="just">
              <a:spcAft>
                <a:spcPts val="1200"/>
              </a:spcAft>
              <a:buFont typeface="Wingdings" panose="05000000000000000000" pitchFamily="2" charset="2"/>
              <a:buChar char="Ø"/>
            </a:pPr>
            <a:r>
              <a:rPr lang="en-US" sz="2800" dirty="0"/>
              <a:t>Even for the narrow case of measuring productivity of developers in terms of code contributions, quantifying the size of such contributions misses critical aspects of code such as quality, or maintainability.</a:t>
            </a:r>
          </a:p>
          <a:p>
            <a:pPr lvl="1" algn="just">
              <a:spcAft>
                <a:spcPts val="1200"/>
              </a:spcAft>
              <a:buFont typeface="Wingdings" panose="05000000000000000000" pitchFamily="2" charset="2"/>
              <a:buChar char="Ø"/>
            </a:pPr>
            <a:endParaRPr lang="en-US" sz="2800" dirty="0" smtClean="0"/>
          </a:p>
          <a:p>
            <a:pPr algn="just">
              <a:spcAft>
                <a:spcPts val="1200"/>
              </a:spcAft>
              <a:buNone/>
            </a:pPr>
            <a:endParaRPr lang="en-IN" sz="2800" dirty="0"/>
          </a:p>
        </p:txBody>
      </p:sp>
      <p:sp>
        <p:nvSpPr>
          <p:cNvPr id="3" name="Title 2"/>
          <p:cNvSpPr>
            <a:spLocks noGrp="1"/>
          </p:cNvSpPr>
          <p:nvPr>
            <p:ph type="title"/>
          </p:nvPr>
        </p:nvSpPr>
        <p:spPr>
          <a:xfrm>
            <a:off x="1154083" y="103032"/>
            <a:ext cx="10058400" cy="1584100"/>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000" dirty="0"/>
              <a:t>Paper – II : </a:t>
            </a:r>
            <a:r>
              <a:rPr lang="en-US" sz="4000" dirty="0"/>
              <a:t>What’s Inherently Wrong with a Single Productivity Metric?</a:t>
            </a:r>
            <a:br>
              <a:rPr lang="en-US" sz="4000" dirty="0"/>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20</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spcAft>
                <a:spcPts val="1200"/>
              </a:spcAft>
              <a:buNone/>
            </a:pPr>
            <a:r>
              <a:rPr lang="en-US" sz="2800" b="1" dirty="0"/>
              <a:t>Flattening/Combining Components of a Single Aspect Is </a:t>
            </a:r>
            <a:r>
              <a:rPr lang="en-US" sz="2800" b="1" dirty="0" smtClean="0"/>
              <a:t>Challenging:</a:t>
            </a:r>
            <a:endParaRPr lang="en-US" sz="2800" b="1" dirty="0"/>
          </a:p>
          <a:p>
            <a:pPr lvl="1" algn="just">
              <a:spcAft>
                <a:spcPts val="1200"/>
              </a:spcAft>
              <a:buFont typeface="Wingdings" panose="05000000000000000000" pitchFamily="2" charset="2"/>
              <a:buChar char="Ø"/>
            </a:pPr>
            <a:r>
              <a:rPr lang="en-US" sz="2800" dirty="0"/>
              <a:t>F</a:t>
            </a:r>
            <a:r>
              <a:rPr lang="en-US" sz="2800" dirty="0" smtClean="0"/>
              <a:t>lattening all qualities into a single measure along with quantity has limited applicability and risks, reducing the action ability of a metric. </a:t>
            </a:r>
          </a:p>
          <a:p>
            <a:pPr lvl="1" algn="just">
              <a:spcAft>
                <a:spcPts val="1200"/>
              </a:spcAft>
              <a:buFont typeface="Wingdings" panose="05000000000000000000" pitchFamily="2" charset="2"/>
              <a:buChar char="Ø"/>
            </a:pPr>
            <a:r>
              <a:rPr lang="en-US" sz="2800" dirty="0" smtClean="0"/>
              <a:t>Is a developer with few code contributions of very high quality more or less productive than a developer with many contributions but some quality issues?</a:t>
            </a:r>
          </a:p>
          <a:p>
            <a:pPr lvl="1" algn="just">
              <a:spcAft>
                <a:spcPts val="1200"/>
              </a:spcAft>
              <a:buFont typeface="Wingdings" panose="05000000000000000000" pitchFamily="2" charset="2"/>
              <a:buChar char="Ø"/>
            </a:pPr>
            <a:r>
              <a:rPr lang="en-US" sz="2800" dirty="0" smtClean="0"/>
              <a:t>For example, if a variety of factors (e.g., </a:t>
            </a:r>
            <a:r>
              <a:rPr lang="en-US" sz="2800" dirty="0" err="1" smtClean="0"/>
              <a:t>cyclomatic</a:t>
            </a:r>
            <a:r>
              <a:rPr lang="en-US" sz="2800" dirty="0" smtClean="0"/>
              <a:t> complexity, time to complete, test coverage, size) are compressed into one number representing the productivity impact of a patch.</a:t>
            </a:r>
          </a:p>
          <a:p>
            <a:pPr lvl="1" algn="just">
              <a:spcAft>
                <a:spcPts val="1200"/>
              </a:spcAft>
              <a:buFont typeface="Wingdings" panose="05000000000000000000" pitchFamily="2" charset="2"/>
              <a:buChar char="Ø"/>
            </a:pPr>
            <a:endParaRPr lang="en-US" sz="2200" dirty="0" smtClean="0"/>
          </a:p>
          <a:p>
            <a:pPr algn="just">
              <a:spcAft>
                <a:spcPts val="1200"/>
              </a:spcAft>
              <a:buNone/>
            </a:pPr>
            <a:endParaRPr lang="en-IN" sz="2800" dirty="0"/>
          </a:p>
        </p:txBody>
      </p:sp>
      <p:sp>
        <p:nvSpPr>
          <p:cNvPr id="3" name="Title 2"/>
          <p:cNvSpPr>
            <a:spLocks noGrp="1"/>
          </p:cNvSpPr>
          <p:nvPr>
            <p:ph type="title"/>
          </p:nvPr>
        </p:nvSpPr>
        <p:spPr>
          <a:xfrm>
            <a:off x="1136469" y="1"/>
            <a:ext cx="10058400" cy="1661374"/>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000" dirty="0"/>
              <a:t>Paper – II : </a:t>
            </a:r>
            <a:r>
              <a:rPr lang="en-US" sz="4000" dirty="0"/>
              <a:t>What’s Inherently Wrong with a Single Productivity Metric?</a:t>
            </a:r>
            <a:br>
              <a:rPr lang="en-US" sz="4000" dirty="0"/>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21</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lvl="0" indent="0" algn="just">
              <a:spcAft>
                <a:spcPts val="1200"/>
              </a:spcAft>
              <a:buNone/>
            </a:pPr>
            <a:r>
              <a:rPr lang="en-US" sz="3600" b="1" dirty="0"/>
              <a:t>Confounding </a:t>
            </a:r>
            <a:r>
              <a:rPr lang="en-US" sz="3600" b="1" dirty="0" smtClean="0"/>
              <a:t>Factors:</a:t>
            </a:r>
            <a:endParaRPr lang="en-US" sz="3600" b="1" dirty="0"/>
          </a:p>
          <a:p>
            <a:pPr lvl="1" algn="just">
              <a:spcAft>
                <a:spcPts val="1200"/>
              </a:spcAft>
              <a:buFont typeface="Wingdings" panose="05000000000000000000" pitchFamily="2" charset="2"/>
              <a:buChar char="Ø"/>
            </a:pPr>
            <a:r>
              <a:rPr lang="en-US" sz="3100" dirty="0" smtClean="0"/>
              <a:t>Even if we are able to tease out a single metric that holistically covers some aspect of productivity, confounding factors can make the metric meaningless. </a:t>
            </a:r>
          </a:p>
          <a:p>
            <a:pPr lvl="1" algn="just">
              <a:spcAft>
                <a:spcPts val="1200"/>
              </a:spcAft>
              <a:buFont typeface="Wingdings" panose="05000000000000000000" pitchFamily="2" charset="2"/>
              <a:buChar char="Ø"/>
            </a:pPr>
            <a:r>
              <a:rPr lang="en-US" sz="3100" dirty="0" smtClean="0"/>
              <a:t>Example: In case of comparing programming languages it’s difficult to measure the productivity of languages in particular because of </a:t>
            </a:r>
          </a:p>
          <a:p>
            <a:pPr lvl="2" algn="just">
              <a:spcAft>
                <a:spcPts val="1200"/>
              </a:spcAft>
              <a:buFont typeface="Wingdings" panose="05000000000000000000" pitchFamily="2" charset="2"/>
              <a:buChar char="Ø"/>
            </a:pPr>
            <a:r>
              <a:rPr lang="en-US" sz="3100" dirty="0" smtClean="0"/>
              <a:t>language itself</a:t>
            </a:r>
          </a:p>
          <a:p>
            <a:pPr lvl="2" algn="just">
              <a:spcAft>
                <a:spcPts val="1200"/>
              </a:spcAft>
              <a:buFont typeface="Wingdings" panose="05000000000000000000" pitchFamily="2" charset="2"/>
              <a:buChar char="Ø"/>
            </a:pPr>
            <a:r>
              <a:rPr lang="en-US" sz="3100" dirty="0" smtClean="0"/>
              <a:t>tools</a:t>
            </a:r>
          </a:p>
          <a:p>
            <a:pPr lvl="2" algn="just">
              <a:spcAft>
                <a:spcPts val="1200"/>
              </a:spcAft>
              <a:buFont typeface="Wingdings" panose="05000000000000000000" pitchFamily="2" charset="2"/>
              <a:buChar char="Ø"/>
            </a:pPr>
            <a:r>
              <a:rPr lang="en-US" sz="3100" dirty="0" smtClean="0"/>
              <a:t>libraries</a:t>
            </a:r>
          </a:p>
          <a:p>
            <a:pPr lvl="2" algn="just">
              <a:spcAft>
                <a:spcPts val="1200"/>
              </a:spcAft>
              <a:buFont typeface="Wingdings" panose="05000000000000000000" pitchFamily="2" charset="2"/>
              <a:buChar char="Ø"/>
            </a:pPr>
            <a:r>
              <a:rPr lang="en-US" sz="3100" dirty="0" smtClean="0"/>
              <a:t>culture</a:t>
            </a:r>
          </a:p>
          <a:p>
            <a:pPr lvl="2" algn="just">
              <a:spcAft>
                <a:spcPts val="1200"/>
              </a:spcAft>
              <a:buFont typeface="Wingdings" panose="05000000000000000000" pitchFamily="2" charset="2"/>
              <a:buChar char="Ø"/>
            </a:pPr>
            <a:r>
              <a:rPr lang="en-US" sz="3100" dirty="0" smtClean="0"/>
              <a:t>types of projects</a:t>
            </a:r>
          </a:p>
          <a:p>
            <a:pPr lvl="2" algn="just">
              <a:spcAft>
                <a:spcPts val="1200"/>
              </a:spcAft>
              <a:buFont typeface="Wingdings" panose="05000000000000000000" pitchFamily="2" charset="2"/>
              <a:buChar char="Ø"/>
            </a:pPr>
            <a:r>
              <a:rPr lang="en-US" sz="3100" dirty="0" smtClean="0"/>
              <a:t>types of developers who are attracted to that language.</a:t>
            </a:r>
          </a:p>
          <a:p>
            <a:pPr lvl="1" algn="just">
              <a:spcAft>
                <a:spcPts val="1200"/>
              </a:spcAft>
              <a:buFont typeface="Wingdings" panose="05000000000000000000" pitchFamily="2" charset="2"/>
              <a:buChar char="Ø"/>
            </a:pPr>
            <a:endParaRPr lang="en-US" sz="2200" dirty="0" smtClean="0"/>
          </a:p>
          <a:p>
            <a:pPr algn="just">
              <a:spcAft>
                <a:spcPts val="1200"/>
              </a:spcAft>
              <a:buNone/>
            </a:pPr>
            <a:endParaRPr lang="en-IN" sz="2800" dirty="0"/>
          </a:p>
        </p:txBody>
      </p:sp>
      <p:sp>
        <p:nvSpPr>
          <p:cNvPr id="3" name="Title 2"/>
          <p:cNvSpPr>
            <a:spLocks noGrp="1"/>
          </p:cNvSpPr>
          <p:nvPr>
            <p:ph type="title"/>
          </p:nvPr>
        </p:nvSpPr>
        <p:spPr>
          <a:xfrm>
            <a:off x="1136469" y="0"/>
            <a:ext cx="10058400" cy="1661375"/>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000" dirty="0"/>
              <a:t>Paper – II : </a:t>
            </a:r>
            <a:r>
              <a:rPr lang="en-US" sz="4000" dirty="0"/>
              <a:t>What’s Inherently Wrong with a Single Productivity Metric?</a:t>
            </a:r>
            <a:br>
              <a:rPr lang="en-US" sz="4000" dirty="0"/>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22</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lgn="just">
              <a:spcAft>
                <a:spcPts val="1200"/>
              </a:spcAft>
              <a:buNone/>
            </a:pPr>
            <a:r>
              <a:rPr lang="en-US" sz="2800" b="1" dirty="0" smtClean="0"/>
              <a:t>Confounding Factors</a:t>
            </a:r>
          </a:p>
          <a:p>
            <a:pPr lvl="1" algn="just">
              <a:spcAft>
                <a:spcPts val="1200"/>
              </a:spcAft>
              <a:buFont typeface="Wingdings" panose="05000000000000000000" pitchFamily="2" charset="2"/>
              <a:buChar char="Ø"/>
            </a:pPr>
            <a:r>
              <a:rPr lang="en-US" sz="2800" dirty="0" smtClean="0"/>
              <a:t>There can even be </a:t>
            </a:r>
            <a:r>
              <a:rPr lang="en-US" sz="2800" i="1" dirty="0" smtClean="0"/>
              <a:t>externalities </a:t>
            </a:r>
            <a:r>
              <a:rPr lang="en-US" sz="2800" dirty="0" smtClean="0"/>
              <a:t>that are not captured within a metric. </a:t>
            </a:r>
          </a:p>
          <a:p>
            <a:pPr lvl="1" algn="just">
              <a:spcAft>
                <a:spcPts val="1200"/>
              </a:spcAft>
              <a:buFont typeface="Wingdings" panose="05000000000000000000" pitchFamily="2" charset="2"/>
              <a:buChar char="Ø"/>
            </a:pPr>
            <a:r>
              <a:rPr lang="en-US" sz="2800" dirty="0" smtClean="0"/>
              <a:t>For example, one team might appear to be submitting fewer lines of code than another team. </a:t>
            </a:r>
          </a:p>
          <a:p>
            <a:pPr lvl="1" algn="just">
              <a:spcAft>
                <a:spcPts val="1200"/>
              </a:spcAft>
              <a:buFont typeface="Wingdings" panose="05000000000000000000" pitchFamily="2" charset="2"/>
              <a:buChar char="Ø"/>
            </a:pPr>
            <a:r>
              <a:rPr lang="en-US" sz="2800" dirty="0" smtClean="0"/>
              <a:t>Perhaps the team is taking more steps to improve quality and therefore has fewer bugs down the road</a:t>
            </a:r>
          </a:p>
          <a:p>
            <a:pPr algn="just">
              <a:spcAft>
                <a:spcPts val="1200"/>
              </a:spcAft>
              <a:buNone/>
            </a:pPr>
            <a:endParaRPr lang="en-IN" sz="2800" dirty="0"/>
          </a:p>
        </p:txBody>
      </p:sp>
      <p:sp>
        <p:nvSpPr>
          <p:cNvPr id="3" name="Title 2"/>
          <p:cNvSpPr>
            <a:spLocks noGrp="1"/>
          </p:cNvSpPr>
          <p:nvPr>
            <p:ph type="title"/>
          </p:nvPr>
        </p:nvSpPr>
        <p:spPr>
          <a:xfrm>
            <a:off x="1136469" y="-1"/>
            <a:ext cx="10058400" cy="1661375"/>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000" dirty="0"/>
              <a:t>Paper – II : </a:t>
            </a:r>
            <a:r>
              <a:rPr lang="en-US" sz="4000" dirty="0"/>
              <a:t>What’s Inherently Wrong with a Single Productivity Metric?</a:t>
            </a: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23</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spcAft>
                <a:spcPts val="1200"/>
              </a:spcAft>
              <a:buFont typeface="Wingdings" panose="05000000000000000000" pitchFamily="2" charset="2"/>
              <a:buChar char="Ø"/>
            </a:pPr>
            <a:r>
              <a:rPr lang="en-US" sz="2800" dirty="0" smtClean="0"/>
              <a:t>There is no single productivity metric for software engineers.</a:t>
            </a:r>
          </a:p>
          <a:p>
            <a:pPr lvl="0" algn="just">
              <a:spcAft>
                <a:spcPts val="1200"/>
              </a:spcAft>
              <a:buFont typeface="Wingdings" panose="05000000000000000000" pitchFamily="2" charset="2"/>
              <a:buChar char="Ø"/>
            </a:pPr>
            <a:r>
              <a:rPr lang="en-US" sz="2800" dirty="0" smtClean="0"/>
              <a:t>Instead, focus on a set of custom metrics targeted to a specific question.</a:t>
            </a:r>
          </a:p>
          <a:p>
            <a:pPr algn="just">
              <a:spcAft>
                <a:spcPts val="1200"/>
              </a:spcAft>
              <a:buNone/>
            </a:pPr>
            <a:endParaRPr lang="en-IN" sz="2800" dirty="0"/>
          </a:p>
        </p:txBody>
      </p:sp>
      <p:sp>
        <p:nvSpPr>
          <p:cNvPr id="3" name="Title 2"/>
          <p:cNvSpPr>
            <a:spLocks noGrp="1"/>
          </p:cNvSpPr>
          <p:nvPr>
            <p:ph type="title"/>
          </p:nvPr>
        </p:nvSpPr>
        <p:spPr>
          <a:xfrm>
            <a:off x="1136469" y="0"/>
            <a:ext cx="10058400" cy="1552825"/>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IN" sz="4000" dirty="0"/>
              <a:t>Paper – II : </a:t>
            </a:r>
            <a:r>
              <a:rPr lang="en-US" sz="4000" dirty="0"/>
              <a:t>Conclusion</a:t>
            </a: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24</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Aft>
                <a:spcPts val="1800"/>
              </a:spcAft>
              <a:buFont typeface="Wingdings" panose="05000000000000000000" pitchFamily="2" charset="2"/>
              <a:buChar char="Ø"/>
            </a:pPr>
            <a:r>
              <a:rPr lang="en-IN" dirty="0" smtClean="0"/>
              <a:t> </a:t>
            </a:r>
            <a:r>
              <a:rPr lang="en-IN" sz="2800" b="1" dirty="0" smtClean="0"/>
              <a:t>Title</a:t>
            </a:r>
            <a:r>
              <a:rPr lang="en-IN" sz="2800" dirty="0" smtClean="0"/>
              <a:t>: </a:t>
            </a:r>
            <a:r>
              <a:rPr lang="en-US" sz="2800" i="1" dirty="0" smtClean="0"/>
              <a:t>Software Developer Performance Measurement Based on Code Smells in Distributed Version Control System</a:t>
            </a:r>
            <a:endParaRPr lang="en-IN" sz="2800" i="1" dirty="0" smtClean="0"/>
          </a:p>
          <a:p>
            <a:pPr algn="just">
              <a:spcAft>
                <a:spcPts val="1800"/>
              </a:spcAft>
              <a:buFont typeface="Wingdings" panose="05000000000000000000" pitchFamily="2" charset="2"/>
              <a:buChar char="Ø"/>
            </a:pPr>
            <a:r>
              <a:rPr lang="en-IN" sz="2800" dirty="0" smtClean="0"/>
              <a:t> </a:t>
            </a:r>
            <a:r>
              <a:rPr lang="en-IN" sz="2800" b="1" dirty="0" smtClean="0"/>
              <a:t>Authors</a:t>
            </a:r>
            <a:r>
              <a:rPr lang="en-IN" sz="2800" dirty="0" smtClean="0"/>
              <a:t>: </a:t>
            </a:r>
            <a:r>
              <a:rPr lang="en-US" sz="2800" dirty="0" smtClean="0"/>
              <a:t>Natach Jongprasit and Twittie Senivongse</a:t>
            </a:r>
            <a:endParaRPr lang="en-US" sz="2800" dirty="0" smtClean="0">
              <a:ea typeface="Arial Unicode MS" pitchFamily="34" charset="-128"/>
              <a:cs typeface="Arial" pitchFamily="34" charset="0"/>
            </a:endParaRPr>
          </a:p>
          <a:p>
            <a:pPr algn="just">
              <a:spcAft>
                <a:spcPts val="1800"/>
              </a:spcAft>
              <a:buFont typeface="Wingdings" panose="05000000000000000000" pitchFamily="2" charset="2"/>
              <a:buChar char="Ø"/>
            </a:pPr>
            <a:r>
              <a:rPr lang="en-IN" sz="2800" b="1" dirty="0" smtClean="0"/>
              <a:t>Published In</a:t>
            </a:r>
            <a:r>
              <a:rPr lang="en-IN" sz="2800" dirty="0" smtClean="0"/>
              <a:t>: International Conference on Software Engineering, Artificial Intelligence , Networking and Parallel/ Distributed Computing</a:t>
            </a:r>
          </a:p>
          <a:p>
            <a:pPr algn="just">
              <a:spcAft>
                <a:spcPts val="1800"/>
              </a:spcAft>
              <a:buFont typeface="Wingdings" panose="05000000000000000000" pitchFamily="2" charset="2"/>
              <a:buChar char="Ø"/>
            </a:pPr>
            <a:r>
              <a:rPr lang="en-IN" sz="2800" b="1" dirty="0" smtClean="0"/>
              <a:t>Year of Publication</a:t>
            </a:r>
            <a:r>
              <a:rPr lang="en-IN" sz="2800" dirty="0" smtClean="0"/>
              <a:t>: 2019</a:t>
            </a:r>
            <a:endParaRPr lang="en-IN" sz="2800" dirty="0"/>
          </a:p>
          <a:p>
            <a:pPr algn="just">
              <a:spcAft>
                <a:spcPts val="1800"/>
              </a:spcAft>
              <a:buFont typeface="Wingdings" panose="05000000000000000000" pitchFamily="2" charset="2"/>
              <a:buChar char="Ø"/>
            </a:pPr>
            <a:endParaRPr lang="en-IN" dirty="0"/>
          </a:p>
          <a:p>
            <a:pPr algn="just">
              <a:spcAft>
                <a:spcPts val="1800"/>
              </a:spcAft>
              <a:buFont typeface="Wingdings" panose="05000000000000000000" pitchFamily="2" charset="2"/>
              <a:buChar char="Ø"/>
            </a:pPr>
            <a:endParaRPr lang="en-IN" dirty="0"/>
          </a:p>
        </p:txBody>
      </p:sp>
      <p:sp>
        <p:nvSpPr>
          <p:cNvPr id="3" name="Title 2"/>
          <p:cNvSpPr>
            <a:spLocks noGrp="1"/>
          </p:cNvSpPr>
          <p:nvPr>
            <p:ph type="title"/>
          </p:nvPr>
        </p:nvSpPr>
        <p:spPr/>
        <p:txBody>
          <a:bodyPr/>
          <a:lstStyle/>
          <a:p>
            <a:pPr algn="ctr"/>
            <a:r>
              <a:rPr lang="en-IN" dirty="0" smtClean="0"/>
              <a:t>Paper - III</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25</a:t>
            </a:fld>
            <a:endParaRPr lang="en-IN"/>
          </a:p>
        </p:txBody>
      </p:sp>
    </p:spTree>
    <p:extLst>
      <p:ext uri="{BB962C8B-B14F-4D97-AF65-F5344CB8AC3E}">
        <p14:creationId xmlns:p14="http://schemas.microsoft.com/office/powerpoint/2010/main" val="1984480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spcAft>
                <a:spcPts val="1200"/>
              </a:spcAft>
              <a:buFont typeface="Wingdings" panose="05000000000000000000" pitchFamily="2" charset="2"/>
              <a:buChar char="Ø"/>
            </a:pPr>
            <a:r>
              <a:rPr lang="en-US" sz="2800" dirty="0" smtClean="0"/>
              <a:t>This paper proposes a method and a supporting tool for measuring the performance of individual software developers in a Git project based on code smells.</a:t>
            </a:r>
          </a:p>
          <a:p>
            <a:pPr algn="just">
              <a:spcAft>
                <a:spcPts val="1200"/>
              </a:spcAft>
              <a:buFont typeface="Wingdings" panose="05000000000000000000" pitchFamily="2" charset="2"/>
              <a:buChar char="Ø"/>
            </a:pPr>
            <a:r>
              <a:rPr lang="en-US" sz="2800" dirty="0" smtClean="0"/>
              <a:t>The number of bad smells in the code can be considered as one of the code quality aspects of the developer performance.</a:t>
            </a:r>
          </a:p>
          <a:p>
            <a:pPr lvl="0" algn="just">
              <a:spcAft>
                <a:spcPts val="1200"/>
              </a:spcAft>
              <a:buNone/>
            </a:pPr>
            <a:endParaRPr lang="en-US" sz="2400" dirty="0" smtClean="0"/>
          </a:p>
          <a:p>
            <a:pPr algn="just">
              <a:spcAft>
                <a:spcPts val="1200"/>
              </a:spcAft>
              <a:buNone/>
            </a:pPr>
            <a:endParaRPr lang="en-IN" sz="2800" dirty="0"/>
          </a:p>
        </p:txBody>
      </p:sp>
      <p:sp>
        <p:nvSpPr>
          <p:cNvPr id="3" name="Title 2"/>
          <p:cNvSpPr>
            <a:spLocks noGrp="1"/>
          </p:cNvSpPr>
          <p:nvPr>
            <p:ph type="title"/>
          </p:nvPr>
        </p:nvSpPr>
        <p:spPr>
          <a:xfrm>
            <a:off x="1136469" y="404949"/>
            <a:ext cx="10058400" cy="1147876"/>
          </a:xfrm>
        </p:spPr>
        <p:txBody>
          <a:bodyPr>
            <a:normAutofit fontScale="90000"/>
          </a:bodyPr>
          <a:lstStyle/>
          <a:p>
            <a:pPr lvl="0"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US" sz="4000" dirty="0" smtClean="0">
                <a:solidFill>
                  <a:schemeClr val="bg1">
                    <a:lumMod val="50000"/>
                  </a:schemeClr>
                </a:solidFill>
                <a:latin typeface="Arial" pitchFamily="34" charset="0"/>
                <a:cs typeface="Arial" pitchFamily="34" charset="0"/>
              </a:rPr>
              <a:t/>
            </a:r>
            <a:br>
              <a:rPr lang="en-US" sz="4000" dirty="0" smtClean="0">
                <a:solidFill>
                  <a:schemeClr val="bg1">
                    <a:lumMod val="50000"/>
                  </a:schemeClr>
                </a:solidFill>
                <a:latin typeface="Arial" pitchFamily="34" charset="0"/>
                <a:cs typeface="Arial" pitchFamily="34" charset="0"/>
              </a:rPr>
            </a:br>
            <a:r>
              <a:rPr lang="en-US" sz="4400" dirty="0"/>
              <a:t> </a:t>
            </a:r>
            <a:r>
              <a:rPr lang="en-IN" sz="4400" dirty="0"/>
              <a:t>Paper – III : </a:t>
            </a:r>
            <a:r>
              <a:rPr lang="en-US" sz="4400" dirty="0"/>
              <a:t>Introduction</a:t>
            </a:r>
            <a:r>
              <a:rPr lang="en-US" sz="4000" dirty="0" smtClean="0">
                <a:latin typeface="Arial" pitchFamily="34" charset="0"/>
                <a:cs typeface="Arial" pitchFamily="34" charset="0"/>
              </a:rPr>
              <a:t> </a:t>
            </a: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26</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spcAft>
                <a:spcPts val="1200"/>
              </a:spcAft>
              <a:buNone/>
            </a:pPr>
            <a:endParaRPr lang="en-US" sz="2400" dirty="0" smtClean="0"/>
          </a:p>
          <a:p>
            <a:pPr algn="just">
              <a:spcAft>
                <a:spcPts val="1200"/>
              </a:spcAft>
              <a:buNone/>
            </a:pPr>
            <a:endParaRPr lang="en-IN" sz="1200" dirty="0"/>
          </a:p>
        </p:txBody>
      </p:sp>
      <p:sp>
        <p:nvSpPr>
          <p:cNvPr id="3" name="Title 2"/>
          <p:cNvSpPr>
            <a:spLocks noGrp="1"/>
          </p:cNvSpPr>
          <p:nvPr>
            <p:ph type="title"/>
          </p:nvPr>
        </p:nvSpPr>
        <p:spPr>
          <a:xfrm>
            <a:off x="1136469" y="222069"/>
            <a:ext cx="10058400" cy="1147876"/>
          </a:xfrm>
        </p:spPr>
        <p:txBody>
          <a:bodyPr>
            <a:normAutofit fontScale="90000"/>
          </a:bodyPr>
          <a:lstStyle/>
          <a:p>
            <a:pPr lvl="0"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US" sz="4000" dirty="0" smtClean="0">
                <a:solidFill>
                  <a:schemeClr val="bg1">
                    <a:lumMod val="50000"/>
                  </a:schemeClr>
                </a:solidFill>
                <a:latin typeface="Arial" pitchFamily="34" charset="0"/>
                <a:cs typeface="Arial" pitchFamily="34" charset="0"/>
              </a:rPr>
              <a:t/>
            </a:r>
            <a:br>
              <a:rPr lang="en-US" sz="4000" dirty="0" smtClean="0">
                <a:solidFill>
                  <a:schemeClr val="bg1">
                    <a:lumMod val="50000"/>
                  </a:schemeClr>
                </a:solidFill>
                <a:latin typeface="Arial" pitchFamily="34" charset="0"/>
                <a:cs typeface="Arial" pitchFamily="34" charset="0"/>
              </a:rPr>
            </a:br>
            <a:r>
              <a:rPr lang="en-IN" sz="4000" dirty="0"/>
              <a:t>Paper – III :</a:t>
            </a:r>
            <a:r>
              <a:rPr lang="en-US" sz="4000" dirty="0"/>
              <a:t> Implementation </a:t>
            </a:r>
            <a:r>
              <a:rPr lang="en-US" sz="4000" dirty="0" smtClean="0"/>
              <a:t>Smells </a:t>
            </a: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graphicFrame>
        <p:nvGraphicFramePr>
          <p:cNvPr id="4" name="Table 3"/>
          <p:cNvGraphicFramePr>
            <a:graphicFrameLocks noGrp="1"/>
          </p:cNvGraphicFramePr>
          <p:nvPr/>
        </p:nvGraphicFramePr>
        <p:xfrm>
          <a:off x="1097280" y="1175658"/>
          <a:ext cx="9993086" cy="4799548"/>
        </p:xfrm>
        <a:graphic>
          <a:graphicData uri="http://schemas.openxmlformats.org/drawingml/2006/table">
            <a:tbl>
              <a:tblPr firstRow="1" bandRow="1">
                <a:tableStyleId>{5C22544A-7EE6-4342-B048-85BDC9FD1C3A}</a:tableStyleId>
              </a:tblPr>
              <a:tblGrid>
                <a:gridCol w="4996543"/>
                <a:gridCol w="4996543"/>
              </a:tblGrid>
              <a:tr h="3750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Implementation smell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Description</a:t>
                      </a:r>
                    </a:p>
                  </a:txBody>
                  <a:tcPr/>
                </a:tc>
              </a:tr>
              <a:tr h="375003">
                <a:tc>
                  <a:txBody>
                    <a:bodyPr/>
                    <a:lstStyle/>
                    <a:p>
                      <a:r>
                        <a:rPr lang="en-US" sz="1800" kern="1200" dirty="0" smtClean="0">
                          <a:solidFill>
                            <a:schemeClr val="dk1"/>
                          </a:solidFill>
                          <a:latin typeface="+mn-lt"/>
                          <a:ea typeface="+mn-ea"/>
                          <a:cs typeface="+mn-cs"/>
                        </a:rPr>
                        <a:t>Complex conditional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 complex conditional statement</a:t>
                      </a:r>
                    </a:p>
                  </a:txBody>
                  <a:tcPr/>
                </a:tc>
              </a:tr>
              <a:tr h="616408">
                <a:tc>
                  <a:txBody>
                    <a:bodyPr/>
                    <a:lstStyle/>
                    <a:p>
                      <a:pPr>
                        <a:lnSpc>
                          <a:spcPct val="115000"/>
                        </a:lnSpc>
                        <a:spcAft>
                          <a:spcPts val="0"/>
                        </a:spcAft>
                      </a:pPr>
                      <a:r>
                        <a:rPr lang="en-US" sz="1800" dirty="0">
                          <a:solidFill>
                            <a:srgbClr val="000000"/>
                          </a:solidFill>
                          <a:latin typeface="+mn-lt"/>
                          <a:ea typeface="Calibri"/>
                          <a:cs typeface="Times-Roman42"/>
                        </a:rPr>
                        <a:t>Complex method</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 method with high cyclomatic complexity</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Duplicate code</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 code clone within a method</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Empty catch block</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 catch block of an exception is empty</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Long identifier</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An identifier with excessive length</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Long method</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 method is excessively long</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Long parameter list</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 method has long parameter list</a:t>
                      </a:r>
                      <a:endParaRPr lang="en-US" sz="1800" dirty="0">
                        <a:latin typeface="+mn-lt"/>
                        <a:ea typeface="Calibri"/>
                        <a:cs typeface="Times New Roman"/>
                      </a:endParaRPr>
                    </a:p>
                  </a:txBody>
                  <a:tcPr marL="68580" marR="68580" marT="0" marB="0"/>
                </a:tc>
              </a:tr>
              <a:tr h="353213">
                <a:tc>
                  <a:txBody>
                    <a:bodyPr/>
                    <a:lstStyle/>
                    <a:p>
                      <a:pPr>
                        <a:lnSpc>
                          <a:spcPct val="115000"/>
                        </a:lnSpc>
                        <a:spcAft>
                          <a:spcPts val="0"/>
                        </a:spcAft>
                      </a:pPr>
                      <a:r>
                        <a:rPr lang="en-US" sz="1800" dirty="0">
                          <a:solidFill>
                            <a:srgbClr val="000000"/>
                          </a:solidFill>
                          <a:latin typeface="+mn-lt"/>
                          <a:ea typeface="Calibri"/>
                          <a:cs typeface="Times-Roman42"/>
                        </a:rPr>
                        <a:t>Long statement</a:t>
                      </a:r>
                      <a:endParaRPr lang="en-US" sz="1800" dirty="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An excessively long statement</a:t>
                      </a:r>
                      <a:endParaRPr lang="en-US" sz="1800" dirty="0">
                        <a:latin typeface="+mn-lt"/>
                        <a:ea typeface="Calibri"/>
                        <a:cs typeface="Times New Roman"/>
                      </a:endParaRPr>
                    </a:p>
                  </a:txBody>
                  <a:tcPr marL="68580" marR="68580" marT="0" marB="0"/>
                </a:tc>
              </a:tr>
              <a:tr h="646879">
                <a:tc>
                  <a:txBody>
                    <a:bodyPr/>
                    <a:lstStyle/>
                    <a:p>
                      <a:pPr>
                        <a:lnSpc>
                          <a:spcPct val="115000"/>
                        </a:lnSpc>
                        <a:spcAft>
                          <a:spcPts val="0"/>
                        </a:spcAft>
                      </a:pPr>
                      <a:r>
                        <a:rPr lang="en-US" sz="1800">
                          <a:solidFill>
                            <a:srgbClr val="000000"/>
                          </a:solidFill>
                          <a:latin typeface="+mn-lt"/>
                          <a:ea typeface="Calibri"/>
                          <a:cs typeface="Times-Roman42"/>
                        </a:rPr>
                        <a:t>Magic number</a:t>
                      </a:r>
                      <a:endParaRPr lang="en-US" sz="1800">
                        <a:latin typeface="+mn-lt"/>
                        <a:ea typeface="Calibri"/>
                        <a:cs typeface="Times New Roman"/>
                      </a:endParaRPr>
                    </a:p>
                  </a:txBody>
                  <a:tcPr marL="68580" marR="68580" marT="0" marB="0"/>
                </a:tc>
                <a:tc>
                  <a:txBody>
                    <a:bodyPr/>
                    <a:lstStyle/>
                    <a:p>
                      <a:pPr>
                        <a:lnSpc>
                          <a:spcPct val="115000"/>
                        </a:lnSpc>
                        <a:spcAft>
                          <a:spcPts val="0"/>
                        </a:spcAft>
                      </a:pPr>
                      <a:r>
                        <a:rPr lang="en-US" sz="1800" dirty="0">
                          <a:solidFill>
                            <a:srgbClr val="000000"/>
                          </a:solidFill>
                          <a:latin typeface="+mn-lt"/>
                          <a:ea typeface="Calibri"/>
                          <a:cs typeface="Times-Roman42"/>
                        </a:rPr>
                        <a:t>An unexplained number is used in an</a:t>
                      </a:r>
                      <a:endParaRPr lang="en-US" sz="1800" dirty="0">
                        <a:latin typeface="+mn-lt"/>
                        <a:ea typeface="Calibri"/>
                        <a:cs typeface="Times New Roman"/>
                      </a:endParaRPr>
                    </a:p>
                    <a:p>
                      <a:pPr>
                        <a:lnSpc>
                          <a:spcPct val="115000"/>
                        </a:lnSpc>
                        <a:spcAft>
                          <a:spcPts val="0"/>
                        </a:spcAft>
                      </a:pPr>
                      <a:r>
                        <a:rPr lang="en-US" sz="1800" dirty="0">
                          <a:solidFill>
                            <a:srgbClr val="000000"/>
                          </a:solidFill>
                          <a:latin typeface="+mn-lt"/>
                          <a:ea typeface="Calibri"/>
                          <a:cs typeface="Times-Roman42"/>
                        </a:rPr>
                        <a:t>expression</a:t>
                      </a:r>
                      <a:endParaRPr lang="en-US" sz="1800" dirty="0">
                        <a:latin typeface="+mn-lt"/>
                        <a:ea typeface="Calibri"/>
                        <a:cs typeface="Times New Roman"/>
                      </a:endParaRPr>
                    </a:p>
                  </a:txBody>
                  <a:tcPr marL="68580" marR="68580" marT="0" marB="0"/>
                </a:tc>
              </a:tr>
              <a:tr h="666977">
                <a:tc>
                  <a:txBody>
                    <a:bodyPr/>
                    <a:lstStyle/>
                    <a:p>
                      <a:pPr>
                        <a:lnSpc>
                          <a:spcPct val="115000"/>
                        </a:lnSpc>
                        <a:spcAft>
                          <a:spcPts val="0"/>
                        </a:spcAft>
                      </a:pPr>
                      <a:r>
                        <a:rPr lang="en-US" sz="1800">
                          <a:solidFill>
                            <a:srgbClr val="000000"/>
                          </a:solidFill>
                          <a:latin typeface="+mn-lt"/>
                          <a:ea typeface="Calibri"/>
                          <a:cs typeface="Times-Roman42"/>
                        </a:rPr>
                        <a:t>Missing default</a:t>
                      </a:r>
                      <a:endParaRPr lang="en-US" sz="1800">
                        <a:latin typeface="+mn-lt"/>
                        <a:ea typeface="Calibri"/>
                        <a:cs typeface="Times New Roman"/>
                      </a:endParaRPr>
                    </a:p>
                  </a:txBody>
                  <a:tcPr marL="68580" marR="68580" marT="0" marB="0"/>
                </a:tc>
                <a:tc>
                  <a:txBody>
                    <a:bodyPr/>
                    <a:lstStyle/>
                    <a:p>
                      <a:pPr>
                        <a:lnSpc>
                          <a:spcPct val="115000"/>
                        </a:lnSpc>
                        <a:spcAft>
                          <a:spcPts val="0"/>
                        </a:spcAft>
                      </a:pPr>
                      <a:r>
                        <a:rPr lang="en-US" sz="1800" dirty="0">
                          <a:latin typeface="+mn-lt"/>
                          <a:ea typeface="Calibri"/>
                          <a:cs typeface="Times New Roman"/>
                        </a:rPr>
                        <a:t>A switch statement does not contain a default</a:t>
                      </a:r>
                    </a:p>
                    <a:p>
                      <a:pPr>
                        <a:lnSpc>
                          <a:spcPct val="115000"/>
                        </a:lnSpc>
                        <a:spcAft>
                          <a:spcPts val="0"/>
                        </a:spcAft>
                      </a:pPr>
                      <a:r>
                        <a:rPr lang="en-US" sz="1800" dirty="0">
                          <a:latin typeface="+mn-lt"/>
                          <a:ea typeface="Calibri"/>
                          <a:cs typeface="Times New Roman"/>
                        </a:rPr>
                        <a:t>Case</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2E830C50-564B-469C-A575-F78816267FCF}" type="slidenum">
              <a:rPr lang="en-IN" smtClean="0"/>
              <a:pPr/>
              <a:t>27</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lgn="just">
              <a:spcAft>
                <a:spcPts val="1200"/>
              </a:spcAft>
              <a:buFont typeface="Wingdings" pitchFamily="2" charset="2"/>
              <a:buChar char="Ø"/>
            </a:pPr>
            <a:r>
              <a:rPr lang="en-US" sz="2800" dirty="0" smtClean="0"/>
              <a:t>Code smells are symptoms of poor design and implementation choices in the code which may indicate deeper problems and affect program maintainability.</a:t>
            </a:r>
          </a:p>
          <a:p>
            <a:pPr algn="just">
              <a:spcAft>
                <a:spcPts val="1200"/>
              </a:spcAft>
              <a:buFont typeface="Wingdings" panose="05000000000000000000" pitchFamily="2" charset="2"/>
              <a:buChar char="Ø"/>
            </a:pPr>
            <a:r>
              <a:rPr lang="en-US" sz="2800" dirty="0" smtClean="0"/>
              <a:t>Code smells are not bugs as code still functions but they may lead to bugs and failure in the future.</a:t>
            </a:r>
            <a:endParaRPr lang="en-US" sz="2400" dirty="0" smtClean="0"/>
          </a:p>
          <a:p>
            <a:pPr algn="just">
              <a:spcAft>
                <a:spcPts val="1200"/>
              </a:spcAft>
              <a:buNone/>
            </a:pPr>
            <a:endParaRPr lang="en-IN" sz="2800" dirty="0"/>
          </a:p>
        </p:txBody>
      </p:sp>
      <p:sp>
        <p:nvSpPr>
          <p:cNvPr id="3" name="Title 2"/>
          <p:cNvSpPr>
            <a:spLocks noGrp="1"/>
          </p:cNvSpPr>
          <p:nvPr>
            <p:ph type="title"/>
          </p:nvPr>
        </p:nvSpPr>
        <p:spPr>
          <a:xfrm>
            <a:off x="1110344" y="404949"/>
            <a:ext cx="10058400" cy="1147876"/>
          </a:xfrm>
        </p:spPr>
        <p:txBody>
          <a:bodyPr>
            <a:normAutofit fontScale="90000"/>
          </a:bodyPr>
          <a:lstStyle/>
          <a:p>
            <a:pPr algn="ctr"/>
            <a:r>
              <a:rPr lang="en-IN" dirty="0" smtClean="0"/>
              <a:t/>
            </a:r>
            <a:br>
              <a:rPr lang="en-IN" dirty="0" smtClean="0"/>
            </a:br>
            <a:r>
              <a:rPr lang="en-US" dirty="0" smtClean="0">
                <a:solidFill>
                  <a:schemeClr val="bg1">
                    <a:lumMod val="50000"/>
                  </a:schemeClr>
                </a:solidFill>
                <a:latin typeface="Arial" pitchFamily="34" charset="0"/>
                <a:cs typeface="Arial" pitchFamily="34" charset="0"/>
              </a:rPr>
              <a:t/>
            </a:r>
            <a:br>
              <a:rPr lang="en-US" dirty="0" smtClean="0">
                <a:solidFill>
                  <a:schemeClr val="bg1">
                    <a:lumMod val="50000"/>
                  </a:schemeClr>
                </a:solidFill>
                <a:latin typeface="Arial" pitchFamily="34" charset="0"/>
                <a:cs typeface="Arial" pitchFamily="34" charset="0"/>
              </a:rPr>
            </a:br>
            <a:r>
              <a:rPr lang="en-US" sz="4000" dirty="0" smtClean="0">
                <a:solidFill>
                  <a:schemeClr val="bg1">
                    <a:lumMod val="50000"/>
                  </a:schemeClr>
                </a:solidFill>
                <a:latin typeface="Arial" pitchFamily="34" charset="0"/>
                <a:cs typeface="Arial" pitchFamily="34" charset="0"/>
              </a:rPr>
              <a:t/>
            </a:r>
            <a:br>
              <a:rPr lang="en-US" sz="4000" dirty="0" smtClean="0">
                <a:solidFill>
                  <a:schemeClr val="bg1">
                    <a:lumMod val="50000"/>
                  </a:schemeClr>
                </a:solidFill>
                <a:latin typeface="Arial" pitchFamily="34" charset="0"/>
                <a:cs typeface="Arial" pitchFamily="34" charset="0"/>
              </a:rPr>
            </a:br>
            <a:r>
              <a:rPr lang="en-US" sz="4000" dirty="0" smtClean="0">
                <a:solidFill>
                  <a:schemeClr val="bg1">
                    <a:lumMod val="50000"/>
                  </a:schemeClr>
                </a:solidFill>
                <a:latin typeface="Arial" pitchFamily="34" charset="0"/>
                <a:cs typeface="Arial" pitchFamily="34" charset="0"/>
              </a:rPr>
              <a:t> </a:t>
            </a:r>
            <a:r>
              <a:rPr lang="en-US" sz="3600" dirty="0" smtClean="0"/>
              <a:t/>
            </a:r>
            <a:br>
              <a:rPr lang="en-US" sz="3600" dirty="0" smtClean="0"/>
            </a:br>
            <a:r>
              <a:rPr lang="en-US" sz="4000" dirty="0"/>
              <a:t> </a:t>
            </a:r>
            <a:r>
              <a:rPr lang="en-IN" sz="4000" dirty="0"/>
              <a:t>Paper – III : </a:t>
            </a:r>
            <a:r>
              <a:rPr lang="en-US" sz="4000" dirty="0"/>
              <a:t>Code Smells </a:t>
            </a: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28</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spcAft>
                <a:spcPts val="1200"/>
              </a:spcAft>
              <a:buNone/>
            </a:pPr>
            <a:r>
              <a:rPr lang="en-US" sz="2800" b="1" dirty="0" smtClean="0"/>
              <a:t>Implementation Smells:</a:t>
            </a:r>
          </a:p>
          <a:p>
            <a:pPr lvl="1" algn="just">
              <a:spcAft>
                <a:spcPts val="1200"/>
              </a:spcAft>
              <a:buFont typeface="Wingdings" panose="05000000000000000000" pitchFamily="2" charset="2"/>
              <a:buChar char="Ø"/>
            </a:pPr>
            <a:r>
              <a:rPr lang="en-US" sz="2600" dirty="0" smtClean="0"/>
              <a:t>Code structures that indicate potential problems in the implementation,</a:t>
            </a:r>
          </a:p>
          <a:p>
            <a:pPr marL="0" indent="0" algn="just">
              <a:spcAft>
                <a:spcPts val="1200"/>
              </a:spcAft>
              <a:buNone/>
            </a:pPr>
            <a:r>
              <a:rPr lang="en-US" sz="2800" b="1" dirty="0" smtClean="0"/>
              <a:t>Design Smells:</a:t>
            </a:r>
          </a:p>
          <a:p>
            <a:pPr lvl="1" algn="just">
              <a:spcAft>
                <a:spcPts val="1200"/>
              </a:spcAft>
              <a:buFont typeface="Wingdings" panose="05000000000000000000" pitchFamily="2" charset="2"/>
              <a:buChar char="Ø"/>
            </a:pPr>
            <a:r>
              <a:rPr lang="en-US" sz="2600" dirty="0" smtClean="0"/>
              <a:t>Code structures that violate fundamental design principles.</a:t>
            </a:r>
          </a:p>
          <a:p>
            <a:pPr algn="just">
              <a:spcAft>
                <a:spcPts val="1200"/>
              </a:spcAft>
              <a:buNone/>
            </a:pPr>
            <a:endParaRPr lang="en-IN" sz="2800" dirty="0"/>
          </a:p>
        </p:txBody>
      </p:sp>
      <p:sp>
        <p:nvSpPr>
          <p:cNvPr id="3" name="Title 2"/>
          <p:cNvSpPr>
            <a:spLocks noGrp="1"/>
          </p:cNvSpPr>
          <p:nvPr>
            <p:ph type="title"/>
          </p:nvPr>
        </p:nvSpPr>
        <p:spPr>
          <a:xfrm>
            <a:off x="888274" y="274320"/>
            <a:ext cx="10019213" cy="1254035"/>
          </a:xfrm>
        </p:spPr>
        <p:txBody>
          <a:bodyPr>
            <a:normAutofit fontScale="90000"/>
          </a:bodyPr>
          <a:lstStyle/>
          <a:p>
            <a:pPr algn="ctr"/>
            <a:r>
              <a:rPr lang="en-IN" dirty="0" smtClean="0"/>
              <a:t/>
            </a:r>
            <a:br>
              <a:rPr lang="en-IN" dirty="0" smtClean="0"/>
            </a:br>
            <a:r>
              <a:rPr lang="en-US" sz="4000" dirty="0" smtClean="0"/>
              <a:t/>
            </a:r>
            <a:br>
              <a:rPr lang="en-US" sz="4000" dirty="0" smtClean="0"/>
            </a:br>
            <a:endParaRPr lang="en-IN" sz="4000" dirty="0"/>
          </a:p>
        </p:txBody>
      </p:sp>
      <p:sp>
        <p:nvSpPr>
          <p:cNvPr id="4" name="TextBox 3"/>
          <p:cNvSpPr txBox="1"/>
          <p:nvPr/>
        </p:nvSpPr>
        <p:spPr>
          <a:xfrm>
            <a:off x="1149531" y="470263"/>
            <a:ext cx="10241280" cy="646331"/>
          </a:xfrm>
          <a:prstGeom prst="rect">
            <a:avLst/>
          </a:prstGeom>
          <a:noFill/>
        </p:spPr>
        <p:txBody>
          <a:bodyPr wrap="square" rtlCol="0">
            <a:spAutoFit/>
          </a:bodyPr>
          <a:lstStyle/>
          <a:p>
            <a:r>
              <a:rPr lang="en-US" sz="3600" dirty="0" smtClean="0">
                <a:solidFill>
                  <a:schemeClr val="tx1">
                    <a:lumMod val="50000"/>
                    <a:lumOff val="50000"/>
                  </a:schemeClr>
                </a:solidFill>
                <a:latin typeface="Arial Unicode MS" pitchFamily="34" charset="-128"/>
                <a:ea typeface="Arial Unicode MS" pitchFamily="34" charset="-128"/>
                <a:cs typeface="Arial Unicode MS" pitchFamily="34" charset="-128"/>
              </a:rPr>
              <a:t>	 </a:t>
            </a:r>
            <a:r>
              <a:rPr lang="en-IN" sz="3600" spc="-50" dirty="0">
                <a:solidFill>
                  <a:schemeClr val="tx1">
                    <a:lumMod val="75000"/>
                    <a:lumOff val="25000"/>
                  </a:schemeClr>
                </a:solidFill>
                <a:latin typeface="+mj-lt"/>
                <a:ea typeface="+mj-ea"/>
                <a:cs typeface="+mj-cs"/>
              </a:rPr>
              <a:t>Paper – III : </a:t>
            </a:r>
            <a:r>
              <a:rPr lang="en-US" sz="3600" spc="-50" dirty="0">
                <a:solidFill>
                  <a:schemeClr val="tx1">
                    <a:lumMod val="75000"/>
                    <a:lumOff val="25000"/>
                  </a:schemeClr>
                </a:solidFill>
                <a:latin typeface="+mj-lt"/>
                <a:ea typeface="+mj-ea"/>
                <a:cs typeface="+mj-cs"/>
              </a:rPr>
              <a:t>Categories of Code Smells</a:t>
            </a:r>
          </a:p>
        </p:txBody>
      </p:sp>
      <p:sp>
        <p:nvSpPr>
          <p:cNvPr id="5" name="Slide Number Placeholder 4"/>
          <p:cNvSpPr>
            <a:spLocks noGrp="1"/>
          </p:cNvSpPr>
          <p:nvPr>
            <p:ph type="sldNum" sz="quarter" idx="12"/>
          </p:nvPr>
        </p:nvSpPr>
        <p:spPr/>
        <p:txBody>
          <a:bodyPr/>
          <a:lstStyle/>
          <a:p>
            <a:fld id="{2E830C50-564B-469C-A575-F78816267FCF}" type="slidenum">
              <a:rPr lang="en-IN" smtClean="0"/>
              <a:pPr/>
              <a:t>29</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249251"/>
            <a:ext cx="10058400" cy="4913009"/>
          </a:xfrm>
        </p:spPr>
        <p:txBody>
          <a:bodyPr/>
          <a:lstStyle/>
          <a:p>
            <a:pPr>
              <a:buFont typeface="Wingdings" pitchFamily="2" charset="2"/>
              <a:buChar char="Ø"/>
            </a:pPr>
            <a:r>
              <a:rPr lang="en-IN" dirty="0" smtClean="0"/>
              <a:t> </a:t>
            </a:r>
            <a:r>
              <a:rPr lang="en-IN" sz="2800" dirty="0" smtClean="0"/>
              <a:t>Working of version control : </a:t>
            </a:r>
          </a:p>
          <a:p>
            <a:pPr marL="0" indent="0">
              <a:buNone/>
            </a:pPr>
            <a:endParaRPr lang="en-IN" sz="2800" dirty="0" smtClean="0"/>
          </a:p>
          <a:p>
            <a:pPr marL="0" indent="0">
              <a:buNone/>
            </a:pPr>
            <a:endParaRPr lang="en-IN" dirty="0"/>
          </a:p>
        </p:txBody>
      </p:sp>
      <p:sp>
        <p:nvSpPr>
          <p:cNvPr id="3" name="Title 2"/>
          <p:cNvSpPr>
            <a:spLocks noGrp="1"/>
          </p:cNvSpPr>
          <p:nvPr>
            <p:ph type="title"/>
          </p:nvPr>
        </p:nvSpPr>
        <p:spPr/>
        <p:txBody>
          <a:bodyPr/>
          <a:lstStyle/>
          <a:p>
            <a:pPr algn="ctr"/>
            <a:r>
              <a:rPr lang="en-IN" dirty="0" smtClean="0"/>
              <a:t>What is Version Control?</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366" y="1889451"/>
            <a:ext cx="7093850" cy="3991741"/>
          </a:xfrm>
          <a:prstGeom prst="rect">
            <a:avLst/>
          </a:prstGeom>
          <a:ln>
            <a:solidFill>
              <a:schemeClr val="tx1"/>
            </a:solidFill>
          </a:ln>
        </p:spPr>
      </p:pic>
      <p:sp>
        <p:nvSpPr>
          <p:cNvPr id="4" name="Slide Number Placeholder 3"/>
          <p:cNvSpPr>
            <a:spLocks noGrp="1"/>
          </p:cNvSpPr>
          <p:nvPr>
            <p:ph type="sldNum" sz="quarter" idx="12"/>
          </p:nvPr>
        </p:nvSpPr>
        <p:spPr/>
        <p:txBody>
          <a:bodyPr/>
          <a:lstStyle/>
          <a:p>
            <a:fld id="{2E830C50-564B-469C-A575-F78816267FCF}" type="slidenum">
              <a:rPr lang="en-IN" smtClean="0"/>
              <a:pPr/>
              <a:t>3</a:t>
            </a:fld>
            <a:endParaRPr lang="en-IN" dirty="0"/>
          </a:p>
        </p:txBody>
      </p:sp>
    </p:spTree>
    <p:extLst>
      <p:ext uri="{BB962C8B-B14F-4D97-AF65-F5344CB8AC3E}">
        <p14:creationId xmlns:p14="http://schemas.microsoft.com/office/powerpoint/2010/main" val="1489401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Aft>
                <a:spcPts val="1200"/>
              </a:spcAft>
            </a:pPr>
            <a:endParaRPr lang="en-IN" sz="2800" dirty="0" smtClean="0"/>
          </a:p>
          <a:p>
            <a:pPr algn="just">
              <a:spcAft>
                <a:spcPts val="1200"/>
              </a:spcAft>
              <a:buNone/>
            </a:pPr>
            <a:endParaRPr lang="en-IN" sz="2800" dirty="0"/>
          </a:p>
        </p:txBody>
      </p:sp>
      <p:sp>
        <p:nvSpPr>
          <p:cNvPr id="3" name="Title 2"/>
          <p:cNvSpPr>
            <a:spLocks noGrp="1"/>
          </p:cNvSpPr>
          <p:nvPr>
            <p:ph type="title"/>
          </p:nvPr>
        </p:nvSpPr>
        <p:spPr>
          <a:xfrm>
            <a:off x="888274" y="274320"/>
            <a:ext cx="10019213" cy="1254035"/>
          </a:xfrm>
        </p:spPr>
        <p:txBody>
          <a:bodyPr>
            <a:normAutofit fontScale="90000"/>
          </a:bodyPr>
          <a:lstStyle/>
          <a:p>
            <a:pPr algn="ctr"/>
            <a:r>
              <a:rPr lang="en-IN" dirty="0" smtClean="0"/>
              <a:t/>
            </a:r>
            <a:br>
              <a:rPr lang="en-IN" dirty="0" smtClean="0"/>
            </a:br>
            <a:r>
              <a:rPr lang="en-US" sz="4000" dirty="0" smtClean="0"/>
              <a:t/>
            </a:r>
            <a:br>
              <a:rPr lang="en-US" sz="4000" dirty="0" smtClean="0"/>
            </a:b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TextBox 3"/>
          <p:cNvSpPr txBox="1"/>
          <p:nvPr/>
        </p:nvSpPr>
        <p:spPr>
          <a:xfrm>
            <a:off x="1097280" y="0"/>
            <a:ext cx="10241280" cy="1200329"/>
          </a:xfrm>
          <a:prstGeom prst="rect">
            <a:avLst/>
          </a:prstGeom>
          <a:noFill/>
        </p:spPr>
        <p:txBody>
          <a:bodyPr wrap="square" rtlCol="0">
            <a:spAutoFit/>
          </a:bodyPr>
          <a:lstStyle/>
          <a:p>
            <a:pPr algn="ctr"/>
            <a:r>
              <a:rPr lang="en-US" sz="3200" b="1" dirty="0" smtClean="0"/>
              <a:t> </a:t>
            </a:r>
            <a:r>
              <a:rPr lang="en-IN" sz="3600" spc="-50" dirty="0">
                <a:solidFill>
                  <a:schemeClr val="tx1">
                    <a:lumMod val="75000"/>
                    <a:lumOff val="25000"/>
                  </a:schemeClr>
                </a:solidFill>
                <a:latin typeface="+mj-lt"/>
                <a:ea typeface="+mj-ea"/>
                <a:cs typeface="+mj-cs"/>
              </a:rPr>
              <a:t>Paper – III : </a:t>
            </a:r>
            <a:r>
              <a:rPr lang="en-US" sz="3600" spc="-50" dirty="0">
                <a:solidFill>
                  <a:schemeClr val="tx1">
                    <a:lumMod val="75000"/>
                    <a:lumOff val="25000"/>
                  </a:schemeClr>
                </a:solidFill>
                <a:latin typeface="+mj-lt"/>
                <a:ea typeface="+mj-ea"/>
                <a:cs typeface="+mj-cs"/>
              </a:rPr>
              <a:t>Method to Measure Performance of Individual </a:t>
            </a:r>
            <a:r>
              <a:rPr lang="en-US" sz="3600" spc="-50" dirty="0" smtClean="0">
                <a:solidFill>
                  <a:schemeClr val="tx1">
                    <a:lumMod val="75000"/>
                    <a:lumOff val="25000"/>
                  </a:schemeClr>
                </a:solidFill>
                <a:latin typeface="+mj-lt"/>
                <a:ea typeface="+mj-ea"/>
                <a:cs typeface="+mj-cs"/>
              </a:rPr>
              <a:t>Software Developer</a:t>
            </a:r>
            <a:endParaRPr lang="en-US" sz="3600" spc="-50" dirty="0">
              <a:solidFill>
                <a:schemeClr val="tx1">
                  <a:lumMod val="75000"/>
                  <a:lumOff val="25000"/>
                </a:schemeClr>
              </a:solidFill>
              <a:latin typeface="+mj-lt"/>
              <a:ea typeface="+mj-ea"/>
              <a:cs typeface="+mj-cs"/>
            </a:endParaRPr>
          </a:p>
        </p:txBody>
      </p:sp>
      <p:pic>
        <p:nvPicPr>
          <p:cNvPr id="5" name="Picture 4"/>
          <p:cNvPicPr/>
          <p:nvPr/>
        </p:nvPicPr>
        <p:blipFill>
          <a:blip r:embed="rId2"/>
          <a:srcRect/>
          <a:stretch>
            <a:fillRect/>
          </a:stretch>
        </p:blipFill>
        <p:spPr bwMode="auto">
          <a:xfrm>
            <a:off x="1463040" y="1541416"/>
            <a:ext cx="8830491" cy="389273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2E830C50-564B-469C-A575-F78816267FCF}" type="slidenum">
              <a:rPr lang="en-IN" smtClean="0"/>
              <a:pPr/>
              <a:t>30</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Aft>
                <a:spcPts val="1200"/>
              </a:spcAft>
            </a:pPr>
            <a:endParaRPr lang="en-IN" sz="2800" dirty="0" smtClean="0"/>
          </a:p>
          <a:p>
            <a:pPr algn="just">
              <a:spcAft>
                <a:spcPts val="1200"/>
              </a:spcAft>
              <a:buNone/>
            </a:pPr>
            <a:endParaRPr lang="en-IN" sz="2800" dirty="0"/>
          </a:p>
        </p:txBody>
      </p:sp>
      <p:sp>
        <p:nvSpPr>
          <p:cNvPr id="3" name="Title 2"/>
          <p:cNvSpPr>
            <a:spLocks noGrp="1"/>
          </p:cNvSpPr>
          <p:nvPr>
            <p:ph type="title"/>
          </p:nvPr>
        </p:nvSpPr>
        <p:spPr>
          <a:xfrm>
            <a:off x="888274" y="274320"/>
            <a:ext cx="10019213" cy="1254035"/>
          </a:xfrm>
        </p:spPr>
        <p:txBody>
          <a:bodyPr>
            <a:normAutofit fontScale="90000"/>
          </a:bodyPr>
          <a:lstStyle/>
          <a:p>
            <a:pPr algn="ctr"/>
            <a:r>
              <a:rPr lang="en-IN" dirty="0" smtClean="0"/>
              <a:t/>
            </a:r>
            <a:br>
              <a:rPr lang="en-IN" dirty="0" smtClean="0"/>
            </a:br>
            <a:r>
              <a:rPr lang="en-US" sz="4000" dirty="0" smtClean="0"/>
              <a:t/>
            </a:r>
            <a:br>
              <a:rPr lang="en-US" sz="4000" dirty="0" smtClean="0"/>
            </a:br>
            <a:endParaRPr lang="en-IN" sz="4000" dirty="0"/>
          </a:p>
        </p:txBody>
      </p:sp>
      <p:sp>
        <p:nvSpPr>
          <p:cNvPr id="4" name="TextBox 3"/>
          <p:cNvSpPr txBox="1"/>
          <p:nvPr/>
        </p:nvSpPr>
        <p:spPr>
          <a:xfrm>
            <a:off x="1158240" y="12552"/>
            <a:ext cx="10241280" cy="1200329"/>
          </a:xfrm>
          <a:prstGeom prst="rect">
            <a:avLst/>
          </a:prstGeom>
          <a:noFill/>
        </p:spPr>
        <p:txBody>
          <a:bodyPr wrap="square" rtlCol="0">
            <a:spAutoFit/>
          </a:bodyPr>
          <a:lstStyle/>
          <a:p>
            <a:pPr algn="ctr"/>
            <a:r>
              <a:rPr lang="en-US" sz="3200" b="1" dirty="0" smtClean="0"/>
              <a:t> </a:t>
            </a:r>
            <a:r>
              <a:rPr lang="en-IN" sz="3600" spc="-50" dirty="0">
                <a:solidFill>
                  <a:schemeClr val="tx1">
                    <a:lumMod val="75000"/>
                    <a:lumOff val="25000"/>
                  </a:schemeClr>
                </a:solidFill>
                <a:latin typeface="+mj-lt"/>
                <a:ea typeface="+mj-ea"/>
                <a:cs typeface="+mj-cs"/>
              </a:rPr>
              <a:t>Paper – III : </a:t>
            </a:r>
            <a:r>
              <a:rPr lang="en-US" sz="3600" spc="-50" dirty="0">
                <a:solidFill>
                  <a:schemeClr val="tx1">
                    <a:lumMod val="75000"/>
                    <a:lumOff val="25000"/>
                  </a:schemeClr>
                </a:solidFill>
                <a:latin typeface="+mj-lt"/>
                <a:ea typeface="+mj-ea"/>
                <a:cs typeface="+mj-cs"/>
              </a:rPr>
              <a:t>Method to Measure Performance of Individual Software Developer</a:t>
            </a:r>
          </a:p>
        </p:txBody>
      </p:sp>
      <p:sp>
        <p:nvSpPr>
          <p:cNvPr id="11" name="Content Placeholder 1"/>
          <p:cNvSpPr txBox="1">
            <a:spLocks/>
          </p:cNvSpPr>
          <p:nvPr/>
        </p:nvSpPr>
        <p:spPr>
          <a:xfrm>
            <a:off x="1249680" y="1422400"/>
            <a:ext cx="10058400" cy="4892260"/>
          </a:xfrm>
          <a:prstGeom prst="rect">
            <a:avLst/>
          </a:prstGeom>
        </p:spPr>
        <p:txBody>
          <a:bodyPr vert="horz" lIns="0" tIns="45720" rIns="0" bIns="45720" rtlCol="0">
            <a:normAutofit/>
          </a:bodyPr>
          <a:lstStyle/>
          <a:p>
            <a:pPr marL="91440" indent="-91440" algn="just">
              <a:lnSpc>
                <a:spcPct val="90000"/>
              </a:lnSpc>
              <a:spcBef>
                <a:spcPts val="1200"/>
              </a:spcBef>
              <a:spcAft>
                <a:spcPts val="1200"/>
              </a:spcAft>
              <a:buClr>
                <a:schemeClr val="accent1"/>
              </a:buClr>
              <a:buSzPct val="100000"/>
              <a:buFont typeface="Wingdings" pitchFamily="2" charset="2"/>
              <a:buChar char="Ø"/>
            </a:pPr>
            <a:r>
              <a:rPr lang="en-US" sz="2800" dirty="0" smtClean="0">
                <a:solidFill>
                  <a:schemeClr val="tx1">
                    <a:lumMod val="75000"/>
                    <a:lumOff val="25000"/>
                  </a:schemeClr>
                </a:solidFill>
              </a:rPr>
              <a:t>Measuring the performance of a developer considers only the commits made by adding or modifying source code.</a:t>
            </a:r>
          </a:p>
          <a:p>
            <a:pPr marL="91440" indent="-91440" algn="just">
              <a:lnSpc>
                <a:spcPct val="90000"/>
              </a:lnSpc>
              <a:spcBef>
                <a:spcPts val="1200"/>
              </a:spcBef>
              <a:spcAft>
                <a:spcPts val="1200"/>
              </a:spcAft>
              <a:buClr>
                <a:schemeClr val="accent1"/>
              </a:buClr>
              <a:buSzPct val="100000"/>
              <a:buFont typeface="Wingdings" pitchFamily="2" charset="2"/>
              <a:buChar char="Ø"/>
            </a:pPr>
            <a:r>
              <a:rPr lang="en-US" sz="2800" dirty="0" smtClean="0">
                <a:solidFill>
                  <a:schemeClr val="tx1">
                    <a:lumMod val="85000"/>
                    <a:lumOff val="15000"/>
                  </a:schemeClr>
                </a:solidFill>
              </a:rPr>
              <a:t>In Figure, all six code snapshots (i.e. initial code, commits C1-C4, and code at the pull request) are scanned for code smells.</a:t>
            </a:r>
          </a:p>
          <a:p>
            <a:pPr marL="91440" lvl="0" indent="-91440" algn="just">
              <a:lnSpc>
                <a:spcPct val="90000"/>
              </a:lnSpc>
              <a:spcBef>
                <a:spcPts val="1200"/>
              </a:spcBef>
              <a:spcAft>
                <a:spcPts val="1200"/>
              </a:spcAft>
              <a:buClr>
                <a:schemeClr val="accent1"/>
              </a:buClr>
              <a:buSzPct val="100000"/>
              <a:buFont typeface="Wingdings" panose="05000000000000000000" pitchFamily="2" charset="2"/>
              <a:buChar char="Ø"/>
            </a:pPr>
            <a:r>
              <a:rPr lang="en-US" sz="2800" dirty="0" smtClean="0">
                <a:solidFill>
                  <a:schemeClr val="tx1">
                    <a:lumMod val="85000"/>
                    <a:lumOff val="15000"/>
                  </a:schemeClr>
                </a:solidFill>
              </a:rPr>
              <a:t>The initial codebase and the code snapshot created by the pull request are scanned, so that the detected code smells will be used further to calculate developer performance.</a:t>
            </a:r>
          </a:p>
          <a:p>
            <a:pPr marL="91440" indent="-91440" algn="just">
              <a:lnSpc>
                <a:spcPct val="90000"/>
              </a:lnSpc>
              <a:spcBef>
                <a:spcPts val="1200"/>
              </a:spcBef>
              <a:spcAft>
                <a:spcPts val="1200"/>
              </a:spcAft>
              <a:buClr>
                <a:schemeClr val="accent1"/>
              </a:buClr>
              <a:buSzPct val="100000"/>
              <a:buFont typeface="Wingdings" panose="05000000000000000000" pitchFamily="2" charset="2"/>
              <a:buChar char="Ø"/>
            </a:pPr>
            <a:endParaRPr kumimoji="0" lang="en-I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2E830C50-564B-469C-A575-F78816267FCF}" type="slidenum">
              <a:rPr lang="en-IN" smtClean="0"/>
              <a:pPr/>
              <a:t>31</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Aft>
                <a:spcPts val="1200"/>
              </a:spcAft>
            </a:pPr>
            <a:endParaRPr lang="en-IN" sz="2800" dirty="0" smtClean="0"/>
          </a:p>
          <a:p>
            <a:pPr algn="just">
              <a:spcAft>
                <a:spcPts val="1200"/>
              </a:spcAft>
              <a:buNone/>
            </a:pPr>
            <a:endParaRPr lang="en-IN" sz="2800" dirty="0"/>
          </a:p>
        </p:txBody>
      </p:sp>
      <p:sp>
        <p:nvSpPr>
          <p:cNvPr id="3" name="Title 2"/>
          <p:cNvSpPr>
            <a:spLocks noGrp="1"/>
          </p:cNvSpPr>
          <p:nvPr>
            <p:ph type="title"/>
          </p:nvPr>
        </p:nvSpPr>
        <p:spPr>
          <a:xfrm>
            <a:off x="888274" y="274320"/>
            <a:ext cx="10019213" cy="1254035"/>
          </a:xfrm>
        </p:spPr>
        <p:txBody>
          <a:bodyPr>
            <a:normAutofit fontScale="90000"/>
          </a:bodyPr>
          <a:lstStyle/>
          <a:p>
            <a:pPr algn="ctr"/>
            <a:r>
              <a:rPr lang="en-IN" dirty="0" smtClean="0"/>
              <a:t/>
            </a:r>
            <a:br>
              <a:rPr lang="en-IN" dirty="0" smtClean="0"/>
            </a:br>
            <a:r>
              <a:rPr lang="en-US" sz="4000" dirty="0" smtClean="0"/>
              <a:t/>
            </a:r>
            <a:br>
              <a:rPr lang="en-US" sz="4000" dirty="0" smtClean="0"/>
            </a:b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TextBox 3"/>
          <p:cNvSpPr txBox="1"/>
          <p:nvPr/>
        </p:nvSpPr>
        <p:spPr>
          <a:xfrm>
            <a:off x="1149531" y="1248"/>
            <a:ext cx="10241280" cy="1692771"/>
          </a:xfrm>
          <a:prstGeom prst="rect">
            <a:avLst/>
          </a:prstGeom>
          <a:noFill/>
        </p:spPr>
        <p:txBody>
          <a:bodyPr wrap="square" rtlCol="0">
            <a:spAutoFit/>
          </a:bodyPr>
          <a:lstStyle/>
          <a:p>
            <a:pPr algn="ctr"/>
            <a:r>
              <a:rPr lang="en-US" sz="3200" b="1" dirty="0" smtClean="0">
                <a:solidFill>
                  <a:schemeClr val="tx1">
                    <a:lumMod val="50000"/>
                    <a:lumOff val="50000"/>
                  </a:schemeClr>
                </a:solidFill>
              </a:rPr>
              <a:t> </a:t>
            </a:r>
            <a:r>
              <a:rPr lang="en-IN" sz="3600" spc="-50" dirty="0">
                <a:solidFill>
                  <a:schemeClr val="tx1">
                    <a:lumMod val="75000"/>
                    <a:lumOff val="25000"/>
                  </a:schemeClr>
                </a:solidFill>
                <a:latin typeface="+mj-lt"/>
                <a:ea typeface="+mj-ea"/>
                <a:cs typeface="+mj-cs"/>
              </a:rPr>
              <a:t>Paper – III : </a:t>
            </a:r>
            <a:r>
              <a:rPr lang="en-US" sz="3600" spc="-50" dirty="0">
                <a:solidFill>
                  <a:schemeClr val="tx1">
                    <a:lumMod val="75000"/>
                    <a:lumOff val="25000"/>
                  </a:schemeClr>
                </a:solidFill>
                <a:latin typeface="+mj-lt"/>
                <a:ea typeface="+mj-ea"/>
                <a:cs typeface="+mj-cs"/>
              </a:rPr>
              <a:t>Performance Score Calculation Based on Previous Code Snapshot</a:t>
            </a:r>
          </a:p>
          <a:p>
            <a:endParaRPr lang="en-US" sz="3200" dirty="0">
              <a:solidFill>
                <a:schemeClr val="tx1">
                  <a:lumMod val="85000"/>
                  <a:lumOff val="15000"/>
                </a:schemeClr>
              </a:solidFill>
            </a:endParaRPr>
          </a:p>
        </p:txBody>
      </p:sp>
      <p:sp>
        <p:nvSpPr>
          <p:cNvPr id="11" name="Content Placeholder 1"/>
          <p:cNvSpPr txBox="1">
            <a:spLocks/>
          </p:cNvSpPr>
          <p:nvPr/>
        </p:nvSpPr>
        <p:spPr>
          <a:xfrm>
            <a:off x="1149531" y="1345473"/>
            <a:ext cx="10054046" cy="4472797"/>
          </a:xfrm>
          <a:prstGeom prst="rect">
            <a:avLst/>
          </a:prstGeom>
        </p:spPr>
        <p:txBody>
          <a:bodyPr vert="horz" lIns="0" tIns="45720" rIns="0" bIns="45720" rtlCol="0">
            <a:normAutofit fontScale="92500"/>
          </a:bodyPr>
          <a:lstStyle/>
          <a:p>
            <a:pPr>
              <a:buClr>
                <a:schemeClr val="accent1"/>
              </a:buClr>
              <a:buFont typeface="Wingdings" pitchFamily="2" charset="2"/>
              <a:buChar char="Ø"/>
            </a:pPr>
            <a:r>
              <a:rPr lang="en-US" sz="2800" dirty="0" smtClean="0">
                <a:solidFill>
                  <a:schemeClr val="tx1">
                    <a:lumMod val="75000"/>
                    <a:lumOff val="25000"/>
                  </a:schemeClr>
                </a:solidFill>
              </a:rPr>
              <a:t>All developers who previously have committed changes to the source code may have their share of the smells found in a particular code snapshot.</a:t>
            </a:r>
          </a:p>
          <a:p>
            <a:pPr>
              <a:buClr>
                <a:schemeClr val="accent1"/>
              </a:buClr>
              <a:buFont typeface="Wingdings" pitchFamily="2" charset="2"/>
              <a:buChar char="Ø"/>
            </a:pPr>
            <a:r>
              <a:rPr lang="en-US" sz="2800" dirty="0" smtClean="0">
                <a:solidFill>
                  <a:schemeClr val="tx1">
                    <a:lumMod val="75000"/>
                    <a:lumOff val="25000"/>
                  </a:schemeClr>
                </a:solidFill>
              </a:rPr>
              <a:t>Therefore, the performance of the developer who commits that code snapshot is based on whether he/she has improved the quality of the code, compared with the previous version of the code snapshot</a:t>
            </a:r>
          </a:p>
          <a:p>
            <a:pPr lvl="0">
              <a:buClr>
                <a:schemeClr val="accent1"/>
              </a:buClr>
              <a:buFont typeface="Wingdings" pitchFamily="2" charset="2"/>
              <a:buChar char="Ø"/>
            </a:pPr>
            <a:r>
              <a:rPr lang="en-US" sz="2800" dirty="0" smtClean="0">
                <a:solidFill>
                  <a:schemeClr val="tx1">
                    <a:lumMod val="75000"/>
                    <a:lumOff val="25000"/>
                  </a:schemeClr>
                </a:solidFill>
              </a:rPr>
              <a:t>That is, the developer would be considered as having good performance if he/she can reduce the smell density by fixing some smells in the previous version of the code and not adding many new smells to the added and modified code in the version that he/she has committed. </a:t>
            </a:r>
          </a:p>
          <a:p>
            <a:pPr>
              <a:buClr>
                <a:schemeClr val="accent1"/>
              </a:buClr>
            </a:pPr>
            <a:endParaRPr lang="en-US" sz="2800" dirty="0" smtClean="0">
              <a:solidFill>
                <a:schemeClr val="tx1">
                  <a:lumMod val="75000"/>
                  <a:lumOff val="25000"/>
                </a:schemeClr>
              </a:solidFill>
            </a:endParaRPr>
          </a:p>
          <a:p>
            <a:pPr>
              <a:buClr>
                <a:schemeClr val="accent1"/>
              </a:buClr>
              <a:buFont typeface="Wingdings" pitchFamily="2" charset="2"/>
              <a:buChar char="Ø"/>
            </a:pPr>
            <a:endParaRPr lang="en-US" sz="2800" dirty="0" smtClean="0"/>
          </a:p>
          <a:p>
            <a:pPr marL="91440" indent="-91440" algn="just">
              <a:lnSpc>
                <a:spcPct val="90000"/>
              </a:lnSpc>
              <a:spcBef>
                <a:spcPts val="1200"/>
              </a:spcBef>
              <a:spcAft>
                <a:spcPts val="1200"/>
              </a:spcAft>
              <a:buClr>
                <a:schemeClr val="accent1"/>
              </a:buClr>
              <a:buSzPct val="100000"/>
              <a:buFont typeface="Wingdings" panose="05000000000000000000" pitchFamily="2" charset="2"/>
              <a:buChar char="Ø"/>
            </a:pPr>
            <a:endParaRPr kumimoji="0" lang="en-I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2E830C50-564B-469C-A575-F78816267FCF}" type="slidenum">
              <a:rPr lang="en-IN" smtClean="0"/>
              <a:pPr/>
              <a:t>32</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Aft>
                <a:spcPts val="1200"/>
              </a:spcAft>
            </a:pPr>
            <a:endParaRPr lang="en-IN" sz="2800" dirty="0" smtClean="0"/>
          </a:p>
          <a:p>
            <a:pPr algn="just">
              <a:spcAft>
                <a:spcPts val="1200"/>
              </a:spcAft>
              <a:buNone/>
            </a:pPr>
            <a:endParaRPr lang="en-IN" sz="2800" dirty="0"/>
          </a:p>
        </p:txBody>
      </p:sp>
      <p:sp>
        <p:nvSpPr>
          <p:cNvPr id="3" name="Title 2"/>
          <p:cNvSpPr>
            <a:spLocks noGrp="1"/>
          </p:cNvSpPr>
          <p:nvPr>
            <p:ph type="title"/>
          </p:nvPr>
        </p:nvSpPr>
        <p:spPr>
          <a:xfrm>
            <a:off x="888274" y="274320"/>
            <a:ext cx="10019213" cy="1254035"/>
          </a:xfrm>
        </p:spPr>
        <p:txBody>
          <a:bodyPr>
            <a:normAutofit fontScale="90000"/>
          </a:bodyPr>
          <a:lstStyle/>
          <a:p>
            <a:pPr algn="ctr"/>
            <a:r>
              <a:rPr lang="en-IN" dirty="0" smtClean="0"/>
              <a:t/>
            </a:r>
            <a:br>
              <a:rPr lang="en-IN" dirty="0" smtClean="0"/>
            </a:br>
            <a:r>
              <a:rPr lang="en-US" sz="4000" dirty="0" smtClean="0"/>
              <a:t/>
            </a:r>
            <a:br>
              <a:rPr lang="en-US" sz="4000" dirty="0" smtClean="0"/>
            </a:br>
            <a:r>
              <a:rPr lang="en-US" sz="4000" dirty="0" smtClean="0">
                <a:solidFill>
                  <a:schemeClr val="tx1">
                    <a:lumMod val="50000"/>
                    <a:lumOff val="50000"/>
                  </a:schemeClr>
                </a:solidFill>
                <a:latin typeface="Arial" pitchFamily="34" charset="0"/>
                <a:cs typeface="Arial" pitchFamily="34" charset="0"/>
              </a:rPr>
              <a:t/>
            </a:r>
            <a:br>
              <a:rPr lang="en-US" sz="4000" dirty="0" smtClean="0">
                <a:solidFill>
                  <a:schemeClr val="tx1">
                    <a:lumMod val="50000"/>
                    <a:lumOff val="50000"/>
                  </a:schemeClr>
                </a:solidFill>
                <a:latin typeface="Arial" pitchFamily="34" charset="0"/>
                <a:cs typeface="Arial" pitchFamily="34" charset="0"/>
              </a:rPr>
            </a:br>
            <a:endParaRPr lang="en-IN" sz="4000" dirty="0"/>
          </a:p>
        </p:txBody>
      </p:sp>
      <p:sp>
        <p:nvSpPr>
          <p:cNvPr id="4" name="TextBox 3"/>
          <p:cNvSpPr txBox="1"/>
          <p:nvPr/>
        </p:nvSpPr>
        <p:spPr>
          <a:xfrm>
            <a:off x="1175657" y="548641"/>
            <a:ext cx="10241280" cy="1138773"/>
          </a:xfrm>
          <a:prstGeom prst="rect">
            <a:avLst/>
          </a:prstGeom>
          <a:noFill/>
        </p:spPr>
        <p:txBody>
          <a:bodyPr wrap="square" rtlCol="0">
            <a:spAutoFit/>
          </a:bodyPr>
          <a:lstStyle/>
          <a:p>
            <a:pPr algn="ctr"/>
            <a:r>
              <a:rPr lang="en-IN" sz="3600" spc="-50" dirty="0" smtClean="0">
                <a:solidFill>
                  <a:schemeClr val="tx1">
                    <a:lumMod val="75000"/>
                    <a:lumOff val="25000"/>
                  </a:schemeClr>
                </a:solidFill>
              </a:rPr>
              <a:t> </a:t>
            </a:r>
            <a:r>
              <a:rPr lang="en-IN" sz="3600" spc="-50" dirty="0">
                <a:solidFill>
                  <a:schemeClr val="tx1">
                    <a:lumMod val="75000"/>
                    <a:lumOff val="25000"/>
                  </a:schemeClr>
                </a:solidFill>
                <a:latin typeface="+mj-lt"/>
                <a:ea typeface="+mj-ea"/>
                <a:cs typeface="+mj-cs"/>
              </a:rPr>
              <a:t>Paper – III : </a:t>
            </a:r>
            <a:r>
              <a:rPr lang="en-US" sz="3600" spc="-50" dirty="0">
                <a:solidFill>
                  <a:schemeClr val="tx1">
                    <a:lumMod val="75000"/>
                    <a:lumOff val="25000"/>
                  </a:schemeClr>
                </a:solidFill>
                <a:latin typeface="+mj-lt"/>
                <a:ea typeface="+mj-ea"/>
                <a:cs typeface="+mj-cs"/>
              </a:rPr>
              <a:t>Conclusion</a:t>
            </a:r>
          </a:p>
          <a:p>
            <a:endParaRPr lang="en-US" sz="3200" dirty="0">
              <a:solidFill>
                <a:schemeClr val="tx1">
                  <a:lumMod val="85000"/>
                  <a:lumOff val="15000"/>
                </a:schemeClr>
              </a:solidFill>
            </a:endParaRPr>
          </a:p>
        </p:txBody>
      </p:sp>
      <p:sp>
        <p:nvSpPr>
          <p:cNvPr id="11" name="Content Placeholder 1"/>
          <p:cNvSpPr txBox="1">
            <a:spLocks/>
          </p:cNvSpPr>
          <p:nvPr/>
        </p:nvSpPr>
        <p:spPr>
          <a:xfrm>
            <a:off x="1149531" y="1345473"/>
            <a:ext cx="10054046" cy="4472797"/>
          </a:xfrm>
          <a:prstGeom prst="rect">
            <a:avLst/>
          </a:prstGeom>
        </p:spPr>
        <p:txBody>
          <a:bodyPr vert="horz" lIns="0" tIns="45720" rIns="0" bIns="45720" rtlCol="0">
            <a:normAutofit/>
          </a:bodyPr>
          <a:lstStyle/>
          <a:p>
            <a:pPr marL="91440" marR="0" lvl="0" indent="-91440" algn="l" defTabSz="914400" rtl="0" eaLnBrk="1" fontAlgn="auto" latinLnBrk="0" hangingPunct="1">
              <a:lnSpc>
                <a:spcPct val="90000"/>
              </a:lnSpc>
              <a:spcBef>
                <a:spcPts val="1200"/>
              </a:spcBef>
              <a:spcAft>
                <a:spcPts val="1200"/>
              </a:spcAft>
              <a:buClr>
                <a:schemeClr val="accent1"/>
              </a:buClr>
              <a:buSzPct val="100000"/>
              <a:buFont typeface="Calibri" panose="020F0502020204030204" pitchFamily="34" charset="0"/>
              <a:buChar char=" "/>
              <a:tabLst/>
              <a:defRPr/>
            </a:pPr>
            <a:endParaRPr kumimoji="0" lang="en-IN" sz="2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lvl="0">
              <a:buClr>
                <a:schemeClr val="accent1"/>
              </a:buClr>
              <a:buFont typeface="Wingdings" pitchFamily="2" charset="2"/>
              <a:buChar char="Ø"/>
            </a:pPr>
            <a:r>
              <a:rPr lang="en-US" sz="2800" dirty="0" smtClean="0">
                <a:solidFill>
                  <a:schemeClr val="tx1">
                    <a:lumMod val="75000"/>
                    <a:lumOff val="25000"/>
                  </a:schemeClr>
                </a:solidFill>
              </a:rPr>
              <a:t>Proposes a method and a set of metrics, based on Bayesian average rating, to compute individual performance of developers in a software project in which the collaboration is via a distributed version control system like Git.</a:t>
            </a:r>
          </a:p>
          <a:p>
            <a:pPr lvl="0">
              <a:buClr>
                <a:schemeClr val="accent1"/>
              </a:buClr>
            </a:pPr>
            <a:r>
              <a:rPr lang="en-US" sz="2800" dirty="0" smtClean="0">
                <a:solidFill>
                  <a:schemeClr val="tx1">
                    <a:lumMod val="75000"/>
                    <a:lumOff val="25000"/>
                  </a:schemeClr>
                </a:solidFill>
              </a:rPr>
              <a:t> </a:t>
            </a:r>
          </a:p>
          <a:p>
            <a:pPr lvl="0">
              <a:buClr>
                <a:schemeClr val="accent1"/>
              </a:buClr>
            </a:pPr>
            <a:endParaRPr lang="en-US" sz="2800" dirty="0" smtClean="0">
              <a:solidFill>
                <a:schemeClr val="tx1">
                  <a:lumMod val="75000"/>
                  <a:lumOff val="25000"/>
                </a:schemeClr>
              </a:solidFill>
            </a:endParaRPr>
          </a:p>
          <a:p>
            <a:pPr>
              <a:buClr>
                <a:schemeClr val="accent1"/>
              </a:buClr>
              <a:buFont typeface="Wingdings" pitchFamily="2" charset="2"/>
              <a:buChar char="Ø"/>
            </a:pPr>
            <a:endParaRPr lang="en-US" sz="2800" dirty="0" smtClean="0"/>
          </a:p>
          <a:p>
            <a:pPr marL="91440" indent="-91440" algn="just">
              <a:lnSpc>
                <a:spcPct val="90000"/>
              </a:lnSpc>
              <a:spcBef>
                <a:spcPts val="1200"/>
              </a:spcBef>
              <a:spcAft>
                <a:spcPts val="1200"/>
              </a:spcAft>
              <a:buClr>
                <a:schemeClr val="accent1"/>
              </a:buClr>
              <a:buSzPct val="100000"/>
              <a:buFont typeface="Wingdings" panose="05000000000000000000" pitchFamily="2" charset="2"/>
              <a:buChar char="Ø"/>
            </a:pPr>
            <a:endParaRPr kumimoji="0" lang="en-IN"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2E830C50-564B-469C-A575-F78816267FCF}" type="slidenum">
              <a:rPr lang="en-IN" smtClean="0"/>
              <a:pPr/>
              <a:t>33</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IN" sz="2800" dirty="0" smtClean="0"/>
              <a:t> </a:t>
            </a:r>
            <a:r>
              <a:rPr lang="en-IN" sz="2800" b="1" dirty="0" smtClean="0"/>
              <a:t>Title</a:t>
            </a:r>
            <a:r>
              <a:rPr lang="en-IN" sz="2800" dirty="0" smtClean="0"/>
              <a:t>:</a:t>
            </a:r>
            <a:r>
              <a:rPr lang="en-US" sz="2800" i="1" dirty="0" smtClean="0"/>
              <a:t>Analysis of Software Developer Activity on a Distributed Version Control System</a:t>
            </a:r>
            <a:endParaRPr lang="en-IN" sz="2800" i="1" dirty="0"/>
          </a:p>
          <a:p>
            <a:pPr algn="just">
              <a:spcAft>
                <a:spcPts val="1200"/>
              </a:spcAft>
              <a:buFont typeface="Wingdings" panose="05000000000000000000" pitchFamily="2" charset="2"/>
              <a:buChar char="Ø"/>
            </a:pPr>
            <a:r>
              <a:rPr lang="en-IN" sz="2800" dirty="0"/>
              <a:t> </a:t>
            </a:r>
            <a:r>
              <a:rPr lang="en-IN" sz="2800" b="1" dirty="0"/>
              <a:t>Authors</a:t>
            </a:r>
            <a:r>
              <a:rPr lang="en-IN" sz="2800" dirty="0"/>
              <a:t>: </a:t>
            </a:r>
            <a:r>
              <a:rPr lang="en-US" sz="2800" dirty="0" smtClean="0"/>
              <a:t>Shu Li*, Hayato Tsukiji*, and Kosuke Takano**</a:t>
            </a:r>
            <a:endParaRPr lang="en-IN" sz="2800" dirty="0"/>
          </a:p>
          <a:p>
            <a:pPr algn="just">
              <a:spcAft>
                <a:spcPts val="1200"/>
              </a:spcAft>
              <a:buFont typeface="Wingdings" panose="05000000000000000000" pitchFamily="2" charset="2"/>
              <a:buChar char="Ø"/>
            </a:pPr>
            <a:r>
              <a:rPr lang="en-IN" sz="2800" dirty="0"/>
              <a:t> </a:t>
            </a:r>
            <a:r>
              <a:rPr lang="en-IN" sz="2800" b="1" dirty="0"/>
              <a:t>Published In</a:t>
            </a:r>
            <a:r>
              <a:rPr lang="en-IN" sz="2800" dirty="0" smtClean="0"/>
              <a:t>: </a:t>
            </a:r>
            <a:r>
              <a:rPr lang="en-US" sz="2800" dirty="0" smtClean="0"/>
              <a:t>2016 30th International Conference on Advanced Information Networking and Applications Workshops (WAINA)</a:t>
            </a:r>
            <a:endParaRPr lang="en-IN" sz="2800" dirty="0" smtClean="0"/>
          </a:p>
          <a:p>
            <a:pPr algn="just">
              <a:spcAft>
                <a:spcPts val="1200"/>
              </a:spcAft>
              <a:buFont typeface="Wingdings" panose="05000000000000000000" pitchFamily="2" charset="2"/>
              <a:buChar char="Ø"/>
            </a:pPr>
            <a:r>
              <a:rPr lang="en-IN" sz="2800" b="1" dirty="0" smtClean="0"/>
              <a:t>Year of Publication</a:t>
            </a:r>
            <a:r>
              <a:rPr lang="en-IN" sz="2800" dirty="0" smtClean="0"/>
              <a:t>: 2016</a:t>
            </a:r>
            <a:endParaRPr lang="en-IN" sz="2800" dirty="0"/>
          </a:p>
        </p:txBody>
      </p:sp>
      <p:sp>
        <p:nvSpPr>
          <p:cNvPr id="3" name="Title 2"/>
          <p:cNvSpPr>
            <a:spLocks noGrp="1"/>
          </p:cNvSpPr>
          <p:nvPr>
            <p:ph type="title"/>
          </p:nvPr>
        </p:nvSpPr>
        <p:spPr/>
        <p:txBody>
          <a:bodyPr/>
          <a:lstStyle/>
          <a:p>
            <a:pPr algn="ctr"/>
            <a:r>
              <a:rPr lang="en-IN" dirty="0" smtClean="0"/>
              <a:t>Paper - IV</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34</a:t>
            </a:fld>
            <a:endParaRPr lang="en-IN"/>
          </a:p>
        </p:txBody>
      </p:sp>
    </p:spTree>
    <p:extLst>
      <p:ext uri="{BB962C8B-B14F-4D97-AF65-F5344CB8AC3E}">
        <p14:creationId xmlns:p14="http://schemas.microsoft.com/office/powerpoint/2010/main" val="3501055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Font typeface="Wingdings" pitchFamily="2" charset="2"/>
              <a:buChar char="Ø"/>
            </a:pPr>
            <a:r>
              <a:rPr lang="en-US" sz="2800" dirty="0" smtClean="0"/>
              <a:t>A method of feature extraction based on those developers’ history of collaborative development using a distributed version control system has been presented.</a:t>
            </a:r>
            <a:endParaRPr lang="en-IN" sz="2800" dirty="0" smtClean="0"/>
          </a:p>
          <a:p>
            <a:pPr lvl="0">
              <a:buFont typeface="Wingdings" pitchFamily="2" charset="2"/>
              <a:buChar char="Ø"/>
            </a:pPr>
            <a:r>
              <a:rPr lang="en-US" sz="2800" dirty="0" smtClean="0"/>
              <a:t>Real Git projects on GitHub were experimentally analyzed, and the experimental results demonstrate the feasibility of our proposed method</a:t>
            </a:r>
            <a:r>
              <a:rPr lang="en-US" sz="2800" b="1" dirty="0" smtClean="0"/>
              <a:t>.</a:t>
            </a:r>
          </a:p>
          <a:p>
            <a:pPr>
              <a:buFont typeface="Wingdings" pitchFamily="2" charset="2"/>
              <a:buChar char="Ø"/>
            </a:pPr>
            <a:r>
              <a:rPr lang="en-US" sz="2800" dirty="0" smtClean="0"/>
              <a:t>Proposed method allows us to analyze each developer’s characteristics in terms of “strong development areas (M/V/C)”, “contribution”, “initiative”, “support”, and “leadership” in progressing software development on a </a:t>
            </a:r>
            <a:r>
              <a:rPr lang="en-US" sz="2800" dirty="0" err="1" smtClean="0"/>
              <a:t>Git</a:t>
            </a:r>
            <a:r>
              <a:rPr lang="en-US" sz="2800" dirty="0" smtClean="0"/>
              <a:t> project.</a:t>
            </a:r>
          </a:p>
          <a:p>
            <a:pPr lvl="0">
              <a:buNone/>
            </a:pPr>
            <a:endParaRPr lang="en-US" sz="2800" dirty="0" smtClean="0"/>
          </a:p>
          <a:p>
            <a:pPr algn="just">
              <a:spcAft>
                <a:spcPts val="1200"/>
              </a:spcAft>
              <a:buFont typeface="Wingdings" panose="05000000000000000000" pitchFamily="2" charset="2"/>
              <a:buChar char="Ø"/>
            </a:pPr>
            <a:endParaRPr lang="en-IN" sz="2800" dirty="0" smtClean="0"/>
          </a:p>
        </p:txBody>
      </p:sp>
      <p:sp>
        <p:nvSpPr>
          <p:cNvPr id="3" name="Title 2"/>
          <p:cNvSpPr>
            <a:spLocks noGrp="1"/>
          </p:cNvSpPr>
          <p:nvPr>
            <p:ph type="title"/>
          </p:nvPr>
        </p:nvSpPr>
        <p:spPr/>
        <p:txBody>
          <a:bodyPr/>
          <a:lstStyle/>
          <a:p>
            <a:pPr algn="ctr"/>
            <a:r>
              <a:rPr lang="en-IN" dirty="0" smtClean="0"/>
              <a:t>	</a:t>
            </a:r>
            <a:r>
              <a:rPr lang="en-IN" sz="3600" dirty="0"/>
              <a:t>Paper – IV : Introduction</a:t>
            </a:r>
          </a:p>
        </p:txBody>
      </p:sp>
      <p:sp>
        <p:nvSpPr>
          <p:cNvPr id="4" name="Slide Number Placeholder 3"/>
          <p:cNvSpPr>
            <a:spLocks noGrp="1"/>
          </p:cNvSpPr>
          <p:nvPr>
            <p:ph type="sldNum" sz="quarter" idx="12"/>
          </p:nvPr>
        </p:nvSpPr>
        <p:spPr/>
        <p:txBody>
          <a:bodyPr/>
          <a:lstStyle/>
          <a:p>
            <a:fld id="{2E830C50-564B-469C-A575-F78816267FCF}" type="slidenum">
              <a:rPr lang="en-IN" smtClean="0"/>
              <a:pPr/>
              <a:t>35</a:t>
            </a:fld>
            <a:endParaRPr lang="en-IN"/>
          </a:p>
        </p:txBody>
      </p:sp>
    </p:spTree>
    <p:extLst>
      <p:ext uri="{BB962C8B-B14F-4D97-AF65-F5344CB8AC3E}">
        <p14:creationId xmlns:p14="http://schemas.microsoft.com/office/powerpoint/2010/main" val="12926379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Aft>
                <a:spcPts val="1200"/>
              </a:spcAft>
              <a:buNone/>
            </a:pPr>
            <a:endParaRPr lang="en-US" sz="2800" dirty="0" smtClean="0"/>
          </a:p>
          <a:p>
            <a:pPr algn="just">
              <a:spcAft>
                <a:spcPts val="1200"/>
              </a:spcAft>
              <a:buNone/>
            </a:pPr>
            <a:endParaRPr lang="en-US" sz="2800" dirty="0" smtClean="0"/>
          </a:p>
          <a:p>
            <a:pPr algn="just">
              <a:spcAft>
                <a:spcPts val="1200"/>
              </a:spcAft>
              <a:buNone/>
            </a:pPr>
            <a:endParaRPr lang="en-IN" sz="2800" dirty="0" smtClean="0"/>
          </a:p>
        </p:txBody>
      </p:sp>
      <p:sp>
        <p:nvSpPr>
          <p:cNvPr id="3" name="Title 2"/>
          <p:cNvSpPr>
            <a:spLocks noGrp="1"/>
          </p:cNvSpPr>
          <p:nvPr>
            <p:ph type="title"/>
          </p:nvPr>
        </p:nvSpPr>
        <p:spPr>
          <a:xfrm>
            <a:off x="1071154" y="339634"/>
            <a:ext cx="10202092" cy="1201782"/>
          </a:xfrm>
        </p:spPr>
        <p:txBody>
          <a:bodyPr>
            <a:normAutofit fontScale="90000"/>
          </a:bodyPr>
          <a:lstStyle/>
          <a:p>
            <a:pPr lvl="0" algn="ctr"/>
            <a:r>
              <a:rPr lang="en-IN" sz="4000" dirty="0" smtClean="0"/>
              <a:t>Paper </a:t>
            </a:r>
            <a:r>
              <a:rPr lang="en-IN" sz="4000" dirty="0"/>
              <a:t>– IV : </a:t>
            </a:r>
            <a:r>
              <a:rPr lang="en-US" sz="4000" dirty="0"/>
              <a:t>Data available using Git-Hub API</a:t>
            </a:r>
            <a:r>
              <a:rPr lang="en-US" dirty="0" smtClean="0"/>
              <a:t/>
            </a:r>
            <a:br>
              <a:rPr lang="en-US" dirty="0" smtClean="0"/>
            </a:br>
            <a:endParaRPr lang="en-IN" dirty="0"/>
          </a:p>
        </p:txBody>
      </p:sp>
      <p:sp>
        <p:nvSpPr>
          <p:cNvPr id="1026" name="AutoShape 2"/>
          <p:cNvSpPr>
            <a:spLocks noChangeArrowheads="1"/>
          </p:cNvSpPr>
          <p:nvPr/>
        </p:nvSpPr>
        <p:spPr bwMode="auto">
          <a:xfrm>
            <a:off x="3775347" y="1763305"/>
            <a:ext cx="1266916" cy="6925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Project Name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AutoShape 3"/>
          <p:cNvSpPr>
            <a:spLocks noChangeArrowheads="1"/>
          </p:cNvSpPr>
          <p:nvPr/>
        </p:nvSpPr>
        <p:spPr bwMode="auto">
          <a:xfrm>
            <a:off x="5579518" y="1750241"/>
            <a:ext cx="1069476" cy="6925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Overview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AutoShape 4"/>
          <p:cNvSpPr>
            <a:spLocks noChangeArrowheads="1"/>
          </p:cNvSpPr>
          <p:nvPr/>
        </p:nvSpPr>
        <p:spPr bwMode="auto">
          <a:xfrm>
            <a:off x="7196999" y="1751104"/>
            <a:ext cx="1032601" cy="65246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Name of Developer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3801609" y="2730680"/>
            <a:ext cx="1279842" cy="73097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Name of project Owner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AutoShape 6"/>
          <p:cNvSpPr>
            <a:spLocks noChangeArrowheads="1"/>
          </p:cNvSpPr>
          <p:nvPr/>
        </p:nvSpPr>
        <p:spPr bwMode="auto">
          <a:xfrm>
            <a:off x="5562056" y="2743518"/>
            <a:ext cx="1084263" cy="6381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URL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7201263" y="2743518"/>
            <a:ext cx="1058863" cy="6381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Commit Message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3788228" y="3749040"/>
            <a:ext cx="4506685" cy="21553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Programming language and amount in which they are used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4403952" y="4571683"/>
            <a:ext cx="914400" cy="4349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5678805" y="4585109"/>
            <a:ext cx="914400" cy="4349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Node.js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6837908" y="4584609"/>
            <a:ext cx="914400" cy="4365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JS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5678761" y="5212036"/>
            <a:ext cx="914400" cy="4349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PHP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6812508" y="5225325"/>
            <a:ext cx="914400" cy="43497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HTML 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2E830C50-564B-469C-A575-F78816267FCF}" type="slidenum">
              <a:rPr lang="en-IN" smtClean="0"/>
              <a:pPr/>
              <a:t>36</a:t>
            </a:fld>
            <a:endParaRPr lang="en-IN"/>
          </a:p>
        </p:txBody>
      </p:sp>
    </p:spTree>
    <p:extLst>
      <p:ext uri="{BB962C8B-B14F-4D97-AF65-F5344CB8AC3E}">
        <p14:creationId xmlns:p14="http://schemas.microsoft.com/office/powerpoint/2010/main" val="1292637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endParaRPr lang="en-US" sz="2800" dirty="0" smtClean="0"/>
          </a:p>
          <a:p>
            <a:pPr lvl="0">
              <a:buNone/>
            </a:pPr>
            <a:endParaRPr lang="en-IN" sz="2800" dirty="0" smtClean="0"/>
          </a:p>
          <a:p>
            <a:pPr algn="just">
              <a:spcAft>
                <a:spcPts val="1200"/>
              </a:spcAft>
              <a:buNone/>
            </a:pPr>
            <a:endParaRPr lang="en-IN" sz="2800" dirty="0" smtClean="0"/>
          </a:p>
        </p:txBody>
      </p:sp>
      <p:sp>
        <p:nvSpPr>
          <p:cNvPr id="3" name="Title 2"/>
          <p:cNvSpPr>
            <a:spLocks noGrp="1"/>
          </p:cNvSpPr>
          <p:nvPr>
            <p:ph type="title"/>
          </p:nvPr>
        </p:nvSpPr>
        <p:spPr>
          <a:xfrm>
            <a:off x="1145162" y="388630"/>
            <a:ext cx="10058400" cy="886460"/>
          </a:xfrm>
        </p:spPr>
        <p:txBody>
          <a:bodyPr>
            <a:normAutofit fontScale="90000"/>
          </a:bodyPr>
          <a:lstStyle/>
          <a:p>
            <a:pPr algn="ctr"/>
            <a:r>
              <a:rPr lang="en-US" b="1" dirty="0" smtClean="0"/>
              <a:t> </a:t>
            </a:r>
            <a:r>
              <a:rPr lang="en-IN" sz="4000" dirty="0"/>
              <a:t>Paper – IV : </a:t>
            </a:r>
            <a:r>
              <a:rPr lang="en-US" sz="4000" dirty="0"/>
              <a:t>Items that can be analyzed using proposed model</a:t>
            </a:r>
            <a:endParaRPr lang="en-IN" sz="4000" dirty="0"/>
          </a:p>
        </p:txBody>
      </p:sp>
      <p:sp>
        <p:nvSpPr>
          <p:cNvPr id="2050" name="AutoShape 2"/>
          <p:cNvSpPr>
            <a:spLocks noChangeArrowheads="1"/>
          </p:cNvSpPr>
          <p:nvPr/>
        </p:nvSpPr>
        <p:spPr bwMode="auto">
          <a:xfrm>
            <a:off x="3931920" y="1423852"/>
            <a:ext cx="3187337" cy="18810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     Analysis of MVC Framework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AutoShape 3"/>
          <p:cNvSpPr>
            <a:spLocks noChangeArrowheads="1"/>
          </p:cNvSpPr>
          <p:nvPr/>
        </p:nvSpPr>
        <p:spPr bwMode="auto">
          <a:xfrm>
            <a:off x="4121967" y="1947001"/>
            <a:ext cx="1176338"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     Model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5650956" y="1946637"/>
            <a:ext cx="1176338"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      View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4896531" y="2626315"/>
            <a:ext cx="1176337"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  Controller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3163888" y="3422650"/>
            <a:ext cx="4668837" cy="214788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Analysis of Developer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3273425" y="3968750"/>
            <a:ext cx="2271713" cy="6207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(A)String development area(M/V/C)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AutoShape 8"/>
          <p:cNvSpPr>
            <a:spLocks noChangeArrowheads="1"/>
          </p:cNvSpPr>
          <p:nvPr/>
        </p:nvSpPr>
        <p:spPr bwMode="auto">
          <a:xfrm>
            <a:off x="5946775" y="3944938"/>
            <a:ext cx="1423988" cy="6191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(B)Contribution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3355975" y="4741863"/>
            <a:ext cx="1177925"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(C)Initiative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AutoShape 10"/>
          <p:cNvSpPr>
            <a:spLocks noChangeArrowheads="1"/>
          </p:cNvSpPr>
          <p:nvPr/>
        </p:nvSpPr>
        <p:spPr bwMode="auto">
          <a:xfrm>
            <a:off x="4827588" y="4741863"/>
            <a:ext cx="1177925"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cs typeface="Arial" pitchFamily="34" charset="0"/>
              </a:rPr>
              <a:t>(D)Support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AutoShape 11"/>
          <p:cNvSpPr>
            <a:spLocks noChangeArrowheads="1"/>
          </p:cNvSpPr>
          <p:nvPr/>
        </p:nvSpPr>
        <p:spPr bwMode="auto">
          <a:xfrm>
            <a:off x="6186488" y="4741863"/>
            <a:ext cx="1317625" cy="517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noProof="1" smtClean="0">
                <a:ln>
                  <a:noFill/>
                </a:ln>
                <a:solidFill>
                  <a:schemeClr val="tx1"/>
                </a:solidFill>
                <a:effectLst/>
                <a:latin typeface="Calibri" pitchFamily="34" charset="0"/>
                <a:cs typeface="Arial" pitchFamily="34" charset="0"/>
              </a:rPr>
              <a:t>(E)Leadership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2E830C50-564B-469C-A575-F78816267FCF}" type="slidenum">
              <a:rPr lang="en-IN" smtClean="0"/>
              <a:pPr/>
              <a:t>37</a:t>
            </a:fld>
            <a:endParaRPr lang="en-IN"/>
          </a:p>
        </p:txBody>
      </p:sp>
    </p:spTree>
    <p:extLst>
      <p:ext uri="{BB962C8B-B14F-4D97-AF65-F5344CB8AC3E}">
        <p14:creationId xmlns:p14="http://schemas.microsoft.com/office/powerpoint/2010/main" val="1292637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endParaRPr lang="en-IN" sz="2800" dirty="0" smtClean="0"/>
          </a:p>
          <a:p>
            <a:pPr algn="just">
              <a:spcAft>
                <a:spcPts val="1200"/>
              </a:spcAft>
              <a:buNone/>
            </a:pPr>
            <a:endParaRPr lang="en-IN" sz="2800" dirty="0" smtClean="0"/>
          </a:p>
        </p:txBody>
      </p:sp>
      <p:sp>
        <p:nvSpPr>
          <p:cNvPr id="3" name="Title 2"/>
          <p:cNvSpPr>
            <a:spLocks noGrp="1"/>
          </p:cNvSpPr>
          <p:nvPr>
            <p:ph type="title"/>
          </p:nvPr>
        </p:nvSpPr>
        <p:spPr>
          <a:xfrm>
            <a:off x="980082" y="246840"/>
            <a:ext cx="10058400" cy="1451269"/>
          </a:xfrm>
        </p:spPr>
        <p:txBody>
          <a:bodyPr>
            <a:normAutofit fontScale="90000"/>
          </a:bodyPr>
          <a:lstStyle/>
          <a:p>
            <a:pPr lvl="0" algn="ctr"/>
            <a:r>
              <a:rPr lang="en-IN" sz="4000" dirty="0"/>
              <a:t>Paper – IV : </a:t>
            </a:r>
            <a:r>
              <a:rPr lang="en-US" sz="4000" dirty="0"/>
              <a:t>Example of Analysis result for a Software Development project using Laravel</a:t>
            </a:r>
            <a:r>
              <a:rPr lang="en-US" dirty="0" smtClean="0"/>
              <a:t/>
            </a:r>
            <a:br>
              <a:rPr lang="en-US" dirty="0" smtClean="0"/>
            </a:br>
            <a:endParaRPr lang="en-IN" dirty="0"/>
          </a:p>
        </p:txBody>
      </p:sp>
      <p:graphicFrame>
        <p:nvGraphicFramePr>
          <p:cNvPr id="4" name="Chart 3"/>
          <p:cNvGraphicFramePr/>
          <p:nvPr/>
        </p:nvGraphicFramePr>
        <p:xfrm>
          <a:off x="2011680" y="1541417"/>
          <a:ext cx="8725990" cy="4310743"/>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2E830C50-564B-469C-A575-F78816267FCF}" type="slidenum">
              <a:rPr lang="en-IN" smtClean="0"/>
              <a:pPr/>
              <a:t>38</a:t>
            </a:fld>
            <a:endParaRPr lang="en-IN"/>
          </a:p>
        </p:txBody>
      </p:sp>
    </p:spTree>
    <p:extLst>
      <p:ext uri="{BB962C8B-B14F-4D97-AF65-F5344CB8AC3E}">
        <p14:creationId xmlns:p14="http://schemas.microsoft.com/office/powerpoint/2010/main" val="1292637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pPr lvl="0"/>
            <a:r>
              <a:rPr lang="en-IN" sz="2800" b="1" dirty="0" smtClean="0"/>
              <a:t> </a:t>
            </a:r>
            <a:endParaRPr lang="en-US" sz="2800" dirty="0" smtClean="0"/>
          </a:p>
        </p:txBody>
      </p:sp>
      <p:sp>
        <p:nvSpPr>
          <p:cNvPr id="3" name="Title 2"/>
          <p:cNvSpPr>
            <a:spLocks noGrp="1"/>
          </p:cNvSpPr>
          <p:nvPr>
            <p:ph type="title"/>
          </p:nvPr>
        </p:nvSpPr>
        <p:spPr/>
        <p:txBody>
          <a:bodyPr/>
          <a:lstStyle/>
          <a:p>
            <a:r>
              <a:rPr lang="en-US" dirty="0" smtClean="0"/>
              <a:t>		</a:t>
            </a:r>
            <a:endParaRPr lang="en-IN" dirty="0"/>
          </a:p>
        </p:txBody>
      </p:sp>
      <p:sp>
        <p:nvSpPr>
          <p:cNvPr id="3074" name="Rectangle 2"/>
          <p:cNvSpPr>
            <a:spLocks noChangeArrowheads="1"/>
          </p:cNvSpPr>
          <p:nvPr/>
        </p:nvSpPr>
        <p:spPr bwMode="auto">
          <a:xfrm>
            <a:off x="2710226" y="1316628"/>
            <a:ext cx="6858000" cy="492741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3092450" y="1554163"/>
            <a:ext cx="1819275" cy="448087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cs typeface="Arial" pitchFamily="34" charset="0"/>
              </a:rPr>
              <a:t>Functions for extraction of Development features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3181350" y="2076450"/>
            <a:ext cx="1531938"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(A)Extraction of development area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3202486" y="2756853"/>
            <a:ext cx="1531938" cy="4460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(B)Extraction of contribution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3230563" y="3422741"/>
            <a:ext cx="1530350" cy="4460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(C)Extraction of initiative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3244850" y="4098880"/>
            <a:ext cx="1530350" cy="57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(D)Extraction of support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3203575" y="4937125"/>
            <a:ext cx="1531938" cy="5540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(E)Extraction of leadership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Rectangle 9"/>
          <p:cNvSpPr>
            <a:spLocks noChangeArrowheads="1"/>
          </p:cNvSpPr>
          <p:nvPr/>
        </p:nvSpPr>
        <p:spPr bwMode="auto">
          <a:xfrm>
            <a:off x="5921376" y="1501776"/>
            <a:ext cx="1798774" cy="45855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cs typeface="Arial" pitchFamily="34" charset="0"/>
              </a:rPr>
              <a:t>Functions of analysis of development status in MVC framework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10"/>
          <p:cNvSpPr>
            <a:spLocks noChangeArrowheads="1"/>
          </p:cNvSpPr>
          <p:nvPr/>
        </p:nvSpPr>
        <p:spPr bwMode="auto">
          <a:xfrm>
            <a:off x="6084888" y="2128838"/>
            <a:ext cx="1447800" cy="541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(1)Analysis of MVC Architecture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6065838" y="2743337"/>
            <a:ext cx="1520825" cy="8366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(2)Count of no. of source codes newly committed in each MVC layer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4" name="Rectangle 12"/>
          <p:cNvSpPr>
            <a:spLocks noChangeArrowheads="1"/>
          </p:cNvSpPr>
          <p:nvPr/>
        </p:nvSpPr>
        <p:spPr bwMode="auto">
          <a:xfrm>
            <a:off x="6069013" y="3670074"/>
            <a:ext cx="1520825" cy="8620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(3)Count of no. of source codes modified by other developers  in each MVC layer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6061075" y="4651148"/>
            <a:ext cx="1520825" cy="541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(4)Count of number of function calls in each MVC layer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6078538" y="5278710"/>
            <a:ext cx="1520825" cy="6810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(5)Count of number of configuration files/tools committed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7907338" y="1501775"/>
            <a:ext cx="1425575" cy="4624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Calibri" pitchFamily="34" charset="0"/>
                <a:cs typeface="Arial" pitchFamily="34" charset="0"/>
              </a:rPr>
              <a:t>Providers for MVC Framework analysis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8015288" y="2193925"/>
            <a:ext cx="1169987"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Laravel provider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Rectangle 17"/>
          <p:cNvSpPr>
            <a:spLocks noChangeArrowheads="1"/>
          </p:cNvSpPr>
          <p:nvPr/>
        </p:nvSpPr>
        <p:spPr bwMode="auto">
          <a:xfrm>
            <a:off x="8018463" y="2925763"/>
            <a:ext cx="1168400"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Ruby On Rail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0" name="Rectangle 18"/>
          <p:cNvSpPr>
            <a:spLocks noChangeArrowheads="1"/>
          </p:cNvSpPr>
          <p:nvPr/>
        </p:nvSpPr>
        <p:spPr bwMode="auto">
          <a:xfrm>
            <a:off x="8023225" y="3709988"/>
            <a:ext cx="1168400"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Java Spring 4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Rectangle 19"/>
          <p:cNvSpPr>
            <a:spLocks noChangeArrowheads="1"/>
          </p:cNvSpPr>
          <p:nvPr/>
        </p:nvSpPr>
        <p:spPr bwMode="auto">
          <a:xfrm>
            <a:off x="7999413" y="4937125"/>
            <a:ext cx="1169987" cy="447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Xxx Provider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AutoShape 20"/>
          <p:cNvSpPr>
            <a:spLocks noChangeArrowheads="1"/>
          </p:cNvSpPr>
          <p:nvPr/>
        </p:nvSpPr>
        <p:spPr bwMode="auto">
          <a:xfrm>
            <a:off x="5095875" y="2760663"/>
            <a:ext cx="627063" cy="371475"/>
          </a:xfrm>
          <a:prstGeom prst="rightArrow">
            <a:avLst>
              <a:gd name="adj1" fmla="val 50000"/>
              <a:gd name="adj2" fmla="val 42201"/>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3" name="AutoShape 21"/>
          <p:cNvSpPr>
            <a:spLocks noChangeArrowheads="1"/>
          </p:cNvSpPr>
          <p:nvPr/>
        </p:nvSpPr>
        <p:spPr bwMode="auto">
          <a:xfrm>
            <a:off x="5083175" y="3381375"/>
            <a:ext cx="531813" cy="350838"/>
          </a:xfrm>
          <a:prstGeom prst="leftArrow">
            <a:avLst>
              <a:gd name="adj1" fmla="val 50000"/>
              <a:gd name="adj2" fmla="val 3789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4" name="Oval 22"/>
          <p:cNvSpPr>
            <a:spLocks noChangeArrowheads="1"/>
          </p:cNvSpPr>
          <p:nvPr/>
        </p:nvSpPr>
        <p:spPr bwMode="auto">
          <a:xfrm>
            <a:off x="3638550" y="179388"/>
            <a:ext cx="361950" cy="3413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5" name="AutoShape 23"/>
          <p:cNvSpPr>
            <a:spLocks noChangeArrowheads="1"/>
          </p:cNvSpPr>
          <p:nvPr/>
        </p:nvSpPr>
        <p:spPr bwMode="auto">
          <a:xfrm>
            <a:off x="3568700" y="577850"/>
            <a:ext cx="509588" cy="3397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AutoShape 24"/>
          <p:cNvSpPr>
            <a:spLocks noChangeArrowheads="1"/>
          </p:cNvSpPr>
          <p:nvPr/>
        </p:nvSpPr>
        <p:spPr bwMode="auto">
          <a:xfrm>
            <a:off x="3671888" y="928688"/>
            <a:ext cx="147637" cy="201612"/>
          </a:xfrm>
          <a:prstGeom prst="downArrow">
            <a:avLst>
              <a:gd name="adj1" fmla="val 50000"/>
              <a:gd name="adj2" fmla="val 3414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3097" name="AutoShape 25"/>
          <p:cNvSpPr>
            <a:spLocks noChangeArrowheads="1"/>
          </p:cNvSpPr>
          <p:nvPr/>
        </p:nvSpPr>
        <p:spPr bwMode="auto">
          <a:xfrm>
            <a:off x="3857625" y="942975"/>
            <a:ext cx="160338" cy="152400"/>
          </a:xfrm>
          <a:prstGeom prst="up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3098" name="Rectangle 26"/>
          <p:cNvSpPr>
            <a:spLocks noChangeArrowheads="1"/>
          </p:cNvSpPr>
          <p:nvPr/>
        </p:nvSpPr>
        <p:spPr bwMode="auto">
          <a:xfrm>
            <a:off x="6994525" y="300038"/>
            <a:ext cx="1339850" cy="638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Git Projects on Git-Hub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99" name="AutoShape 27"/>
          <p:cNvSpPr>
            <a:spLocks noChangeArrowheads="1"/>
          </p:cNvSpPr>
          <p:nvPr/>
        </p:nvSpPr>
        <p:spPr bwMode="auto">
          <a:xfrm>
            <a:off x="7459663" y="942975"/>
            <a:ext cx="147637" cy="201613"/>
          </a:xfrm>
          <a:prstGeom prst="downArrow">
            <a:avLst>
              <a:gd name="adj1" fmla="val 50000"/>
              <a:gd name="adj2" fmla="val 3414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3100" name="AutoShape 28"/>
          <p:cNvSpPr>
            <a:spLocks noChangeArrowheads="1"/>
          </p:cNvSpPr>
          <p:nvPr/>
        </p:nvSpPr>
        <p:spPr bwMode="auto">
          <a:xfrm>
            <a:off x="7737475" y="944563"/>
            <a:ext cx="127000" cy="201612"/>
          </a:xfrm>
          <a:prstGeom prst="upArrow">
            <a:avLst>
              <a:gd name="adj1" fmla="val 50000"/>
              <a:gd name="adj2" fmla="val 39687"/>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2508069" y="195943"/>
            <a:ext cx="1058091" cy="369332"/>
          </a:xfrm>
          <a:prstGeom prst="rect">
            <a:avLst/>
          </a:prstGeom>
          <a:noFill/>
        </p:spPr>
        <p:txBody>
          <a:bodyPr wrap="square" rtlCol="0">
            <a:spAutoFit/>
          </a:bodyPr>
          <a:lstStyle/>
          <a:p>
            <a:r>
              <a:rPr lang="en-US" dirty="0" smtClean="0"/>
              <a:t>Analyzer</a:t>
            </a:r>
            <a:endParaRPr lang="en-US"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39</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300766"/>
            <a:ext cx="10058400" cy="4861494"/>
          </a:xfrm>
        </p:spPr>
        <p:txBody>
          <a:bodyPr>
            <a:normAutofit/>
          </a:bodyPr>
          <a:lstStyle/>
          <a:p>
            <a:pPr algn="just">
              <a:spcAft>
                <a:spcPts val="1200"/>
              </a:spcAft>
              <a:buFont typeface="Wingdings" panose="05000000000000000000" pitchFamily="2" charset="2"/>
              <a:buChar char="Ø"/>
            </a:pPr>
            <a:r>
              <a:rPr lang="en-IN" sz="2800" dirty="0" smtClean="0"/>
              <a:t>Constant </a:t>
            </a:r>
            <a:r>
              <a:rPr lang="en-IN" sz="2800" dirty="0"/>
              <a:t>communication vehicle for the team, whether they are in the same room, or around the globe</a:t>
            </a:r>
            <a:r>
              <a:rPr lang="en-IN" sz="2800" dirty="0" smtClean="0"/>
              <a:t>.</a:t>
            </a:r>
          </a:p>
          <a:p>
            <a:pPr algn="just">
              <a:spcAft>
                <a:spcPts val="1200"/>
              </a:spcAft>
              <a:buFont typeface="Wingdings" panose="05000000000000000000" pitchFamily="2" charset="2"/>
              <a:buChar char="Ø"/>
            </a:pPr>
            <a:r>
              <a:rPr lang="en-IN" sz="2800" dirty="0" smtClean="0"/>
              <a:t>Preserves </a:t>
            </a:r>
            <a:r>
              <a:rPr lang="en-IN" sz="2800" dirty="0"/>
              <a:t>the individual contributions of team members without overwriting another developer's work, and then merges and reconciles changes and updates</a:t>
            </a:r>
            <a:r>
              <a:rPr lang="en-IN" sz="2800" dirty="0" smtClean="0"/>
              <a:t>.</a:t>
            </a:r>
          </a:p>
          <a:p>
            <a:pPr algn="just">
              <a:spcAft>
                <a:spcPts val="1200"/>
              </a:spcAft>
              <a:buFont typeface="Wingdings" panose="05000000000000000000" pitchFamily="2" charset="2"/>
              <a:buChar char="Ø"/>
            </a:pPr>
            <a:r>
              <a:rPr lang="en-IN" sz="2800" dirty="0" smtClean="0"/>
              <a:t>Acts as a backup. </a:t>
            </a:r>
          </a:p>
        </p:txBody>
      </p:sp>
      <p:sp>
        <p:nvSpPr>
          <p:cNvPr id="3" name="Title 2"/>
          <p:cNvSpPr>
            <a:spLocks noGrp="1"/>
          </p:cNvSpPr>
          <p:nvPr>
            <p:ph type="title"/>
          </p:nvPr>
        </p:nvSpPr>
        <p:spPr/>
        <p:txBody>
          <a:bodyPr/>
          <a:lstStyle/>
          <a:p>
            <a:pPr algn="ctr"/>
            <a:r>
              <a:rPr lang="en-IN" dirty="0" smtClean="0"/>
              <a:t>The Need For Version Control</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a:t>
            </a:fld>
            <a:endParaRPr lang="en-IN"/>
          </a:p>
        </p:txBody>
      </p:sp>
    </p:spTree>
    <p:extLst>
      <p:ext uri="{BB962C8B-B14F-4D97-AF65-F5344CB8AC3E}">
        <p14:creationId xmlns:p14="http://schemas.microsoft.com/office/powerpoint/2010/main" val="1346262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endParaRPr lang="en-IN" sz="2800" dirty="0" smtClean="0"/>
          </a:p>
          <a:p>
            <a:pPr lvl="0">
              <a:buFont typeface="Wingdings" pitchFamily="2" charset="2"/>
              <a:buChar char="Ø"/>
            </a:pPr>
            <a:r>
              <a:rPr lang="en-US" sz="2800" dirty="0" smtClean="0"/>
              <a:t>By means of experiments using real Git projects on GitHub, method has been developed that allows us to extract the characteristics of software developers with regard to “strong development areas (M/V/C)”,“contribution”, “initiative”, “support”, and “leadership”  based on an MVC framework analysis of a Git project</a:t>
            </a:r>
            <a:endParaRPr lang="en-IN" dirty="0"/>
          </a:p>
        </p:txBody>
      </p:sp>
      <p:sp>
        <p:nvSpPr>
          <p:cNvPr id="3" name="Title 2"/>
          <p:cNvSpPr>
            <a:spLocks noGrp="1"/>
          </p:cNvSpPr>
          <p:nvPr>
            <p:ph type="title"/>
          </p:nvPr>
        </p:nvSpPr>
        <p:spPr/>
        <p:txBody>
          <a:bodyPr/>
          <a:lstStyle/>
          <a:p>
            <a:pPr algn="ctr"/>
            <a:r>
              <a:rPr lang="en-US" dirty="0" smtClean="0"/>
              <a:t>	</a:t>
            </a:r>
            <a:r>
              <a:rPr lang="en-IN" dirty="0"/>
              <a:t> </a:t>
            </a:r>
            <a:r>
              <a:rPr lang="en-IN" sz="3600" dirty="0"/>
              <a:t>Paper – IV : </a:t>
            </a:r>
            <a:r>
              <a:rPr lang="en-US" sz="3600" dirty="0"/>
              <a:t>Conclusion</a:t>
            </a:r>
            <a:endParaRPr lang="en-IN" sz="36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40</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99034261"/>
              </p:ext>
            </p:extLst>
          </p:nvPr>
        </p:nvGraphicFramePr>
        <p:xfrm>
          <a:off x="477162" y="1424547"/>
          <a:ext cx="11298636" cy="4302760"/>
        </p:xfrm>
        <a:graphic>
          <a:graphicData uri="http://schemas.openxmlformats.org/drawingml/2006/table">
            <a:tbl>
              <a:tblPr firstRow="1" bandRow="1">
                <a:tableStyleId>{5C22544A-7EE6-4342-B048-85BDC9FD1C3A}</a:tableStyleId>
              </a:tblPr>
              <a:tblGrid>
                <a:gridCol w="911335"/>
                <a:gridCol w="4737983"/>
                <a:gridCol w="2824659"/>
                <a:gridCol w="2824659"/>
              </a:tblGrid>
              <a:tr h="370840">
                <a:tc>
                  <a:txBody>
                    <a:bodyPr/>
                    <a:lstStyle/>
                    <a:p>
                      <a:r>
                        <a:rPr lang="en-IN" dirty="0" smtClean="0"/>
                        <a:t>Sr. No</a:t>
                      </a:r>
                      <a:endParaRPr lang="en-IN" dirty="0"/>
                    </a:p>
                  </a:txBody>
                  <a:tcPr/>
                </a:tc>
                <a:tc>
                  <a:txBody>
                    <a:bodyPr/>
                    <a:lstStyle/>
                    <a:p>
                      <a:r>
                        <a:rPr lang="en-IN" dirty="0" smtClean="0"/>
                        <a:t>Paper</a:t>
                      </a:r>
                      <a:r>
                        <a:rPr lang="en-IN" baseline="0" dirty="0" smtClean="0"/>
                        <a:t> Title</a:t>
                      </a:r>
                      <a:endParaRPr lang="en-IN" dirty="0"/>
                    </a:p>
                  </a:txBody>
                  <a:tcPr/>
                </a:tc>
                <a:tc>
                  <a:txBody>
                    <a:bodyPr/>
                    <a:lstStyle/>
                    <a:p>
                      <a:r>
                        <a:rPr lang="en-IN" dirty="0" smtClean="0"/>
                        <a:t>Author/s</a:t>
                      </a:r>
                      <a:endParaRPr lang="en-IN" dirty="0"/>
                    </a:p>
                  </a:txBody>
                  <a:tcPr/>
                </a:tc>
                <a:tc>
                  <a:txBody>
                    <a:bodyPr/>
                    <a:lstStyle/>
                    <a:p>
                      <a:r>
                        <a:rPr lang="en-IN" dirty="0" smtClean="0"/>
                        <a:t>Journal</a:t>
                      </a:r>
                      <a:endParaRPr lang="en-IN" dirty="0"/>
                    </a:p>
                  </a:txBody>
                  <a:tcPr/>
                </a:tc>
              </a:tr>
              <a:tr h="370840">
                <a:tc>
                  <a:txBody>
                    <a:bodyPr/>
                    <a:lstStyle/>
                    <a:p>
                      <a:r>
                        <a:rPr lang="en-IN" b="0" dirty="0" smtClean="0">
                          <a:latin typeface="+mn-lt"/>
                        </a:rPr>
                        <a:t>1</a:t>
                      </a:r>
                      <a:endParaRPr lang="en-IN" b="0" dirty="0">
                        <a:latin typeface="+mn-lt"/>
                      </a:endParaRPr>
                    </a:p>
                  </a:txBody>
                  <a:tcPr/>
                </a:tc>
                <a:tc>
                  <a:txBody>
                    <a:bodyPr/>
                    <a:lstStyle/>
                    <a:p>
                      <a:r>
                        <a:rPr lang="en-IN" sz="1800" b="0" i="0" u="none" strike="noStrike" kern="1200" baseline="0" dirty="0" smtClean="0">
                          <a:solidFill>
                            <a:schemeClr val="dk1"/>
                          </a:solidFill>
                          <a:latin typeface="+mn-lt"/>
                          <a:ea typeface="+mn-ea"/>
                          <a:cs typeface="+mn-cs"/>
                        </a:rPr>
                        <a:t>Comparison Of Version Control System Tools </a:t>
                      </a:r>
                      <a:endParaRPr lang="en-IN" b="0" dirty="0">
                        <a:latin typeface="+mn-lt"/>
                      </a:endParaRPr>
                    </a:p>
                  </a:txBody>
                  <a:tcPr/>
                </a:tc>
                <a:tc>
                  <a:txBody>
                    <a:bodyPr/>
                    <a:lstStyle/>
                    <a:p>
                      <a:r>
                        <a:rPr lang="en-IN" sz="1800" b="0" i="0" u="none" strike="noStrike" kern="1200" baseline="0" dirty="0" err="1" smtClean="0">
                          <a:solidFill>
                            <a:schemeClr val="dk1"/>
                          </a:solidFill>
                          <a:latin typeface="+mn-lt"/>
                          <a:ea typeface="+mn-ea"/>
                          <a:cs typeface="+mn-cs"/>
                        </a:rPr>
                        <a:t>Nasraldeen</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Alnor</a:t>
                      </a:r>
                      <a:r>
                        <a:rPr lang="en-IN" sz="1800" b="0" i="0" u="none" strike="noStrike" kern="1200" baseline="0" dirty="0" smtClean="0">
                          <a:solidFill>
                            <a:schemeClr val="dk1"/>
                          </a:solidFill>
                          <a:latin typeface="+mn-lt"/>
                          <a:ea typeface="+mn-ea"/>
                          <a:cs typeface="+mn-cs"/>
                        </a:rPr>
                        <a:t> Adam </a:t>
                      </a:r>
                      <a:r>
                        <a:rPr lang="en-IN" sz="1800" b="0" i="0" u="none" strike="noStrike" kern="1200" baseline="0" dirty="0" err="1" smtClean="0">
                          <a:solidFill>
                            <a:schemeClr val="dk1"/>
                          </a:solidFill>
                          <a:latin typeface="+mn-lt"/>
                          <a:ea typeface="+mn-ea"/>
                          <a:cs typeface="+mn-cs"/>
                        </a:rPr>
                        <a:t>Khleel</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Károly</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Nehéz</a:t>
                      </a:r>
                      <a:r>
                        <a:rPr lang="en-IN" sz="1800" b="0" i="0" u="none" strike="noStrike" kern="1200" baseline="0" dirty="0" smtClean="0">
                          <a:solidFill>
                            <a:schemeClr val="dk1"/>
                          </a:solidFill>
                          <a:latin typeface="+mn-lt"/>
                          <a:ea typeface="+mn-ea"/>
                          <a:cs typeface="+mn-cs"/>
                        </a:rPr>
                        <a:t> </a:t>
                      </a:r>
                      <a:endParaRPr lang="en-IN" b="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kern="1200" dirty="0" smtClean="0">
                          <a:solidFill>
                            <a:schemeClr val="dk1"/>
                          </a:solidFill>
                          <a:effectLst/>
                          <a:latin typeface="+mn-lt"/>
                          <a:ea typeface="+mn-ea"/>
                          <a:cs typeface="+mn-cs"/>
                        </a:rPr>
                        <a:t>University</a:t>
                      </a:r>
                      <a:r>
                        <a:rPr lang="en-IN" sz="1800" b="0" i="0" u="sng" kern="1200" dirty="0" smtClean="0">
                          <a:solidFill>
                            <a:schemeClr val="dk1"/>
                          </a:solidFill>
                          <a:effectLst/>
                          <a:latin typeface="+mn-lt"/>
                          <a:ea typeface="+mn-ea"/>
                          <a:cs typeface="+mn-cs"/>
                        </a:rPr>
                        <a:t> </a:t>
                      </a:r>
                      <a:r>
                        <a:rPr lang="en-IN" sz="1800" b="0" i="0" u="none" kern="1200" dirty="0" smtClean="0">
                          <a:solidFill>
                            <a:schemeClr val="dk1"/>
                          </a:solidFill>
                          <a:effectLst/>
                          <a:latin typeface="+mn-lt"/>
                          <a:ea typeface="+mn-ea"/>
                          <a:cs typeface="+mn-cs"/>
                        </a:rPr>
                        <a:t>of</a:t>
                      </a:r>
                      <a:r>
                        <a:rPr lang="en-IN" sz="1800" b="0" i="0" u="sng" kern="1200" dirty="0" smtClean="0">
                          <a:solidFill>
                            <a:schemeClr val="dk1"/>
                          </a:solidFill>
                          <a:effectLst/>
                          <a:latin typeface="+mn-lt"/>
                          <a:ea typeface="+mn-ea"/>
                          <a:cs typeface="+mn-cs"/>
                        </a:rPr>
                        <a:t> </a:t>
                      </a:r>
                      <a:r>
                        <a:rPr lang="en-IN" sz="1800" b="0" i="0" u="none" kern="1200" dirty="0" smtClean="0">
                          <a:solidFill>
                            <a:schemeClr val="dk1"/>
                          </a:solidFill>
                          <a:effectLst/>
                          <a:latin typeface="+mn-lt"/>
                          <a:ea typeface="+mn-ea"/>
                          <a:cs typeface="+mn-cs"/>
                        </a:rPr>
                        <a:t>Miskolc</a:t>
                      </a:r>
                    </a:p>
                    <a:p>
                      <a:endParaRPr lang="en-IN" b="0" dirty="0">
                        <a:latin typeface="+mn-lt"/>
                      </a:endParaRPr>
                    </a:p>
                  </a:txBody>
                  <a:tcPr/>
                </a:tc>
              </a:tr>
              <a:tr h="370840">
                <a:tc>
                  <a:txBody>
                    <a:bodyPr/>
                    <a:lstStyle/>
                    <a:p>
                      <a:r>
                        <a:rPr lang="en-IN" sz="1800" b="0" i="0" u="none" strike="noStrike" kern="1200" baseline="0" dirty="0" smtClean="0">
                          <a:solidFill>
                            <a:schemeClr val="dk1"/>
                          </a:solidFill>
                          <a:latin typeface="+mn-lt"/>
                          <a:ea typeface="+mn-ea"/>
                          <a:cs typeface="+mn-cs"/>
                        </a:rPr>
                        <a:t>2</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Comparative Analysis Of Various Software Configuration Management Tools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Ganga Singh, </a:t>
                      </a:r>
                      <a:r>
                        <a:rPr lang="en-IN" sz="1800" b="0" i="0" u="none" strike="noStrike" kern="1200" baseline="0" dirty="0" err="1" smtClean="0">
                          <a:solidFill>
                            <a:schemeClr val="dk1"/>
                          </a:solidFill>
                          <a:latin typeface="+mn-lt"/>
                          <a:ea typeface="+mn-ea"/>
                          <a:cs typeface="+mn-cs"/>
                        </a:rPr>
                        <a:t>Bhupinder</a:t>
                      </a:r>
                      <a:r>
                        <a:rPr lang="en-IN" sz="1800" b="0" i="0" u="none" strike="noStrike" kern="1200" baseline="0" dirty="0" smtClean="0">
                          <a:solidFill>
                            <a:schemeClr val="dk1"/>
                          </a:solidFill>
                          <a:latin typeface="+mn-lt"/>
                          <a:ea typeface="+mn-ea"/>
                          <a:cs typeface="+mn-cs"/>
                        </a:rPr>
                        <a:t> Singh, Shashank </a:t>
                      </a:r>
                      <a:r>
                        <a:rPr lang="en-IN" sz="1800" b="0" i="0" u="none" strike="noStrike" kern="1200" baseline="0" dirty="0" err="1" smtClean="0">
                          <a:solidFill>
                            <a:schemeClr val="dk1"/>
                          </a:solidFill>
                          <a:latin typeface="+mn-lt"/>
                          <a:ea typeface="+mn-ea"/>
                          <a:cs typeface="+mn-cs"/>
                        </a:rPr>
                        <a:t>Srivastva</a:t>
                      </a:r>
                      <a:r>
                        <a:rPr lang="en-IN" sz="1800" b="0" i="0" u="none" strike="noStrike" kern="1200" baseline="0" dirty="0" smtClean="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International Journal of Latest Engineering and Management Research (IJLEMR) </a:t>
                      </a:r>
                      <a:endParaRPr lang="en-IN" sz="1800" b="0" i="0" u="none" strike="noStrike" kern="1200" baseline="0" dirty="0">
                        <a:solidFill>
                          <a:schemeClr val="dk1"/>
                        </a:solidFill>
                        <a:latin typeface="+mn-lt"/>
                        <a:ea typeface="+mn-ea"/>
                        <a:cs typeface="+mn-cs"/>
                      </a:endParaRPr>
                    </a:p>
                  </a:txBody>
                  <a:tcPr/>
                </a:tc>
              </a:tr>
              <a:tr h="370840">
                <a:tc>
                  <a:txBody>
                    <a:bodyPr/>
                    <a:lstStyle/>
                    <a:p>
                      <a:r>
                        <a:rPr lang="en-IN" sz="1800" b="0" i="0" u="none" strike="noStrike" kern="1200" baseline="0" dirty="0" smtClean="0">
                          <a:solidFill>
                            <a:schemeClr val="dk1"/>
                          </a:solidFill>
                          <a:latin typeface="+mn-lt"/>
                          <a:ea typeface="+mn-ea"/>
                          <a:cs typeface="+mn-cs"/>
                        </a:rPr>
                        <a:t>3</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How Do Centralized and Distributed Version Control Systems Impact Software Changes?</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Caius </a:t>
                      </a:r>
                      <a:r>
                        <a:rPr lang="en-IN" sz="1800" b="0" i="0" u="none" strike="noStrike" kern="1200" baseline="0" dirty="0" err="1" smtClean="0">
                          <a:solidFill>
                            <a:schemeClr val="dk1"/>
                          </a:solidFill>
                          <a:latin typeface="+mn-lt"/>
                          <a:ea typeface="+mn-ea"/>
                          <a:cs typeface="+mn-cs"/>
                        </a:rPr>
                        <a:t>Brindescu</a:t>
                      </a:r>
                      <a:r>
                        <a:rPr lang="en-IN" sz="1800" b="0" i="0" u="none" strike="noStrike" kern="1200" baseline="0" dirty="0" smtClean="0">
                          <a:solidFill>
                            <a:schemeClr val="dk1"/>
                          </a:solidFill>
                          <a:latin typeface="+mn-lt"/>
                          <a:ea typeface="+mn-ea"/>
                          <a:cs typeface="+mn-cs"/>
                        </a:rPr>
                        <a:t>, Mihai </a:t>
                      </a:r>
                      <a:r>
                        <a:rPr lang="en-IN" sz="1800" b="0" i="0" u="none" strike="noStrike" kern="1200" baseline="0" dirty="0" err="1" smtClean="0">
                          <a:solidFill>
                            <a:schemeClr val="dk1"/>
                          </a:solidFill>
                          <a:latin typeface="+mn-lt"/>
                          <a:ea typeface="+mn-ea"/>
                          <a:cs typeface="+mn-cs"/>
                        </a:rPr>
                        <a:t>Codoban</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Sergii</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Shmarkatiuk</a:t>
                      </a:r>
                      <a:r>
                        <a:rPr lang="en-IN" sz="1800" b="0" i="0" u="none" strike="noStrike" kern="1200" baseline="0" dirty="0" smtClean="0">
                          <a:solidFill>
                            <a:schemeClr val="dk1"/>
                          </a:solidFill>
                          <a:latin typeface="+mn-lt"/>
                          <a:ea typeface="+mn-ea"/>
                          <a:cs typeface="+mn-cs"/>
                        </a:rPr>
                        <a:t>, Danny Dig</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 2012 9th IEEE Working Conference on Mining Software Repositories (MSR)</a:t>
                      </a:r>
                      <a:endParaRPr lang="en-IN" sz="1800" b="0" i="0" u="none" strike="noStrike" kern="1200" baseline="0" dirty="0">
                        <a:solidFill>
                          <a:schemeClr val="dk1"/>
                        </a:solidFill>
                        <a:latin typeface="+mn-lt"/>
                        <a:ea typeface="+mn-ea"/>
                        <a:cs typeface="+mn-cs"/>
                      </a:endParaRPr>
                    </a:p>
                  </a:txBody>
                  <a:tcPr/>
                </a:tc>
              </a:tr>
              <a:tr h="370840">
                <a:tc>
                  <a:txBody>
                    <a:bodyPr/>
                    <a:lstStyle/>
                    <a:p>
                      <a:r>
                        <a:rPr lang="en-IN" sz="1800" b="0" i="0" u="none" strike="noStrike" kern="1200" baseline="0" dirty="0" smtClean="0">
                          <a:solidFill>
                            <a:schemeClr val="dk1"/>
                          </a:solidFill>
                          <a:latin typeface="+mn-lt"/>
                          <a:ea typeface="+mn-ea"/>
                          <a:cs typeface="+mn-cs"/>
                        </a:rPr>
                        <a:t>4</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Version Control Software for Knowledge Sharing, Innovation and Learning in OS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err="1" smtClean="0">
                          <a:solidFill>
                            <a:schemeClr val="dk1"/>
                          </a:solidFill>
                          <a:latin typeface="+mn-lt"/>
                          <a:ea typeface="+mn-ea"/>
                          <a:cs typeface="+mn-cs"/>
                        </a:rPr>
                        <a:t>Maha</a:t>
                      </a:r>
                      <a:r>
                        <a:rPr lang="en-IN" sz="1800" b="0" i="0" u="none" strike="noStrike" kern="1200" baseline="0" dirty="0" smtClean="0">
                          <a:solidFill>
                            <a:schemeClr val="dk1"/>
                          </a:solidFill>
                          <a:latin typeface="+mn-lt"/>
                          <a:ea typeface="+mn-ea"/>
                          <a:cs typeface="+mn-cs"/>
                        </a:rPr>
                        <a:t> Shaikh, Tony Cornford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London School of Economics and Political Science, UK. </a:t>
                      </a:r>
                      <a:endParaRPr lang="en-IN" sz="1800" b="0" i="0" u="none" strike="noStrike" kern="1200" baseline="0" dirty="0">
                        <a:solidFill>
                          <a:schemeClr val="dk1"/>
                        </a:solidFill>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lstStyle/>
          <a:p>
            <a:fld id="{2E830C50-564B-469C-A575-F78816267FCF}" type="slidenum">
              <a:rPr lang="en-IN" smtClean="0"/>
              <a:pPr/>
              <a:t>41</a:t>
            </a:fld>
            <a:endParaRPr lang="en-IN" dirty="0"/>
          </a:p>
        </p:txBody>
      </p:sp>
      <p:sp>
        <p:nvSpPr>
          <p:cNvPr id="4" name="Title 3"/>
          <p:cNvSpPr>
            <a:spLocks noGrp="1"/>
          </p:cNvSpPr>
          <p:nvPr>
            <p:ph type="title"/>
          </p:nvPr>
        </p:nvSpPr>
        <p:spPr/>
        <p:txBody>
          <a:bodyPr/>
          <a:lstStyle/>
          <a:p>
            <a:pPr algn="ctr"/>
            <a:r>
              <a:rPr lang="en-IN" dirty="0" smtClean="0"/>
              <a:t>Other Papers</a:t>
            </a:r>
            <a:endParaRPr lang="en-IN" dirty="0"/>
          </a:p>
        </p:txBody>
      </p:sp>
    </p:spTree>
    <p:extLst>
      <p:ext uri="{BB962C8B-B14F-4D97-AF65-F5344CB8AC3E}">
        <p14:creationId xmlns:p14="http://schemas.microsoft.com/office/powerpoint/2010/main" val="387541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97839110"/>
              </p:ext>
            </p:extLst>
          </p:nvPr>
        </p:nvGraphicFramePr>
        <p:xfrm>
          <a:off x="477162" y="1424547"/>
          <a:ext cx="11298636" cy="4211320"/>
        </p:xfrm>
        <a:graphic>
          <a:graphicData uri="http://schemas.openxmlformats.org/drawingml/2006/table">
            <a:tbl>
              <a:tblPr firstRow="1" bandRow="1">
                <a:tableStyleId>{5C22544A-7EE6-4342-B048-85BDC9FD1C3A}</a:tableStyleId>
              </a:tblPr>
              <a:tblGrid>
                <a:gridCol w="911335"/>
                <a:gridCol w="4737983"/>
                <a:gridCol w="2824659"/>
                <a:gridCol w="2824659"/>
              </a:tblGrid>
              <a:tr h="370840">
                <a:tc>
                  <a:txBody>
                    <a:bodyPr/>
                    <a:lstStyle/>
                    <a:p>
                      <a:r>
                        <a:rPr lang="en-IN" dirty="0" smtClean="0"/>
                        <a:t>Sr. No</a:t>
                      </a:r>
                      <a:endParaRPr lang="en-IN" dirty="0"/>
                    </a:p>
                  </a:txBody>
                  <a:tcPr/>
                </a:tc>
                <a:tc>
                  <a:txBody>
                    <a:bodyPr/>
                    <a:lstStyle/>
                    <a:p>
                      <a:r>
                        <a:rPr lang="en-IN" dirty="0" smtClean="0"/>
                        <a:t>Paper</a:t>
                      </a:r>
                      <a:r>
                        <a:rPr lang="en-IN" baseline="0" dirty="0" smtClean="0"/>
                        <a:t> Title</a:t>
                      </a:r>
                      <a:endParaRPr lang="en-IN" dirty="0"/>
                    </a:p>
                  </a:txBody>
                  <a:tcPr/>
                </a:tc>
                <a:tc>
                  <a:txBody>
                    <a:bodyPr/>
                    <a:lstStyle/>
                    <a:p>
                      <a:r>
                        <a:rPr lang="en-IN" dirty="0" smtClean="0"/>
                        <a:t>Author/s</a:t>
                      </a:r>
                      <a:endParaRPr lang="en-IN" dirty="0"/>
                    </a:p>
                  </a:txBody>
                  <a:tcPr/>
                </a:tc>
                <a:tc>
                  <a:txBody>
                    <a:bodyPr/>
                    <a:lstStyle/>
                    <a:p>
                      <a:r>
                        <a:rPr lang="en-IN" dirty="0" smtClean="0"/>
                        <a:t>Journal</a:t>
                      </a:r>
                      <a:endParaRPr lang="en-IN" dirty="0"/>
                    </a:p>
                  </a:txBody>
                  <a:tcPr/>
                </a:tc>
              </a:tr>
              <a:tr h="370840">
                <a:tc>
                  <a:txBody>
                    <a:bodyPr/>
                    <a:lstStyle/>
                    <a:p>
                      <a:r>
                        <a:rPr lang="en-IN" b="0" dirty="0" smtClean="0">
                          <a:latin typeface="+mn-lt"/>
                        </a:rPr>
                        <a:t>5</a:t>
                      </a:r>
                      <a:endParaRPr lang="en-IN" b="0" dirty="0">
                        <a:latin typeface="+mn-lt"/>
                      </a:endParaRPr>
                    </a:p>
                  </a:txBody>
                  <a:tcPr/>
                </a:tc>
                <a:tc>
                  <a:txBody>
                    <a:bodyPr/>
                    <a:lstStyle/>
                    <a:p>
                      <a:r>
                        <a:rPr lang="en-IN" sz="1800" b="0" i="0" u="none" strike="noStrike" kern="1200" baseline="0" dirty="0" smtClean="0">
                          <a:solidFill>
                            <a:schemeClr val="dk1"/>
                          </a:solidFill>
                          <a:latin typeface="+mn-lt"/>
                          <a:ea typeface="+mn-ea"/>
                          <a:cs typeface="+mn-cs"/>
                        </a:rPr>
                        <a:t>Version Control System: A Review </a:t>
                      </a:r>
                    </a:p>
                  </a:txBody>
                  <a:tcPr/>
                </a:tc>
                <a:tc>
                  <a:txBody>
                    <a:bodyPr/>
                    <a:lstStyle/>
                    <a:p>
                      <a:r>
                        <a:rPr lang="en-IN" sz="1800" b="0" i="0" u="none" strike="noStrike" kern="1200" baseline="0" dirty="0" err="1" smtClean="0">
                          <a:solidFill>
                            <a:schemeClr val="dk1"/>
                          </a:solidFill>
                          <a:latin typeface="+mn-lt"/>
                          <a:ea typeface="+mn-ea"/>
                          <a:cs typeface="+mn-cs"/>
                        </a:rPr>
                        <a:t>Nazatul</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Nurlisa</a:t>
                      </a:r>
                      <a:r>
                        <a:rPr lang="en-IN" sz="1800" b="0" i="0" u="none" strike="noStrike" kern="1200" baseline="0" dirty="0" smtClean="0">
                          <a:solidFill>
                            <a:schemeClr val="dk1"/>
                          </a:solidFill>
                          <a:latin typeface="+mn-lt"/>
                          <a:ea typeface="+mn-ea"/>
                          <a:cs typeface="+mn-cs"/>
                        </a:rPr>
                        <a:t> </a:t>
                      </a:r>
                      <a:r>
                        <a:rPr lang="en-IN" sz="1800" b="0" i="0" u="none" strike="noStrike" kern="1200" baseline="0" dirty="0" err="1" smtClean="0">
                          <a:solidFill>
                            <a:schemeClr val="dk1"/>
                          </a:solidFill>
                          <a:latin typeface="+mn-lt"/>
                          <a:ea typeface="+mn-ea"/>
                          <a:cs typeface="+mn-cs"/>
                        </a:rPr>
                        <a:t>Zolkifli</a:t>
                      </a:r>
                      <a:r>
                        <a:rPr lang="en-IN" sz="1800" b="0" i="0" u="none" strike="noStrike" kern="1200" baseline="0" dirty="0" smtClean="0">
                          <a:solidFill>
                            <a:schemeClr val="dk1"/>
                          </a:solidFill>
                          <a:latin typeface="+mn-lt"/>
                          <a:ea typeface="+mn-ea"/>
                          <a:cs typeface="+mn-cs"/>
                        </a:rPr>
                        <a:t>, Amir </a:t>
                      </a:r>
                      <a:r>
                        <a:rPr lang="en-IN" sz="1800" b="0" i="0" u="none" strike="noStrike" kern="1200" baseline="0" dirty="0" err="1" smtClean="0">
                          <a:solidFill>
                            <a:schemeClr val="dk1"/>
                          </a:solidFill>
                          <a:latin typeface="+mn-lt"/>
                          <a:ea typeface="+mn-ea"/>
                          <a:cs typeface="+mn-cs"/>
                        </a:rPr>
                        <a:t>Ngah</a:t>
                      </a:r>
                      <a:r>
                        <a:rPr lang="en-IN" sz="1800" b="0" i="0" u="none" strike="noStrike" kern="1200" baseline="0" dirty="0" smtClean="0">
                          <a:solidFill>
                            <a:schemeClr val="dk1"/>
                          </a:solidFill>
                          <a:latin typeface="+mn-lt"/>
                          <a:ea typeface="+mn-ea"/>
                          <a:cs typeface="+mn-cs"/>
                        </a:rPr>
                        <a:t>, Aziz </a:t>
                      </a:r>
                      <a:r>
                        <a:rPr lang="en-IN" sz="1800" b="0" i="0" u="none" strike="noStrike" kern="1200" baseline="0" dirty="0" err="1" smtClean="0">
                          <a:solidFill>
                            <a:schemeClr val="dk1"/>
                          </a:solidFill>
                          <a:latin typeface="+mn-lt"/>
                          <a:ea typeface="+mn-ea"/>
                          <a:cs typeface="+mn-cs"/>
                        </a:rPr>
                        <a:t>Deraman</a:t>
                      </a:r>
                      <a:r>
                        <a:rPr lang="en-IN" sz="1800" b="0" i="0" u="none" strike="noStrike" kern="1200" baseline="0" dirty="0" smtClean="0">
                          <a:solidFill>
                            <a:schemeClr val="dk1"/>
                          </a:solidFill>
                          <a:latin typeface="+mn-lt"/>
                          <a:ea typeface="+mn-ea"/>
                          <a:cs typeface="+mn-cs"/>
                        </a:rPr>
                        <a:t> </a:t>
                      </a:r>
                    </a:p>
                  </a:txBody>
                  <a:tcPr/>
                </a:tc>
                <a:tc>
                  <a:txBody>
                    <a:bodyPr/>
                    <a:lstStyle/>
                    <a:p>
                      <a:r>
                        <a:rPr lang="en-IN" sz="1800" b="0" i="0" u="none" strike="noStrike" kern="1200" baseline="0" dirty="0" smtClean="0">
                          <a:solidFill>
                            <a:schemeClr val="dk1"/>
                          </a:solidFill>
                          <a:latin typeface="+mn-lt"/>
                          <a:ea typeface="+mn-ea"/>
                          <a:cs typeface="+mn-cs"/>
                        </a:rPr>
                        <a:t>3rd International Conference on Computer Science and Computational Intelligence 2018 </a:t>
                      </a:r>
                    </a:p>
                  </a:txBody>
                  <a:tcPr/>
                </a:tc>
              </a:tr>
              <a:tr h="370840">
                <a:tc>
                  <a:txBody>
                    <a:bodyPr/>
                    <a:lstStyle/>
                    <a:p>
                      <a:r>
                        <a:rPr lang="en-IN" sz="1800" b="0" i="0" u="none" strike="noStrike" kern="1200" baseline="0" dirty="0" smtClean="0">
                          <a:solidFill>
                            <a:schemeClr val="dk1"/>
                          </a:solidFill>
                          <a:latin typeface="+mn-lt"/>
                          <a:ea typeface="+mn-ea"/>
                          <a:cs typeface="+mn-cs"/>
                        </a:rPr>
                        <a:t>6</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What Makes a Great Software Engineer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baseline="0" dirty="0" smtClean="0">
                          <a:solidFill>
                            <a:schemeClr val="dk1"/>
                          </a:solidFill>
                          <a:latin typeface="+mn-lt"/>
                          <a:ea typeface="+mn-ea"/>
                          <a:cs typeface="+mn-cs"/>
                        </a:rPr>
                        <a:t>Paul Luo Li </a:t>
                      </a:r>
                      <a:endParaRPr lang="en-IN" sz="1800" b="0" i="0" u="none" strike="noStrike" kern="1200" baseline="0" dirty="0">
                        <a:solidFill>
                          <a:schemeClr val="dk1"/>
                        </a:solidFill>
                        <a:latin typeface="+mn-lt"/>
                        <a:ea typeface="+mn-ea"/>
                        <a:cs typeface="+mn-cs"/>
                      </a:endParaRPr>
                    </a:p>
                  </a:txBody>
                  <a:tcPr/>
                </a:tc>
                <a:tc>
                  <a:txBody>
                    <a:bodyPr/>
                    <a:lstStyle/>
                    <a:p>
                      <a:r>
                        <a:rPr lang="en-IN" sz="1800" b="0" i="0" u="none" strike="noStrike" kern="1200" dirty="0" smtClean="0">
                          <a:solidFill>
                            <a:schemeClr val="dk1"/>
                          </a:solidFill>
                          <a:effectLst/>
                          <a:latin typeface="+mn-lt"/>
                          <a:ea typeface="+mn-ea"/>
                          <a:cs typeface="+mn-cs"/>
                        </a:rPr>
                        <a:t>ICSE '15: Proceedings of the 37th International Conference on Software Engineering - Volume 1,</a:t>
                      </a:r>
                      <a:r>
                        <a:rPr lang="en-IN" sz="1800" b="0" i="0" kern="1200" dirty="0" smtClean="0">
                          <a:solidFill>
                            <a:schemeClr val="dk1"/>
                          </a:solidFill>
                          <a:effectLst/>
                          <a:latin typeface="+mn-lt"/>
                          <a:ea typeface="+mn-ea"/>
                          <a:cs typeface="+mn-cs"/>
                        </a:rPr>
                        <a:t>May 2015</a:t>
                      </a:r>
                      <a:endParaRPr lang="en-IN" sz="1800" b="0" i="0" u="none" strike="noStrike" kern="1200" baseline="0" dirty="0">
                        <a:solidFill>
                          <a:schemeClr val="dk1"/>
                        </a:solidFill>
                        <a:latin typeface="+mn-lt"/>
                        <a:ea typeface="+mn-ea"/>
                        <a:cs typeface="+mn-cs"/>
                      </a:endParaRPr>
                    </a:p>
                  </a:txBody>
                  <a:tcPr/>
                </a:tc>
              </a:tr>
              <a:tr h="370840">
                <a:tc>
                  <a:txBody>
                    <a:bodyPr/>
                    <a:lstStyle/>
                    <a:p>
                      <a:r>
                        <a:rPr lang="en-IN" sz="1800" b="0" i="0" u="none" strike="noStrike" kern="1200" dirty="0" smtClean="0">
                          <a:solidFill>
                            <a:schemeClr val="dk1"/>
                          </a:solidFill>
                          <a:effectLst/>
                          <a:latin typeface="+mn-lt"/>
                          <a:ea typeface="+mn-ea"/>
                          <a:cs typeface="+mn-cs"/>
                        </a:rPr>
                        <a:t>7</a:t>
                      </a:r>
                      <a:endParaRPr lang="en-IN" sz="1800" b="0" i="0" u="none" strike="noStrike" kern="1200" dirty="0">
                        <a:solidFill>
                          <a:schemeClr val="dk1"/>
                        </a:solidFill>
                        <a:effectLst/>
                        <a:latin typeface="+mn-lt"/>
                        <a:ea typeface="+mn-ea"/>
                        <a:cs typeface="+mn-cs"/>
                      </a:endParaRPr>
                    </a:p>
                  </a:txBody>
                  <a:tcPr/>
                </a:tc>
                <a:tc>
                  <a:txBody>
                    <a:bodyPr/>
                    <a:lstStyle/>
                    <a:p>
                      <a:r>
                        <a:rPr lang="en-IN" sz="1800" b="0" i="0" u="none" strike="noStrike" kern="1200" dirty="0" smtClean="0">
                          <a:solidFill>
                            <a:schemeClr val="dk1"/>
                          </a:solidFill>
                          <a:effectLst/>
                          <a:latin typeface="+mn-lt"/>
                          <a:ea typeface="+mn-ea"/>
                          <a:cs typeface="+mn-cs"/>
                        </a:rPr>
                        <a:t>Will Johnny/Joanie Make a Good Software Engineer? Are Course Grades Showing the Whole Picture?</a:t>
                      </a:r>
                      <a:endParaRPr lang="en-IN" sz="1800" b="0" i="0" u="none" strike="noStrike" kern="1200" dirty="0">
                        <a:solidFill>
                          <a:schemeClr val="dk1"/>
                        </a:solidFill>
                        <a:effectLst/>
                        <a:latin typeface="+mn-lt"/>
                        <a:ea typeface="+mn-ea"/>
                        <a:cs typeface="+mn-cs"/>
                      </a:endParaRPr>
                    </a:p>
                  </a:txBody>
                  <a:tcPr/>
                </a:tc>
                <a:tc>
                  <a:txBody>
                    <a:bodyPr/>
                    <a:lstStyle/>
                    <a:p>
                      <a:r>
                        <a:rPr lang="en-IN" sz="1800" b="0" i="0" u="none" strike="noStrike" kern="1200" dirty="0" smtClean="0">
                          <a:solidFill>
                            <a:schemeClr val="dk1"/>
                          </a:solidFill>
                          <a:effectLst/>
                          <a:latin typeface="+mn-lt"/>
                          <a:ea typeface="+mn-ea"/>
                          <a:cs typeface="+mn-cs"/>
                        </a:rPr>
                        <a:t>Jane Huffman Hayes, Alex </a:t>
                      </a:r>
                      <a:r>
                        <a:rPr lang="en-IN" sz="1800" b="0" i="0" u="none" strike="noStrike" kern="1200" dirty="0" err="1" smtClean="0">
                          <a:solidFill>
                            <a:schemeClr val="dk1"/>
                          </a:solidFill>
                          <a:effectLst/>
                          <a:latin typeface="+mn-lt"/>
                          <a:ea typeface="+mn-ea"/>
                          <a:cs typeface="+mn-cs"/>
                        </a:rPr>
                        <a:t>Dekhtyar</a:t>
                      </a:r>
                      <a:r>
                        <a:rPr lang="en-IN" sz="1800" b="0" i="0" u="none" strike="noStrike" kern="1200" dirty="0" smtClean="0">
                          <a:solidFill>
                            <a:schemeClr val="dk1"/>
                          </a:solidFill>
                          <a:effectLst/>
                          <a:latin typeface="+mn-lt"/>
                          <a:ea typeface="+mn-ea"/>
                          <a:cs typeface="+mn-cs"/>
                        </a:rPr>
                        <a:t>, Ashlee Holbrook, Olga </a:t>
                      </a:r>
                      <a:r>
                        <a:rPr lang="en-IN" sz="1800" b="0" i="0" u="none" strike="noStrike" kern="1200" dirty="0" err="1" smtClean="0">
                          <a:solidFill>
                            <a:schemeClr val="dk1"/>
                          </a:solidFill>
                          <a:effectLst/>
                          <a:latin typeface="+mn-lt"/>
                          <a:ea typeface="+mn-ea"/>
                          <a:cs typeface="+mn-cs"/>
                        </a:rPr>
                        <a:t>Dekhtyar</a:t>
                      </a:r>
                      <a:r>
                        <a:rPr lang="en-IN" sz="1800" b="0" i="0" u="none" strike="noStrike" kern="1200" dirty="0" smtClean="0">
                          <a:solidFill>
                            <a:schemeClr val="dk1"/>
                          </a:solidFill>
                          <a:effectLst/>
                          <a:latin typeface="+mn-lt"/>
                          <a:ea typeface="+mn-ea"/>
                          <a:cs typeface="+mn-cs"/>
                        </a:rPr>
                        <a:t>, </a:t>
                      </a:r>
                      <a:r>
                        <a:rPr lang="en-IN" sz="1800" b="0" i="0" u="none" strike="noStrike" kern="1200" dirty="0" err="1" smtClean="0">
                          <a:solidFill>
                            <a:schemeClr val="dk1"/>
                          </a:solidFill>
                          <a:effectLst/>
                          <a:latin typeface="+mn-lt"/>
                          <a:ea typeface="+mn-ea"/>
                          <a:cs typeface="+mn-cs"/>
                        </a:rPr>
                        <a:t>Senthil</a:t>
                      </a:r>
                      <a:endParaRPr lang="en-IN" sz="1800" b="0" i="0" u="none" strike="noStrike" kern="1200" dirty="0" smtClean="0">
                        <a:solidFill>
                          <a:schemeClr val="dk1"/>
                        </a:solidFill>
                        <a:effectLst/>
                        <a:latin typeface="+mn-lt"/>
                        <a:ea typeface="+mn-ea"/>
                        <a:cs typeface="+mn-cs"/>
                      </a:endParaRPr>
                    </a:p>
                    <a:p>
                      <a:r>
                        <a:rPr lang="en-IN" sz="1800" b="0" i="0" u="none" strike="noStrike" kern="1200" dirty="0" err="1" smtClean="0">
                          <a:solidFill>
                            <a:schemeClr val="dk1"/>
                          </a:solidFill>
                          <a:effectLst/>
                          <a:latin typeface="+mn-lt"/>
                          <a:ea typeface="+mn-ea"/>
                          <a:cs typeface="+mn-cs"/>
                        </a:rPr>
                        <a:t>Sundaram</a:t>
                      </a:r>
                      <a:r>
                        <a:rPr lang="en-IN" sz="1800" b="0" i="0" u="none" strike="noStrike" kern="1200" dirty="0" smtClean="0">
                          <a:solidFill>
                            <a:schemeClr val="dk1"/>
                          </a:solidFill>
                          <a:effectLst/>
                          <a:latin typeface="+mn-lt"/>
                          <a:ea typeface="+mn-ea"/>
                          <a:cs typeface="+mn-cs"/>
                        </a:rPr>
                        <a:t>§</a:t>
                      </a:r>
                      <a:endParaRPr lang="en-IN" sz="1800" b="0" i="0" u="none" strike="noStrike" kern="1200" dirty="0">
                        <a:solidFill>
                          <a:schemeClr val="dk1"/>
                        </a:solidFill>
                        <a:effectLst/>
                        <a:latin typeface="+mn-lt"/>
                        <a:ea typeface="+mn-ea"/>
                        <a:cs typeface="+mn-cs"/>
                      </a:endParaRPr>
                    </a:p>
                  </a:txBody>
                  <a:tcPr/>
                </a:tc>
                <a:tc>
                  <a:txBody>
                    <a:bodyPr/>
                    <a:lstStyle/>
                    <a:p>
                      <a:r>
                        <a:rPr lang="en-IN" sz="1800" b="0" i="0" u="none" strike="noStrike" kern="1200" dirty="0" smtClean="0">
                          <a:solidFill>
                            <a:schemeClr val="dk1"/>
                          </a:solidFill>
                          <a:effectLst/>
                          <a:latin typeface="+mn-lt"/>
                          <a:ea typeface="+mn-ea"/>
                          <a:cs typeface="+mn-cs"/>
                        </a:rPr>
                        <a:t>19th Conference on Software Engineering Education &amp; Training (CSEET'06)</a:t>
                      </a:r>
                      <a:endParaRPr lang="en-IN" sz="1800" b="0" i="0" u="none" strike="noStrike" kern="1200" dirty="0">
                        <a:solidFill>
                          <a:schemeClr val="dk1"/>
                        </a:solidFill>
                        <a:effectLst/>
                        <a:latin typeface="+mn-lt"/>
                        <a:ea typeface="+mn-ea"/>
                        <a:cs typeface="+mn-cs"/>
                      </a:endParaRPr>
                    </a:p>
                  </a:txBody>
                  <a:tcPr/>
                </a:tc>
              </a:tr>
            </a:tbl>
          </a:graphicData>
        </a:graphic>
      </p:graphicFrame>
      <p:sp>
        <p:nvSpPr>
          <p:cNvPr id="3" name="Slide Number Placeholder 2"/>
          <p:cNvSpPr>
            <a:spLocks noGrp="1"/>
          </p:cNvSpPr>
          <p:nvPr>
            <p:ph type="sldNum" sz="quarter" idx="12"/>
          </p:nvPr>
        </p:nvSpPr>
        <p:spPr/>
        <p:txBody>
          <a:bodyPr/>
          <a:lstStyle/>
          <a:p>
            <a:fld id="{2E830C50-564B-469C-A575-F78816267FCF}" type="slidenum">
              <a:rPr lang="en-IN" smtClean="0"/>
              <a:pPr/>
              <a:t>42</a:t>
            </a:fld>
            <a:endParaRPr lang="en-IN" dirty="0"/>
          </a:p>
        </p:txBody>
      </p:sp>
      <p:sp>
        <p:nvSpPr>
          <p:cNvPr id="4" name="Title 3"/>
          <p:cNvSpPr>
            <a:spLocks noGrp="1"/>
          </p:cNvSpPr>
          <p:nvPr>
            <p:ph type="title"/>
          </p:nvPr>
        </p:nvSpPr>
        <p:spPr/>
        <p:txBody>
          <a:bodyPr/>
          <a:lstStyle/>
          <a:p>
            <a:pPr algn="ctr"/>
            <a:r>
              <a:rPr lang="en-IN" dirty="0" smtClean="0"/>
              <a:t>Other Papers</a:t>
            </a:r>
            <a:endParaRPr lang="en-IN" dirty="0"/>
          </a:p>
        </p:txBody>
      </p:sp>
    </p:spTree>
    <p:extLst>
      <p:ext uri="{BB962C8B-B14F-4D97-AF65-F5344CB8AC3E}">
        <p14:creationId xmlns:p14="http://schemas.microsoft.com/office/powerpoint/2010/main" val="1446573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None/>
            </a:pPr>
            <a:endParaRPr lang="en-IN" sz="2800" dirty="0" smtClean="0"/>
          </a:p>
          <a:p>
            <a:pPr lvl="0">
              <a:buFont typeface="Wingdings" pitchFamily="2" charset="2"/>
              <a:buChar char="Ø"/>
            </a:pPr>
            <a:r>
              <a:rPr lang="en-IN" sz="2800" dirty="0" smtClean="0"/>
              <a:t>Retrieve information from a GitHub repository and bifurcate each contributor’s statistics.</a:t>
            </a:r>
            <a:endParaRPr lang="en-US" sz="2800" dirty="0" smtClean="0"/>
          </a:p>
          <a:p>
            <a:pPr lvl="0">
              <a:buFont typeface="Wingdings" pitchFamily="2" charset="2"/>
              <a:buChar char="Ø"/>
            </a:pPr>
            <a:r>
              <a:rPr lang="en-IN" sz="2800" dirty="0" smtClean="0"/>
              <a:t>Generate different metrics for each contributor to evaluate behavioural traits using the information retrieved.</a:t>
            </a:r>
            <a:endParaRPr lang="en-US" sz="2800" dirty="0" smtClean="0"/>
          </a:p>
          <a:p>
            <a:pPr lvl="0">
              <a:buFont typeface="Wingdings" pitchFamily="2" charset="2"/>
              <a:buChar char="Ø"/>
            </a:pPr>
            <a:r>
              <a:rPr lang="en-IN" sz="2800" dirty="0" smtClean="0"/>
              <a:t>Rank the contributors on the basis of their evaluated metrics.</a:t>
            </a:r>
          </a:p>
          <a:p>
            <a:pPr lvl="0">
              <a:buFont typeface="Wingdings" pitchFamily="2" charset="2"/>
              <a:buChar char="Ø"/>
            </a:pPr>
            <a:r>
              <a:rPr lang="en-IN" sz="2800" dirty="0" smtClean="0"/>
              <a:t>Use the data to evaluate behavioural straits of a student while doing assignment work.</a:t>
            </a:r>
            <a:endParaRPr lang="en-US" sz="2800" dirty="0"/>
          </a:p>
        </p:txBody>
      </p:sp>
      <p:sp>
        <p:nvSpPr>
          <p:cNvPr id="3" name="Title 2"/>
          <p:cNvSpPr>
            <a:spLocks noGrp="1"/>
          </p:cNvSpPr>
          <p:nvPr>
            <p:ph type="title"/>
          </p:nvPr>
        </p:nvSpPr>
        <p:spPr/>
        <p:txBody>
          <a:bodyPr>
            <a:normAutofit/>
          </a:bodyPr>
          <a:lstStyle/>
          <a:p>
            <a:pPr algn="ctr"/>
            <a:r>
              <a:rPr lang="en-US" sz="4400" dirty="0" smtClean="0"/>
              <a:t>Research Objective</a:t>
            </a:r>
            <a:endParaRPr lang="en-IN" sz="44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43</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IN" sz="2800" dirty="0" smtClean="0"/>
              <a:t>For the dataset, we have retrieved information from a repository in GitHub.</a:t>
            </a:r>
            <a:endParaRPr lang="en-US" sz="2800" dirty="0" smtClean="0"/>
          </a:p>
          <a:p>
            <a:pPr>
              <a:buFont typeface="Wingdings" pitchFamily="2" charset="2"/>
              <a:buChar char="Ø"/>
            </a:pPr>
            <a:r>
              <a:rPr lang="en-IN" sz="2800" dirty="0" smtClean="0"/>
              <a:t>The information includes the follow information:</a:t>
            </a:r>
            <a:endParaRPr lang="en-US" sz="2800" dirty="0" smtClean="0"/>
          </a:p>
          <a:p>
            <a:pPr lvl="1">
              <a:buFont typeface="Wingdings" pitchFamily="2" charset="2"/>
              <a:buChar char="Ø"/>
            </a:pPr>
            <a:r>
              <a:rPr lang="en-IN" sz="2600" dirty="0" smtClean="0"/>
              <a:t>Commit ID</a:t>
            </a:r>
            <a:endParaRPr lang="en-US" sz="2600" dirty="0" smtClean="0"/>
          </a:p>
          <a:p>
            <a:pPr lvl="1">
              <a:buFont typeface="Wingdings" pitchFamily="2" charset="2"/>
              <a:buChar char="Ø"/>
            </a:pPr>
            <a:r>
              <a:rPr lang="en-IN" sz="2800" dirty="0" smtClean="0"/>
              <a:t>Commit Author</a:t>
            </a:r>
            <a:endParaRPr lang="en-US" sz="2800" dirty="0" smtClean="0"/>
          </a:p>
          <a:p>
            <a:pPr lvl="1">
              <a:buFont typeface="Wingdings" pitchFamily="2" charset="2"/>
              <a:buChar char="Ø"/>
            </a:pPr>
            <a:r>
              <a:rPr lang="en-IN" sz="2800" dirty="0" smtClean="0"/>
              <a:t>Commit Message</a:t>
            </a:r>
            <a:endParaRPr lang="en-US" sz="2800" dirty="0" smtClean="0"/>
          </a:p>
          <a:p>
            <a:pPr lvl="1">
              <a:buFont typeface="Wingdings" pitchFamily="2" charset="2"/>
              <a:buChar char="Ø"/>
            </a:pPr>
            <a:r>
              <a:rPr lang="en-IN" sz="2800" dirty="0" smtClean="0"/>
              <a:t>Commit Date</a:t>
            </a:r>
            <a:endParaRPr lang="en-US" sz="2800" dirty="0" smtClean="0"/>
          </a:p>
          <a:p>
            <a:pPr lvl="1">
              <a:buFont typeface="Wingdings" pitchFamily="2" charset="2"/>
              <a:buChar char="Ø"/>
            </a:pPr>
            <a:r>
              <a:rPr lang="en-IN" sz="2800" dirty="0" smtClean="0"/>
              <a:t>Lines Added</a:t>
            </a:r>
            <a:endParaRPr lang="en-US" sz="2800" dirty="0" smtClean="0"/>
          </a:p>
          <a:p>
            <a:pPr lvl="1">
              <a:buFont typeface="Wingdings" pitchFamily="2" charset="2"/>
              <a:buChar char="Ø"/>
            </a:pPr>
            <a:r>
              <a:rPr lang="en-IN" sz="2800" dirty="0" smtClean="0"/>
              <a:t>Lines Deleted</a:t>
            </a:r>
            <a:endParaRPr lang="en-US" sz="2800" dirty="0"/>
          </a:p>
        </p:txBody>
      </p:sp>
      <p:sp>
        <p:nvSpPr>
          <p:cNvPr id="3" name="Title 2"/>
          <p:cNvSpPr>
            <a:spLocks noGrp="1"/>
          </p:cNvSpPr>
          <p:nvPr>
            <p:ph type="title"/>
          </p:nvPr>
        </p:nvSpPr>
        <p:spPr/>
        <p:txBody>
          <a:bodyPr/>
          <a:lstStyle/>
          <a:p>
            <a:r>
              <a:rPr lang="en-US" dirty="0" smtClean="0"/>
              <a:t>				Dataset</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44</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Dataset</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9070" y="1615681"/>
            <a:ext cx="8694185" cy="4201313"/>
          </a:xfrm>
          <a:prstGeom prst="rect">
            <a:avLst/>
          </a:prstGeom>
          <a:noFill/>
          <a:ln>
            <a:noFill/>
          </a:ln>
        </p:spPr>
      </p:pic>
      <p:sp>
        <p:nvSpPr>
          <p:cNvPr id="2" name="Slide Number Placeholder 1"/>
          <p:cNvSpPr>
            <a:spLocks noGrp="1"/>
          </p:cNvSpPr>
          <p:nvPr>
            <p:ph type="sldNum" sz="quarter" idx="12"/>
          </p:nvPr>
        </p:nvSpPr>
        <p:spPr/>
        <p:txBody>
          <a:bodyPr/>
          <a:lstStyle/>
          <a:p>
            <a:fld id="{2E830C50-564B-469C-A575-F78816267FCF}" type="slidenum">
              <a:rPr lang="en-IN" smtClean="0"/>
              <a:pPr/>
              <a:t>45</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nSpc>
                <a:spcPct val="100000"/>
              </a:lnSpc>
              <a:buFont typeface="Wingdings" pitchFamily="2" charset="2"/>
              <a:buChar char="Ø"/>
            </a:pPr>
            <a:r>
              <a:rPr lang="en-IN" sz="2600" dirty="0" smtClean="0"/>
              <a:t>Total Contribution (expressed in form of lines of code and total commits)</a:t>
            </a:r>
            <a:endParaRPr lang="en-US" sz="2600" dirty="0" smtClean="0"/>
          </a:p>
          <a:p>
            <a:pPr lvl="0">
              <a:lnSpc>
                <a:spcPct val="100000"/>
              </a:lnSpc>
              <a:buFont typeface="Wingdings" pitchFamily="2" charset="2"/>
              <a:buChar char="Ø"/>
            </a:pPr>
            <a:r>
              <a:rPr lang="en-IN" sz="2600" dirty="0" smtClean="0"/>
              <a:t>Consistency (expressed in form of Code to Commit Ratio)</a:t>
            </a:r>
            <a:endParaRPr lang="en-US" sz="2600" dirty="0" smtClean="0"/>
          </a:p>
          <a:p>
            <a:pPr lvl="0">
              <a:lnSpc>
                <a:spcPct val="100000"/>
              </a:lnSpc>
              <a:buFont typeface="Wingdings" pitchFamily="2" charset="2"/>
              <a:buChar char="Ø"/>
            </a:pPr>
            <a:r>
              <a:rPr lang="en-IN" sz="2600" dirty="0" smtClean="0"/>
              <a:t>Regularity (expressed in form of plots)</a:t>
            </a:r>
            <a:endParaRPr lang="en-US" sz="2600" dirty="0" smtClean="0"/>
          </a:p>
          <a:p>
            <a:pPr lvl="1">
              <a:buNone/>
            </a:pPr>
            <a:endParaRPr lang="en-US" sz="2800" dirty="0"/>
          </a:p>
        </p:txBody>
      </p:sp>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Performance Evaluation Factors</a:t>
            </a: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46</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24186071"/>
              </p:ext>
            </p:extLst>
          </p:nvPr>
        </p:nvGraphicFramePr>
        <p:xfrm>
          <a:off x="1097282" y="3337780"/>
          <a:ext cx="9771015" cy="2575560"/>
        </p:xfrm>
        <a:graphic>
          <a:graphicData uri="http://schemas.openxmlformats.org/drawingml/2006/table">
            <a:tbl>
              <a:tblPr firstRow="1" bandRow="1">
                <a:tableStyleId>{5C22544A-7EE6-4342-B048-85BDC9FD1C3A}</a:tableStyleId>
              </a:tblPr>
              <a:tblGrid>
                <a:gridCol w="1988818"/>
                <a:gridCol w="3975100"/>
                <a:gridCol w="3807097"/>
              </a:tblGrid>
              <a:tr h="370840">
                <a:tc>
                  <a:txBody>
                    <a:bodyPr/>
                    <a:lstStyle/>
                    <a:p>
                      <a:r>
                        <a:rPr lang="en-IN" sz="1900" dirty="0" smtClean="0"/>
                        <a:t>Evaluation Factor</a:t>
                      </a:r>
                      <a:endParaRPr lang="en-IN" sz="1900" dirty="0"/>
                    </a:p>
                  </a:txBody>
                  <a:tcPr/>
                </a:tc>
                <a:tc>
                  <a:txBody>
                    <a:bodyPr/>
                    <a:lstStyle/>
                    <a:p>
                      <a:r>
                        <a:rPr lang="en-IN" sz="1900" dirty="0" smtClean="0"/>
                        <a:t>Type</a:t>
                      </a:r>
                      <a:r>
                        <a:rPr lang="en-IN" sz="1900" baseline="0" dirty="0" smtClean="0"/>
                        <a:t> of Rank</a:t>
                      </a:r>
                      <a:endParaRPr lang="en-IN" sz="1900" dirty="0"/>
                    </a:p>
                  </a:txBody>
                  <a:tcPr/>
                </a:tc>
                <a:tc>
                  <a:txBody>
                    <a:bodyPr/>
                    <a:lstStyle/>
                    <a:p>
                      <a:r>
                        <a:rPr lang="en-IN" sz="1900" dirty="0" smtClean="0"/>
                        <a:t>Metric Used</a:t>
                      </a:r>
                      <a:endParaRPr lang="en-IN" sz="1900" dirty="0"/>
                    </a:p>
                  </a:txBody>
                  <a:tcPr/>
                </a:tc>
              </a:tr>
              <a:tr h="370840">
                <a:tc rowSpan="2">
                  <a:txBody>
                    <a:bodyPr/>
                    <a:lstStyle/>
                    <a:p>
                      <a:r>
                        <a:rPr lang="en-IN" sz="1900" dirty="0" smtClean="0"/>
                        <a:t>Total Contribution</a:t>
                      </a:r>
                      <a:endParaRPr lang="en-IN" sz="1900" dirty="0"/>
                    </a:p>
                  </a:txBody>
                  <a:tcPr/>
                </a:tc>
                <a:tc>
                  <a:txBody>
                    <a:bodyPr/>
                    <a:lstStyle/>
                    <a:p>
                      <a:r>
                        <a:rPr lang="en-IN" sz="1900" dirty="0" err="1" smtClean="0"/>
                        <a:t>Additions_Rank</a:t>
                      </a:r>
                      <a:endParaRPr lang="en-IN" sz="1900" dirty="0"/>
                    </a:p>
                  </a:txBody>
                  <a:tcPr/>
                </a:tc>
                <a:tc>
                  <a:txBody>
                    <a:bodyPr/>
                    <a:lstStyle/>
                    <a:p>
                      <a:r>
                        <a:rPr lang="en-IN" sz="1900" dirty="0" smtClean="0"/>
                        <a:t>Total Lines of Code</a:t>
                      </a:r>
                      <a:endParaRPr lang="en-IN" sz="1900" dirty="0"/>
                    </a:p>
                  </a:txBody>
                  <a:tcPr/>
                </a:tc>
              </a:tr>
              <a:tr h="370840">
                <a:tc vMerge="1">
                  <a:txBody>
                    <a:bodyPr/>
                    <a:lstStyle/>
                    <a:p>
                      <a:endParaRPr lang="en-IN" dirty="0"/>
                    </a:p>
                  </a:txBody>
                  <a:tcPr/>
                </a:tc>
                <a:tc>
                  <a:txBody>
                    <a:bodyPr/>
                    <a:lstStyle/>
                    <a:p>
                      <a:r>
                        <a:rPr lang="en-IN" sz="1900" dirty="0" err="1" smtClean="0"/>
                        <a:t>Commits_Rank</a:t>
                      </a:r>
                      <a:endParaRPr lang="en-IN" sz="1900" dirty="0"/>
                    </a:p>
                  </a:txBody>
                  <a:tcPr/>
                </a:tc>
                <a:tc>
                  <a:txBody>
                    <a:bodyPr/>
                    <a:lstStyle/>
                    <a:p>
                      <a:r>
                        <a:rPr lang="en-IN" sz="1900" dirty="0" smtClean="0"/>
                        <a:t>Total</a:t>
                      </a:r>
                      <a:r>
                        <a:rPr lang="en-IN" sz="1900" baseline="0" dirty="0" smtClean="0"/>
                        <a:t> Number of Commit</a:t>
                      </a:r>
                      <a:endParaRPr lang="en-IN" sz="1900" dirty="0"/>
                    </a:p>
                  </a:txBody>
                  <a:tcPr/>
                </a:tc>
              </a:tr>
              <a:tr h="370840">
                <a:tc>
                  <a:txBody>
                    <a:bodyPr/>
                    <a:lstStyle/>
                    <a:p>
                      <a:r>
                        <a:rPr lang="en-IN" sz="1900" dirty="0" smtClean="0"/>
                        <a:t>Consistency</a:t>
                      </a:r>
                      <a:endParaRPr lang="en-IN" sz="1900" dirty="0"/>
                    </a:p>
                  </a:txBody>
                  <a:tcPr/>
                </a:tc>
                <a:tc>
                  <a:txBody>
                    <a:bodyPr/>
                    <a:lstStyle/>
                    <a:p>
                      <a:r>
                        <a:rPr lang="en-IN" sz="1900" dirty="0" err="1" smtClean="0"/>
                        <a:t>Code_To_Commit_Ratio_Rank</a:t>
                      </a:r>
                      <a:endParaRPr lang="en-IN" sz="1900" dirty="0"/>
                    </a:p>
                  </a:txBody>
                  <a:tcPr/>
                </a:tc>
                <a:tc>
                  <a:txBody>
                    <a:bodyPr/>
                    <a:lstStyle/>
                    <a:p>
                      <a:r>
                        <a:rPr lang="en-IN" sz="1900" dirty="0" smtClean="0"/>
                        <a:t>Average</a:t>
                      </a:r>
                      <a:r>
                        <a:rPr lang="en-IN" sz="1900" baseline="0" dirty="0" smtClean="0"/>
                        <a:t> of Code Per Commit</a:t>
                      </a:r>
                      <a:endParaRPr lang="en-IN" sz="1900" dirty="0"/>
                    </a:p>
                  </a:txBody>
                  <a:tcPr/>
                </a:tc>
              </a:tr>
              <a:tr h="370840">
                <a:tc>
                  <a:txBody>
                    <a:bodyPr/>
                    <a:lstStyle/>
                    <a:p>
                      <a:r>
                        <a:rPr lang="en-IN" sz="1900" dirty="0" smtClean="0"/>
                        <a:t>Regularity</a:t>
                      </a:r>
                      <a:endParaRPr lang="en-IN" sz="1900" dirty="0"/>
                    </a:p>
                  </a:txBody>
                  <a:tcPr/>
                </a:tc>
                <a:tc>
                  <a:txBody>
                    <a:bodyPr/>
                    <a:lstStyle/>
                    <a:p>
                      <a:r>
                        <a:rPr lang="en-IN" sz="1900" dirty="0" err="1" smtClean="0"/>
                        <a:t>Average_Weekly_Commit_Rank</a:t>
                      </a:r>
                      <a:endParaRPr lang="en-IN" sz="1900" dirty="0"/>
                    </a:p>
                  </a:txBody>
                  <a:tcPr/>
                </a:tc>
                <a:tc>
                  <a:txBody>
                    <a:bodyPr/>
                    <a:lstStyle/>
                    <a:p>
                      <a:r>
                        <a:rPr lang="en-IN" sz="1900" dirty="0" smtClean="0"/>
                        <a:t>Average</a:t>
                      </a:r>
                      <a:r>
                        <a:rPr lang="en-IN" sz="1900" baseline="0" dirty="0" smtClean="0"/>
                        <a:t> Number of Commits Per Day</a:t>
                      </a:r>
                      <a:endParaRPr lang="en-IN" sz="1900" dirty="0"/>
                    </a:p>
                  </a:txBody>
                  <a:tcPr/>
                </a:tc>
              </a:tr>
              <a:tr h="370840">
                <a:tc>
                  <a:txBody>
                    <a:bodyPr/>
                    <a:lstStyle/>
                    <a:p>
                      <a:endParaRPr lang="en-IN" sz="1900" dirty="0"/>
                    </a:p>
                  </a:txBody>
                  <a:tcPr/>
                </a:tc>
                <a:tc>
                  <a:txBody>
                    <a:bodyPr/>
                    <a:lstStyle/>
                    <a:p>
                      <a:r>
                        <a:rPr lang="en-IN" sz="1900" dirty="0" err="1" smtClean="0"/>
                        <a:t>Final_Rank</a:t>
                      </a:r>
                      <a:endParaRPr lang="en-IN" sz="1900" dirty="0"/>
                    </a:p>
                  </a:txBody>
                  <a:tcPr/>
                </a:tc>
                <a:tc>
                  <a:txBody>
                    <a:bodyPr/>
                    <a:lstStyle/>
                    <a:p>
                      <a:r>
                        <a:rPr lang="en-IN" sz="1900" dirty="0" smtClean="0"/>
                        <a:t>Aggregate of Above</a:t>
                      </a:r>
                      <a:r>
                        <a:rPr lang="en-IN" sz="1900" baseline="0" dirty="0" smtClean="0"/>
                        <a:t> Ranks</a:t>
                      </a:r>
                      <a:endParaRPr lang="en-IN" sz="1900" dirty="0"/>
                    </a:p>
                  </a:txBody>
                  <a:tcPr/>
                </a:tc>
              </a:tr>
            </a:tbl>
          </a:graphicData>
        </a:graphic>
      </p:graphicFrame>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N" sz="2800" b="1" dirty="0" smtClean="0"/>
              <a:t>Metrics used for total contribution:</a:t>
            </a:r>
            <a:endParaRPr lang="en-US" sz="2800" b="1" dirty="0" smtClean="0"/>
          </a:p>
          <a:p>
            <a:pPr lvl="1">
              <a:buFont typeface="Wingdings" pitchFamily="2" charset="2"/>
              <a:buChar char="Ø"/>
            </a:pPr>
            <a:r>
              <a:rPr lang="en-IN" sz="2600" dirty="0" smtClean="0"/>
              <a:t>Total Lines of Code</a:t>
            </a:r>
            <a:endParaRPr lang="en-US" sz="2600" dirty="0" smtClean="0"/>
          </a:p>
          <a:p>
            <a:pPr lvl="1">
              <a:buFont typeface="Wingdings" pitchFamily="2" charset="2"/>
              <a:buChar char="Ø"/>
            </a:pPr>
            <a:r>
              <a:rPr lang="en-IN" sz="2800" dirty="0" smtClean="0"/>
              <a:t>Total Number of Commits</a:t>
            </a:r>
          </a:p>
          <a:p>
            <a:pPr marL="0" indent="0">
              <a:buNone/>
            </a:pPr>
            <a:r>
              <a:rPr lang="en-IN" sz="2800" b="1" dirty="0"/>
              <a:t>Attribute from Total Lines of Code</a:t>
            </a:r>
            <a:r>
              <a:rPr lang="en-IN" sz="2800" b="1" dirty="0" smtClean="0"/>
              <a:t>:</a:t>
            </a:r>
          </a:p>
          <a:p>
            <a:pPr>
              <a:buFont typeface="Wingdings" panose="05000000000000000000" pitchFamily="2" charset="2"/>
              <a:buChar char="Ø"/>
            </a:pPr>
            <a:r>
              <a:rPr lang="en-IN" sz="2800" b="1" dirty="0" smtClean="0"/>
              <a:t> </a:t>
            </a:r>
            <a:r>
              <a:rPr lang="en-IN" sz="2800" dirty="0"/>
              <a:t>Throughput of the contributor in total time duration</a:t>
            </a:r>
            <a:r>
              <a:rPr lang="en-IN" sz="2800" dirty="0" smtClean="0"/>
              <a:t>.</a:t>
            </a:r>
            <a:endParaRPr lang="en-IN" sz="1800" dirty="0"/>
          </a:p>
          <a:p>
            <a:r>
              <a:rPr lang="en-IN" sz="2800" b="1" dirty="0"/>
              <a:t>Attribute for Total Number of Commits: </a:t>
            </a:r>
          </a:p>
          <a:p>
            <a:pPr>
              <a:buFont typeface="Wingdings" panose="05000000000000000000" pitchFamily="2" charset="2"/>
              <a:buChar char="Ø"/>
            </a:pPr>
            <a:r>
              <a:rPr lang="en-IN" sz="2600" dirty="0"/>
              <a:t>Good programming traits like modular </a:t>
            </a:r>
            <a:r>
              <a:rPr lang="en-IN" sz="2600" dirty="0" smtClean="0"/>
              <a:t>programming.</a:t>
            </a:r>
            <a:endParaRPr lang="en-IN" sz="2600" dirty="0"/>
          </a:p>
          <a:p>
            <a:pPr marL="201168" lvl="1" indent="0">
              <a:buNone/>
            </a:pPr>
            <a:endParaRPr lang="en-US" sz="2800" dirty="0" smtClean="0"/>
          </a:p>
          <a:p>
            <a:pPr lvl="1">
              <a:buNone/>
            </a:pPr>
            <a:endParaRPr lang="en-US" sz="2800" dirty="0"/>
          </a:p>
        </p:txBody>
      </p:sp>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Total Contribution</a:t>
            </a:r>
            <a:endParaRPr lang="en-IN" sz="40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47</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IN" sz="2800" dirty="0" smtClean="0"/>
              <a:t>Total Lines of Code</a:t>
            </a:r>
            <a:endParaRPr lang="en-US" sz="2800" dirty="0" smtClean="0"/>
          </a:p>
          <a:p>
            <a:pPr lvl="1">
              <a:buNone/>
            </a:pPr>
            <a:endParaRPr lang="en-US" sz="2800" dirty="0" smtClean="0"/>
          </a:p>
          <a:p>
            <a:pPr lvl="1">
              <a:buNone/>
            </a:pPr>
            <a:endParaRPr lang="en-US" sz="2800" dirty="0"/>
          </a:p>
        </p:txBody>
      </p:sp>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Total Contribution</a:t>
            </a:r>
            <a:endParaRPr lang="en-IN" sz="4000" dirty="0"/>
          </a:p>
        </p:txBody>
      </p:sp>
      <p:pic>
        <p:nvPicPr>
          <p:cNvPr id="4" name="Picture 3" descr="C:\Users\Aqueed\AppData\Local\Microsoft\Windows\INetCache\Content.Word\commit_stats.png"/>
          <p:cNvPicPr/>
          <p:nvPr/>
        </p:nvPicPr>
        <p:blipFill>
          <a:blip r:embed="rId2">
            <a:extLst>
              <a:ext uri="{28A0092B-C50C-407E-A947-70E740481C1C}">
                <a14:useLocalDpi xmlns:a14="http://schemas.microsoft.com/office/drawing/2010/main" val="0"/>
              </a:ext>
            </a:extLst>
          </a:blip>
          <a:srcRect/>
          <a:stretch>
            <a:fillRect/>
          </a:stretch>
        </p:blipFill>
        <p:spPr bwMode="auto">
          <a:xfrm>
            <a:off x="5360670" y="2207624"/>
            <a:ext cx="6056267" cy="393192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31966" y="2338251"/>
            <a:ext cx="3513907" cy="3122023"/>
          </a:xfrm>
          <a:prstGeom prst="rect">
            <a:avLst/>
          </a:prstGeom>
          <a:noFill/>
          <a:ln>
            <a:noFill/>
          </a:ln>
        </p:spPr>
      </p:pic>
      <p:sp>
        <p:nvSpPr>
          <p:cNvPr id="6" name="Slide Number Placeholder 5"/>
          <p:cNvSpPr>
            <a:spLocks noGrp="1"/>
          </p:cNvSpPr>
          <p:nvPr>
            <p:ph type="sldNum" sz="quarter" idx="12"/>
          </p:nvPr>
        </p:nvSpPr>
        <p:spPr/>
        <p:txBody>
          <a:bodyPr/>
          <a:lstStyle/>
          <a:p>
            <a:fld id="{2E830C50-564B-469C-A575-F78816267FCF}" type="slidenum">
              <a:rPr lang="en-IN" smtClean="0"/>
              <a:pPr/>
              <a:t>48</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335315"/>
            <a:ext cx="10058400" cy="4892260"/>
          </a:xfrm>
        </p:spPr>
        <p:txBody>
          <a:bodyPr>
            <a:normAutofit/>
          </a:bodyPr>
          <a:lstStyle/>
          <a:p>
            <a:pPr>
              <a:buFont typeface="Wingdings" pitchFamily="2" charset="2"/>
              <a:buChar char="Ø"/>
            </a:pPr>
            <a:r>
              <a:rPr lang="en-IN" sz="2800" dirty="0" smtClean="0"/>
              <a:t>Total number of commits</a:t>
            </a:r>
            <a:endParaRPr lang="en-US" sz="2800" dirty="0" smtClean="0"/>
          </a:p>
          <a:p>
            <a:pPr lvl="1">
              <a:buNone/>
            </a:pPr>
            <a:endParaRPr lang="en-US" sz="2800" dirty="0" smtClean="0"/>
          </a:p>
          <a:p>
            <a:pPr lvl="1">
              <a:buNone/>
            </a:pPr>
            <a:endParaRPr lang="en-US" sz="2800" dirty="0"/>
          </a:p>
        </p:txBody>
      </p:sp>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Total Contribution</a:t>
            </a:r>
            <a:endParaRPr lang="en-IN" sz="4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708468" y="1815737"/>
            <a:ext cx="6283869" cy="4362994"/>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240971" y="2338251"/>
            <a:ext cx="3931920" cy="3383280"/>
          </a:xfrm>
          <a:prstGeom prst="rect">
            <a:avLst/>
          </a:prstGeom>
          <a:noFill/>
          <a:ln>
            <a:noFill/>
          </a:ln>
        </p:spPr>
      </p:pic>
      <p:sp>
        <p:nvSpPr>
          <p:cNvPr id="4" name="Slide Number Placeholder 3"/>
          <p:cNvSpPr>
            <a:spLocks noGrp="1"/>
          </p:cNvSpPr>
          <p:nvPr>
            <p:ph type="sldNum" sz="quarter" idx="12"/>
          </p:nvPr>
        </p:nvSpPr>
        <p:spPr/>
        <p:txBody>
          <a:bodyPr/>
          <a:lstStyle/>
          <a:p>
            <a:fld id="{2E830C50-564B-469C-A575-F78816267FCF}" type="slidenum">
              <a:rPr lang="en-IN" smtClean="0"/>
              <a:pPr/>
              <a:t>49</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54" y="2511379"/>
            <a:ext cx="10663707" cy="830997"/>
          </a:xfrm>
          <a:prstGeom prst="rect">
            <a:avLst/>
          </a:prstGeom>
          <a:noFill/>
        </p:spPr>
        <p:txBody>
          <a:bodyPr wrap="square" rtlCol="0">
            <a:spAutoFit/>
          </a:bodyPr>
          <a:lstStyle/>
          <a:p>
            <a:pPr algn="ctr"/>
            <a:r>
              <a:rPr lang="en-IN" sz="4800" dirty="0" smtClean="0"/>
              <a:t>Literature Survey – Research Papers</a:t>
            </a:r>
            <a:endParaRPr lang="en-IN" sz="4800" dirty="0"/>
          </a:p>
        </p:txBody>
      </p:sp>
      <p:sp>
        <p:nvSpPr>
          <p:cNvPr id="3" name="Slide Number Placeholder 2"/>
          <p:cNvSpPr>
            <a:spLocks noGrp="1"/>
          </p:cNvSpPr>
          <p:nvPr>
            <p:ph type="sldNum" sz="quarter" idx="12"/>
          </p:nvPr>
        </p:nvSpPr>
        <p:spPr/>
        <p:txBody>
          <a:bodyPr/>
          <a:lstStyle/>
          <a:p>
            <a:fld id="{2E830C50-564B-469C-A575-F78816267FCF}" type="slidenum">
              <a:rPr lang="en-IN" smtClean="0"/>
              <a:pPr/>
              <a:t>5</a:t>
            </a:fld>
            <a:endParaRPr lang="en-IN"/>
          </a:p>
        </p:txBody>
      </p:sp>
    </p:spTree>
    <p:extLst>
      <p:ext uri="{BB962C8B-B14F-4D97-AF65-F5344CB8AC3E}">
        <p14:creationId xmlns:p14="http://schemas.microsoft.com/office/powerpoint/2010/main" val="1158275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IN" sz="2800" dirty="0" smtClean="0"/>
              <a:t>It can be obtained based on the code per commit ratio.</a:t>
            </a:r>
          </a:p>
          <a:p>
            <a:pPr>
              <a:buFont typeface="Wingdings" pitchFamily="2" charset="2"/>
              <a:buChar char="Ø"/>
            </a:pPr>
            <a:r>
              <a:rPr lang="en-IN" sz="2800" dirty="0" smtClean="0"/>
              <a:t>Code per commit ratio = Ratio between total number of commits and total number of lines of code.</a:t>
            </a:r>
            <a:endParaRPr lang="en-US" sz="2800" dirty="0" smtClean="0"/>
          </a:p>
          <a:p>
            <a:pPr lvl="1">
              <a:buNone/>
            </a:pPr>
            <a:endParaRPr lang="en-US" sz="2800" dirty="0" smtClean="0"/>
          </a:p>
          <a:p>
            <a:pPr lvl="1">
              <a:buNone/>
            </a:pPr>
            <a:endParaRPr lang="en-US" sz="2800" dirty="0"/>
          </a:p>
        </p:txBody>
      </p:sp>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Consistency</a:t>
            </a:r>
            <a:endParaRPr lang="en-IN" sz="4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06732" y="2743200"/>
            <a:ext cx="8817428" cy="3657600"/>
          </a:xfrm>
          <a:prstGeom prst="rect">
            <a:avLst/>
          </a:prstGeom>
        </p:spPr>
      </p:pic>
      <p:sp>
        <p:nvSpPr>
          <p:cNvPr id="4" name="Slide Number Placeholder 3"/>
          <p:cNvSpPr>
            <a:spLocks noGrp="1"/>
          </p:cNvSpPr>
          <p:nvPr>
            <p:ph type="sldNum" sz="quarter" idx="12"/>
          </p:nvPr>
        </p:nvSpPr>
        <p:spPr/>
        <p:txBody>
          <a:bodyPr/>
          <a:lstStyle/>
          <a:p>
            <a:fld id="{2E830C50-564B-469C-A575-F78816267FCF}" type="slidenum">
              <a:rPr lang="en-IN" smtClean="0"/>
              <a:pPr/>
              <a:t>50</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Consistency</a:t>
            </a:r>
            <a:endParaRPr lang="en-IN" sz="40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914400" y="1123406"/>
            <a:ext cx="9901646" cy="4990011"/>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51</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sp>
        <p:nvSpPr>
          <p:cNvPr id="4" name="TextBox 3"/>
          <p:cNvSpPr txBox="1"/>
          <p:nvPr/>
        </p:nvSpPr>
        <p:spPr>
          <a:xfrm>
            <a:off x="1123406" y="1449977"/>
            <a:ext cx="9875520" cy="2246769"/>
          </a:xfrm>
          <a:prstGeom prst="rect">
            <a:avLst/>
          </a:prstGeom>
          <a:noFill/>
        </p:spPr>
        <p:txBody>
          <a:bodyPr wrap="square" rtlCol="0">
            <a:spAutoFit/>
          </a:bodyPr>
          <a:lstStyle/>
          <a:p>
            <a:pPr>
              <a:buClr>
                <a:schemeClr val="accent1"/>
              </a:buClr>
              <a:buFont typeface="Wingdings" pitchFamily="2" charset="2"/>
              <a:buChar char="Ø"/>
            </a:pPr>
            <a:r>
              <a:rPr lang="en-IN" sz="2800" dirty="0" smtClean="0">
                <a:solidFill>
                  <a:schemeClr val="tx1">
                    <a:lumMod val="75000"/>
                    <a:lumOff val="25000"/>
                  </a:schemeClr>
                </a:solidFill>
              </a:rPr>
              <a:t>Can be measured by observing how regularly the contributor commits code to the repository.</a:t>
            </a:r>
            <a:endParaRPr lang="en-US" sz="2800" dirty="0" smtClean="0">
              <a:solidFill>
                <a:schemeClr val="tx1">
                  <a:lumMod val="75000"/>
                  <a:lumOff val="25000"/>
                </a:schemeClr>
              </a:solidFill>
            </a:endParaRPr>
          </a:p>
          <a:p>
            <a:pPr>
              <a:buClr>
                <a:schemeClr val="accent1"/>
              </a:buClr>
              <a:buFont typeface="Wingdings" pitchFamily="2" charset="2"/>
              <a:buChar char="Ø"/>
            </a:pPr>
            <a:r>
              <a:rPr lang="en-IN" sz="2800" dirty="0" smtClean="0">
                <a:solidFill>
                  <a:schemeClr val="tx1">
                    <a:lumMod val="75000"/>
                    <a:lumOff val="25000"/>
                  </a:schemeClr>
                </a:solidFill>
              </a:rPr>
              <a:t>Time frame may differ in each case, so observing pictorial representation like plots are helpful.</a:t>
            </a:r>
          </a:p>
          <a:p>
            <a:pPr>
              <a:buClr>
                <a:schemeClr val="accent1"/>
              </a:buClr>
            </a:pPr>
            <a:endParaRPr lang="en-US" sz="28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lstStyle/>
          <a:p>
            <a:fld id="{2E830C50-564B-469C-A575-F78816267FCF}" type="slidenum">
              <a:rPr lang="en-IN" smtClean="0"/>
              <a:pPr/>
              <a:t>52</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89166" y="1796913"/>
            <a:ext cx="4258492" cy="387236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00354" y="1776549"/>
            <a:ext cx="4362996" cy="3866606"/>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53</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214846" y="1332411"/>
            <a:ext cx="5094514" cy="4310743"/>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518366" y="1332411"/>
            <a:ext cx="4624251" cy="4284618"/>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54</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40633" y="1737360"/>
            <a:ext cx="5051607" cy="4062549"/>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447427" y="1731600"/>
            <a:ext cx="5296081" cy="4002995"/>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55</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286000" y="1384663"/>
            <a:ext cx="7432766" cy="4114799"/>
          </a:xfrm>
          <a:prstGeom prst="rect">
            <a:avLst/>
          </a:prstGeom>
        </p:spPr>
      </p:pic>
      <p:sp>
        <p:nvSpPr>
          <p:cNvPr id="2" name="Slide Number Placeholder 1"/>
          <p:cNvSpPr>
            <a:spLocks noGrp="1"/>
          </p:cNvSpPr>
          <p:nvPr>
            <p:ph type="sldNum" sz="quarter" idx="12"/>
          </p:nvPr>
        </p:nvSpPr>
        <p:spPr/>
        <p:txBody>
          <a:bodyPr/>
          <a:lstStyle/>
          <a:p>
            <a:fld id="{2E830C50-564B-469C-A575-F78816267FCF}" type="slidenum">
              <a:rPr lang="en-IN" smtClean="0"/>
              <a:pPr/>
              <a:t>56</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Regularity</a:t>
            </a:r>
            <a:endParaRPr lang="en-IN" sz="4000" dirty="0"/>
          </a:p>
        </p:txBody>
      </p:sp>
      <p:sp>
        <p:nvSpPr>
          <p:cNvPr id="5" name="TextBox 4"/>
          <p:cNvSpPr txBox="1"/>
          <p:nvPr/>
        </p:nvSpPr>
        <p:spPr>
          <a:xfrm>
            <a:off x="1188720" y="1515291"/>
            <a:ext cx="10450286" cy="1661993"/>
          </a:xfrm>
          <a:prstGeom prst="rect">
            <a:avLst/>
          </a:prstGeom>
          <a:noFill/>
        </p:spPr>
        <p:txBody>
          <a:bodyPr wrap="square" rtlCol="0">
            <a:spAutoFit/>
          </a:bodyPr>
          <a:lstStyle/>
          <a:p>
            <a:pPr>
              <a:buClr>
                <a:schemeClr val="accent1"/>
              </a:buClr>
              <a:buFont typeface="Wingdings" pitchFamily="2" charset="2"/>
              <a:buChar char="Ø"/>
            </a:pPr>
            <a:r>
              <a:rPr lang="en-IN" sz="2800" dirty="0" smtClean="0">
                <a:solidFill>
                  <a:schemeClr val="tx1">
                    <a:lumMod val="75000"/>
                    <a:lumOff val="25000"/>
                  </a:schemeClr>
                </a:solidFill>
              </a:rPr>
              <a:t>Metric for regularity = Sum of average commit per week for whole duration / Number of Weeks</a:t>
            </a:r>
          </a:p>
          <a:p>
            <a:pPr>
              <a:buClr>
                <a:schemeClr val="accent1"/>
              </a:buClr>
              <a:buFont typeface="Wingdings" pitchFamily="2" charset="2"/>
              <a:buChar char="Ø"/>
            </a:pPr>
            <a:r>
              <a:rPr lang="en-IN" sz="2800" dirty="0" smtClean="0">
                <a:solidFill>
                  <a:schemeClr val="tx1">
                    <a:lumMod val="75000"/>
                    <a:lumOff val="25000"/>
                  </a:schemeClr>
                </a:solidFill>
              </a:rPr>
              <a:t>Average commit per week = Total Number of Commits in a week/7</a:t>
            </a:r>
            <a:endParaRPr lang="en-US" sz="2800" dirty="0" smtClean="0">
              <a:solidFill>
                <a:schemeClr val="tx1">
                  <a:lumMod val="75000"/>
                  <a:lumOff val="25000"/>
                </a:schemeClr>
              </a:solidFill>
            </a:endParaRP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429691" y="3278777"/>
            <a:ext cx="4846320" cy="2390502"/>
          </a:xfrm>
          <a:prstGeom prst="rect">
            <a:avLst/>
          </a:prstGeom>
          <a:noFill/>
          <a:ln>
            <a:noFill/>
          </a:ln>
        </p:spPr>
      </p:pic>
      <p:sp>
        <p:nvSpPr>
          <p:cNvPr id="2" name="Slide Number Placeholder 1"/>
          <p:cNvSpPr>
            <a:spLocks noGrp="1"/>
          </p:cNvSpPr>
          <p:nvPr>
            <p:ph type="sldNum" sz="quarter" idx="12"/>
          </p:nvPr>
        </p:nvSpPr>
        <p:spPr/>
        <p:txBody>
          <a:bodyPr/>
          <a:lstStyle/>
          <a:p>
            <a:fld id="{2E830C50-564B-469C-A575-F78816267FCF}" type="slidenum">
              <a:rPr lang="en-IN" smtClean="0"/>
              <a:pPr/>
              <a:t>57</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Final Result</a:t>
            </a:r>
            <a:endParaRPr lang="en-IN" sz="4000" dirty="0"/>
          </a:p>
        </p:txBody>
      </p:sp>
      <p:sp>
        <p:nvSpPr>
          <p:cNvPr id="5" name="TextBox 4"/>
          <p:cNvSpPr txBox="1"/>
          <p:nvPr/>
        </p:nvSpPr>
        <p:spPr>
          <a:xfrm>
            <a:off x="1188720" y="1515291"/>
            <a:ext cx="10450286" cy="954107"/>
          </a:xfrm>
          <a:prstGeom prst="rect">
            <a:avLst/>
          </a:prstGeom>
          <a:noFill/>
        </p:spPr>
        <p:txBody>
          <a:bodyPr wrap="square" rtlCol="0">
            <a:spAutoFit/>
          </a:bodyPr>
          <a:lstStyle/>
          <a:p>
            <a:pPr>
              <a:buClr>
                <a:schemeClr val="accent1"/>
              </a:buClr>
              <a:buFont typeface="Wingdings" pitchFamily="2" charset="2"/>
              <a:buChar char="Ø"/>
            </a:pPr>
            <a:r>
              <a:rPr lang="en-IN" sz="2800" dirty="0" smtClean="0"/>
              <a:t>For final result, derived the aggregate of the contributor’s ranking across different measure of evaluation.</a:t>
            </a:r>
            <a:endParaRPr lang="en-US" sz="2800" dirty="0" smtClean="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541417" y="2508069"/>
            <a:ext cx="9418320" cy="3278777"/>
          </a:xfrm>
          <a:prstGeom prst="rect">
            <a:avLst/>
          </a:prstGeom>
          <a:noFill/>
          <a:ln>
            <a:noFill/>
          </a:ln>
        </p:spPr>
      </p:pic>
      <p:sp>
        <p:nvSpPr>
          <p:cNvPr id="2" name="Slide Number Placeholder 1"/>
          <p:cNvSpPr>
            <a:spLocks noGrp="1"/>
          </p:cNvSpPr>
          <p:nvPr>
            <p:ph type="sldNum" sz="quarter" idx="12"/>
          </p:nvPr>
        </p:nvSpPr>
        <p:spPr/>
        <p:txBody>
          <a:bodyPr/>
          <a:lstStyle/>
          <a:p>
            <a:fld id="{2E830C50-564B-469C-A575-F78816267FCF}" type="slidenum">
              <a:rPr lang="en-IN" smtClean="0"/>
              <a:pPr/>
              <a:t>58</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897" y="251300"/>
            <a:ext cx="10058400" cy="886460"/>
          </a:xfrm>
        </p:spPr>
        <p:txBody>
          <a:bodyPr>
            <a:normAutofit/>
          </a:bodyPr>
          <a:lstStyle/>
          <a:p>
            <a:r>
              <a:rPr lang="en-US" dirty="0" smtClean="0"/>
              <a:t>				</a:t>
            </a:r>
            <a:r>
              <a:rPr lang="en-US" sz="4000" dirty="0" smtClean="0"/>
              <a:t>Conclusion</a:t>
            </a:r>
            <a:endParaRPr lang="en-IN" sz="4000" dirty="0"/>
          </a:p>
        </p:txBody>
      </p:sp>
      <p:sp>
        <p:nvSpPr>
          <p:cNvPr id="5" name="TextBox 4"/>
          <p:cNvSpPr txBox="1"/>
          <p:nvPr/>
        </p:nvSpPr>
        <p:spPr>
          <a:xfrm>
            <a:off x="1188720" y="1515291"/>
            <a:ext cx="10450286" cy="4832092"/>
          </a:xfrm>
          <a:prstGeom prst="rect">
            <a:avLst/>
          </a:prstGeom>
          <a:noFill/>
        </p:spPr>
        <p:txBody>
          <a:bodyPr wrap="square" rtlCol="0">
            <a:spAutoFit/>
          </a:bodyPr>
          <a:lstStyle/>
          <a:p>
            <a:pPr lvl="0">
              <a:buClr>
                <a:schemeClr val="accent1"/>
              </a:buClr>
              <a:buFont typeface="Wingdings" pitchFamily="2" charset="2"/>
              <a:buChar char="Ø"/>
            </a:pPr>
            <a:r>
              <a:rPr lang="en-IN" sz="2800" dirty="0" smtClean="0"/>
              <a:t>From above evaluations, we can get a coarse idea about the behavioural traits of a contributor with respect to his work.</a:t>
            </a:r>
          </a:p>
          <a:p>
            <a:pPr lvl="0">
              <a:buClr>
                <a:schemeClr val="accent1"/>
              </a:buClr>
            </a:pPr>
            <a:endParaRPr lang="en-US" sz="2800" dirty="0" smtClean="0"/>
          </a:p>
          <a:p>
            <a:pPr lvl="0">
              <a:buClr>
                <a:schemeClr val="accent1"/>
              </a:buClr>
              <a:buFont typeface="Wingdings" pitchFamily="2" charset="2"/>
              <a:buChar char="Ø"/>
            </a:pPr>
            <a:r>
              <a:rPr lang="en-IN" sz="2800" dirty="0" smtClean="0"/>
              <a:t>Such measures can even be included in academic evaluations. For Example, these measures can be implemented to make sure students do their work regularly and consistently.</a:t>
            </a:r>
          </a:p>
          <a:p>
            <a:pPr lvl="0">
              <a:buClr>
                <a:schemeClr val="accent1"/>
              </a:buClr>
            </a:pPr>
            <a:endParaRPr lang="en-US" sz="2800" dirty="0" smtClean="0"/>
          </a:p>
          <a:p>
            <a:pPr lvl="0">
              <a:buClr>
                <a:schemeClr val="accent1"/>
              </a:buClr>
              <a:buFont typeface="Wingdings" pitchFamily="2" charset="2"/>
              <a:buChar char="Ø"/>
            </a:pPr>
            <a:r>
              <a:rPr lang="en-IN" sz="2800" dirty="0" smtClean="0"/>
              <a:t>With the increased emphasis on version controlling in software industry nowadays, this implementation also provides the added benefit of preparing students for it.</a:t>
            </a:r>
            <a:endParaRPr lang="en-US" sz="2800" dirty="0" smtClean="0"/>
          </a:p>
          <a:p>
            <a:pPr>
              <a:buClr>
                <a:schemeClr val="accent1"/>
              </a:buClr>
            </a:pPr>
            <a:endParaRPr lang="en-US" sz="2800" dirty="0" smtClean="0"/>
          </a:p>
        </p:txBody>
      </p:sp>
      <p:sp>
        <p:nvSpPr>
          <p:cNvPr id="2" name="Slide Number Placeholder 1"/>
          <p:cNvSpPr>
            <a:spLocks noGrp="1"/>
          </p:cNvSpPr>
          <p:nvPr>
            <p:ph type="sldNum" sz="quarter" idx="12"/>
          </p:nvPr>
        </p:nvSpPr>
        <p:spPr/>
        <p:txBody>
          <a:bodyPr/>
          <a:lstStyle/>
          <a:p>
            <a:fld id="{2E830C50-564B-469C-A575-F78816267FCF}" type="slidenum">
              <a:rPr lang="en-IN" smtClean="0"/>
              <a:pPr/>
              <a:t>59</a:t>
            </a:fld>
            <a:endParaRPr lang="en-IN"/>
          </a:p>
        </p:txBody>
      </p:sp>
    </p:spTree>
    <p:extLst>
      <p:ext uri="{BB962C8B-B14F-4D97-AF65-F5344CB8AC3E}">
        <p14:creationId xmlns:p14="http://schemas.microsoft.com/office/powerpoint/2010/main" val="852936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spcAft>
                <a:spcPts val="1800"/>
              </a:spcAft>
              <a:buFont typeface="Wingdings" panose="05000000000000000000" pitchFamily="2" charset="2"/>
              <a:buChar char="Ø"/>
            </a:pPr>
            <a:r>
              <a:rPr lang="en-IN" dirty="0"/>
              <a:t> </a:t>
            </a:r>
            <a:r>
              <a:rPr lang="en-IN" sz="2800" b="1" dirty="0" smtClean="0"/>
              <a:t>Title</a:t>
            </a:r>
            <a:r>
              <a:rPr lang="en-IN" sz="2800" dirty="0"/>
              <a:t>: </a:t>
            </a:r>
            <a:r>
              <a:rPr lang="en-IN" sz="2800" i="1" dirty="0"/>
              <a:t>Evolution of Version Control Systems and a study on TortoiseSVN</a:t>
            </a:r>
          </a:p>
          <a:p>
            <a:pPr algn="just">
              <a:spcAft>
                <a:spcPts val="1800"/>
              </a:spcAft>
              <a:buFont typeface="Wingdings" panose="05000000000000000000" pitchFamily="2" charset="2"/>
              <a:buChar char="Ø"/>
            </a:pPr>
            <a:r>
              <a:rPr lang="en-IN" sz="2800" dirty="0"/>
              <a:t> </a:t>
            </a:r>
            <a:r>
              <a:rPr lang="en-IN" sz="2800" b="1" dirty="0" smtClean="0"/>
              <a:t>Authors</a:t>
            </a:r>
            <a:r>
              <a:rPr lang="en-IN" sz="2800" dirty="0"/>
              <a:t>: Pratik P </a:t>
            </a:r>
            <a:r>
              <a:rPr lang="en-IN" sz="2800" dirty="0" smtClean="0"/>
              <a:t>Bhoir, </a:t>
            </a:r>
            <a:r>
              <a:rPr lang="en-IN" sz="2800" dirty="0"/>
              <a:t>Harshali </a:t>
            </a:r>
            <a:r>
              <a:rPr lang="en-IN" sz="2800" dirty="0" smtClean="0"/>
              <a:t>Patil</a:t>
            </a:r>
          </a:p>
          <a:p>
            <a:pPr algn="just">
              <a:spcAft>
                <a:spcPts val="1800"/>
              </a:spcAft>
              <a:buFont typeface="Wingdings" panose="05000000000000000000" pitchFamily="2" charset="2"/>
              <a:buChar char="Ø"/>
            </a:pPr>
            <a:r>
              <a:rPr lang="en-IN" sz="2800" dirty="0"/>
              <a:t> </a:t>
            </a:r>
            <a:r>
              <a:rPr lang="en-IN" sz="2800" b="1" dirty="0" smtClean="0"/>
              <a:t>Published </a:t>
            </a:r>
            <a:r>
              <a:rPr lang="en-IN" sz="2800" b="1" dirty="0"/>
              <a:t>In</a:t>
            </a:r>
            <a:r>
              <a:rPr lang="en-IN" sz="2800" dirty="0"/>
              <a:t>: International Research Journal of Engineering and Technology (IRJET</a:t>
            </a:r>
            <a:r>
              <a:rPr lang="en-IN" sz="2800" dirty="0" smtClean="0"/>
              <a:t>)</a:t>
            </a:r>
          </a:p>
          <a:p>
            <a:pPr algn="just">
              <a:spcAft>
                <a:spcPts val="1800"/>
              </a:spcAft>
              <a:buFont typeface="Wingdings" panose="05000000000000000000" pitchFamily="2" charset="2"/>
              <a:buChar char="Ø"/>
            </a:pPr>
            <a:r>
              <a:rPr lang="en-IN" sz="2800" b="1" dirty="0" smtClean="0"/>
              <a:t>Year of Publication</a:t>
            </a:r>
            <a:r>
              <a:rPr lang="en-IN" sz="2800" dirty="0" smtClean="0"/>
              <a:t>: </a:t>
            </a:r>
            <a:r>
              <a:rPr lang="en-IN" sz="2800" dirty="0"/>
              <a:t>2018</a:t>
            </a:r>
          </a:p>
        </p:txBody>
      </p:sp>
      <p:sp>
        <p:nvSpPr>
          <p:cNvPr id="3" name="Title 2"/>
          <p:cNvSpPr>
            <a:spLocks noGrp="1"/>
          </p:cNvSpPr>
          <p:nvPr>
            <p:ph type="title"/>
          </p:nvPr>
        </p:nvSpPr>
        <p:spPr/>
        <p:txBody>
          <a:bodyPr/>
          <a:lstStyle/>
          <a:p>
            <a:pPr algn="ctr"/>
            <a:r>
              <a:rPr lang="en-IN" dirty="0"/>
              <a:t>Paper - </a:t>
            </a:r>
            <a:r>
              <a:rPr lang="en-IN" dirty="0" smtClean="0"/>
              <a:t>I</a:t>
            </a:r>
            <a:endParaRPr lang="en-IN"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6</a:t>
            </a:fld>
            <a:endParaRPr lang="en-IN"/>
          </a:p>
        </p:txBody>
      </p:sp>
    </p:spTree>
    <p:extLst>
      <p:ext uri="{BB962C8B-B14F-4D97-AF65-F5344CB8AC3E}">
        <p14:creationId xmlns:p14="http://schemas.microsoft.com/office/powerpoint/2010/main" val="1477494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2600" dirty="0" smtClean="0"/>
              <a:t>Commit Messages can be used to retrieve more information.</a:t>
            </a:r>
          </a:p>
          <a:p>
            <a:pPr>
              <a:buFont typeface="Wingdings" pitchFamily="2" charset="2"/>
              <a:buChar char="Ø"/>
            </a:pPr>
            <a:r>
              <a:rPr lang="en-US" sz="2600" dirty="0" smtClean="0"/>
              <a:t>While this was a statistical insight, commit messages can be mined to get a linguistic insight about contributor behavior.</a:t>
            </a:r>
          </a:p>
          <a:p>
            <a:pPr>
              <a:buFont typeface="Wingdings" pitchFamily="2" charset="2"/>
              <a:buChar char="Ø"/>
            </a:pPr>
            <a:r>
              <a:rPr lang="en-US" sz="2600" dirty="0" smtClean="0"/>
              <a:t>With reference to academic use , a deadline system can be implemented.</a:t>
            </a:r>
          </a:p>
          <a:p>
            <a:pPr>
              <a:buFont typeface="Wingdings" pitchFamily="2" charset="2"/>
              <a:buChar char="Ø"/>
            </a:pPr>
            <a:r>
              <a:rPr lang="en-US" sz="2600" dirty="0" smtClean="0"/>
              <a:t>A metric can be developed to evaluate whether students submits before or after deadline and what is the deviation from it.</a:t>
            </a:r>
          </a:p>
          <a:p>
            <a:pPr>
              <a:buFont typeface="Wingdings" pitchFamily="2" charset="2"/>
              <a:buChar char="Ø"/>
            </a:pPr>
            <a:r>
              <a:rPr lang="en-US" sz="2600" smtClean="0"/>
              <a:t>An automated module of this implementation can be integrated with the existing evaluation system.</a:t>
            </a:r>
            <a:endParaRPr lang="en-US" sz="2600" dirty="0" smtClean="0"/>
          </a:p>
          <a:p>
            <a:pPr>
              <a:buFont typeface="Wingdings" pitchFamily="2" charset="2"/>
              <a:buChar char="Ø"/>
            </a:pPr>
            <a:endParaRPr lang="en-US" sz="2600" dirty="0" smtClean="0"/>
          </a:p>
          <a:p>
            <a:pPr>
              <a:buFont typeface="Wingdings" pitchFamily="2" charset="2"/>
              <a:buChar char="Ø"/>
            </a:pPr>
            <a:endParaRPr lang="en-US" sz="3600" dirty="0" smtClean="0"/>
          </a:p>
          <a:p>
            <a:pPr>
              <a:buFont typeface="Wingdings" pitchFamily="2" charset="2"/>
              <a:buChar char="Ø"/>
            </a:pPr>
            <a:endParaRPr lang="en-US" sz="3600" dirty="0" smtClean="0"/>
          </a:p>
          <a:p>
            <a:endParaRPr lang="en-IN" sz="4000" b="1" dirty="0"/>
          </a:p>
        </p:txBody>
      </p:sp>
      <p:sp>
        <p:nvSpPr>
          <p:cNvPr id="3" name="Title 2"/>
          <p:cNvSpPr>
            <a:spLocks noGrp="1"/>
          </p:cNvSpPr>
          <p:nvPr>
            <p:ph type="title"/>
          </p:nvPr>
        </p:nvSpPr>
        <p:spPr/>
        <p:txBody>
          <a:bodyPr>
            <a:normAutofit/>
          </a:bodyPr>
          <a:lstStyle/>
          <a:p>
            <a:pPr algn="ctr"/>
            <a:r>
              <a:rPr lang="en-IN" sz="4400" dirty="0" smtClean="0"/>
              <a:t>Future Work</a:t>
            </a:r>
            <a:endParaRPr lang="en-IN" sz="44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60</a:t>
            </a:fld>
            <a:endParaRPr lang="en-IN"/>
          </a:p>
        </p:txBody>
      </p:sp>
    </p:spTree>
    <p:extLst>
      <p:ext uri="{BB962C8B-B14F-4D97-AF65-F5344CB8AC3E}">
        <p14:creationId xmlns:p14="http://schemas.microsoft.com/office/powerpoint/2010/main" val="3461257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1154" y="1270000"/>
            <a:ext cx="10058400" cy="4892260"/>
          </a:xfrm>
        </p:spPr>
        <p:txBody>
          <a:bodyPr>
            <a:normAutofit/>
          </a:bodyPr>
          <a:lstStyle/>
          <a:p>
            <a:pPr algn="just">
              <a:lnSpc>
                <a:spcPct val="100000"/>
              </a:lnSpc>
              <a:spcBef>
                <a:spcPts val="0"/>
              </a:spcBef>
              <a:buFont typeface="Wingdings" pitchFamily="2" charset="2"/>
              <a:buChar char="Ø"/>
            </a:pPr>
            <a:r>
              <a:rPr lang="en-US" sz="1800" dirty="0" smtClean="0"/>
              <a:t>Ciera Jaspan,Caitlin Sadowski. </a:t>
            </a:r>
            <a:r>
              <a:rPr lang="en-US" sz="1800" i="1" dirty="0" smtClean="0"/>
              <a:t>No Single Metric Captures  Productivity</a:t>
            </a:r>
            <a:r>
              <a:rPr lang="en-US" sz="1800" dirty="0" smtClean="0"/>
              <a:t>,</a:t>
            </a:r>
            <a:r>
              <a:rPr lang="en-US" sz="1800" i="1" dirty="0" smtClean="0"/>
              <a:t> </a:t>
            </a:r>
            <a:r>
              <a:rPr lang="en-IN" sz="1800" dirty="0" smtClean="0"/>
              <a:t>Rethinking Productivity In Software Engineerin</a:t>
            </a:r>
            <a:r>
              <a:rPr lang="en-IN" sz="1800" i="1" dirty="0" smtClean="0"/>
              <a:t>g</a:t>
            </a:r>
            <a:r>
              <a:rPr lang="en-IN" sz="1800" dirty="0" smtClean="0"/>
              <a:t>, 2019</a:t>
            </a:r>
          </a:p>
          <a:p>
            <a:pPr algn="just">
              <a:lnSpc>
                <a:spcPct val="100000"/>
              </a:lnSpc>
              <a:spcBef>
                <a:spcPts val="0"/>
              </a:spcBef>
              <a:spcAft>
                <a:spcPts val="1800"/>
              </a:spcAft>
              <a:buFont typeface="Wingdings" panose="05000000000000000000" pitchFamily="2" charset="2"/>
              <a:buChar char="Ø"/>
            </a:pPr>
            <a:r>
              <a:rPr lang="en-IN" sz="1800" dirty="0" smtClean="0"/>
              <a:t>Pratik P Bhoir, Harshali Patil. </a:t>
            </a:r>
            <a:r>
              <a:rPr lang="en-IN" sz="1800" i="1" dirty="0" smtClean="0"/>
              <a:t>Evolution of Version Control Systems and a study on TortoiseSVN , </a:t>
            </a:r>
            <a:r>
              <a:rPr lang="en-IN" sz="1800" dirty="0" smtClean="0"/>
              <a:t>International Research Journal of Engineering and Technology (IRJET), 2018</a:t>
            </a:r>
          </a:p>
          <a:p>
            <a:pPr algn="just">
              <a:lnSpc>
                <a:spcPct val="100000"/>
              </a:lnSpc>
              <a:spcBef>
                <a:spcPts val="0"/>
              </a:spcBef>
              <a:spcAft>
                <a:spcPts val="1800"/>
              </a:spcAft>
              <a:buFont typeface="Wingdings" panose="05000000000000000000" pitchFamily="2" charset="2"/>
              <a:buChar char="Ø"/>
            </a:pPr>
            <a:r>
              <a:rPr lang="en-US" sz="1800" dirty="0" smtClean="0"/>
              <a:t>Natach Jongprasit and Twittie Senivongse. </a:t>
            </a:r>
            <a:r>
              <a:rPr lang="en-US" sz="1800" i="1" dirty="0" smtClean="0"/>
              <a:t>Software Developer Performance Measurement Based on Code Smells in Distributed Version Control System, </a:t>
            </a:r>
            <a:r>
              <a:rPr lang="en-IN" sz="1800" dirty="0" smtClean="0"/>
              <a:t> International Conference on Software Engineering, Artificial Intelligence , Networking and Parallel/ Distributed Computing , 2019</a:t>
            </a:r>
          </a:p>
          <a:p>
            <a:pPr algn="just">
              <a:lnSpc>
                <a:spcPct val="100000"/>
              </a:lnSpc>
              <a:spcBef>
                <a:spcPts val="0"/>
              </a:spcBef>
              <a:spcAft>
                <a:spcPts val="1800"/>
              </a:spcAft>
              <a:buFont typeface="Wingdings" panose="05000000000000000000" pitchFamily="2" charset="2"/>
              <a:buChar char="Ø"/>
            </a:pPr>
            <a:r>
              <a:rPr lang="en-US" sz="1800" dirty="0" smtClean="0"/>
              <a:t>Shu Li, Hayato Tsukiji, and Kosuke Takano. </a:t>
            </a:r>
            <a:r>
              <a:rPr lang="en-US" sz="1800" i="1" dirty="0" smtClean="0"/>
              <a:t>Analysis of Software Developer Activity on a Distributed Version Control System , </a:t>
            </a:r>
            <a:r>
              <a:rPr lang="en-US" sz="1800" dirty="0" smtClean="0"/>
              <a:t>2016 30th International Conference on Advanced Information Networking and Applications Workshops (WAINA) , </a:t>
            </a:r>
            <a:r>
              <a:rPr lang="en-IN" sz="1800" dirty="0" smtClean="0"/>
              <a:t>2016</a:t>
            </a:r>
          </a:p>
          <a:p>
            <a:pPr algn="just">
              <a:lnSpc>
                <a:spcPct val="100000"/>
              </a:lnSpc>
              <a:spcBef>
                <a:spcPts val="0"/>
              </a:spcBef>
              <a:buFont typeface="Wingdings" pitchFamily="2" charset="2"/>
              <a:buChar char="Ø"/>
            </a:pPr>
            <a:r>
              <a:rPr lang="en-IN" sz="1800" dirty="0" smtClean="0"/>
              <a:t>https://pygithub.readthedocs.io/en/latest/introduction.html</a:t>
            </a:r>
          </a:p>
          <a:p>
            <a:pPr algn="just">
              <a:lnSpc>
                <a:spcPct val="100000"/>
              </a:lnSpc>
              <a:spcBef>
                <a:spcPts val="0"/>
              </a:spcBef>
              <a:buFont typeface="Wingdings" pitchFamily="2" charset="2"/>
              <a:buChar char="Ø"/>
            </a:pPr>
            <a:r>
              <a:rPr lang="en-IN" sz="1800" dirty="0" smtClean="0"/>
              <a:t>https://github.com/PyGithub/PyGithub</a:t>
            </a:r>
          </a:p>
          <a:p>
            <a:pPr algn="just">
              <a:lnSpc>
                <a:spcPct val="100000"/>
              </a:lnSpc>
              <a:spcBef>
                <a:spcPts val="0"/>
              </a:spcBef>
              <a:buFont typeface="Wingdings" pitchFamily="2" charset="2"/>
              <a:buChar char="Ø"/>
            </a:pPr>
            <a:r>
              <a:rPr lang="en-IN" sz="1800" dirty="0" smtClean="0"/>
              <a:t>https://pandas.pydata.org</a:t>
            </a:r>
          </a:p>
          <a:p>
            <a:pPr algn="just">
              <a:lnSpc>
                <a:spcPct val="100000"/>
              </a:lnSpc>
              <a:spcBef>
                <a:spcPts val="0"/>
              </a:spcBef>
              <a:buFont typeface="Wingdings" pitchFamily="2" charset="2"/>
              <a:buChar char="Ø"/>
            </a:pPr>
            <a:r>
              <a:rPr lang="en-IN" sz="1800" dirty="0" smtClean="0"/>
              <a:t>https://matplotlib.org</a:t>
            </a:r>
          </a:p>
          <a:p>
            <a:pPr>
              <a:buFont typeface="Wingdings" pitchFamily="2" charset="2"/>
              <a:buChar char="Ø"/>
            </a:pPr>
            <a:endParaRPr lang="en-IN" sz="2400" dirty="0" smtClean="0"/>
          </a:p>
          <a:p>
            <a:pPr>
              <a:buFont typeface="Wingdings" pitchFamily="2" charset="2"/>
              <a:buChar char="Ø"/>
            </a:pPr>
            <a:endParaRPr lang="en-IN" sz="2400" i="1" dirty="0" smtClean="0"/>
          </a:p>
          <a:p>
            <a:pPr algn="just">
              <a:spcAft>
                <a:spcPts val="1200"/>
              </a:spcAft>
              <a:buFont typeface="Wingdings" panose="05000000000000000000" pitchFamily="2" charset="2"/>
              <a:buChar char="Ø"/>
            </a:pPr>
            <a:endParaRPr lang="en-IN" sz="2400" dirty="0" smtClean="0"/>
          </a:p>
          <a:p>
            <a:pPr algn="just">
              <a:spcAft>
                <a:spcPts val="1800"/>
              </a:spcAft>
              <a:buFont typeface="Wingdings" panose="05000000000000000000" pitchFamily="2" charset="2"/>
              <a:buChar char="Ø"/>
            </a:pPr>
            <a:endParaRPr lang="en-IN" sz="2400" i="1" dirty="0" smtClean="0"/>
          </a:p>
          <a:p>
            <a:pPr algn="just">
              <a:spcAft>
                <a:spcPts val="1800"/>
              </a:spcAft>
              <a:buFont typeface="Wingdings" panose="05000000000000000000" pitchFamily="2" charset="2"/>
              <a:buChar char="Ø"/>
            </a:pPr>
            <a:endParaRPr lang="en-IN" sz="2400" dirty="0" smtClean="0"/>
          </a:p>
          <a:p>
            <a:pPr>
              <a:buFont typeface="Wingdings" pitchFamily="2" charset="2"/>
              <a:buChar char="Ø"/>
            </a:pPr>
            <a:endParaRPr lang="en-IN" sz="2400" dirty="0" smtClean="0"/>
          </a:p>
          <a:p>
            <a:endParaRPr lang="en-IN" dirty="0" smtClean="0"/>
          </a:p>
          <a:p>
            <a:endParaRPr lang="en-IN" dirty="0"/>
          </a:p>
        </p:txBody>
      </p:sp>
      <p:sp>
        <p:nvSpPr>
          <p:cNvPr id="3" name="Title 2"/>
          <p:cNvSpPr>
            <a:spLocks noGrp="1"/>
          </p:cNvSpPr>
          <p:nvPr>
            <p:ph type="title"/>
          </p:nvPr>
        </p:nvSpPr>
        <p:spPr/>
        <p:txBody>
          <a:bodyPr>
            <a:normAutofit/>
          </a:bodyPr>
          <a:lstStyle/>
          <a:p>
            <a:pPr algn="ctr"/>
            <a:r>
              <a:rPr lang="en-IN" sz="4400" dirty="0" smtClean="0"/>
              <a:t>References</a:t>
            </a:r>
            <a:endParaRPr lang="en-IN" sz="4400" dirty="0"/>
          </a:p>
        </p:txBody>
      </p:sp>
      <p:sp>
        <p:nvSpPr>
          <p:cNvPr id="4" name="Slide Number Placeholder 3"/>
          <p:cNvSpPr>
            <a:spLocks noGrp="1"/>
          </p:cNvSpPr>
          <p:nvPr>
            <p:ph type="sldNum" sz="quarter" idx="12"/>
          </p:nvPr>
        </p:nvSpPr>
        <p:spPr/>
        <p:txBody>
          <a:bodyPr/>
          <a:lstStyle/>
          <a:p>
            <a:fld id="{2E830C50-564B-469C-A575-F78816267FCF}" type="slidenum">
              <a:rPr lang="en-IN" smtClean="0"/>
              <a:pPr/>
              <a:t>61</a:t>
            </a:fld>
            <a:endParaRPr lang="en-IN"/>
          </a:p>
        </p:txBody>
      </p:sp>
    </p:spTree>
    <p:extLst>
      <p:ext uri="{BB962C8B-B14F-4D97-AF65-F5344CB8AC3E}">
        <p14:creationId xmlns:p14="http://schemas.microsoft.com/office/powerpoint/2010/main" val="1309185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4558" y="2395471"/>
            <a:ext cx="8203842" cy="1200329"/>
          </a:xfrm>
          <a:prstGeom prst="rect">
            <a:avLst/>
          </a:prstGeom>
          <a:noFill/>
        </p:spPr>
        <p:txBody>
          <a:bodyPr wrap="square" rtlCol="0">
            <a:spAutoFit/>
          </a:bodyPr>
          <a:lstStyle/>
          <a:p>
            <a:pPr algn="ctr"/>
            <a:r>
              <a:rPr lang="en-IN" sz="7200" dirty="0" smtClean="0"/>
              <a:t>THANK YOU</a:t>
            </a:r>
            <a:endParaRPr lang="en-IN" sz="7200" dirty="0"/>
          </a:p>
        </p:txBody>
      </p:sp>
      <p:sp>
        <p:nvSpPr>
          <p:cNvPr id="3" name="Slide Number Placeholder 2"/>
          <p:cNvSpPr>
            <a:spLocks noGrp="1"/>
          </p:cNvSpPr>
          <p:nvPr>
            <p:ph type="sldNum" sz="quarter" idx="12"/>
          </p:nvPr>
        </p:nvSpPr>
        <p:spPr/>
        <p:txBody>
          <a:bodyPr/>
          <a:lstStyle/>
          <a:p>
            <a:fld id="{2E830C50-564B-469C-A575-F78816267FCF}" type="slidenum">
              <a:rPr lang="en-IN" smtClean="0"/>
              <a:pPr/>
              <a:t>62</a:t>
            </a:fld>
            <a:endParaRPr lang="en-IN"/>
          </a:p>
        </p:txBody>
      </p:sp>
    </p:spTree>
    <p:extLst>
      <p:ext uri="{BB962C8B-B14F-4D97-AF65-F5344CB8AC3E}">
        <p14:creationId xmlns:p14="http://schemas.microsoft.com/office/powerpoint/2010/main" val="3686845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Aft>
                <a:spcPts val="1200"/>
              </a:spcAft>
            </a:pPr>
            <a:r>
              <a:rPr lang="en-IN" sz="2800" b="1" dirty="0"/>
              <a:t>The </a:t>
            </a:r>
            <a:r>
              <a:rPr lang="en-IN" sz="2800" b="1" dirty="0" smtClean="0"/>
              <a:t>Emergence</a:t>
            </a:r>
            <a:r>
              <a:rPr lang="en-IN" sz="2800" dirty="0" smtClean="0"/>
              <a:t>:</a:t>
            </a:r>
          </a:p>
          <a:p>
            <a:pPr algn="just">
              <a:spcAft>
                <a:spcPts val="1200"/>
              </a:spcAft>
              <a:buFont typeface="Wingdings" panose="05000000000000000000" pitchFamily="2" charset="2"/>
              <a:buChar char="Ø"/>
            </a:pPr>
            <a:r>
              <a:rPr lang="en-IN" sz="2800" dirty="0" smtClean="0"/>
              <a:t> Source </a:t>
            </a:r>
            <a:r>
              <a:rPr lang="en-IN" sz="2800" dirty="0"/>
              <a:t>Code Control System (SCCS) came into play. The SCCS was designed to track changes in the source code and other text files during the software development</a:t>
            </a:r>
            <a:r>
              <a:rPr lang="en-IN" sz="2800" dirty="0" smtClean="0"/>
              <a:t>.</a:t>
            </a:r>
          </a:p>
          <a:p>
            <a:pPr algn="just">
              <a:spcAft>
                <a:spcPts val="1200"/>
              </a:spcAft>
              <a:buFont typeface="Wingdings" panose="05000000000000000000" pitchFamily="2" charset="2"/>
              <a:buChar char="Ø"/>
            </a:pPr>
            <a:r>
              <a:rPr lang="en-IN" sz="2800" dirty="0" smtClean="0"/>
              <a:t> It </a:t>
            </a:r>
            <a:r>
              <a:rPr lang="en-IN" sz="2800" dirty="0"/>
              <a:t>was developed at Bells Lab in 1972 by Marc </a:t>
            </a:r>
            <a:r>
              <a:rPr lang="en-IN" sz="2800" dirty="0" err="1"/>
              <a:t>Rochkind</a:t>
            </a:r>
            <a:r>
              <a:rPr lang="en-IN" sz="2800" dirty="0"/>
              <a:t> and it was implemented on IBM System/370 computer running OS/360</a:t>
            </a:r>
            <a:r>
              <a:rPr lang="en-IN" sz="2800" dirty="0" smtClean="0"/>
              <a:t>.</a:t>
            </a:r>
          </a:p>
          <a:p>
            <a:pPr algn="just">
              <a:spcAft>
                <a:spcPts val="1200"/>
              </a:spcAft>
              <a:buFont typeface="Wingdings" panose="05000000000000000000" pitchFamily="2" charset="2"/>
              <a:buChar char="Ø"/>
            </a:pPr>
            <a:r>
              <a:rPr lang="en-IN" sz="2800" dirty="0" smtClean="0"/>
              <a:t> Soon </a:t>
            </a:r>
            <a:r>
              <a:rPr lang="en-IN" sz="2800" dirty="0"/>
              <a:t>later Revision Control System (RCS) replaced </a:t>
            </a:r>
            <a:r>
              <a:rPr lang="en-IN" sz="2800" dirty="0" smtClean="0"/>
              <a:t>SCCS.</a:t>
            </a:r>
            <a:endParaRPr lang="en-IN" sz="2800" dirty="0"/>
          </a:p>
        </p:txBody>
      </p:sp>
      <p:sp>
        <p:nvSpPr>
          <p:cNvPr id="3" name="Title 2"/>
          <p:cNvSpPr>
            <a:spLocks noGrp="1"/>
          </p:cNvSpPr>
          <p:nvPr>
            <p:ph type="title"/>
          </p:nvPr>
        </p:nvSpPr>
        <p:spPr>
          <a:xfrm>
            <a:off x="1097280" y="347729"/>
            <a:ext cx="10058400" cy="682581"/>
          </a:xfrm>
        </p:spPr>
        <p:txBody>
          <a:bodyPr>
            <a:normAutofit fontScale="90000"/>
          </a:bodyPr>
          <a:lstStyle/>
          <a:p>
            <a:pPr algn="ctr"/>
            <a:r>
              <a:rPr lang="en-IN" dirty="0"/>
              <a:t/>
            </a:r>
            <a:br>
              <a:rPr lang="en-IN" dirty="0"/>
            </a:br>
            <a:r>
              <a:rPr lang="en-IN" dirty="0"/>
              <a:t>Paper </a:t>
            </a:r>
            <a:r>
              <a:rPr lang="en-IN" dirty="0" smtClean="0"/>
              <a:t>– I : </a:t>
            </a:r>
            <a:r>
              <a:rPr lang="en-IN" dirty="0"/>
              <a:t>History of Version Control Systems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7</a:t>
            </a:fld>
            <a:endParaRPr lang="en-IN"/>
          </a:p>
        </p:txBody>
      </p:sp>
    </p:spTree>
    <p:extLst>
      <p:ext uri="{BB962C8B-B14F-4D97-AF65-F5344CB8AC3E}">
        <p14:creationId xmlns:p14="http://schemas.microsoft.com/office/powerpoint/2010/main" val="2403142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270000"/>
            <a:ext cx="10058400" cy="4892260"/>
          </a:xfrm>
        </p:spPr>
        <p:txBody>
          <a:bodyPr/>
          <a:lstStyle/>
          <a:p>
            <a:r>
              <a:rPr lang="en-IN" sz="2800" b="1" dirty="0"/>
              <a:t>The Classic </a:t>
            </a:r>
            <a:r>
              <a:rPr lang="en-IN" sz="2800" b="1" dirty="0" smtClean="0"/>
              <a:t>Phase</a:t>
            </a:r>
            <a:r>
              <a:rPr lang="en-IN" sz="2800" dirty="0" smtClean="0"/>
              <a:t>:</a:t>
            </a:r>
          </a:p>
          <a:p>
            <a:pPr algn="just">
              <a:spcAft>
                <a:spcPts val="1200"/>
              </a:spcAft>
              <a:buFont typeface="Wingdings" panose="05000000000000000000" pitchFamily="2" charset="2"/>
              <a:buChar char="Ø"/>
            </a:pPr>
            <a:r>
              <a:rPr lang="en-IN" sz="2800" dirty="0" smtClean="0"/>
              <a:t> In </a:t>
            </a:r>
            <a:r>
              <a:rPr lang="en-IN" sz="2800" dirty="0"/>
              <a:t>1990, VCS moved into new phase. The Concurrent Version System (CVS) was developed by Dick </a:t>
            </a:r>
            <a:r>
              <a:rPr lang="en-IN" sz="2800" dirty="0" err="1"/>
              <a:t>Grune</a:t>
            </a:r>
            <a:r>
              <a:rPr lang="en-IN" sz="2800" dirty="0"/>
              <a:t> as a series of shell scripts. </a:t>
            </a:r>
            <a:r>
              <a:rPr lang="en-IN" sz="2800" dirty="0" smtClean="0"/>
              <a:t>It </a:t>
            </a:r>
            <a:r>
              <a:rPr lang="en-IN" sz="2800" dirty="0"/>
              <a:t>uses a Client-Server architecture</a:t>
            </a:r>
            <a:r>
              <a:rPr lang="en-IN" sz="2800" dirty="0" smtClean="0"/>
              <a:t>.</a:t>
            </a:r>
          </a:p>
          <a:p>
            <a:pPr algn="just">
              <a:spcAft>
                <a:spcPts val="1200"/>
              </a:spcAft>
              <a:buFont typeface="Wingdings" panose="05000000000000000000" pitchFamily="2" charset="2"/>
              <a:buChar char="Ø"/>
            </a:pPr>
            <a:r>
              <a:rPr lang="en-IN" sz="2800" dirty="0" smtClean="0"/>
              <a:t> The </a:t>
            </a:r>
            <a:r>
              <a:rPr lang="en-IN" sz="2800" dirty="0"/>
              <a:t>CVS is a type of Centralized Version Control System (CVCS) which allowed many developers to work on the same file at the same time</a:t>
            </a:r>
            <a:r>
              <a:rPr lang="en-IN" sz="2800" dirty="0" smtClean="0"/>
              <a:t>.</a:t>
            </a:r>
          </a:p>
          <a:p>
            <a:pPr>
              <a:buFont typeface="Wingdings" panose="05000000000000000000" pitchFamily="2" charset="2"/>
              <a:buChar char="Ø"/>
            </a:pPr>
            <a:r>
              <a:rPr lang="en-IN" sz="2800" dirty="0" smtClean="0"/>
              <a:t> It </a:t>
            </a:r>
            <a:r>
              <a:rPr lang="en-IN" sz="2800" dirty="0"/>
              <a:t>was the first which </a:t>
            </a:r>
            <a:r>
              <a:rPr lang="en-IN" sz="2800" dirty="0" smtClean="0"/>
              <a:t>supported Merging </a:t>
            </a:r>
            <a:r>
              <a:rPr lang="en-IN" sz="2800" dirty="0"/>
              <a:t>and Branching but it was didn’t worked efficiently.</a:t>
            </a:r>
          </a:p>
          <a:p>
            <a:endParaRPr lang="en-IN" dirty="0"/>
          </a:p>
        </p:txBody>
      </p:sp>
      <p:sp>
        <p:nvSpPr>
          <p:cNvPr id="3" name="Title 2"/>
          <p:cNvSpPr>
            <a:spLocks noGrp="1"/>
          </p:cNvSpPr>
          <p:nvPr>
            <p:ph type="title"/>
          </p:nvPr>
        </p:nvSpPr>
        <p:spPr/>
        <p:txBody>
          <a:bodyPr>
            <a:normAutofit fontScale="90000"/>
          </a:bodyPr>
          <a:lstStyle/>
          <a:p>
            <a:pPr algn="ctr"/>
            <a:r>
              <a:rPr lang="en-IN" dirty="0"/>
              <a:t>Paper – I : History of Version Control Systems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8</a:t>
            </a:fld>
            <a:endParaRPr lang="en-IN"/>
          </a:p>
        </p:txBody>
      </p:sp>
    </p:spTree>
    <p:extLst>
      <p:ext uri="{BB962C8B-B14F-4D97-AF65-F5344CB8AC3E}">
        <p14:creationId xmlns:p14="http://schemas.microsoft.com/office/powerpoint/2010/main" val="2209418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b="1" dirty="0"/>
              <a:t>The Post-Classic </a:t>
            </a:r>
            <a:r>
              <a:rPr lang="en-IN" sz="2800" b="1" dirty="0" smtClean="0"/>
              <a:t>Phase:</a:t>
            </a:r>
          </a:p>
          <a:p>
            <a:pPr>
              <a:spcAft>
                <a:spcPts val="1200"/>
              </a:spcAft>
              <a:buFont typeface="Wingdings" panose="05000000000000000000" pitchFamily="2" charset="2"/>
              <a:buChar char="Ø"/>
            </a:pPr>
            <a:r>
              <a:rPr lang="en-IN" sz="2800" dirty="0" smtClean="0"/>
              <a:t> Post </a:t>
            </a:r>
            <a:r>
              <a:rPr lang="en-IN" sz="2800" dirty="0"/>
              <a:t>classic phase of the VCS, came the concepts of Subversion (SVN). It is the open source Centralized version control system under the Apache Licence .</a:t>
            </a:r>
          </a:p>
          <a:p>
            <a:pPr>
              <a:spcAft>
                <a:spcPts val="1200"/>
              </a:spcAft>
              <a:buFont typeface="Wingdings" panose="05000000000000000000" pitchFamily="2" charset="2"/>
              <a:buChar char="Ø"/>
            </a:pPr>
            <a:r>
              <a:rPr lang="en-IN" sz="2800" dirty="0" smtClean="0"/>
              <a:t> It </a:t>
            </a:r>
            <a:r>
              <a:rPr lang="en-IN" sz="2800" dirty="0"/>
              <a:t>maintains the versioning for files, directories, the file metadata and the </a:t>
            </a:r>
            <a:r>
              <a:rPr lang="en-IN" sz="2800" dirty="0" smtClean="0"/>
              <a:t>renames.</a:t>
            </a:r>
          </a:p>
          <a:p>
            <a:pPr>
              <a:spcAft>
                <a:spcPts val="1200"/>
              </a:spcAft>
              <a:buFont typeface="Wingdings" panose="05000000000000000000" pitchFamily="2" charset="2"/>
              <a:buChar char="Ø"/>
            </a:pPr>
            <a:r>
              <a:rPr lang="en-IN" sz="2800" dirty="0" smtClean="0"/>
              <a:t> The </a:t>
            </a:r>
            <a:r>
              <a:rPr lang="en-IN" sz="2800" dirty="0"/>
              <a:t>users can copy and/ or move entire directory-hierarchy very quickly and easily, while retaining full revision </a:t>
            </a:r>
            <a:r>
              <a:rPr lang="en-IN" sz="2800" dirty="0" smtClean="0"/>
              <a:t>history.</a:t>
            </a:r>
          </a:p>
          <a:p>
            <a:endParaRPr lang="en-IN" b="1" dirty="0" smtClean="0"/>
          </a:p>
          <a:p>
            <a:pPr marL="0" indent="0">
              <a:buNone/>
            </a:pPr>
            <a:endParaRPr lang="en-IN" dirty="0"/>
          </a:p>
          <a:p>
            <a:endParaRPr lang="en-IN" dirty="0"/>
          </a:p>
        </p:txBody>
      </p:sp>
      <p:sp>
        <p:nvSpPr>
          <p:cNvPr id="3" name="Title 2"/>
          <p:cNvSpPr>
            <a:spLocks noGrp="1"/>
          </p:cNvSpPr>
          <p:nvPr>
            <p:ph type="title"/>
          </p:nvPr>
        </p:nvSpPr>
        <p:spPr/>
        <p:txBody>
          <a:bodyPr>
            <a:normAutofit fontScale="90000"/>
          </a:bodyPr>
          <a:lstStyle/>
          <a:p>
            <a:pPr algn="ctr"/>
            <a:r>
              <a:rPr lang="en-IN" dirty="0"/>
              <a:t>Paper – I : History of Version Control Systems</a:t>
            </a:r>
          </a:p>
        </p:txBody>
      </p:sp>
      <p:sp>
        <p:nvSpPr>
          <p:cNvPr id="4" name="Slide Number Placeholder 3"/>
          <p:cNvSpPr>
            <a:spLocks noGrp="1"/>
          </p:cNvSpPr>
          <p:nvPr>
            <p:ph type="sldNum" sz="quarter" idx="12"/>
          </p:nvPr>
        </p:nvSpPr>
        <p:spPr/>
        <p:txBody>
          <a:bodyPr/>
          <a:lstStyle/>
          <a:p>
            <a:fld id="{2E830C50-564B-469C-A575-F78816267FCF}" type="slidenum">
              <a:rPr lang="en-IN" smtClean="0"/>
              <a:pPr/>
              <a:t>9</a:t>
            </a:fld>
            <a:endParaRPr lang="en-IN"/>
          </a:p>
        </p:txBody>
      </p:sp>
    </p:spTree>
    <p:extLst>
      <p:ext uri="{BB962C8B-B14F-4D97-AF65-F5344CB8AC3E}">
        <p14:creationId xmlns:p14="http://schemas.microsoft.com/office/powerpoint/2010/main" val="3328178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1629</TotalTime>
  <Words>2983</Words>
  <Application>Microsoft Office PowerPoint</Application>
  <PresentationFormat>Widescreen</PresentationFormat>
  <Paragraphs>429</Paragraphs>
  <Slides>62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 Unicode MS</vt:lpstr>
      <vt:lpstr>Arial</vt:lpstr>
      <vt:lpstr>Calibri</vt:lpstr>
      <vt:lpstr>Calibri Light</vt:lpstr>
      <vt:lpstr>Courier New</vt:lpstr>
      <vt:lpstr>Times New Roman</vt:lpstr>
      <vt:lpstr>Times-Roman42</vt:lpstr>
      <vt:lpstr>Wingdings</vt:lpstr>
      <vt:lpstr>Retrospect</vt:lpstr>
      <vt:lpstr>Evaluating Student's Activity for Programming Assignments using GIT</vt:lpstr>
      <vt:lpstr>What is Version Control?  </vt:lpstr>
      <vt:lpstr>What is Version Control?</vt:lpstr>
      <vt:lpstr>The Need For Version Control</vt:lpstr>
      <vt:lpstr>PowerPoint Presentation</vt:lpstr>
      <vt:lpstr>Paper - I</vt:lpstr>
      <vt:lpstr> Paper – I : History of Version Control Systems</vt:lpstr>
      <vt:lpstr>Paper – I : History of Version Control Systems</vt:lpstr>
      <vt:lpstr>Paper – I : History of Version Control Systems</vt:lpstr>
      <vt:lpstr>Paper – I : History of Version Control Systems</vt:lpstr>
      <vt:lpstr>Paper – I : Git-Hub</vt:lpstr>
      <vt:lpstr>Paper – I : Git Hub Architecture</vt:lpstr>
      <vt:lpstr>Paper – I : Git Hub Interface</vt:lpstr>
      <vt:lpstr>Paper – I : Git Hub Commands</vt:lpstr>
      <vt:lpstr>Paper – I : Features</vt:lpstr>
      <vt:lpstr>Paper – I : Features</vt:lpstr>
      <vt:lpstr>Paper – I : Comparative Study</vt:lpstr>
      <vt:lpstr>Paper - II</vt:lpstr>
      <vt:lpstr>  Paper – II : Why Do People Want to Measure Developer Productivity?</vt:lpstr>
      <vt:lpstr>  Paper – II : What’s Inherently Wrong with a Single Productivity Metric? </vt:lpstr>
      <vt:lpstr>  Paper – II : What’s Inherently Wrong with a Single Productivity Metric? </vt:lpstr>
      <vt:lpstr>  Paper – II : What’s Inherently Wrong with a Single Productivity Metric? </vt:lpstr>
      <vt:lpstr>  Paper – II : What’s Inherently Wrong with a Single Productivity Metric? </vt:lpstr>
      <vt:lpstr>  Paper – II : Conclusion </vt:lpstr>
      <vt:lpstr>Paper - III</vt:lpstr>
      <vt:lpstr>    Paper – III : Introduction  </vt:lpstr>
      <vt:lpstr>   Paper – III : Implementation Smells  </vt:lpstr>
      <vt:lpstr>      Paper – III : Code Smells  </vt:lpstr>
      <vt:lpstr>  </vt:lpstr>
      <vt:lpstr>   </vt:lpstr>
      <vt:lpstr>  </vt:lpstr>
      <vt:lpstr>   </vt:lpstr>
      <vt:lpstr>   </vt:lpstr>
      <vt:lpstr>Paper - IV</vt:lpstr>
      <vt:lpstr> Paper – IV : Introduction</vt:lpstr>
      <vt:lpstr>Paper – IV : Data available using Git-Hub API </vt:lpstr>
      <vt:lpstr> Paper – IV : Items that can be analyzed using proposed model</vt:lpstr>
      <vt:lpstr>Paper – IV : Example of Analysis result for a Software Development project using Laravel </vt:lpstr>
      <vt:lpstr>  </vt:lpstr>
      <vt:lpstr>  Paper – IV : Conclusion</vt:lpstr>
      <vt:lpstr>Other Papers</vt:lpstr>
      <vt:lpstr>Other Papers</vt:lpstr>
      <vt:lpstr>Research Objective</vt:lpstr>
      <vt:lpstr>    Dataset</vt:lpstr>
      <vt:lpstr>    Dataset</vt:lpstr>
      <vt:lpstr>  Performance Evaluation Factors</vt:lpstr>
      <vt:lpstr>      Total Contribution</vt:lpstr>
      <vt:lpstr>    Total Contribution</vt:lpstr>
      <vt:lpstr>             Total Contribution</vt:lpstr>
      <vt:lpstr>    Consistency</vt:lpstr>
      <vt:lpstr>    Consistency</vt:lpstr>
      <vt:lpstr>    Regularity</vt:lpstr>
      <vt:lpstr>    Regularity</vt:lpstr>
      <vt:lpstr>    Regularity</vt:lpstr>
      <vt:lpstr>    Regularity</vt:lpstr>
      <vt:lpstr>    Regularity</vt:lpstr>
      <vt:lpstr>    Regularity</vt:lpstr>
      <vt:lpstr>    Final Result</vt:lpstr>
      <vt:lpstr>    Conclusion</vt:lpstr>
      <vt:lpstr>Future Work</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Version Control Systems</dc:title>
  <dc:creator>Aqueed</dc:creator>
  <cp:lastModifiedBy>Aqueed</cp:lastModifiedBy>
  <cp:revision>271</cp:revision>
  <dcterms:created xsi:type="dcterms:W3CDTF">2020-10-13T05:17:32Z</dcterms:created>
  <dcterms:modified xsi:type="dcterms:W3CDTF">2020-12-06T18:51:12Z</dcterms:modified>
</cp:coreProperties>
</file>