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0"/>
  </p:notesMasterIdLst>
  <p:handoutMasterIdLst>
    <p:handoutMasterId r:id="rId71"/>
  </p:handoutMasterIdLst>
  <p:sldIdLst>
    <p:sldId id="265" r:id="rId5"/>
    <p:sldId id="270" r:id="rId6"/>
    <p:sldId id="294" r:id="rId7"/>
    <p:sldId id="342" r:id="rId8"/>
    <p:sldId id="296" r:id="rId9"/>
    <p:sldId id="319" r:id="rId10"/>
    <p:sldId id="320" r:id="rId11"/>
    <p:sldId id="273" r:id="rId12"/>
    <p:sldId id="278" r:id="rId13"/>
    <p:sldId id="276" r:id="rId14"/>
    <p:sldId id="274" r:id="rId15"/>
    <p:sldId id="293" r:id="rId16"/>
    <p:sldId id="338" r:id="rId17"/>
    <p:sldId id="339" r:id="rId18"/>
    <p:sldId id="281" r:id="rId19"/>
    <p:sldId id="282" r:id="rId20"/>
    <p:sldId id="283" r:id="rId21"/>
    <p:sldId id="284" r:id="rId22"/>
    <p:sldId id="321" r:id="rId23"/>
    <p:sldId id="285" r:id="rId24"/>
    <p:sldId id="322" r:id="rId25"/>
    <p:sldId id="286" r:id="rId26"/>
    <p:sldId id="323" r:id="rId27"/>
    <p:sldId id="308" r:id="rId28"/>
    <p:sldId id="309" r:id="rId29"/>
    <p:sldId id="311" r:id="rId30"/>
    <p:sldId id="329" r:id="rId31"/>
    <p:sldId id="327" r:id="rId32"/>
    <p:sldId id="358" r:id="rId33"/>
    <p:sldId id="328" r:id="rId34"/>
    <p:sldId id="359" r:id="rId35"/>
    <p:sldId id="360" r:id="rId36"/>
    <p:sldId id="340" r:id="rId37"/>
    <p:sldId id="361" r:id="rId38"/>
    <p:sldId id="330" r:id="rId39"/>
    <p:sldId id="364" r:id="rId40"/>
    <p:sldId id="345" r:id="rId41"/>
    <p:sldId id="331" r:id="rId42"/>
    <p:sldId id="366" r:id="rId43"/>
    <p:sldId id="313" r:id="rId44"/>
    <p:sldId id="334" r:id="rId45"/>
    <p:sldId id="335" r:id="rId46"/>
    <p:sldId id="357" r:id="rId47"/>
    <p:sldId id="365" r:id="rId48"/>
    <p:sldId id="363" r:id="rId49"/>
    <p:sldId id="356" r:id="rId50"/>
    <p:sldId id="362" r:id="rId51"/>
    <p:sldId id="369" r:id="rId52"/>
    <p:sldId id="368" r:id="rId53"/>
    <p:sldId id="374" r:id="rId54"/>
    <p:sldId id="287" r:id="rId55"/>
    <p:sldId id="288" r:id="rId56"/>
    <p:sldId id="351" r:id="rId57"/>
    <p:sldId id="353" r:id="rId58"/>
    <p:sldId id="354" r:id="rId59"/>
    <p:sldId id="373" r:id="rId60"/>
    <p:sldId id="347" r:id="rId61"/>
    <p:sldId id="348" r:id="rId62"/>
    <p:sldId id="349" r:id="rId63"/>
    <p:sldId id="350" r:id="rId64"/>
    <p:sldId id="298" r:id="rId65"/>
    <p:sldId id="375" r:id="rId66"/>
    <p:sldId id="343" r:id="rId67"/>
    <p:sldId id="377" r:id="rId68"/>
    <p:sldId id="29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F69F1-9DDD-4845-8373-788EEDB3FCF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3927D81-5AD4-498F-B912-58DF18D0BFDA}">
      <dgm:prSet phldrT="[Text]" custT="1"/>
      <dgm:spPr/>
      <dgm:t>
        <a:bodyPr/>
        <a:lstStyle/>
        <a:p>
          <a:r>
            <a:rPr lang="en-IN" sz="1600" dirty="0" smtClean="0"/>
            <a:t>Corpus Data</a:t>
          </a:r>
          <a:endParaRPr lang="en-IN" sz="1600" dirty="0"/>
        </a:p>
      </dgm:t>
    </dgm:pt>
    <dgm:pt modelId="{DE2AA040-DD50-4DA2-B7D9-774F9AD1E646}" type="parTrans" cxnId="{3AE12DA7-1084-4AEC-9C0C-B0AE552C43A2}">
      <dgm:prSet/>
      <dgm:spPr/>
      <dgm:t>
        <a:bodyPr/>
        <a:lstStyle/>
        <a:p>
          <a:endParaRPr lang="en-IN"/>
        </a:p>
      </dgm:t>
    </dgm:pt>
    <dgm:pt modelId="{1AE4F8EA-7BA3-4559-9EE9-8798C9B06B7A}" type="sibTrans" cxnId="{3AE12DA7-1084-4AEC-9C0C-B0AE552C43A2}">
      <dgm:prSet/>
      <dgm:spPr/>
      <dgm:t>
        <a:bodyPr/>
        <a:lstStyle/>
        <a:p>
          <a:endParaRPr lang="en-IN"/>
        </a:p>
      </dgm:t>
    </dgm:pt>
    <dgm:pt modelId="{5323F584-38E3-48A1-9047-3B9E02831270}">
      <dgm:prSet phldrT="[Text]" custT="1"/>
      <dgm:spPr/>
      <dgm:t>
        <a:bodyPr/>
        <a:lstStyle/>
        <a:p>
          <a:r>
            <a:rPr lang="en-IN" sz="1600" dirty="0" smtClean="0"/>
            <a:t>Raw Data</a:t>
          </a:r>
          <a:endParaRPr lang="en-IN" sz="1600" dirty="0"/>
        </a:p>
      </dgm:t>
    </dgm:pt>
    <dgm:pt modelId="{FCB25AC0-4087-411A-8157-0EF5B29C836D}" type="parTrans" cxnId="{B207FD9E-998D-4D57-BFDC-95A92E9916DC}">
      <dgm:prSet/>
      <dgm:spPr/>
      <dgm:t>
        <a:bodyPr/>
        <a:lstStyle/>
        <a:p>
          <a:endParaRPr lang="en-IN"/>
        </a:p>
      </dgm:t>
    </dgm:pt>
    <dgm:pt modelId="{7029CFF1-FE0E-446B-B7E7-D2DFBA00A324}" type="sibTrans" cxnId="{B207FD9E-998D-4D57-BFDC-95A92E9916DC}">
      <dgm:prSet/>
      <dgm:spPr/>
      <dgm:t>
        <a:bodyPr/>
        <a:lstStyle/>
        <a:p>
          <a:endParaRPr lang="en-IN"/>
        </a:p>
      </dgm:t>
    </dgm:pt>
    <dgm:pt modelId="{9483DE02-5194-4A7C-8FA6-17B3DB989156}">
      <dgm:prSet phldrT="[Text]" custT="1"/>
      <dgm:spPr/>
      <dgm:t>
        <a:bodyPr/>
        <a:lstStyle/>
        <a:p>
          <a:r>
            <a:rPr lang="en-IN" sz="1600" dirty="0" smtClean="0"/>
            <a:t>Pre-</a:t>
          </a:r>
          <a:r>
            <a:rPr lang="en-IN" sz="1600" dirty="0" err="1" smtClean="0"/>
            <a:t>Processesing</a:t>
          </a:r>
          <a:r>
            <a:rPr lang="en-IN" sz="1600" dirty="0" smtClean="0"/>
            <a:t> </a:t>
          </a:r>
          <a:endParaRPr lang="en-IN" sz="1600" dirty="0"/>
        </a:p>
      </dgm:t>
    </dgm:pt>
    <dgm:pt modelId="{64270805-0AE4-4A3D-944C-FDE614A12D3D}" type="parTrans" cxnId="{C0562524-C4E1-40DB-BC03-CC03BC7A6267}">
      <dgm:prSet/>
      <dgm:spPr/>
      <dgm:t>
        <a:bodyPr/>
        <a:lstStyle/>
        <a:p>
          <a:endParaRPr lang="en-IN"/>
        </a:p>
      </dgm:t>
    </dgm:pt>
    <dgm:pt modelId="{53E40E25-85BE-4238-842D-A55CF052DEA5}" type="sibTrans" cxnId="{C0562524-C4E1-40DB-BC03-CC03BC7A6267}">
      <dgm:prSet/>
      <dgm:spPr/>
      <dgm:t>
        <a:bodyPr/>
        <a:lstStyle/>
        <a:p>
          <a:endParaRPr lang="en-IN"/>
        </a:p>
      </dgm:t>
    </dgm:pt>
    <dgm:pt modelId="{2079F9EE-D1EA-4A38-86D7-D9F8F11BCB97}">
      <dgm:prSet phldrT="[Text]" custT="1"/>
      <dgm:spPr/>
      <dgm:t>
        <a:bodyPr/>
        <a:lstStyle/>
        <a:p>
          <a:r>
            <a:rPr lang="en-IN" sz="1600" dirty="0" smtClean="0"/>
            <a:t>Removal of End Line, Tabs, </a:t>
          </a:r>
          <a:r>
            <a:rPr lang="en-IN" sz="1600" dirty="0" err="1" smtClean="0"/>
            <a:t>stopwords</a:t>
          </a:r>
          <a:r>
            <a:rPr lang="en-IN" sz="1600" dirty="0" smtClean="0"/>
            <a:t> and non-</a:t>
          </a:r>
          <a:r>
            <a:rPr lang="en-IN" sz="1600" dirty="0" err="1" smtClean="0"/>
            <a:t>ascii</a:t>
          </a:r>
          <a:r>
            <a:rPr lang="en-IN" sz="1600" dirty="0" smtClean="0"/>
            <a:t> characters.</a:t>
          </a:r>
          <a:endParaRPr lang="en-IN" sz="1600" dirty="0"/>
        </a:p>
      </dgm:t>
    </dgm:pt>
    <dgm:pt modelId="{9BA02C6E-DD45-4E2D-840B-F60BC0677B03}" type="parTrans" cxnId="{AC5B6E5A-EFF3-41E5-BEDE-BB6C3E2B89F2}">
      <dgm:prSet/>
      <dgm:spPr/>
      <dgm:t>
        <a:bodyPr/>
        <a:lstStyle/>
        <a:p>
          <a:endParaRPr lang="en-IN"/>
        </a:p>
      </dgm:t>
    </dgm:pt>
    <dgm:pt modelId="{75821E3D-E9C2-43E2-9BB6-6A0C9E736023}" type="sibTrans" cxnId="{AC5B6E5A-EFF3-41E5-BEDE-BB6C3E2B89F2}">
      <dgm:prSet/>
      <dgm:spPr/>
      <dgm:t>
        <a:bodyPr/>
        <a:lstStyle/>
        <a:p>
          <a:endParaRPr lang="en-IN"/>
        </a:p>
      </dgm:t>
    </dgm:pt>
    <dgm:pt modelId="{7D3470C7-144C-4271-BED8-39050D69DBA8}">
      <dgm:prSet phldrT="[Text]" custT="1"/>
      <dgm:spPr/>
      <dgm:t>
        <a:bodyPr/>
        <a:lstStyle/>
        <a:p>
          <a:r>
            <a:rPr lang="en-IN" sz="1600" dirty="0" smtClean="0"/>
            <a:t>Feature Extraction</a:t>
          </a:r>
          <a:endParaRPr lang="en-IN" sz="1600" dirty="0"/>
        </a:p>
      </dgm:t>
    </dgm:pt>
    <dgm:pt modelId="{D782DC21-1DEA-4C56-9D08-61802AFF2AAB}" type="parTrans" cxnId="{05531406-49A5-4802-BCC6-DD603D2C2337}">
      <dgm:prSet/>
      <dgm:spPr/>
      <dgm:t>
        <a:bodyPr/>
        <a:lstStyle/>
        <a:p>
          <a:endParaRPr lang="en-IN"/>
        </a:p>
      </dgm:t>
    </dgm:pt>
    <dgm:pt modelId="{98FB0CAE-B6C2-4495-97CC-D8959EF714E0}" type="sibTrans" cxnId="{05531406-49A5-4802-BCC6-DD603D2C2337}">
      <dgm:prSet/>
      <dgm:spPr/>
      <dgm:t>
        <a:bodyPr/>
        <a:lstStyle/>
        <a:p>
          <a:endParaRPr lang="en-IN"/>
        </a:p>
      </dgm:t>
    </dgm:pt>
    <dgm:pt modelId="{9849DB14-5C73-406C-A0BD-F2A912BC4D90}">
      <dgm:prSet phldrT="[Text]" custT="1"/>
      <dgm:spPr/>
      <dgm:t>
        <a:bodyPr/>
        <a:lstStyle/>
        <a:p>
          <a:r>
            <a:rPr lang="en-IN" sz="1600" dirty="0" smtClean="0"/>
            <a:t>Pre-processed Data</a:t>
          </a:r>
          <a:endParaRPr lang="en-IN" sz="1600" dirty="0"/>
        </a:p>
      </dgm:t>
    </dgm:pt>
    <dgm:pt modelId="{8CEEBBF7-748B-470C-A157-6A0575E2ECC3}" type="parTrans" cxnId="{8937EB35-135E-449B-AE18-1CC522BAB33A}">
      <dgm:prSet/>
      <dgm:spPr/>
      <dgm:t>
        <a:bodyPr/>
        <a:lstStyle/>
        <a:p>
          <a:endParaRPr lang="en-IN"/>
        </a:p>
      </dgm:t>
    </dgm:pt>
    <dgm:pt modelId="{6DAF23B8-317D-4EBD-983D-316C717F09E7}" type="sibTrans" cxnId="{8937EB35-135E-449B-AE18-1CC522BAB33A}">
      <dgm:prSet/>
      <dgm:spPr/>
      <dgm:t>
        <a:bodyPr/>
        <a:lstStyle/>
        <a:p>
          <a:endParaRPr lang="en-IN"/>
        </a:p>
      </dgm:t>
    </dgm:pt>
    <dgm:pt modelId="{4BE3AECA-2008-44F2-92BC-3488F26B7DD1}">
      <dgm:prSet phldrT="[Text]" custT="1"/>
      <dgm:spPr/>
      <dgm:t>
        <a:bodyPr/>
        <a:lstStyle/>
        <a:p>
          <a:r>
            <a:rPr lang="en-IN" sz="1600" dirty="0" smtClean="0"/>
            <a:t>Splitting Training and Testing data</a:t>
          </a:r>
          <a:endParaRPr lang="en-IN" sz="1600" dirty="0"/>
        </a:p>
      </dgm:t>
    </dgm:pt>
    <dgm:pt modelId="{3F2F20A1-733F-4092-82CC-011D0FD87553}" type="parTrans" cxnId="{96184F3C-EAA1-4ADC-8B11-B971C1F67598}">
      <dgm:prSet/>
      <dgm:spPr/>
      <dgm:t>
        <a:bodyPr/>
        <a:lstStyle/>
        <a:p>
          <a:endParaRPr lang="en-IN"/>
        </a:p>
      </dgm:t>
    </dgm:pt>
    <dgm:pt modelId="{1465C9A1-81B8-4CFF-8A71-C6AD0E2A8E23}" type="sibTrans" cxnId="{96184F3C-EAA1-4ADC-8B11-B971C1F67598}">
      <dgm:prSet/>
      <dgm:spPr/>
      <dgm:t>
        <a:bodyPr/>
        <a:lstStyle/>
        <a:p>
          <a:endParaRPr lang="en-IN"/>
        </a:p>
      </dgm:t>
    </dgm:pt>
    <dgm:pt modelId="{C4314AAE-39CE-4373-BF29-EA8DB4F4EC03}">
      <dgm:prSet phldrT="[Text]" custT="1"/>
      <dgm:spPr/>
      <dgm:t>
        <a:bodyPr/>
        <a:lstStyle/>
        <a:p>
          <a:r>
            <a:rPr lang="en-IN" sz="1600" dirty="0" smtClean="0"/>
            <a:t>Model</a:t>
          </a:r>
        </a:p>
        <a:p>
          <a:r>
            <a:rPr lang="en-IN" sz="1600" dirty="0" smtClean="0"/>
            <a:t>Selection</a:t>
          </a:r>
          <a:endParaRPr lang="en-IN" sz="1600" dirty="0"/>
        </a:p>
      </dgm:t>
    </dgm:pt>
    <dgm:pt modelId="{D33C47F8-6E05-46B3-A303-D14673EE11BB}" type="parTrans" cxnId="{52F54A6F-A22F-40EB-A016-9C5A34B58709}">
      <dgm:prSet/>
      <dgm:spPr/>
      <dgm:t>
        <a:bodyPr/>
        <a:lstStyle/>
        <a:p>
          <a:endParaRPr lang="en-IN"/>
        </a:p>
      </dgm:t>
    </dgm:pt>
    <dgm:pt modelId="{C42E25DC-70D5-4511-8E80-A41539B61563}" type="sibTrans" cxnId="{52F54A6F-A22F-40EB-A016-9C5A34B58709}">
      <dgm:prSet/>
      <dgm:spPr/>
      <dgm:t>
        <a:bodyPr/>
        <a:lstStyle/>
        <a:p>
          <a:endParaRPr lang="en-IN"/>
        </a:p>
      </dgm:t>
    </dgm:pt>
    <dgm:pt modelId="{126AC899-6EF8-4B23-957D-41702303DE4E}">
      <dgm:prSet phldrT="[Text]" custT="1"/>
      <dgm:spPr/>
      <dgm:t>
        <a:bodyPr/>
        <a:lstStyle/>
        <a:p>
          <a:r>
            <a:rPr lang="en-IN" sz="1600" dirty="0" smtClean="0"/>
            <a:t>SVM, Naïve Bayes, Decision Tree, Random Forest</a:t>
          </a:r>
          <a:endParaRPr lang="en-IN" sz="1600" dirty="0"/>
        </a:p>
      </dgm:t>
    </dgm:pt>
    <dgm:pt modelId="{7024961E-CF18-4D8C-8FC1-129F82C9E404}" type="parTrans" cxnId="{9CE771C4-1FB4-48A5-B906-0B472374AEC3}">
      <dgm:prSet/>
      <dgm:spPr/>
      <dgm:t>
        <a:bodyPr/>
        <a:lstStyle/>
        <a:p>
          <a:endParaRPr lang="en-IN"/>
        </a:p>
      </dgm:t>
    </dgm:pt>
    <dgm:pt modelId="{E7623719-5201-41DB-A9F0-2C4F0CCBAB3F}" type="sibTrans" cxnId="{9CE771C4-1FB4-48A5-B906-0B472374AEC3}">
      <dgm:prSet/>
      <dgm:spPr/>
      <dgm:t>
        <a:bodyPr/>
        <a:lstStyle/>
        <a:p>
          <a:endParaRPr lang="en-IN"/>
        </a:p>
      </dgm:t>
    </dgm:pt>
    <dgm:pt modelId="{6E97331A-5834-424C-9006-705FB1E2EABD}">
      <dgm:prSet phldrT="[Text]" custT="1"/>
      <dgm:spPr/>
      <dgm:t>
        <a:bodyPr/>
        <a:lstStyle/>
        <a:p>
          <a:r>
            <a:rPr lang="en-IN" sz="1600" dirty="0" smtClean="0"/>
            <a:t>Accuracy</a:t>
          </a:r>
          <a:endParaRPr lang="en-IN" sz="1600" dirty="0"/>
        </a:p>
      </dgm:t>
    </dgm:pt>
    <dgm:pt modelId="{74E39DC4-37B6-4BD3-9761-AB2DE7194E62}" type="parTrans" cxnId="{9C124AC9-04A3-4653-BA2B-D7110BBBEE0D}">
      <dgm:prSet/>
      <dgm:spPr/>
      <dgm:t>
        <a:bodyPr/>
        <a:lstStyle/>
        <a:p>
          <a:endParaRPr lang="en-IN"/>
        </a:p>
      </dgm:t>
    </dgm:pt>
    <dgm:pt modelId="{3A5A7DF1-D525-47A2-81B8-668E07C7B27C}" type="sibTrans" cxnId="{9C124AC9-04A3-4653-BA2B-D7110BBBEE0D}">
      <dgm:prSet/>
      <dgm:spPr/>
      <dgm:t>
        <a:bodyPr/>
        <a:lstStyle/>
        <a:p>
          <a:endParaRPr lang="en-IN"/>
        </a:p>
      </dgm:t>
    </dgm:pt>
    <dgm:pt modelId="{BEF48766-5ABD-4842-894E-164344CC22DA}">
      <dgm:prSet phldrT="[Text]" custT="1"/>
      <dgm:spPr/>
      <dgm:t>
        <a:bodyPr/>
        <a:lstStyle/>
        <a:p>
          <a:r>
            <a:rPr lang="en-IN" sz="1600" dirty="0" smtClean="0"/>
            <a:t>Calculated accuracy of testing data</a:t>
          </a:r>
          <a:endParaRPr lang="en-IN" sz="1600" dirty="0"/>
        </a:p>
      </dgm:t>
    </dgm:pt>
    <dgm:pt modelId="{764084FE-4881-4E97-A8E0-1FA548FCDB48}" type="parTrans" cxnId="{9CA7B603-CF87-44EE-8D17-7A020772BF83}">
      <dgm:prSet/>
      <dgm:spPr/>
      <dgm:t>
        <a:bodyPr/>
        <a:lstStyle/>
        <a:p>
          <a:endParaRPr lang="en-IN"/>
        </a:p>
      </dgm:t>
    </dgm:pt>
    <dgm:pt modelId="{42A62340-03E2-44FB-9489-B3C05DBEAC05}" type="sibTrans" cxnId="{9CA7B603-CF87-44EE-8D17-7A020772BF83}">
      <dgm:prSet/>
      <dgm:spPr/>
      <dgm:t>
        <a:bodyPr/>
        <a:lstStyle/>
        <a:p>
          <a:endParaRPr lang="en-IN"/>
        </a:p>
      </dgm:t>
    </dgm:pt>
    <dgm:pt modelId="{4513AC23-A999-4819-A6D1-2236EE5EFA51}">
      <dgm:prSet phldrT="[Text]" custT="1"/>
      <dgm:spPr/>
      <dgm:t>
        <a:bodyPr/>
        <a:lstStyle/>
        <a:p>
          <a:r>
            <a:rPr lang="en-IN" sz="1600" dirty="0" smtClean="0"/>
            <a:t>n-gram</a:t>
          </a:r>
          <a:endParaRPr lang="en-IN" sz="1600" dirty="0"/>
        </a:p>
      </dgm:t>
    </dgm:pt>
    <dgm:pt modelId="{BF911336-2032-4FF7-B534-5238603FA279}" type="parTrans" cxnId="{718765A2-C7A6-4B97-B1A9-AC0D3E100456}">
      <dgm:prSet/>
      <dgm:spPr/>
      <dgm:t>
        <a:bodyPr/>
        <a:lstStyle/>
        <a:p>
          <a:endParaRPr lang="en-IN"/>
        </a:p>
      </dgm:t>
    </dgm:pt>
    <dgm:pt modelId="{2CE83CD2-3D71-4F69-87BC-CE011F8BAAA6}" type="sibTrans" cxnId="{718765A2-C7A6-4B97-B1A9-AC0D3E100456}">
      <dgm:prSet/>
      <dgm:spPr/>
      <dgm:t>
        <a:bodyPr/>
        <a:lstStyle/>
        <a:p>
          <a:endParaRPr lang="en-IN"/>
        </a:p>
      </dgm:t>
    </dgm:pt>
    <dgm:pt modelId="{A266ED47-95A0-4CD6-B706-8AE82697B659}">
      <dgm:prSet phldrT="[Text]" custT="1"/>
      <dgm:spPr/>
      <dgm:t>
        <a:bodyPr/>
        <a:lstStyle/>
        <a:p>
          <a:r>
            <a:rPr lang="en-IN" sz="1600" dirty="0" smtClean="0"/>
            <a:t>Term Frequency Inverse Document Frequency</a:t>
          </a:r>
          <a:endParaRPr lang="en-IN" sz="1600" dirty="0"/>
        </a:p>
      </dgm:t>
    </dgm:pt>
    <dgm:pt modelId="{6D1D1F0D-1661-442A-A326-710D6BCAD775}" type="parTrans" cxnId="{556820C4-153C-4841-A673-2F0E67ECAB15}">
      <dgm:prSet/>
      <dgm:spPr/>
      <dgm:t>
        <a:bodyPr/>
        <a:lstStyle/>
        <a:p>
          <a:endParaRPr lang="en-IN"/>
        </a:p>
      </dgm:t>
    </dgm:pt>
    <dgm:pt modelId="{67659E64-3B07-4748-82B6-FBEBF4752428}" type="sibTrans" cxnId="{556820C4-153C-4841-A673-2F0E67ECAB15}">
      <dgm:prSet/>
      <dgm:spPr/>
      <dgm:t>
        <a:bodyPr/>
        <a:lstStyle/>
        <a:p>
          <a:endParaRPr lang="en-IN"/>
        </a:p>
      </dgm:t>
    </dgm:pt>
    <dgm:pt modelId="{4D749C09-99C7-4504-88F1-BCB0926A41A9}" type="pres">
      <dgm:prSet presAssocID="{10CF69F1-9DDD-4845-8373-788EEDB3FCF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4E58483E-E6DE-45C7-81DB-1121E89CD3FE}" type="pres">
      <dgm:prSet presAssocID="{A3927D81-5AD4-498F-B912-58DF18D0BFDA}" presName="composite" presStyleCnt="0"/>
      <dgm:spPr/>
    </dgm:pt>
    <dgm:pt modelId="{E81D3283-4EF3-459D-898F-E3DF2B43FE2E}" type="pres">
      <dgm:prSet presAssocID="{A3927D81-5AD4-498F-B912-58DF18D0BFDA}" presName="bentUpArrow1" presStyleLbl="alignImgPlace1" presStyleIdx="0" presStyleCnt="5"/>
      <dgm:spPr/>
    </dgm:pt>
    <dgm:pt modelId="{CAFD1666-79C4-44AB-8EE1-C8386C665F19}" type="pres">
      <dgm:prSet presAssocID="{A3927D81-5AD4-498F-B912-58DF18D0BFDA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778E92-BE5F-4DB8-92BA-C19B58188054}" type="pres">
      <dgm:prSet presAssocID="{A3927D81-5AD4-498F-B912-58DF18D0BFDA}" presName="ChildText" presStyleLbl="revTx" presStyleIdx="0" presStyleCnt="6" custScaleX="178079" custScaleY="141856" custLinFactNeighborX="32726" custLinFactNeighborY="42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1C94E7-CC40-4B93-A7E1-050A76DB2E36}" type="pres">
      <dgm:prSet presAssocID="{1AE4F8EA-7BA3-4559-9EE9-8798C9B06B7A}" presName="sibTrans" presStyleCnt="0"/>
      <dgm:spPr/>
    </dgm:pt>
    <dgm:pt modelId="{20D58E20-CF3C-42A0-961E-3596C2FE90D7}" type="pres">
      <dgm:prSet presAssocID="{9483DE02-5194-4A7C-8FA6-17B3DB989156}" presName="composite" presStyleCnt="0"/>
      <dgm:spPr/>
    </dgm:pt>
    <dgm:pt modelId="{E625D448-7A4C-4830-991E-164AD7D313DA}" type="pres">
      <dgm:prSet presAssocID="{9483DE02-5194-4A7C-8FA6-17B3DB989156}" presName="bentUpArrow1" presStyleLbl="alignImgPlace1" presStyleIdx="1" presStyleCnt="5"/>
      <dgm:spPr/>
    </dgm:pt>
    <dgm:pt modelId="{9BD60FA8-45B8-45BA-895C-E0239610D2A1}" type="pres">
      <dgm:prSet presAssocID="{9483DE02-5194-4A7C-8FA6-17B3DB989156}" presName="ParentText" presStyleLbl="node1" presStyleIdx="1" presStyleCnt="6" custScaleX="129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8D6AC4-7123-4F23-BE2E-78DF91B33129}" type="pres">
      <dgm:prSet presAssocID="{9483DE02-5194-4A7C-8FA6-17B3DB989156}" presName="ChildText" presStyleLbl="revTx" presStyleIdx="1" presStyleCnt="6" custScaleX="295023" custScaleY="137887" custLinFactX="15056" custLinFactNeighborX="100000" custLinFactNeighborY="23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653C88-ABD1-4645-9C79-F86FEDB92D0D}" type="pres">
      <dgm:prSet presAssocID="{53E40E25-85BE-4238-842D-A55CF052DEA5}" presName="sibTrans" presStyleCnt="0"/>
      <dgm:spPr/>
    </dgm:pt>
    <dgm:pt modelId="{062184AD-5EE4-4526-A09A-0628C9397466}" type="pres">
      <dgm:prSet presAssocID="{9849DB14-5C73-406C-A0BD-F2A912BC4D90}" presName="composite" presStyleCnt="0"/>
      <dgm:spPr/>
    </dgm:pt>
    <dgm:pt modelId="{2AC3F56E-B25C-4993-A71D-3A127A22E9B8}" type="pres">
      <dgm:prSet presAssocID="{9849DB14-5C73-406C-A0BD-F2A912BC4D90}" presName="bentUpArrow1" presStyleLbl="alignImgPlace1" presStyleIdx="2" presStyleCnt="5"/>
      <dgm:spPr/>
    </dgm:pt>
    <dgm:pt modelId="{2867FA8D-A5C6-4330-850B-0B8A719AF98E}" type="pres">
      <dgm:prSet presAssocID="{9849DB14-5C73-406C-A0BD-F2A912BC4D90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91F63A-E828-4315-9F24-43B7149EB341}" type="pres">
      <dgm:prSet presAssocID="{9849DB14-5C73-406C-A0BD-F2A912BC4D90}" presName="ChildText" presStyleLbl="revTx" presStyleIdx="2" presStyleCnt="6" custScaleX="366053" custLinFactX="29632" custLinFactNeighborX="10000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8D0FF4-9E21-4AF1-8CFF-926DAF4C364A}" type="pres">
      <dgm:prSet presAssocID="{6DAF23B8-317D-4EBD-983D-316C717F09E7}" presName="sibTrans" presStyleCnt="0"/>
      <dgm:spPr/>
    </dgm:pt>
    <dgm:pt modelId="{663A0F5E-DFA4-4ED5-A62E-7A42C03B26A6}" type="pres">
      <dgm:prSet presAssocID="{7D3470C7-144C-4271-BED8-39050D69DBA8}" presName="composite" presStyleCnt="0"/>
      <dgm:spPr/>
    </dgm:pt>
    <dgm:pt modelId="{25D78CEB-138B-4C17-B6B8-443C036EEA52}" type="pres">
      <dgm:prSet presAssocID="{7D3470C7-144C-4271-BED8-39050D69DBA8}" presName="bentUpArrow1" presStyleLbl="alignImgPlace1" presStyleIdx="3" presStyleCnt="5"/>
      <dgm:spPr/>
    </dgm:pt>
    <dgm:pt modelId="{80704C98-A7D9-4F6C-A737-AAA9825444F6}" type="pres">
      <dgm:prSet presAssocID="{7D3470C7-144C-4271-BED8-39050D69DBA8}" presName="ParentText" presStyleLbl="node1" presStyleIdx="3" presStyleCnt="6" custScaleX="968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5ACF15-10DA-4AAA-96AB-3DC536B33AE7}" type="pres">
      <dgm:prSet presAssocID="{7D3470C7-144C-4271-BED8-39050D69DBA8}" presName="ChildText" presStyleLbl="revTx" presStyleIdx="3" presStyleCnt="6" custScaleX="306886" custLinFactX="3391" custLinFactNeighborX="100000" custLinFactNeighborY="19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53C6DB-8691-4922-8E8A-862B7D6B7A53}" type="pres">
      <dgm:prSet presAssocID="{98FB0CAE-B6C2-4495-97CC-D8959EF714E0}" presName="sibTrans" presStyleCnt="0"/>
      <dgm:spPr/>
    </dgm:pt>
    <dgm:pt modelId="{25C36490-DBB5-4428-9D7F-F4C2F893326B}" type="pres">
      <dgm:prSet presAssocID="{C4314AAE-39CE-4373-BF29-EA8DB4F4EC03}" presName="composite" presStyleCnt="0"/>
      <dgm:spPr/>
    </dgm:pt>
    <dgm:pt modelId="{5B452451-5FBB-4C8A-A0C2-23D18957520B}" type="pres">
      <dgm:prSet presAssocID="{C4314AAE-39CE-4373-BF29-EA8DB4F4EC03}" presName="bentUpArrow1" presStyleLbl="alignImgPlace1" presStyleIdx="4" presStyleCnt="5"/>
      <dgm:spPr/>
    </dgm:pt>
    <dgm:pt modelId="{049AEA3E-CE65-4CE8-A4E6-D515B350FE13}" type="pres">
      <dgm:prSet presAssocID="{C4314AAE-39CE-4373-BF29-EA8DB4F4EC03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628096-D59E-41EB-BB56-AFE21B11838C}" type="pres">
      <dgm:prSet presAssocID="{C4314AAE-39CE-4373-BF29-EA8DB4F4EC03}" presName="ChildText" presStyleLbl="revTx" presStyleIdx="4" presStyleCnt="6" custScaleX="356763" custLinFactX="29632" custLinFactNeighborX="100000" custLinFactNeighborY="19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C0FDA2-FF31-4863-A872-47191E98D1C8}" type="pres">
      <dgm:prSet presAssocID="{C42E25DC-70D5-4511-8E80-A41539B61563}" presName="sibTrans" presStyleCnt="0"/>
      <dgm:spPr/>
    </dgm:pt>
    <dgm:pt modelId="{A688680C-67B2-4B31-AC4C-480018CBC40A}" type="pres">
      <dgm:prSet presAssocID="{6E97331A-5834-424C-9006-705FB1E2EABD}" presName="composite" presStyleCnt="0"/>
      <dgm:spPr/>
    </dgm:pt>
    <dgm:pt modelId="{28DAC84F-FC40-4BDB-B502-08D943798807}" type="pres">
      <dgm:prSet presAssocID="{6E97331A-5834-424C-9006-705FB1E2EABD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3678E7-D2DD-4218-A16B-808716254877}" type="pres">
      <dgm:prSet presAssocID="{6E97331A-5834-424C-9006-705FB1E2EABD}" presName="FinalChildText" presStyleLbl="revTx" presStyleIdx="5" presStyleCnt="6" custScaleX="267403" custLinFactNeighborX="94963" custLinFactNeighborY="-38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07FD9E-998D-4D57-BFDC-95A92E9916DC}" srcId="{A3927D81-5AD4-498F-B912-58DF18D0BFDA}" destId="{5323F584-38E3-48A1-9047-3B9E02831270}" srcOrd="0" destOrd="0" parTransId="{FCB25AC0-4087-411A-8157-0EF5B29C836D}" sibTransId="{7029CFF1-FE0E-446B-B7E7-D2DFBA00A324}"/>
    <dgm:cxn modelId="{34E2557A-6472-4738-92B6-C4A21DD4D022}" type="presOf" srcId="{A3927D81-5AD4-498F-B912-58DF18D0BFDA}" destId="{CAFD1666-79C4-44AB-8EE1-C8386C665F19}" srcOrd="0" destOrd="0" presId="urn:microsoft.com/office/officeart/2005/8/layout/StepDownProcess"/>
    <dgm:cxn modelId="{96184F3C-EAA1-4ADC-8B11-B971C1F67598}" srcId="{9849DB14-5C73-406C-A0BD-F2A912BC4D90}" destId="{4BE3AECA-2008-44F2-92BC-3488F26B7DD1}" srcOrd="0" destOrd="0" parTransId="{3F2F20A1-733F-4092-82CC-011D0FD87553}" sibTransId="{1465C9A1-81B8-4CFF-8A71-C6AD0E2A8E23}"/>
    <dgm:cxn modelId="{AC5B6E5A-EFF3-41E5-BEDE-BB6C3E2B89F2}" srcId="{9483DE02-5194-4A7C-8FA6-17B3DB989156}" destId="{2079F9EE-D1EA-4A38-86D7-D9F8F11BCB97}" srcOrd="0" destOrd="0" parTransId="{9BA02C6E-DD45-4E2D-840B-F60BC0677B03}" sibTransId="{75821E3D-E9C2-43E2-9BB6-6A0C9E736023}"/>
    <dgm:cxn modelId="{8937EB35-135E-449B-AE18-1CC522BAB33A}" srcId="{10CF69F1-9DDD-4845-8373-788EEDB3FCF8}" destId="{9849DB14-5C73-406C-A0BD-F2A912BC4D90}" srcOrd="2" destOrd="0" parTransId="{8CEEBBF7-748B-470C-A157-6A0575E2ECC3}" sibTransId="{6DAF23B8-317D-4EBD-983D-316C717F09E7}"/>
    <dgm:cxn modelId="{71F37BE8-FCA2-485A-B443-89D9FB403757}" type="presOf" srcId="{5323F584-38E3-48A1-9047-3B9E02831270}" destId="{C1778E92-BE5F-4DB8-92BA-C19B58188054}" srcOrd="0" destOrd="0" presId="urn:microsoft.com/office/officeart/2005/8/layout/StepDownProcess"/>
    <dgm:cxn modelId="{3F209ECC-AE7D-45BC-A387-467BF1BB6ABD}" type="presOf" srcId="{2079F9EE-D1EA-4A38-86D7-D9F8F11BCB97}" destId="{2B8D6AC4-7123-4F23-BE2E-78DF91B33129}" srcOrd="0" destOrd="0" presId="urn:microsoft.com/office/officeart/2005/8/layout/StepDownProcess"/>
    <dgm:cxn modelId="{C0562524-C4E1-40DB-BC03-CC03BC7A6267}" srcId="{10CF69F1-9DDD-4845-8373-788EEDB3FCF8}" destId="{9483DE02-5194-4A7C-8FA6-17B3DB989156}" srcOrd="1" destOrd="0" parTransId="{64270805-0AE4-4A3D-944C-FDE614A12D3D}" sibTransId="{53E40E25-85BE-4238-842D-A55CF052DEA5}"/>
    <dgm:cxn modelId="{9CE771C4-1FB4-48A5-B906-0B472374AEC3}" srcId="{C4314AAE-39CE-4373-BF29-EA8DB4F4EC03}" destId="{126AC899-6EF8-4B23-957D-41702303DE4E}" srcOrd="0" destOrd="0" parTransId="{7024961E-CF18-4D8C-8FC1-129F82C9E404}" sibTransId="{E7623719-5201-41DB-A9F0-2C4F0CCBAB3F}"/>
    <dgm:cxn modelId="{02114EC9-CA79-4159-BFA8-18D690889A7D}" type="presOf" srcId="{4BE3AECA-2008-44F2-92BC-3488F26B7DD1}" destId="{4691F63A-E828-4315-9F24-43B7149EB341}" srcOrd="0" destOrd="0" presId="urn:microsoft.com/office/officeart/2005/8/layout/StepDownProcess"/>
    <dgm:cxn modelId="{48F6EBCD-E1FF-4A11-8201-1EECE833F9FD}" type="presOf" srcId="{10CF69F1-9DDD-4845-8373-788EEDB3FCF8}" destId="{4D749C09-99C7-4504-88F1-BCB0926A41A9}" srcOrd="0" destOrd="0" presId="urn:microsoft.com/office/officeart/2005/8/layout/StepDownProcess"/>
    <dgm:cxn modelId="{718765A2-C7A6-4B97-B1A9-AC0D3E100456}" srcId="{7D3470C7-144C-4271-BED8-39050D69DBA8}" destId="{4513AC23-A999-4819-A6D1-2236EE5EFA51}" srcOrd="1" destOrd="0" parTransId="{BF911336-2032-4FF7-B534-5238603FA279}" sibTransId="{2CE83CD2-3D71-4F69-87BC-CE011F8BAAA6}"/>
    <dgm:cxn modelId="{46E951F2-815E-48FC-B289-E8935D7F7B1F}" type="presOf" srcId="{C4314AAE-39CE-4373-BF29-EA8DB4F4EC03}" destId="{049AEA3E-CE65-4CE8-A4E6-D515B350FE13}" srcOrd="0" destOrd="0" presId="urn:microsoft.com/office/officeart/2005/8/layout/StepDownProcess"/>
    <dgm:cxn modelId="{3AE12DA7-1084-4AEC-9C0C-B0AE552C43A2}" srcId="{10CF69F1-9DDD-4845-8373-788EEDB3FCF8}" destId="{A3927D81-5AD4-498F-B912-58DF18D0BFDA}" srcOrd="0" destOrd="0" parTransId="{DE2AA040-DD50-4DA2-B7D9-774F9AD1E646}" sibTransId="{1AE4F8EA-7BA3-4559-9EE9-8798C9B06B7A}"/>
    <dgm:cxn modelId="{C3C1F0C4-D213-4A7A-A5BB-02E0BBC16E9F}" type="presOf" srcId="{4513AC23-A999-4819-A6D1-2236EE5EFA51}" destId="{195ACF15-10DA-4AAA-96AB-3DC536B33AE7}" srcOrd="0" destOrd="1" presId="urn:microsoft.com/office/officeart/2005/8/layout/StepDownProcess"/>
    <dgm:cxn modelId="{8460B85E-B6FB-4799-B4AC-437C49EC4652}" type="presOf" srcId="{9849DB14-5C73-406C-A0BD-F2A912BC4D90}" destId="{2867FA8D-A5C6-4330-850B-0B8A719AF98E}" srcOrd="0" destOrd="0" presId="urn:microsoft.com/office/officeart/2005/8/layout/StepDownProcess"/>
    <dgm:cxn modelId="{4E67F058-40C2-4FE1-BD75-BDD4D40875CD}" type="presOf" srcId="{A266ED47-95A0-4CD6-B706-8AE82697B659}" destId="{195ACF15-10DA-4AAA-96AB-3DC536B33AE7}" srcOrd="0" destOrd="0" presId="urn:microsoft.com/office/officeart/2005/8/layout/StepDownProcess"/>
    <dgm:cxn modelId="{52F54A6F-A22F-40EB-A016-9C5A34B58709}" srcId="{10CF69F1-9DDD-4845-8373-788EEDB3FCF8}" destId="{C4314AAE-39CE-4373-BF29-EA8DB4F4EC03}" srcOrd="4" destOrd="0" parTransId="{D33C47F8-6E05-46B3-A303-D14673EE11BB}" sibTransId="{C42E25DC-70D5-4511-8E80-A41539B61563}"/>
    <dgm:cxn modelId="{9CA7B603-CF87-44EE-8D17-7A020772BF83}" srcId="{6E97331A-5834-424C-9006-705FB1E2EABD}" destId="{BEF48766-5ABD-4842-894E-164344CC22DA}" srcOrd="0" destOrd="0" parTransId="{764084FE-4881-4E97-A8E0-1FA548FCDB48}" sibTransId="{42A62340-03E2-44FB-9489-B3C05DBEAC05}"/>
    <dgm:cxn modelId="{3F4F13F5-3B34-40AD-B9FD-B00374CEC0FD}" type="presOf" srcId="{126AC899-6EF8-4B23-957D-41702303DE4E}" destId="{C5628096-D59E-41EB-BB56-AFE21B11838C}" srcOrd="0" destOrd="0" presId="urn:microsoft.com/office/officeart/2005/8/layout/StepDownProcess"/>
    <dgm:cxn modelId="{05531406-49A5-4802-BCC6-DD603D2C2337}" srcId="{10CF69F1-9DDD-4845-8373-788EEDB3FCF8}" destId="{7D3470C7-144C-4271-BED8-39050D69DBA8}" srcOrd="3" destOrd="0" parTransId="{D782DC21-1DEA-4C56-9D08-61802AFF2AAB}" sibTransId="{98FB0CAE-B6C2-4495-97CC-D8959EF714E0}"/>
    <dgm:cxn modelId="{27803FAB-4608-4281-949B-BD3EE551647E}" type="presOf" srcId="{9483DE02-5194-4A7C-8FA6-17B3DB989156}" destId="{9BD60FA8-45B8-45BA-895C-E0239610D2A1}" srcOrd="0" destOrd="0" presId="urn:microsoft.com/office/officeart/2005/8/layout/StepDownProcess"/>
    <dgm:cxn modelId="{9C124AC9-04A3-4653-BA2B-D7110BBBEE0D}" srcId="{10CF69F1-9DDD-4845-8373-788EEDB3FCF8}" destId="{6E97331A-5834-424C-9006-705FB1E2EABD}" srcOrd="5" destOrd="0" parTransId="{74E39DC4-37B6-4BD3-9761-AB2DE7194E62}" sibTransId="{3A5A7DF1-D525-47A2-81B8-668E07C7B27C}"/>
    <dgm:cxn modelId="{B54EB623-830F-4E54-AE43-12D456837367}" type="presOf" srcId="{6E97331A-5834-424C-9006-705FB1E2EABD}" destId="{28DAC84F-FC40-4BDB-B502-08D943798807}" srcOrd="0" destOrd="0" presId="urn:microsoft.com/office/officeart/2005/8/layout/StepDownProcess"/>
    <dgm:cxn modelId="{BC6736A4-76CA-4563-9DDF-32A8FA89D3E3}" type="presOf" srcId="{BEF48766-5ABD-4842-894E-164344CC22DA}" destId="{4E3678E7-D2DD-4218-A16B-808716254877}" srcOrd="0" destOrd="0" presId="urn:microsoft.com/office/officeart/2005/8/layout/StepDownProcess"/>
    <dgm:cxn modelId="{16B071DE-1F79-43A7-A136-1E2FAA00D6A5}" type="presOf" srcId="{7D3470C7-144C-4271-BED8-39050D69DBA8}" destId="{80704C98-A7D9-4F6C-A737-AAA9825444F6}" srcOrd="0" destOrd="0" presId="urn:microsoft.com/office/officeart/2005/8/layout/StepDownProcess"/>
    <dgm:cxn modelId="{556820C4-153C-4841-A673-2F0E67ECAB15}" srcId="{7D3470C7-144C-4271-BED8-39050D69DBA8}" destId="{A266ED47-95A0-4CD6-B706-8AE82697B659}" srcOrd="0" destOrd="0" parTransId="{6D1D1F0D-1661-442A-A326-710D6BCAD775}" sibTransId="{67659E64-3B07-4748-82B6-FBEBF4752428}"/>
    <dgm:cxn modelId="{8C916B2A-5CA4-4D43-9CCE-75341390B1B2}" type="presParOf" srcId="{4D749C09-99C7-4504-88F1-BCB0926A41A9}" destId="{4E58483E-E6DE-45C7-81DB-1121E89CD3FE}" srcOrd="0" destOrd="0" presId="urn:microsoft.com/office/officeart/2005/8/layout/StepDownProcess"/>
    <dgm:cxn modelId="{8523482D-5D7E-45FD-9DA2-4E403BDC8BAF}" type="presParOf" srcId="{4E58483E-E6DE-45C7-81DB-1121E89CD3FE}" destId="{E81D3283-4EF3-459D-898F-E3DF2B43FE2E}" srcOrd="0" destOrd="0" presId="urn:microsoft.com/office/officeart/2005/8/layout/StepDownProcess"/>
    <dgm:cxn modelId="{92D64198-30F1-42A1-B231-C89ED36241E1}" type="presParOf" srcId="{4E58483E-E6DE-45C7-81DB-1121E89CD3FE}" destId="{CAFD1666-79C4-44AB-8EE1-C8386C665F19}" srcOrd="1" destOrd="0" presId="urn:microsoft.com/office/officeart/2005/8/layout/StepDownProcess"/>
    <dgm:cxn modelId="{8B82B857-7E46-495A-A365-2D4B3C01CA6D}" type="presParOf" srcId="{4E58483E-E6DE-45C7-81DB-1121E89CD3FE}" destId="{C1778E92-BE5F-4DB8-92BA-C19B58188054}" srcOrd="2" destOrd="0" presId="urn:microsoft.com/office/officeart/2005/8/layout/StepDownProcess"/>
    <dgm:cxn modelId="{0523A343-945D-40A9-8A68-7BD5E8242B30}" type="presParOf" srcId="{4D749C09-99C7-4504-88F1-BCB0926A41A9}" destId="{EB1C94E7-CC40-4B93-A7E1-050A76DB2E36}" srcOrd="1" destOrd="0" presId="urn:microsoft.com/office/officeart/2005/8/layout/StepDownProcess"/>
    <dgm:cxn modelId="{42F7A8F3-C170-4871-BE98-BA2681722AD3}" type="presParOf" srcId="{4D749C09-99C7-4504-88F1-BCB0926A41A9}" destId="{20D58E20-CF3C-42A0-961E-3596C2FE90D7}" srcOrd="2" destOrd="0" presId="urn:microsoft.com/office/officeart/2005/8/layout/StepDownProcess"/>
    <dgm:cxn modelId="{E4613B59-2863-4140-82FA-3114FC8D1910}" type="presParOf" srcId="{20D58E20-CF3C-42A0-961E-3596C2FE90D7}" destId="{E625D448-7A4C-4830-991E-164AD7D313DA}" srcOrd="0" destOrd="0" presId="urn:microsoft.com/office/officeart/2005/8/layout/StepDownProcess"/>
    <dgm:cxn modelId="{7BD9B6C2-7927-40ED-A984-270446FBDF86}" type="presParOf" srcId="{20D58E20-CF3C-42A0-961E-3596C2FE90D7}" destId="{9BD60FA8-45B8-45BA-895C-E0239610D2A1}" srcOrd="1" destOrd="0" presId="urn:microsoft.com/office/officeart/2005/8/layout/StepDownProcess"/>
    <dgm:cxn modelId="{B43CEF60-493A-4728-B471-BE41497EF1B6}" type="presParOf" srcId="{20D58E20-CF3C-42A0-961E-3596C2FE90D7}" destId="{2B8D6AC4-7123-4F23-BE2E-78DF91B33129}" srcOrd="2" destOrd="0" presId="urn:microsoft.com/office/officeart/2005/8/layout/StepDownProcess"/>
    <dgm:cxn modelId="{D8079752-9A10-4E7F-AB24-3490A8637712}" type="presParOf" srcId="{4D749C09-99C7-4504-88F1-BCB0926A41A9}" destId="{14653C88-ABD1-4645-9C79-F86FEDB92D0D}" srcOrd="3" destOrd="0" presId="urn:microsoft.com/office/officeart/2005/8/layout/StepDownProcess"/>
    <dgm:cxn modelId="{2E5E4557-8E26-4CC5-B041-25E52E8098F1}" type="presParOf" srcId="{4D749C09-99C7-4504-88F1-BCB0926A41A9}" destId="{062184AD-5EE4-4526-A09A-0628C9397466}" srcOrd="4" destOrd="0" presId="urn:microsoft.com/office/officeart/2005/8/layout/StepDownProcess"/>
    <dgm:cxn modelId="{CE0AD6D2-4A9F-4918-B96E-34302237D655}" type="presParOf" srcId="{062184AD-5EE4-4526-A09A-0628C9397466}" destId="{2AC3F56E-B25C-4993-A71D-3A127A22E9B8}" srcOrd="0" destOrd="0" presId="urn:microsoft.com/office/officeart/2005/8/layout/StepDownProcess"/>
    <dgm:cxn modelId="{EF99CE14-CC47-44FC-9864-4B76C9D8426D}" type="presParOf" srcId="{062184AD-5EE4-4526-A09A-0628C9397466}" destId="{2867FA8D-A5C6-4330-850B-0B8A719AF98E}" srcOrd="1" destOrd="0" presId="urn:microsoft.com/office/officeart/2005/8/layout/StepDownProcess"/>
    <dgm:cxn modelId="{9060861A-F8D1-441F-970F-171F216EF04B}" type="presParOf" srcId="{062184AD-5EE4-4526-A09A-0628C9397466}" destId="{4691F63A-E828-4315-9F24-43B7149EB341}" srcOrd="2" destOrd="0" presId="urn:microsoft.com/office/officeart/2005/8/layout/StepDownProcess"/>
    <dgm:cxn modelId="{D0565028-5F2C-4124-9D82-E8A1F74C75DF}" type="presParOf" srcId="{4D749C09-99C7-4504-88F1-BCB0926A41A9}" destId="{4D8D0FF4-9E21-4AF1-8CFF-926DAF4C364A}" srcOrd="5" destOrd="0" presId="urn:microsoft.com/office/officeart/2005/8/layout/StepDownProcess"/>
    <dgm:cxn modelId="{7892A0B4-EE08-4D4D-9A2C-41388DC0AA45}" type="presParOf" srcId="{4D749C09-99C7-4504-88F1-BCB0926A41A9}" destId="{663A0F5E-DFA4-4ED5-A62E-7A42C03B26A6}" srcOrd="6" destOrd="0" presId="urn:microsoft.com/office/officeart/2005/8/layout/StepDownProcess"/>
    <dgm:cxn modelId="{92EF1077-21ED-4AA8-8819-F5145A12D753}" type="presParOf" srcId="{663A0F5E-DFA4-4ED5-A62E-7A42C03B26A6}" destId="{25D78CEB-138B-4C17-B6B8-443C036EEA52}" srcOrd="0" destOrd="0" presId="urn:microsoft.com/office/officeart/2005/8/layout/StepDownProcess"/>
    <dgm:cxn modelId="{CD36C169-8F6A-4F71-877B-F104DC8C4D8C}" type="presParOf" srcId="{663A0F5E-DFA4-4ED5-A62E-7A42C03B26A6}" destId="{80704C98-A7D9-4F6C-A737-AAA9825444F6}" srcOrd="1" destOrd="0" presId="urn:microsoft.com/office/officeart/2005/8/layout/StepDownProcess"/>
    <dgm:cxn modelId="{49602421-E41F-40D8-8560-96165EC32FC3}" type="presParOf" srcId="{663A0F5E-DFA4-4ED5-A62E-7A42C03B26A6}" destId="{195ACF15-10DA-4AAA-96AB-3DC536B33AE7}" srcOrd="2" destOrd="0" presId="urn:microsoft.com/office/officeart/2005/8/layout/StepDownProcess"/>
    <dgm:cxn modelId="{DBB42D80-435D-436B-A98A-569FF0AF080A}" type="presParOf" srcId="{4D749C09-99C7-4504-88F1-BCB0926A41A9}" destId="{DC53C6DB-8691-4922-8E8A-862B7D6B7A53}" srcOrd="7" destOrd="0" presId="urn:microsoft.com/office/officeart/2005/8/layout/StepDownProcess"/>
    <dgm:cxn modelId="{F910F150-223D-428D-A4DB-A8EF7350E1DC}" type="presParOf" srcId="{4D749C09-99C7-4504-88F1-BCB0926A41A9}" destId="{25C36490-DBB5-4428-9D7F-F4C2F893326B}" srcOrd="8" destOrd="0" presId="urn:microsoft.com/office/officeart/2005/8/layout/StepDownProcess"/>
    <dgm:cxn modelId="{83CBA6E5-3A22-4179-A9C4-2EC807B94F1E}" type="presParOf" srcId="{25C36490-DBB5-4428-9D7F-F4C2F893326B}" destId="{5B452451-5FBB-4C8A-A0C2-23D18957520B}" srcOrd="0" destOrd="0" presId="urn:microsoft.com/office/officeart/2005/8/layout/StepDownProcess"/>
    <dgm:cxn modelId="{F2636DC4-A186-422B-AA7E-ECD5B812BFF0}" type="presParOf" srcId="{25C36490-DBB5-4428-9D7F-F4C2F893326B}" destId="{049AEA3E-CE65-4CE8-A4E6-D515B350FE13}" srcOrd="1" destOrd="0" presId="urn:microsoft.com/office/officeart/2005/8/layout/StepDownProcess"/>
    <dgm:cxn modelId="{5D98F0C8-FF00-49BA-BFB9-CF59C5DD6ECE}" type="presParOf" srcId="{25C36490-DBB5-4428-9D7F-F4C2F893326B}" destId="{C5628096-D59E-41EB-BB56-AFE21B11838C}" srcOrd="2" destOrd="0" presId="urn:microsoft.com/office/officeart/2005/8/layout/StepDownProcess"/>
    <dgm:cxn modelId="{1168E647-990E-4E46-B0A9-52D3948887C6}" type="presParOf" srcId="{4D749C09-99C7-4504-88F1-BCB0926A41A9}" destId="{E0C0FDA2-FF31-4863-A872-47191E98D1C8}" srcOrd="9" destOrd="0" presId="urn:microsoft.com/office/officeart/2005/8/layout/StepDownProcess"/>
    <dgm:cxn modelId="{798F9B2F-80BF-48CC-AEAF-523F70C5C427}" type="presParOf" srcId="{4D749C09-99C7-4504-88F1-BCB0926A41A9}" destId="{A688680C-67B2-4B31-AC4C-480018CBC40A}" srcOrd="10" destOrd="0" presId="urn:microsoft.com/office/officeart/2005/8/layout/StepDownProcess"/>
    <dgm:cxn modelId="{DDD1EDF0-689A-49B7-90F5-56687FABB9DA}" type="presParOf" srcId="{A688680C-67B2-4B31-AC4C-480018CBC40A}" destId="{28DAC84F-FC40-4BDB-B502-08D943798807}" srcOrd="0" destOrd="0" presId="urn:microsoft.com/office/officeart/2005/8/layout/StepDownProcess"/>
    <dgm:cxn modelId="{F260EDC1-BD82-4AA0-8AC0-3A3D928CBCF9}" type="presParOf" srcId="{A688680C-67B2-4B31-AC4C-480018CBC40A}" destId="{4E3678E7-D2DD-4218-A16B-80871625487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D3283-4EF3-459D-898F-E3DF2B43FE2E}">
      <dsp:nvSpPr>
        <dsp:cNvPr id="0" name=""/>
        <dsp:cNvSpPr/>
      </dsp:nvSpPr>
      <dsp:spPr>
        <a:xfrm rot="5400000">
          <a:off x="1031952" y="904356"/>
          <a:ext cx="727606" cy="8283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D1666-79C4-44AB-8EE1-C8386C665F19}">
      <dsp:nvSpPr>
        <dsp:cNvPr id="0" name=""/>
        <dsp:cNvSpPr/>
      </dsp:nvSpPr>
      <dsp:spPr>
        <a:xfrm>
          <a:off x="839181" y="97790"/>
          <a:ext cx="1224860" cy="8573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Corpus Data</a:t>
          </a:r>
          <a:endParaRPr lang="en-IN" sz="1600" kern="1200" dirty="0"/>
        </a:p>
      </dsp:txBody>
      <dsp:txXfrm>
        <a:off x="881041" y="139650"/>
        <a:ext cx="1141140" cy="773642"/>
      </dsp:txXfrm>
    </dsp:sp>
    <dsp:sp modelId="{C1778E92-BE5F-4DB8-92BA-C19B58188054}">
      <dsp:nvSpPr>
        <dsp:cNvPr id="0" name=""/>
        <dsp:cNvSpPr/>
      </dsp:nvSpPr>
      <dsp:spPr>
        <a:xfrm>
          <a:off x="2007798" y="63925"/>
          <a:ext cx="1586411" cy="983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Raw Data</a:t>
          </a:r>
          <a:endParaRPr lang="en-IN" sz="1600" kern="1200" dirty="0"/>
        </a:p>
      </dsp:txBody>
      <dsp:txXfrm>
        <a:off x="2007798" y="63925"/>
        <a:ext cx="1586411" cy="983003"/>
      </dsp:txXfrm>
    </dsp:sp>
    <dsp:sp modelId="{E625D448-7A4C-4830-991E-164AD7D313DA}">
      <dsp:nvSpPr>
        <dsp:cNvPr id="0" name=""/>
        <dsp:cNvSpPr/>
      </dsp:nvSpPr>
      <dsp:spPr>
        <a:xfrm rot="5400000">
          <a:off x="2396944" y="1916959"/>
          <a:ext cx="727606" cy="8283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60FA8-45B8-45BA-895C-E0239610D2A1}">
      <dsp:nvSpPr>
        <dsp:cNvPr id="0" name=""/>
        <dsp:cNvSpPr/>
      </dsp:nvSpPr>
      <dsp:spPr>
        <a:xfrm>
          <a:off x="2021656" y="1110393"/>
          <a:ext cx="1589893" cy="8573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Pre-</a:t>
          </a:r>
          <a:r>
            <a:rPr lang="en-IN" sz="1600" kern="1200" dirty="0" err="1" smtClean="0"/>
            <a:t>Processesing</a:t>
          </a:r>
          <a:r>
            <a:rPr lang="en-IN" sz="1600" kern="1200" dirty="0" smtClean="0"/>
            <a:t> </a:t>
          </a:r>
          <a:endParaRPr lang="en-IN" sz="1600" kern="1200" dirty="0"/>
        </a:p>
      </dsp:txBody>
      <dsp:txXfrm>
        <a:off x="2063516" y="1152253"/>
        <a:ext cx="1506173" cy="773642"/>
      </dsp:txXfrm>
    </dsp:sp>
    <dsp:sp modelId="{2B8D6AC4-7123-4F23-BE2E-78DF91B33129}">
      <dsp:nvSpPr>
        <dsp:cNvPr id="0" name=""/>
        <dsp:cNvSpPr/>
      </dsp:nvSpPr>
      <dsp:spPr>
        <a:xfrm>
          <a:off x="3585328" y="1077217"/>
          <a:ext cx="2628203" cy="9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Removal of End Line, Tabs, </a:t>
          </a:r>
          <a:r>
            <a:rPr lang="en-IN" sz="1600" kern="1200" dirty="0" err="1" smtClean="0"/>
            <a:t>stopwords</a:t>
          </a:r>
          <a:r>
            <a:rPr lang="en-IN" sz="1600" kern="1200" dirty="0" smtClean="0"/>
            <a:t> and non-</a:t>
          </a:r>
          <a:r>
            <a:rPr lang="en-IN" sz="1600" kern="1200" dirty="0" err="1" smtClean="0"/>
            <a:t>ascii</a:t>
          </a:r>
          <a:r>
            <a:rPr lang="en-IN" sz="1600" kern="1200" dirty="0" smtClean="0"/>
            <a:t> characters.</a:t>
          </a:r>
          <a:endParaRPr lang="en-IN" sz="1600" kern="1200" dirty="0"/>
        </a:p>
      </dsp:txBody>
      <dsp:txXfrm>
        <a:off x="3585328" y="1077217"/>
        <a:ext cx="2628203" cy="955499"/>
      </dsp:txXfrm>
    </dsp:sp>
    <dsp:sp modelId="{2AC3F56E-B25C-4993-A71D-3A127A22E9B8}">
      <dsp:nvSpPr>
        <dsp:cNvPr id="0" name=""/>
        <dsp:cNvSpPr/>
      </dsp:nvSpPr>
      <dsp:spPr>
        <a:xfrm rot="5400000">
          <a:off x="3396903" y="2880061"/>
          <a:ext cx="727606" cy="8283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7FA8D-A5C6-4330-850B-0B8A719AF98E}">
      <dsp:nvSpPr>
        <dsp:cNvPr id="0" name=""/>
        <dsp:cNvSpPr/>
      </dsp:nvSpPr>
      <dsp:spPr>
        <a:xfrm>
          <a:off x="3204132" y="2073494"/>
          <a:ext cx="1224860" cy="8573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Pre-processed Data</a:t>
          </a:r>
          <a:endParaRPr lang="en-IN" sz="1600" kern="1200" dirty="0"/>
        </a:p>
      </dsp:txBody>
      <dsp:txXfrm>
        <a:off x="3245992" y="2115354"/>
        <a:ext cx="1141140" cy="773642"/>
      </dsp:txXfrm>
    </dsp:sp>
    <dsp:sp modelId="{4691F63A-E828-4315-9F24-43B7149EB341}">
      <dsp:nvSpPr>
        <dsp:cNvPr id="0" name=""/>
        <dsp:cNvSpPr/>
      </dsp:nvSpPr>
      <dsp:spPr>
        <a:xfrm>
          <a:off x="4398753" y="2155263"/>
          <a:ext cx="3260972" cy="69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Splitting Training and Testing data</a:t>
          </a:r>
          <a:endParaRPr lang="en-IN" sz="1600" kern="1200" dirty="0"/>
        </a:p>
      </dsp:txBody>
      <dsp:txXfrm>
        <a:off x="4398753" y="2155263"/>
        <a:ext cx="3260972" cy="692958"/>
      </dsp:txXfrm>
    </dsp:sp>
    <dsp:sp modelId="{25D78CEB-138B-4C17-B6B8-443C036EEA52}">
      <dsp:nvSpPr>
        <dsp:cNvPr id="0" name=""/>
        <dsp:cNvSpPr/>
      </dsp:nvSpPr>
      <dsp:spPr>
        <a:xfrm rot="5400000">
          <a:off x="4560148" y="3843162"/>
          <a:ext cx="727606" cy="8283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04C98-A7D9-4F6C-A737-AAA9825444F6}">
      <dsp:nvSpPr>
        <dsp:cNvPr id="0" name=""/>
        <dsp:cNvSpPr/>
      </dsp:nvSpPr>
      <dsp:spPr>
        <a:xfrm>
          <a:off x="4386607" y="3036596"/>
          <a:ext cx="1186400" cy="8573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Feature Extraction</a:t>
          </a:r>
          <a:endParaRPr lang="en-IN" sz="1600" kern="1200" dirty="0"/>
        </a:p>
      </dsp:txBody>
      <dsp:txXfrm>
        <a:off x="4428467" y="3078456"/>
        <a:ext cx="1102680" cy="773642"/>
      </dsp:txXfrm>
    </dsp:sp>
    <dsp:sp modelId="{195ACF15-10DA-4AAA-96AB-3DC536B33AE7}">
      <dsp:nvSpPr>
        <dsp:cNvPr id="0" name=""/>
        <dsp:cNvSpPr/>
      </dsp:nvSpPr>
      <dsp:spPr>
        <a:xfrm>
          <a:off x="5591774" y="3131801"/>
          <a:ext cx="2733885" cy="69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Term Frequency Inverse Document Frequency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n-gram</a:t>
          </a:r>
          <a:endParaRPr lang="en-IN" sz="1600" kern="1200" dirty="0"/>
        </a:p>
      </dsp:txBody>
      <dsp:txXfrm>
        <a:off x="5591774" y="3131801"/>
        <a:ext cx="2733885" cy="692958"/>
      </dsp:txXfrm>
    </dsp:sp>
    <dsp:sp modelId="{5B452451-5FBB-4C8A-A0C2-23D18957520B}">
      <dsp:nvSpPr>
        <dsp:cNvPr id="0" name=""/>
        <dsp:cNvSpPr/>
      </dsp:nvSpPr>
      <dsp:spPr>
        <a:xfrm rot="5400000">
          <a:off x="5761854" y="4806263"/>
          <a:ext cx="727606" cy="8283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AEA3E-CE65-4CE8-A4E6-D515B350FE13}">
      <dsp:nvSpPr>
        <dsp:cNvPr id="0" name=""/>
        <dsp:cNvSpPr/>
      </dsp:nvSpPr>
      <dsp:spPr>
        <a:xfrm>
          <a:off x="5569082" y="3999697"/>
          <a:ext cx="1224860" cy="8573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Model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Selection</a:t>
          </a:r>
          <a:endParaRPr lang="en-IN" sz="1600" kern="1200" dirty="0"/>
        </a:p>
      </dsp:txBody>
      <dsp:txXfrm>
        <a:off x="5610942" y="4041557"/>
        <a:ext cx="1141140" cy="773642"/>
      </dsp:txXfrm>
    </dsp:sp>
    <dsp:sp modelId="{C5628096-D59E-41EB-BB56-AFE21B11838C}">
      <dsp:nvSpPr>
        <dsp:cNvPr id="0" name=""/>
        <dsp:cNvSpPr/>
      </dsp:nvSpPr>
      <dsp:spPr>
        <a:xfrm>
          <a:off x="6805083" y="4094889"/>
          <a:ext cx="3178212" cy="69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SVM, Naïve Bayes, Decision Tree, Random Forest</a:t>
          </a:r>
          <a:endParaRPr lang="en-IN" sz="1600" kern="1200" dirty="0"/>
        </a:p>
      </dsp:txBody>
      <dsp:txXfrm>
        <a:off x="6805083" y="4094889"/>
        <a:ext cx="3178212" cy="692958"/>
      </dsp:txXfrm>
    </dsp:sp>
    <dsp:sp modelId="{28DAC84F-FC40-4BDB-B502-08D943798807}">
      <dsp:nvSpPr>
        <dsp:cNvPr id="0" name=""/>
        <dsp:cNvSpPr/>
      </dsp:nvSpPr>
      <dsp:spPr>
        <a:xfrm>
          <a:off x="6751558" y="4962799"/>
          <a:ext cx="1224860" cy="8573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Accuracy</a:t>
          </a:r>
          <a:endParaRPr lang="en-IN" sz="1600" kern="1200" dirty="0"/>
        </a:p>
      </dsp:txBody>
      <dsp:txXfrm>
        <a:off x="6793418" y="5004659"/>
        <a:ext cx="1141140" cy="773642"/>
      </dsp:txXfrm>
    </dsp:sp>
    <dsp:sp modelId="{4E3678E7-D2DD-4218-A16B-808716254877}">
      <dsp:nvSpPr>
        <dsp:cNvPr id="0" name=""/>
        <dsp:cNvSpPr/>
      </dsp:nvSpPr>
      <dsp:spPr>
        <a:xfrm>
          <a:off x="8069948" y="5017709"/>
          <a:ext cx="2382151" cy="692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Calculated accuracy of testing data</a:t>
          </a:r>
          <a:endParaRPr lang="en-IN" sz="1600" kern="1200" dirty="0"/>
        </a:p>
      </dsp:txBody>
      <dsp:txXfrm>
        <a:off x="8069948" y="5017709"/>
        <a:ext cx="2382151" cy="692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truth.csv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8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2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24.xml"/><Relationship Id="rId5" Type="http://schemas.openxmlformats.org/officeDocument/2006/relationships/slide" Target="slide8.xml"/><Relationship Id="rId15" Type="http://schemas.openxmlformats.org/officeDocument/2006/relationships/slide" Target="slide30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57.xml"/><Relationship Id="rId3" Type="http://schemas.openxmlformats.org/officeDocument/2006/relationships/slide" Target="slide33.xml"/><Relationship Id="rId7" Type="http://schemas.openxmlformats.org/officeDocument/2006/relationships/slide" Target="slide43.xml"/><Relationship Id="rId12" Type="http://schemas.openxmlformats.org/officeDocument/2006/relationships/slide" Target="slide53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11" Type="http://schemas.openxmlformats.org/officeDocument/2006/relationships/slide" Target="slide51.xml"/><Relationship Id="rId5" Type="http://schemas.openxmlformats.org/officeDocument/2006/relationships/slide" Target="slide35.xml"/><Relationship Id="rId15" Type="http://schemas.openxmlformats.org/officeDocument/2006/relationships/slide" Target="slide63.xml"/><Relationship Id="rId10" Type="http://schemas.openxmlformats.org/officeDocument/2006/relationships/slide" Target="slide50.xml"/><Relationship Id="rId4" Type="http://schemas.openxmlformats.org/officeDocument/2006/relationships/slide" Target="slide34.xml"/><Relationship Id="rId9" Type="http://schemas.openxmlformats.org/officeDocument/2006/relationships/slide" Target="slide48.xml"/><Relationship Id="rId14" Type="http://schemas.openxmlformats.org/officeDocument/2006/relationships/slide" Target="slide6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Multilingual Author Profiling On SMS</a:t>
            </a:r>
            <a:r>
              <a:rPr lang="en-US" sz="4400" dirty="0" smtClean="0"/>
              <a:t>(Short</a:t>
            </a:r>
            <a:r>
              <a:rPr lang="en-US" dirty="0" smtClean="0"/>
              <a:t> </a:t>
            </a:r>
            <a:r>
              <a:rPr lang="en-US" sz="4400" dirty="0"/>
              <a:t>M</a:t>
            </a:r>
            <a:r>
              <a:rPr lang="en-US" sz="4400" dirty="0" smtClean="0"/>
              <a:t>essage</a:t>
            </a:r>
            <a:r>
              <a:rPr lang="en-US" dirty="0" smtClean="0"/>
              <a:t> </a:t>
            </a:r>
            <a:r>
              <a:rPr lang="en-US" sz="4400" dirty="0"/>
              <a:t>S</a:t>
            </a:r>
            <a:r>
              <a:rPr lang="en-US" sz="4400" dirty="0" smtClean="0"/>
              <a:t>ervice)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08" y="5020529"/>
            <a:ext cx="36576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Guided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Hiren</a:t>
            </a:r>
            <a:r>
              <a:rPr lang="en-US" dirty="0" smtClean="0">
                <a:solidFill>
                  <a:schemeClr val="tx1"/>
                </a:solidFill>
              </a:rPr>
              <a:t> Joshi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Dr. </a:t>
            </a:r>
            <a:r>
              <a:rPr lang="en-US" dirty="0" err="1" smtClean="0">
                <a:solidFill>
                  <a:schemeClr val="tx1"/>
                </a:solidFill>
              </a:rPr>
              <a:t>Hardik</a:t>
            </a:r>
            <a:r>
              <a:rPr lang="en-US" dirty="0" smtClean="0">
                <a:solidFill>
                  <a:schemeClr val="tx1"/>
                </a:solidFill>
              </a:rPr>
              <a:t> Joshi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93784"/>
            <a:ext cx="1389185" cy="138918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194431" y="5020529"/>
            <a:ext cx="3657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4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Prepared By: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Shifa</a:t>
            </a:r>
            <a:r>
              <a:rPr lang="en-US" dirty="0" smtClean="0">
                <a:solidFill>
                  <a:schemeClr val="tx1"/>
                </a:solidFill>
              </a:rPr>
              <a:t> Khan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Aatithya </a:t>
            </a:r>
            <a:r>
              <a:rPr lang="en-US" dirty="0" err="1" smtClean="0">
                <a:solidFill>
                  <a:schemeClr val="tx1"/>
                </a:solidFill>
              </a:rPr>
              <a:t>Hitkar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93784"/>
            <a:ext cx="175846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62094"/>
            <a:ext cx="9029700" cy="1325563"/>
          </a:xfrm>
        </p:spPr>
        <p:txBody>
          <a:bodyPr/>
          <a:lstStyle/>
          <a:p>
            <a:r>
              <a:rPr lang="en-IN" dirty="0" smtClean="0"/>
              <a:t>What is FIRE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Forum for Information </a:t>
            </a:r>
            <a:r>
              <a:rPr lang="en-IN" dirty="0" smtClean="0"/>
              <a:t>Retrieval Evaluation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FIRE has </a:t>
            </a:r>
            <a:r>
              <a:rPr lang="en-IN" dirty="0" smtClean="0"/>
              <a:t>evolved </a:t>
            </a:r>
            <a:r>
              <a:rPr lang="en-IN" dirty="0"/>
              <a:t>continuously to meet the new challenges in multilingual information </a:t>
            </a:r>
            <a:r>
              <a:rPr lang="en-IN" dirty="0" smtClean="0"/>
              <a:t>access.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b="1" dirty="0" smtClean="0"/>
              <a:t>FIRE</a:t>
            </a:r>
            <a:r>
              <a:rPr lang="en-IN" dirty="0" smtClean="0"/>
              <a:t> include </a:t>
            </a:r>
            <a:r>
              <a:rPr lang="en-IN" dirty="0"/>
              <a:t>new domains like plagiarism detection, legal information access, mixed script information retrieval and spoken document retrieval to name a few. </a:t>
            </a:r>
          </a:p>
        </p:txBody>
      </p:sp>
    </p:spTree>
    <p:extLst>
      <p:ext uri="{BB962C8B-B14F-4D97-AF65-F5344CB8AC3E}">
        <p14:creationId xmlns:p14="http://schemas.microsoft.com/office/powerpoint/2010/main" val="4589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17909"/>
            <a:ext cx="9029700" cy="1325563"/>
          </a:xfrm>
        </p:spPr>
        <p:txBody>
          <a:bodyPr/>
          <a:lstStyle/>
          <a:p>
            <a:r>
              <a:rPr lang="en-IN" dirty="0" smtClean="0"/>
              <a:t>Dataset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will be using the Dataset provided by the </a:t>
            </a:r>
            <a:r>
              <a:rPr lang="en-IN" b="1" dirty="0" smtClean="0"/>
              <a:t>FIRE2018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612589"/>
              </p:ext>
            </p:extLst>
          </p:nvPr>
        </p:nvGraphicFramePr>
        <p:xfrm>
          <a:off x="1809481" y="3003461"/>
          <a:ext cx="8229600" cy="223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Calibri (Body)"/>
                        </a:rPr>
                        <a:t>Age Group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Calibri (Body)"/>
                        </a:rPr>
                        <a:t>TOTAL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 (Body)"/>
                        </a:rPr>
                        <a:t>Male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 (Body)"/>
                        </a:rPr>
                        <a:t>Female</a:t>
                      </a:r>
                      <a:endParaRPr lang="en-US" sz="2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15-19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20-24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25- XX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TOTAL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468" y="204893"/>
            <a:ext cx="9029700" cy="1325563"/>
          </a:xfrm>
        </p:spPr>
        <p:txBody>
          <a:bodyPr/>
          <a:lstStyle/>
          <a:p>
            <a:r>
              <a:rPr lang="en-IN" dirty="0" smtClean="0"/>
              <a:t>Dataset Classification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302" y="1656351"/>
            <a:ext cx="7906198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468" y="2019300"/>
            <a:ext cx="461665" cy="33401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 anchor="ctr" anchorCtr="1">
            <a:spAutoFit/>
          </a:bodyPr>
          <a:lstStyle/>
          <a:p>
            <a:r>
              <a:rPr lang="en-IN" b="1" dirty="0" smtClean="0"/>
              <a:t>No of authors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86100" y="6133584"/>
            <a:ext cx="47244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b="1" dirty="0" smtClean="0"/>
              <a:t>Age group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52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099" y="133305"/>
            <a:ext cx="9029700" cy="1325563"/>
          </a:xfrm>
        </p:spPr>
        <p:txBody>
          <a:bodyPr/>
          <a:lstStyle/>
          <a:p>
            <a:r>
              <a:rPr lang="en-IN" dirty="0" smtClean="0"/>
              <a:t>Sample Data : Male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99" y="1690688"/>
            <a:ext cx="10380781" cy="4392612"/>
          </a:xfrm>
        </p:spPr>
      </p:pic>
    </p:spTree>
    <p:extLst>
      <p:ext uri="{BB962C8B-B14F-4D97-AF65-F5344CB8AC3E}">
        <p14:creationId xmlns:p14="http://schemas.microsoft.com/office/powerpoint/2010/main" val="22905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36336"/>
            <a:ext cx="9029700" cy="1325563"/>
          </a:xfrm>
        </p:spPr>
        <p:txBody>
          <a:bodyPr/>
          <a:lstStyle/>
          <a:p>
            <a:r>
              <a:rPr lang="en-IN" dirty="0" smtClean="0"/>
              <a:t>Sample Data : Female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690688"/>
            <a:ext cx="9791700" cy="4710111"/>
          </a:xfrm>
        </p:spPr>
      </p:pic>
    </p:spTree>
    <p:extLst>
      <p:ext uri="{BB962C8B-B14F-4D97-AF65-F5344CB8AC3E}">
        <p14:creationId xmlns:p14="http://schemas.microsoft.com/office/powerpoint/2010/main" val="6976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10578"/>
            <a:ext cx="9029700" cy="1325563"/>
          </a:xfrm>
        </p:spPr>
        <p:txBody>
          <a:bodyPr/>
          <a:lstStyle/>
          <a:p>
            <a:r>
              <a:rPr lang="en-IN" dirty="0" smtClean="0"/>
              <a:t>Tags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 had identified the following 8 tags for our corpus:</a:t>
            </a:r>
          </a:p>
          <a:p>
            <a:pPr marL="514350" indent="-514350">
              <a:buAutoNum type="arabicParenR"/>
            </a:pPr>
            <a:r>
              <a:rPr lang="en-IN" dirty="0" smtClean="0"/>
              <a:t>Roman Hindi</a:t>
            </a:r>
          </a:p>
          <a:p>
            <a:pPr marL="514350" indent="-514350">
              <a:buAutoNum type="arabicParenR"/>
            </a:pPr>
            <a:r>
              <a:rPr lang="en-IN" dirty="0" smtClean="0"/>
              <a:t>English</a:t>
            </a:r>
          </a:p>
          <a:p>
            <a:pPr marL="514350" indent="-514350">
              <a:buAutoNum type="arabicParenR"/>
            </a:pPr>
            <a:r>
              <a:rPr lang="en-IN" dirty="0" smtClean="0"/>
              <a:t>Named Entity</a:t>
            </a:r>
          </a:p>
          <a:p>
            <a:pPr marL="514350" indent="-514350">
              <a:buAutoNum type="arabicParenR"/>
            </a:pPr>
            <a:r>
              <a:rPr lang="en-IN" dirty="0" smtClean="0"/>
              <a:t>Numeric</a:t>
            </a:r>
          </a:p>
          <a:p>
            <a:pPr marL="514350" indent="-514350">
              <a:buAutoNum type="arabicParenR"/>
            </a:pPr>
            <a:r>
              <a:rPr lang="en-IN" dirty="0" smtClean="0"/>
              <a:t>Punctuation</a:t>
            </a:r>
          </a:p>
          <a:p>
            <a:pPr marL="514350" indent="-514350">
              <a:buAutoNum type="arabicParenR"/>
            </a:pPr>
            <a:r>
              <a:rPr lang="en-IN" dirty="0" smtClean="0"/>
              <a:t>Symbol</a:t>
            </a:r>
          </a:p>
          <a:p>
            <a:pPr marL="514350" indent="-514350">
              <a:buAutoNum type="arabicParenR"/>
            </a:pPr>
            <a:r>
              <a:rPr lang="en-IN" dirty="0" smtClean="0"/>
              <a:t>Expression</a:t>
            </a:r>
          </a:p>
          <a:p>
            <a:pPr marL="514350" indent="-514350">
              <a:buAutoNum type="arabicParenR"/>
            </a:pPr>
            <a:r>
              <a:rPr lang="en-IN" dirty="0" smtClean="0"/>
              <a:t>Emoticon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73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49215"/>
            <a:ext cx="9029700" cy="1325563"/>
          </a:xfrm>
        </p:spPr>
        <p:txBody>
          <a:bodyPr/>
          <a:lstStyle/>
          <a:p>
            <a:r>
              <a:rPr lang="en-IN" dirty="0" smtClean="0"/>
              <a:t>Roman Hindi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616762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1) </a:t>
            </a:r>
            <a:r>
              <a:rPr lang="en-IN" b="1" u="sng" dirty="0" smtClean="0"/>
              <a:t>Roman Hindi:</a:t>
            </a:r>
          </a:p>
          <a:p>
            <a:r>
              <a:rPr lang="en-IN" dirty="0" smtClean="0"/>
              <a:t>The example of Hindi based words are “</a:t>
            </a:r>
            <a:r>
              <a:rPr lang="en-IN" dirty="0" err="1" smtClean="0"/>
              <a:t>kya</a:t>
            </a:r>
            <a:r>
              <a:rPr lang="en-IN" dirty="0" smtClean="0"/>
              <a:t>”, “</a:t>
            </a:r>
            <a:r>
              <a:rPr lang="en-IN" dirty="0" err="1" smtClean="0"/>
              <a:t>raat</a:t>
            </a:r>
            <a:r>
              <a:rPr lang="en-IN" dirty="0" smtClean="0"/>
              <a:t>”, “din”, “</a:t>
            </a:r>
            <a:r>
              <a:rPr lang="en-IN" dirty="0" err="1" smtClean="0"/>
              <a:t>subha</a:t>
            </a:r>
            <a:r>
              <a:rPr lang="en-IN" dirty="0" smtClean="0"/>
              <a:t>” and so on.</a:t>
            </a:r>
            <a:endParaRPr lang="en-IN" dirty="0"/>
          </a:p>
          <a:p>
            <a:r>
              <a:rPr lang="en-IN" dirty="0" smtClean="0"/>
              <a:t>English words are part of the Hindi vocabulary as well, sometimes in same meanings and sometimes in different meanings.</a:t>
            </a:r>
            <a:endParaRPr lang="en-IN" dirty="0"/>
          </a:p>
          <a:p>
            <a:r>
              <a:rPr lang="en-IN" b="1" dirty="0" smtClean="0"/>
              <a:t>For Example,</a:t>
            </a:r>
          </a:p>
          <a:p>
            <a:r>
              <a:rPr lang="en-IN" dirty="0" smtClean="0"/>
              <a:t>‘main </a:t>
            </a:r>
            <a:r>
              <a:rPr lang="en-IN" dirty="0" err="1" smtClean="0"/>
              <a:t>jaon</a:t>
            </a:r>
            <a:r>
              <a:rPr lang="en-IN" dirty="0" smtClean="0"/>
              <a:t>?’ where ‘main’ is an English word, however, it is representing a Roman Hindi word in this sentence.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422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13609"/>
            <a:ext cx="9029700" cy="1325563"/>
          </a:xfrm>
        </p:spPr>
        <p:txBody>
          <a:bodyPr/>
          <a:lstStyle/>
          <a:p>
            <a:r>
              <a:rPr lang="en-IN" dirty="0" smtClean="0"/>
              <a:t>English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616762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2) </a:t>
            </a:r>
            <a:r>
              <a:rPr lang="en-IN" b="1" u="sng" dirty="0" smtClean="0"/>
              <a:t>English:</a:t>
            </a:r>
          </a:p>
          <a:p>
            <a:r>
              <a:rPr lang="en-IN" dirty="0" smtClean="0"/>
              <a:t>Example : ‘Reached</a:t>
            </a:r>
            <a:r>
              <a:rPr lang="en-IN" dirty="0"/>
              <a:t>’, ‘Home’, ‘While’ and so 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Abbreviation refers to </a:t>
            </a:r>
            <a:r>
              <a:rPr lang="en-IN" dirty="0"/>
              <a:t>a short form of a word or </a:t>
            </a:r>
            <a:r>
              <a:rPr lang="en-IN" dirty="0" smtClean="0"/>
              <a:t>phrase.</a:t>
            </a:r>
          </a:p>
          <a:p>
            <a:r>
              <a:rPr lang="en-IN" dirty="0" smtClean="0"/>
              <a:t> Example : </a:t>
            </a:r>
          </a:p>
          <a:p>
            <a:pPr lvl="1"/>
            <a:r>
              <a:rPr lang="en-IN" dirty="0" smtClean="0"/>
              <a:t>‘</a:t>
            </a:r>
            <a:r>
              <a:rPr lang="en-IN" dirty="0" err="1"/>
              <a:t>jk</a:t>
            </a:r>
            <a:r>
              <a:rPr lang="en-IN" dirty="0"/>
              <a:t> ’ can be used as descriptor in </a:t>
            </a:r>
            <a:r>
              <a:rPr lang="en-IN" dirty="0" smtClean="0"/>
              <a:t>place of </a:t>
            </a:r>
            <a:r>
              <a:rPr lang="en-IN" dirty="0"/>
              <a:t>‘just kidding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‘btw’ can be used as abbreviation in place of ‘by the way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‘DIY </a:t>
            </a:r>
            <a:r>
              <a:rPr lang="en-IN" dirty="0" smtClean="0"/>
              <a:t>’ for </a:t>
            </a:r>
            <a:r>
              <a:rPr lang="en-IN" dirty="0"/>
              <a:t>‘do it yourself </a:t>
            </a:r>
            <a:r>
              <a:rPr lang="en-IN" dirty="0" smtClean="0"/>
              <a:t>’ etc</a:t>
            </a:r>
            <a:r>
              <a:rPr lang="en-IN" dirty="0"/>
              <a:t>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372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00730"/>
            <a:ext cx="9029700" cy="1325563"/>
          </a:xfrm>
        </p:spPr>
        <p:txBody>
          <a:bodyPr/>
          <a:lstStyle/>
          <a:p>
            <a:r>
              <a:rPr lang="en-IN" dirty="0" smtClean="0"/>
              <a:t>Named 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616762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3</a:t>
            </a:r>
            <a:r>
              <a:rPr lang="en-IN" b="1" dirty="0" smtClean="0"/>
              <a:t>) </a:t>
            </a:r>
            <a:r>
              <a:rPr lang="en-IN" b="1" u="sng" dirty="0" smtClean="0"/>
              <a:t>Named Entity:</a:t>
            </a:r>
          </a:p>
          <a:p>
            <a:r>
              <a:rPr lang="en-IN" dirty="0"/>
              <a:t>The names of people and places belong to this </a:t>
            </a:r>
            <a:r>
              <a:rPr lang="en-IN" dirty="0" smtClean="0"/>
              <a:t>category.</a:t>
            </a:r>
          </a:p>
          <a:p>
            <a:r>
              <a:rPr lang="en-IN" dirty="0" smtClean="0"/>
              <a:t>Example :</a:t>
            </a:r>
          </a:p>
          <a:p>
            <a:pPr lvl="1"/>
            <a:r>
              <a:rPr lang="en-IN" dirty="0" smtClean="0"/>
              <a:t>‘Karan </a:t>
            </a:r>
            <a:r>
              <a:rPr lang="en-IN" dirty="0"/>
              <a:t>’ is a masculine </a:t>
            </a:r>
            <a:r>
              <a:rPr lang="en-IN" dirty="0" smtClean="0"/>
              <a:t>name.</a:t>
            </a:r>
          </a:p>
          <a:p>
            <a:pPr lvl="1"/>
            <a:r>
              <a:rPr lang="en-IN" dirty="0" smtClean="0"/>
              <a:t> ‘</a:t>
            </a:r>
            <a:r>
              <a:rPr lang="en-IN" dirty="0" err="1" smtClean="0"/>
              <a:t>Kareena</a:t>
            </a:r>
            <a:r>
              <a:rPr lang="en-IN" dirty="0" smtClean="0"/>
              <a:t>’ </a:t>
            </a:r>
            <a:r>
              <a:rPr lang="en-IN" dirty="0"/>
              <a:t>is a feminine </a:t>
            </a:r>
            <a:r>
              <a:rPr lang="en-IN" dirty="0" smtClean="0"/>
              <a:t>name.</a:t>
            </a:r>
            <a:endParaRPr lang="en-IN" dirty="0"/>
          </a:p>
          <a:p>
            <a:pPr lvl="1"/>
            <a:r>
              <a:rPr lang="en-IN" dirty="0" smtClean="0"/>
              <a:t>‘</a:t>
            </a:r>
            <a:r>
              <a:rPr lang="en-IN" dirty="0" err="1" smtClean="0"/>
              <a:t>Jawahar</a:t>
            </a:r>
            <a:r>
              <a:rPr lang="en-IN" dirty="0" smtClean="0"/>
              <a:t> </a:t>
            </a:r>
            <a:r>
              <a:rPr lang="en-IN" dirty="0" err="1" smtClean="0"/>
              <a:t>Chowk</a:t>
            </a:r>
            <a:r>
              <a:rPr lang="en-IN" dirty="0"/>
              <a:t>’ is a place </a:t>
            </a:r>
            <a:r>
              <a:rPr lang="en-IN" dirty="0" smtClean="0"/>
              <a:t>name.</a:t>
            </a:r>
            <a:endParaRPr lang="en-IN" dirty="0"/>
          </a:p>
          <a:p>
            <a:pPr lvl="1"/>
            <a:r>
              <a:rPr lang="en-IN" dirty="0" smtClean="0"/>
              <a:t>‘</a:t>
            </a:r>
            <a:r>
              <a:rPr lang="en-IN" dirty="0" err="1" smtClean="0"/>
              <a:t>Surat</a:t>
            </a:r>
            <a:r>
              <a:rPr lang="en-IN" dirty="0" smtClean="0"/>
              <a:t>’ </a:t>
            </a:r>
            <a:r>
              <a:rPr lang="en-IN" dirty="0"/>
              <a:t>is a city </a:t>
            </a:r>
            <a:r>
              <a:rPr lang="en-IN" dirty="0" smtClean="0"/>
              <a:t>name.</a:t>
            </a:r>
            <a:endParaRPr lang="en-IN" dirty="0"/>
          </a:p>
          <a:p>
            <a:pPr lvl="1"/>
            <a:r>
              <a:rPr lang="en-IN" dirty="0" smtClean="0"/>
              <a:t>‘C6</a:t>
            </a:r>
            <a:r>
              <a:rPr lang="en-IN" dirty="0"/>
              <a:t>’ </a:t>
            </a:r>
            <a:r>
              <a:rPr lang="en-IN" dirty="0" smtClean="0"/>
              <a:t>is the </a:t>
            </a:r>
            <a:r>
              <a:rPr lang="en-IN" dirty="0"/>
              <a:t>room number in block </a:t>
            </a:r>
            <a:r>
              <a:rPr lang="en-IN" dirty="0" smtClean="0"/>
              <a:t>C.</a:t>
            </a:r>
            <a:endParaRPr lang="en-IN" dirty="0"/>
          </a:p>
          <a:p>
            <a:pPr lvl="1"/>
            <a:r>
              <a:rPr lang="en-IN" dirty="0" smtClean="0"/>
              <a:t>‘GU’ </a:t>
            </a:r>
            <a:r>
              <a:rPr lang="en-IN" dirty="0"/>
              <a:t>is abbreviated form of </a:t>
            </a:r>
            <a:r>
              <a:rPr lang="en-IN" dirty="0" smtClean="0"/>
              <a:t>Gujarat University name </a:t>
            </a:r>
            <a:r>
              <a:rPr lang="en-IN" dirty="0"/>
              <a:t>etc</a:t>
            </a:r>
            <a:r>
              <a:rPr lang="en-IN" dirty="0" smtClean="0"/>
              <a:t>. 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979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23457"/>
            <a:ext cx="9029700" cy="1325563"/>
          </a:xfrm>
        </p:spPr>
        <p:txBody>
          <a:bodyPr/>
          <a:lstStyle/>
          <a:p>
            <a:r>
              <a:rPr lang="en-IN" dirty="0" smtClean="0"/>
              <a:t>Numeric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4) </a:t>
            </a:r>
            <a:r>
              <a:rPr lang="en-IN" b="1" u="sng" dirty="0"/>
              <a:t>Numeric:</a:t>
            </a:r>
          </a:p>
          <a:p>
            <a:r>
              <a:rPr lang="en-IN" dirty="0"/>
              <a:t>Date, time and number strings are included in this </a:t>
            </a:r>
            <a:r>
              <a:rPr lang="en-IN" dirty="0" smtClean="0"/>
              <a:t>category.</a:t>
            </a:r>
          </a:p>
          <a:p>
            <a:r>
              <a:rPr lang="en-IN" dirty="0" smtClean="0"/>
              <a:t>Example 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‘5pm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‘</a:t>
            </a:r>
            <a:r>
              <a:rPr lang="en-IN" dirty="0"/>
              <a:t>10-May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‘</a:t>
            </a:r>
            <a:r>
              <a:rPr lang="en-IN" dirty="0"/>
              <a:t>6/10 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‘</a:t>
            </a:r>
            <a:r>
              <a:rPr lang="en-IN" dirty="0"/>
              <a:t>3214504500 </a:t>
            </a:r>
            <a:r>
              <a:rPr lang="en-IN" dirty="0" smtClean="0"/>
              <a:t>’ </a:t>
            </a:r>
            <a:r>
              <a:rPr lang="en-IN" dirty="0"/>
              <a:t>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29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64" y="2524979"/>
            <a:ext cx="7029263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Dissertation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1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49215"/>
            <a:ext cx="9029700" cy="1325563"/>
          </a:xfrm>
        </p:spPr>
        <p:txBody>
          <a:bodyPr/>
          <a:lstStyle/>
          <a:p>
            <a:r>
              <a:rPr lang="en-IN" dirty="0" smtClean="0"/>
              <a:t>Punctuation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616762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5) </a:t>
            </a:r>
            <a:r>
              <a:rPr lang="en-IN" b="1" u="sng" dirty="0" smtClean="0"/>
              <a:t>Punctuation:</a:t>
            </a:r>
          </a:p>
          <a:p>
            <a:r>
              <a:rPr lang="en-IN" dirty="0"/>
              <a:t>This denotes the punctuation symbols such </a:t>
            </a:r>
            <a:r>
              <a:rPr lang="en-IN" dirty="0" smtClean="0"/>
              <a:t>as ‘?’, </a:t>
            </a:r>
            <a:r>
              <a:rPr lang="en-IN" dirty="0"/>
              <a:t>‘.’, ‘,’,‘! ’ and so </a:t>
            </a:r>
            <a:r>
              <a:rPr lang="en-IN" dirty="0" smtClean="0"/>
              <a:t>on.</a:t>
            </a:r>
          </a:p>
          <a:p>
            <a:r>
              <a:rPr lang="en-IN" dirty="0" smtClean="0"/>
              <a:t>The </a:t>
            </a:r>
            <a:r>
              <a:rPr lang="en-IN" dirty="0"/>
              <a:t>repetition of punctuation marks is also included in </a:t>
            </a:r>
            <a:r>
              <a:rPr lang="en-IN" dirty="0" smtClean="0"/>
              <a:t>this category.</a:t>
            </a:r>
          </a:p>
          <a:p>
            <a:r>
              <a:rPr lang="en-IN" dirty="0" smtClean="0"/>
              <a:t>Example :</a:t>
            </a:r>
          </a:p>
          <a:p>
            <a:pPr lvl="1"/>
            <a:r>
              <a:rPr lang="en-IN" dirty="0" smtClean="0"/>
              <a:t> ‘</a:t>
            </a:r>
            <a:r>
              <a:rPr lang="en-IN" dirty="0"/>
              <a:t>enjoying</a:t>
            </a:r>
            <a:r>
              <a:rPr lang="en-IN" dirty="0" smtClean="0"/>
              <a:t>?????’</a:t>
            </a:r>
          </a:p>
          <a:p>
            <a:pPr lvl="1"/>
            <a:r>
              <a:rPr lang="en-IN" dirty="0" smtClean="0"/>
              <a:t>here ‘?????’ etc.</a:t>
            </a:r>
          </a:p>
        </p:txBody>
      </p:sp>
    </p:spTree>
    <p:extLst>
      <p:ext uri="{BB962C8B-B14F-4D97-AF65-F5344CB8AC3E}">
        <p14:creationId xmlns:p14="http://schemas.microsoft.com/office/powerpoint/2010/main" val="25823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23457"/>
            <a:ext cx="9029700" cy="1325563"/>
          </a:xfrm>
        </p:spPr>
        <p:txBody>
          <a:bodyPr/>
          <a:lstStyle/>
          <a:p>
            <a:r>
              <a:rPr lang="en-IN" dirty="0" smtClean="0"/>
              <a:t>Symbol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616762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6) </a:t>
            </a:r>
            <a:r>
              <a:rPr lang="en-IN" b="1" u="sng" dirty="0" smtClean="0"/>
              <a:t>Symbol:</a:t>
            </a:r>
            <a:endParaRPr lang="en-IN" b="1" u="sng" dirty="0"/>
          </a:p>
          <a:p>
            <a:r>
              <a:rPr lang="en-IN" dirty="0"/>
              <a:t>In this, special characters and their repetitions are </a:t>
            </a:r>
            <a:r>
              <a:rPr lang="en-IN" dirty="0" smtClean="0"/>
              <a:t>included.</a:t>
            </a:r>
          </a:p>
          <a:p>
            <a:r>
              <a:rPr lang="en-IN" dirty="0" smtClean="0"/>
              <a:t>Example :</a:t>
            </a:r>
          </a:p>
          <a:p>
            <a:pPr lvl="1"/>
            <a:r>
              <a:rPr lang="en-IN" dirty="0" smtClean="0"/>
              <a:t> ‘$$$$’</a:t>
            </a:r>
          </a:p>
          <a:p>
            <a:pPr lvl="1"/>
            <a:r>
              <a:rPr lang="en-IN" dirty="0" smtClean="0"/>
              <a:t> ‘#’</a:t>
            </a:r>
          </a:p>
          <a:p>
            <a:pPr lvl="1"/>
            <a:r>
              <a:rPr lang="en-IN" dirty="0" smtClean="0"/>
              <a:t> ‘@’ and </a:t>
            </a:r>
            <a:r>
              <a:rPr lang="en-IN" dirty="0"/>
              <a:t>so on.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7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26488"/>
            <a:ext cx="9029700" cy="1325563"/>
          </a:xfrm>
        </p:spPr>
        <p:txBody>
          <a:bodyPr/>
          <a:lstStyle/>
          <a:p>
            <a:r>
              <a:rPr lang="en-IN" dirty="0" smtClean="0"/>
              <a:t>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616762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7</a:t>
            </a:r>
            <a:r>
              <a:rPr lang="en-IN" b="1" dirty="0" smtClean="0"/>
              <a:t>) </a:t>
            </a:r>
            <a:r>
              <a:rPr lang="en-IN" b="1" u="sng" dirty="0" smtClean="0"/>
              <a:t>Expression:</a:t>
            </a:r>
          </a:p>
          <a:p>
            <a:r>
              <a:rPr lang="en-IN" dirty="0"/>
              <a:t>Sound </a:t>
            </a:r>
            <a:r>
              <a:rPr lang="en-IN" dirty="0" smtClean="0"/>
              <a:t>expressions </a:t>
            </a:r>
            <a:r>
              <a:rPr lang="en-IN" dirty="0"/>
              <a:t>are </a:t>
            </a:r>
            <a:r>
              <a:rPr lang="en-IN" dirty="0" smtClean="0"/>
              <a:t>distinguishing features </a:t>
            </a:r>
            <a:r>
              <a:rPr lang="en-IN" dirty="0"/>
              <a:t>of SMS </a:t>
            </a:r>
            <a:r>
              <a:rPr lang="en-IN" dirty="0" smtClean="0"/>
              <a:t>language</a:t>
            </a:r>
          </a:p>
          <a:p>
            <a:r>
              <a:rPr lang="en-IN" dirty="0"/>
              <a:t>W</a:t>
            </a:r>
            <a:r>
              <a:rPr lang="en-IN" dirty="0" smtClean="0"/>
              <a:t>hich </a:t>
            </a:r>
            <a:r>
              <a:rPr lang="en-IN" dirty="0"/>
              <a:t>refer to natural or sometimes </a:t>
            </a:r>
            <a:r>
              <a:rPr lang="en-IN" dirty="0" smtClean="0"/>
              <a:t>non-human sounds representing expressions.</a:t>
            </a:r>
          </a:p>
          <a:p>
            <a:r>
              <a:rPr lang="en-IN" dirty="0" smtClean="0"/>
              <a:t>Example :</a:t>
            </a:r>
            <a:endParaRPr lang="en-IN" dirty="0"/>
          </a:p>
          <a:p>
            <a:pPr lvl="1"/>
            <a:r>
              <a:rPr lang="en-IN" dirty="0" smtClean="0"/>
              <a:t>‘</a:t>
            </a:r>
            <a:r>
              <a:rPr lang="en-IN" dirty="0" err="1"/>
              <a:t>hahaha</a:t>
            </a:r>
            <a:r>
              <a:rPr lang="en-IN" dirty="0"/>
              <a:t>’ and ‘</a:t>
            </a:r>
            <a:r>
              <a:rPr lang="en-IN" dirty="0" err="1"/>
              <a:t>hehehe</a:t>
            </a:r>
            <a:r>
              <a:rPr lang="en-IN" dirty="0"/>
              <a:t>’ are used to represent </a:t>
            </a:r>
            <a:r>
              <a:rPr lang="en-IN" dirty="0" smtClean="0"/>
              <a:t>laughter and </a:t>
            </a:r>
            <a:r>
              <a:rPr lang="en-IN" dirty="0"/>
              <a:t>joy.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20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65125"/>
            <a:ext cx="9029700" cy="1325563"/>
          </a:xfrm>
        </p:spPr>
        <p:txBody>
          <a:bodyPr/>
          <a:lstStyle/>
          <a:p>
            <a:r>
              <a:rPr lang="en-IN" dirty="0" smtClean="0"/>
              <a:t>Emoticons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616762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8</a:t>
            </a:r>
            <a:r>
              <a:rPr lang="en-IN" b="1" dirty="0" smtClean="0"/>
              <a:t>) </a:t>
            </a:r>
            <a:r>
              <a:rPr lang="en-IN" b="1" u="sng" dirty="0" smtClean="0"/>
              <a:t>Emoticon:</a:t>
            </a:r>
          </a:p>
          <a:p>
            <a:r>
              <a:rPr lang="en-IN" dirty="0"/>
              <a:t>It refers </a:t>
            </a:r>
            <a:r>
              <a:rPr lang="en-IN" dirty="0" smtClean="0"/>
              <a:t>to the </a:t>
            </a:r>
            <a:r>
              <a:rPr lang="en-IN" dirty="0"/>
              <a:t>facial expressions of human </a:t>
            </a:r>
            <a:r>
              <a:rPr lang="en-IN" dirty="0" smtClean="0"/>
              <a:t>beings</a:t>
            </a:r>
            <a:endParaRPr lang="en-IN" dirty="0"/>
          </a:p>
          <a:p>
            <a:r>
              <a:rPr lang="en-IN" dirty="0" smtClean="0"/>
              <a:t>Example :</a:t>
            </a:r>
          </a:p>
          <a:p>
            <a:pPr lvl="1"/>
            <a:r>
              <a:rPr lang="en-IN" dirty="0" smtClean="0"/>
              <a:t>‘ : ( ’ For sadness</a:t>
            </a:r>
          </a:p>
          <a:p>
            <a:pPr lvl="1"/>
            <a:r>
              <a:rPr lang="en-IN" dirty="0" smtClean="0"/>
              <a:t>‘ :) ’ For smile</a:t>
            </a:r>
          </a:p>
          <a:p>
            <a:pPr lvl="1"/>
            <a:r>
              <a:rPr lang="en-IN" dirty="0" smtClean="0"/>
              <a:t> ‘ </a:t>
            </a:r>
            <a:r>
              <a:rPr lang="en-IN" dirty="0" err="1" smtClean="0"/>
              <a:t>o.O</a:t>
            </a:r>
            <a:r>
              <a:rPr lang="en-IN" dirty="0" smtClean="0"/>
              <a:t> ’ </a:t>
            </a:r>
            <a:r>
              <a:rPr lang="en-IN" dirty="0"/>
              <a:t>or </a:t>
            </a:r>
            <a:r>
              <a:rPr lang="en-IN" dirty="0" smtClean="0"/>
              <a:t>‘ :O ’ For wonder and so on</a:t>
            </a:r>
          </a:p>
        </p:txBody>
      </p:sp>
    </p:spTree>
    <p:extLst>
      <p:ext uri="{BB962C8B-B14F-4D97-AF65-F5344CB8AC3E}">
        <p14:creationId xmlns:p14="http://schemas.microsoft.com/office/powerpoint/2010/main" val="1293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52246"/>
            <a:ext cx="90297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Different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Roman Hindi -&gt; Hindi </a:t>
            </a:r>
          </a:p>
          <a:p>
            <a:pPr lvl="2"/>
            <a:r>
              <a:rPr lang="en-IN" sz="2400" b="1" dirty="0"/>
              <a:t>API and </a:t>
            </a:r>
            <a:r>
              <a:rPr lang="en-IN" sz="2400" b="1" dirty="0" smtClean="0"/>
              <a:t>Libraries</a:t>
            </a:r>
          </a:p>
          <a:p>
            <a:pPr lvl="2"/>
            <a:r>
              <a:rPr lang="en-IN" sz="2400" b="1" dirty="0" smtClean="0"/>
              <a:t>Step 1</a:t>
            </a:r>
            <a:endParaRPr lang="en-IN" b="1" dirty="0"/>
          </a:p>
          <a:p>
            <a:pPr lvl="3"/>
            <a:r>
              <a:rPr lang="en-IN" sz="2400" dirty="0" smtClean="0"/>
              <a:t>Transliterate API for Python</a:t>
            </a:r>
          </a:p>
          <a:p>
            <a:pPr lvl="2"/>
            <a:r>
              <a:rPr lang="en-IN" sz="2400" b="1" dirty="0" smtClean="0"/>
              <a:t>Step 2</a:t>
            </a:r>
          </a:p>
          <a:p>
            <a:pPr lvl="3"/>
            <a:r>
              <a:rPr lang="en-IN" sz="2400" dirty="0" smtClean="0"/>
              <a:t>Natural Language Tool Kit(NLTK)</a:t>
            </a:r>
          </a:p>
          <a:p>
            <a:pPr lvl="3"/>
            <a:r>
              <a:rPr lang="en-IN" sz="2400" dirty="0" smtClean="0"/>
              <a:t>Shallow Parser - Tagger</a:t>
            </a:r>
          </a:p>
          <a:p>
            <a:pPr lvl="3"/>
            <a:r>
              <a:rPr lang="en-IN" sz="2400" dirty="0" smtClean="0"/>
              <a:t>CRF-Suite</a:t>
            </a:r>
          </a:p>
        </p:txBody>
      </p:sp>
    </p:spTree>
    <p:extLst>
      <p:ext uri="{BB962C8B-B14F-4D97-AF65-F5344CB8AC3E}">
        <p14:creationId xmlns:p14="http://schemas.microsoft.com/office/powerpoint/2010/main" val="38882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52246"/>
            <a:ext cx="9029700" cy="1325563"/>
          </a:xfrm>
        </p:spPr>
        <p:txBody>
          <a:bodyPr/>
          <a:lstStyle/>
          <a:p>
            <a:r>
              <a:rPr lang="en-IN" dirty="0"/>
              <a:t>Different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Roman Hindi -&gt; English</a:t>
            </a:r>
          </a:p>
          <a:p>
            <a:pPr lvl="2"/>
            <a:r>
              <a:rPr lang="en-IN" sz="2400" b="1" dirty="0"/>
              <a:t>API and </a:t>
            </a:r>
            <a:r>
              <a:rPr lang="en-IN" sz="2400" b="1" dirty="0" smtClean="0"/>
              <a:t>Libraries</a:t>
            </a:r>
          </a:p>
          <a:p>
            <a:pPr lvl="3"/>
            <a:r>
              <a:rPr lang="en-IN" sz="2400" b="1" dirty="0" smtClean="0"/>
              <a:t>Step 1</a:t>
            </a:r>
            <a:endParaRPr lang="en-IN" sz="2400" b="1" dirty="0"/>
          </a:p>
          <a:p>
            <a:pPr lvl="4"/>
            <a:r>
              <a:rPr lang="en-IN" sz="2400" dirty="0" smtClean="0"/>
              <a:t>Google-translate API</a:t>
            </a:r>
          </a:p>
          <a:p>
            <a:pPr lvl="3"/>
            <a:r>
              <a:rPr lang="en-IN" sz="2400" b="1" dirty="0" smtClean="0"/>
              <a:t>Step 2</a:t>
            </a:r>
          </a:p>
          <a:p>
            <a:pPr lvl="4"/>
            <a:r>
              <a:rPr lang="en-IN" sz="2400" dirty="0" smtClean="0"/>
              <a:t>Natural Language tool-kit</a:t>
            </a:r>
          </a:p>
          <a:p>
            <a:pPr lvl="4"/>
            <a:r>
              <a:rPr lang="en-IN" sz="2400" dirty="0" smtClean="0"/>
              <a:t>Stanford’s Core NLP Suite</a:t>
            </a:r>
          </a:p>
          <a:p>
            <a:pPr lvl="4"/>
            <a:r>
              <a:rPr lang="en-IN" sz="2400" dirty="0" smtClean="0"/>
              <a:t>Apache </a:t>
            </a:r>
            <a:r>
              <a:rPr lang="en-IN" sz="2400" dirty="0" err="1" smtClean="0"/>
              <a:t>Luecene</a:t>
            </a:r>
            <a:endParaRPr lang="en-IN" sz="2400" dirty="0" smtClean="0"/>
          </a:p>
          <a:p>
            <a:pPr lvl="4"/>
            <a:r>
              <a:rPr lang="en-IN" sz="2400" dirty="0" smtClean="0"/>
              <a:t>Apache </a:t>
            </a:r>
            <a:r>
              <a:rPr lang="en-IN" sz="2400" dirty="0" err="1" smtClean="0"/>
              <a:t>OpenNLP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6186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39367"/>
            <a:ext cx="9029700" cy="1325563"/>
          </a:xfrm>
        </p:spPr>
        <p:txBody>
          <a:bodyPr/>
          <a:lstStyle/>
          <a:p>
            <a:r>
              <a:rPr lang="en-IN" dirty="0"/>
              <a:t>Different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4868252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Roman Hindi</a:t>
            </a:r>
          </a:p>
          <a:p>
            <a:pPr lvl="2"/>
            <a:r>
              <a:rPr lang="en-IN" sz="2400" b="1" dirty="0"/>
              <a:t>API and </a:t>
            </a:r>
            <a:r>
              <a:rPr lang="en-IN" sz="2400" b="1" dirty="0" smtClean="0"/>
              <a:t>Libraries</a:t>
            </a:r>
          </a:p>
          <a:p>
            <a:pPr lvl="2"/>
            <a:r>
              <a:rPr lang="en-IN" sz="2400" b="1" dirty="0" smtClean="0"/>
              <a:t>Step 1</a:t>
            </a:r>
            <a:endParaRPr lang="en-IN" b="1" dirty="0" smtClean="0"/>
          </a:p>
          <a:p>
            <a:pPr lvl="3"/>
            <a:r>
              <a:rPr lang="en-IN" sz="2400" dirty="0" smtClean="0"/>
              <a:t>We don’t need to translate our data in any language.</a:t>
            </a:r>
          </a:p>
          <a:p>
            <a:pPr lvl="2"/>
            <a:r>
              <a:rPr lang="en-IN" sz="2400" b="1" dirty="0" smtClean="0"/>
              <a:t>Step 2</a:t>
            </a:r>
          </a:p>
          <a:p>
            <a:pPr lvl="3"/>
            <a:r>
              <a:rPr lang="en-IN" sz="2400" dirty="0" smtClean="0"/>
              <a:t>Natural </a:t>
            </a:r>
            <a:r>
              <a:rPr lang="en-IN" sz="2400" dirty="0"/>
              <a:t>Language tool-kit</a:t>
            </a:r>
          </a:p>
          <a:p>
            <a:pPr lvl="3"/>
            <a:r>
              <a:rPr lang="en-IN" sz="2400" dirty="0"/>
              <a:t>Stanford’s Core NLP </a:t>
            </a:r>
            <a:r>
              <a:rPr lang="en-IN" sz="2400" dirty="0" smtClean="0"/>
              <a:t>Suite</a:t>
            </a:r>
            <a:endParaRPr lang="en-IN" sz="2400" dirty="0"/>
          </a:p>
          <a:p>
            <a:pPr marL="1371600" lvl="3" indent="0">
              <a:buNone/>
            </a:pPr>
            <a:endParaRPr lang="en-IN" sz="2200" b="1" dirty="0" smtClean="0"/>
          </a:p>
          <a:p>
            <a:pPr marL="1371600" lvl="3" indent="0">
              <a:buNone/>
            </a:pPr>
            <a:r>
              <a:rPr lang="en-IN" sz="2200" b="1" dirty="0" smtClean="0"/>
              <a:t>We are using this approach for our Problem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70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0"/>
            <a:ext cx="9029700" cy="850900"/>
          </a:xfrm>
        </p:spPr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3546"/>
              </p:ext>
            </p:extLst>
          </p:nvPr>
        </p:nvGraphicFramePr>
        <p:xfrm>
          <a:off x="1231900" y="850901"/>
          <a:ext cx="10452100" cy="5854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2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522" y="365125"/>
            <a:ext cx="9029700" cy="1325563"/>
          </a:xfrm>
        </p:spPr>
        <p:txBody>
          <a:bodyPr/>
          <a:lstStyle/>
          <a:p>
            <a:r>
              <a:rPr lang="en-IN" dirty="0" smtClean="0"/>
              <a:t>CSV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542290"/>
            <a:ext cx="97917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are using pandas for loading data from csv file.</a:t>
            </a:r>
            <a:endParaRPr lang="en-US" dirty="0"/>
          </a:p>
        </p:txBody>
      </p:sp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758734"/>
            <a:ext cx="7267232" cy="27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7" y="214204"/>
            <a:ext cx="9029700" cy="1325563"/>
          </a:xfrm>
        </p:spPr>
        <p:txBody>
          <a:bodyPr/>
          <a:lstStyle/>
          <a:p>
            <a:r>
              <a:rPr lang="en-IN" dirty="0" smtClean="0"/>
              <a:t>Raw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27" y="1539767"/>
            <a:ext cx="9852338" cy="5194088"/>
          </a:xfrm>
        </p:spPr>
      </p:pic>
    </p:spTree>
    <p:extLst>
      <p:ext uri="{BB962C8B-B14F-4D97-AF65-F5344CB8AC3E}">
        <p14:creationId xmlns:p14="http://schemas.microsoft.com/office/powerpoint/2010/main" val="7216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785" y="-88899"/>
            <a:ext cx="1207215" cy="592428"/>
          </a:xfrm>
        </p:spPr>
        <p:txBody>
          <a:bodyPr/>
          <a:lstStyle/>
          <a:p>
            <a:r>
              <a:rPr lang="en-IN" sz="2800" b="1" u="sng" dirty="0" smtClean="0"/>
              <a:t>Index</a:t>
            </a:r>
            <a:endParaRPr lang="en-IN" sz="28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54356"/>
              </p:ext>
            </p:extLst>
          </p:nvPr>
        </p:nvGraphicFramePr>
        <p:xfrm>
          <a:off x="1946948" y="724475"/>
          <a:ext cx="8644852" cy="593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73"/>
                <a:gridCol w="7225979"/>
              </a:tblGrid>
              <a:tr h="42699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Sr.</a:t>
                      </a:r>
                      <a:r>
                        <a:rPr lang="en-IN" sz="2400" baseline="0" dirty="0" smtClean="0"/>
                        <a:t> No.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Topic</a:t>
                      </a:r>
                      <a:endParaRPr lang="en-IN" sz="2400" dirty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hlinkClick r:id="rId2" action="ppaction://hlinksldjump"/>
                        </a:rPr>
                        <a:t>Research</a:t>
                      </a:r>
                      <a:r>
                        <a:rPr lang="en-IN" baseline="0" dirty="0" smtClean="0">
                          <a:hlinkClick r:id="rId2" action="ppaction://hlinksldjump"/>
                        </a:rPr>
                        <a:t> Problem</a:t>
                      </a:r>
                      <a:endParaRPr lang="en-IN" dirty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hlinkClick r:id="rId3" action="ppaction://hlinksldjump"/>
                        </a:rPr>
                        <a:t>Terminologies</a:t>
                      </a:r>
                      <a:endParaRPr lang="en-IN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hlinkClick r:id="rId3" action="ppaction://hlinksldjump"/>
                        </a:rPr>
                        <a:t>Multilingual</a:t>
                      </a:r>
                      <a:endParaRPr lang="en-IN" dirty="0" smtClean="0"/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hlinkClick r:id="rId4" action="ppaction://hlinksldjump"/>
                        </a:rPr>
                        <a:t>Author Profiling </a:t>
                      </a:r>
                      <a:endParaRPr lang="en-IN" dirty="0" smtClean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aseline="0" dirty="0" smtClean="0">
                          <a:hlinkClick r:id="rId5" action="ppaction://hlinksldjump"/>
                        </a:rPr>
                        <a:t>Multilingual Author Profiling on SMS</a:t>
                      </a:r>
                      <a:endParaRPr lang="en-IN" dirty="0" smtClean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hlinkClick r:id="rId6" action="ppaction://hlinksldjump"/>
                        </a:rPr>
                        <a:t>Applications</a:t>
                      </a:r>
                      <a:endParaRPr lang="en-IN" dirty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7" action="ppaction://hlinksldjump"/>
                        </a:rPr>
                        <a:t>FIRE</a:t>
                      </a:r>
                      <a:endParaRPr lang="en-IN" dirty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8" action="ppaction://hlinksldjump"/>
                        </a:rPr>
                        <a:t>Dataset Classification</a:t>
                      </a:r>
                      <a:endParaRPr lang="en-IN" dirty="0" smtClean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9" action="ppaction://hlinksldjump"/>
                        </a:rPr>
                        <a:t>Sample</a:t>
                      </a:r>
                      <a:r>
                        <a:rPr lang="en-IN" baseline="0" dirty="0" smtClean="0">
                          <a:hlinkClick r:id="rId9" action="ppaction://hlinksldjump"/>
                        </a:rPr>
                        <a:t> Data</a:t>
                      </a:r>
                      <a:endParaRPr lang="en-IN" dirty="0" smtClean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10" action="ppaction://hlinksldjump"/>
                        </a:rPr>
                        <a:t>Tags Identification</a:t>
                      </a:r>
                      <a:endParaRPr lang="en-IN" dirty="0" smtClean="0"/>
                    </a:p>
                  </a:txBody>
                  <a:tcPr/>
                </a:tc>
              </a:tr>
              <a:tr h="39708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hlinkClick r:id="rId11" action="ppaction://hlinksldjump"/>
                        </a:rPr>
                        <a:t>Different Approaches</a:t>
                      </a:r>
                      <a:endParaRPr lang="en-IN" dirty="0" smtClean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>
                          <a:hlinkClick r:id="rId12" action="ppaction://hlinksldjump"/>
                        </a:rPr>
                        <a:t>Flow chart</a:t>
                      </a:r>
                      <a:endParaRPr lang="en-IN" i="0" dirty="0" smtClean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hlinkClick r:id="rId13" action="ppaction://hlinksldjump"/>
                        </a:rPr>
                        <a:t>CSV File</a:t>
                      </a:r>
                      <a:endParaRPr lang="en-IN" dirty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14" action="ppaction://hlinksldjump"/>
                        </a:rPr>
                        <a:t>Raw Data</a:t>
                      </a:r>
                      <a:endParaRPr lang="en-IN" i="0" dirty="0"/>
                    </a:p>
                  </a:txBody>
                  <a:tcPr/>
                </a:tc>
              </a:tr>
              <a:tr h="3895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IN" i="0" dirty="0" smtClean="0">
                          <a:hlinkClick r:id="rId15" action="ppaction://hlinksldjump"/>
                        </a:rPr>
                        <a:t>Tokenization</a:t>
                      </a:r>
                      <a:endParaRPr lang="en-IN" i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553" y="334851"/>
            <a:ext cx="9029700" cy="1325563"/>
          </a:xfrm>
        </p:spPr>
        <p:txBody>
          <a:bodyPr/>
          <a:lstStyle/>
          <a:p>
            <a:r>
              <a:rPr lang="en-IN" dirty="0" smtClean="0"/>
              <a:t>Tokenization</a:t>
            </a:r>
            <a:endParaRPr lang="en-IN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4868252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Tokenization is a step which splits longer strings of text into smaller pieces, or tokens.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Larger </a:t>
            </a:r>
            <a:r>
              <a:rPr lang="en-IN" sz="2400" dirty="0"/>
              <a:t>chunks of text can be tokenized into sentences, sentences can be </a:t>
            </a:r>
            <a:r>
              <a:rPr lang="en-IN" sz="2400" dirty="0" smtClean="0"/>
              <a:t>tokenized </a:t>
            </a:r>
            <a:r>
              <a:rPr lang="en-IN" sz="2400" dirty="0"/>
              <a:t>into words, etc.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Tokenization </a:t>
            </a:r>
            <a:r>
              <a:rPr lang="en-IN" sz="2400" dirty="0"/>
              <a:t>is also referred to as text segmentation or lexical analysis.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For our task, we will tokenize our sample text into a list of words.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This </a:t>
            </a:r>
            <a:r>
              <a:rPr lang="en-IN" sz="2400" dirty="0"/>
              <a:t>is done using NTLK's </a:t>
            </a:r>
            <a:r>
              <a:rPr lang="en-IN" sz="2400" dirty="0" err="1"/>
              <a:t>word_tokenize</a:t>
            </a:r>
            <a:r>
              <a:rPr lang="en-IN" sz="2400" dirty="0"/>
              <a:t>() function.</a:t>
            </a:r>
          </a:p>
        </p:txBody>
      </p:sp>
    </p:spTree>
    <p:extLst>
      <p:ext uri="{BB962C8B-B14F-4D97-AF65-F5344CB8AC3E}">
        <p14:creationId xmlns:p14="http://schemas.microsoft.com/office/powerpoint/2010/main" val="15843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612" y="154547"/>
            <a:ext cx="9029700" cy="1325563"/>
          </a:xfrm>
        </p:spPr>
        <p:txBody>
          <a:bodyPr/>
          <a:lstStyle/>
          <a:p>
            <a:r>
              <a:rPr lang="en-IN" dirty="0" smtClean="0"/>
              <a:t>Tokenization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16" y="1621778"/>
            <a:ext cx="9029096" cy="50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155" y="154547"/>
            <a:ext cx="9029700" cy="1325563"/>
          </a:xfrm>
        </p:spPr>
        <p:txBody>
          <a:bodyPr/>
          <a:lstStyle/>
          <a:p>
            <a:r>
              <a:rPr lang="en-IN" dirty="0" smtClean="0"/>
              <a:t>Pre-Processing of Data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55" y="1608898"/>
            <a:ext cx="10641475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1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-81593"/>
            <a:ext cx="9029700" cy="1325563"/>
          </a:xfrm>
        </p:spPr>
        <p:txBody>
          <a:bodyPr/>
          <a:lstStyle/>
          <a:p>
            <a:r>
              <a:rPr lang="en-IN" dirty="0" smtClean="0"/>
              <a:t>Pre-Processed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921768"/>
            <a:ext cx="10553700" cy="4857552"/>
          </a:xfrm>
        </p:spPr>
      </p:pic>
      <p:sp>
        <p:nvSpPr>
          <p:cNvPr id="5" name="TextBox 4"/>
          <p:cNvSpPr txBox="1"/>
          <p:nvPr/>
        </p:nvSpPr>
        <p:spPr>
          <a:xfrm>
            <a:off x="1308100" y="1284871"/>
            <a:ext cx="10099624" cy="4308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IN" sz="2200" dirty="0" smtClean="0"/>
              <a:t>Removed end lines, tabs, stop words, non-</a:t>
            </a:r>
            <a:r>
              <a:rPr lang="en-IN" sz="2200" dirty="0" err="1" smtClean="0"/>
              <a:t>ascii</a:t>
            </a:r>
            <a:r>
              <a:rPr lang="en-IN" sz="2200" dirty="0" smtClean="0"/>
              <a:t> words and the converted to lower case.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252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612" y="154547"/>
            <a:ext cx="9029700" cy="1325563"/>
          </a:xfrm>
        </p:spPr>
        <p:txBody>
          <a:bodyPr/>
          <a:lstStyle/>
          <a:p>
            <a:r>
              <a:rPr lang="en-IN" dirty="0" smtClean="0"/>
              <a:t>Tokenization – after pre-processing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12" y="1367642"/>
            <a:ext cx="10260170" cy="54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90152"/>
            <a:ext cx="93980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Term Frequency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507075"/>
            <a:ext cx="9791700" cy="5750169"/>
          </a:xfrm>
        </p:spPr>
        <p:txBody>
          <a:bodyPr>
            <a:noAutofit/>
          </a:bodyPr>
          <a:lstStyle/>
          <a:p>
            <a:r>
              <a:rPr lang="en-US" sz="2400" dirty="0"/>
              <a:t>Term frequency counts the number of occurrences of term in a text </a:t>
            </a:r>
            <a:r>
              <a:rPr lang="en-US" sz="2400" dirty="0" smtClean="0"/>
              <a:t>document. </a:t>
            </a:r>
            <a:endParaRPr lang="en-US" sz="2400" dirty="0"/>
          </a:p>
          <a:p>
            <a:r>
              <a:rPr lang="en-US" sz="2400" dirty="0"/>
              <a:t>Mathematically it can be represented as: </a:t>
            </a:r>
          </a:p>
          <a:p>
            <a:r>
              <a:rPr lang="en-US" sz="2400" dirty="0"/>
              <a:t>Term _ Frequency _ </a:t>
            </a:r>
            <a:r>
              <a:rPr lang="en-US" sz="2400" dirty="0" err="1"/>
              <a:t>Wij</a:t>
            </a:r>
            <a:r>
              <a:rPr lang="en-US" sz="2400" dirty="0"/>
              <a:t> = </a:t>
            </a:r>
            <a:r>
              <a:rPr lang="en-US" sz="2400" dirty="0" err="1"/>
              <a:t>tfij</a:t>
            </a:r>
            <a:r>
              <a:rPr lang="en-US" sz="2400" dirty="0"/>
              <a:t> 			</a:t>
            </a:r>
            <a:r>
              <a:rPr lang="en-US" sz="2400" dirty="0" smtClean="0"/>
              <a:t> </a:t>
            </a:r>
          </a:p>
          <a:p>
            <a:pPr lvl="2"/>
            <a:r>
              <a:rPr lang="en-US" dirty="0" smtClean="0"/>
              <a:t>where, </a:t>
            </a:r>
            <a:r>
              <a:rPr lang="en-US" dirty="0" err="1" smtClean="0"/>
              <a:t>tfij</a:t>
            </a:r>
            <a:r>
              <a:rPr lang="en-US" dirty="0" smtClean="0"/>
              <a:t> as the frequency of term </a:t>
            </a:r>
            <a:r>
              <a:rPr lang="en-US" dirty="0" err="1" smtClean="0"/>
              <a:t>i</a:t>
            </a:r>
            <a:r>
              <a:rPr lang="en-US" dirty="0" smtClean="0"/>
              <a:t> in document j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b="1" dirty="0" smtClean="0"/>
              <a:t>Term Frequency(TF)</a:t>
            </a:r>
            <a:r>
              <a:rPr lang="en-IN" sz="2400" dirty="0" smtClean="0"/>
              <a:t> </a:t>
            </a:r>
            <a:r>
              <a:rPr lang="en-IN" sz="2400" dirty="0"/>
              <a:t>measures how frequently a term occurs in a document</a:t>
            </a:r>
            <a:r>
              <a:rPr lang="en-IN" sz="2400" dirty="0" smtClean="0"/>
              <a:t>.</a:t>
            </a:r>
          </a:p>
          <a:p>
            <a:r>
              <a:rPr lang="en-IN" sz="2400" b="1" dirty="0"/>
              <a:t>TF(t) </a:t>
            </a:r>
            <a:r>
              <a:rPr lang="en-IN" sz="2400" dirty="0"/>
              <a:t>= (Number of times term t appears in a document) / (Total number of terms in </a:t>
            </a:r>
            <a:r>
              <a:rPr lang="en-IN" sz="2400" dirty="0" smtClean="0"/>
              <a:t>the document)</a:t>
            </a:r>
          </a:p>
          <a:p>
            <a:endParaRPr lang="en-IN" sz="2400" dirty="0" smtClean="0"/>
          </a:p>
          <a:p>
            <a:r>
              <a:rPr lang="en-IN" sz="2400" dirty="0" smtClean="0"/>
              <a:t>Total Words in our Corpus –&gt; 2,41,489</a:t>
            </a:r>
          </a:p>
        </p:txBody>
      </p:sp>
    </p:spTree>
    <p:extLst>
      <p:ext uri="{BB962C8B-B14F-4D97-AF65-F5344CB8AC3E}">
        <p14:creationId xmlns:p14="http://schemas.microsoft.com/office/powerpoint/2010/main" val="29534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913" y="141668"/>
            <a:ext cx="9029700" cy="1325563"/>
          </a:xfrm>
        </p:spPr>
        <p:txBody>
          <a:bodyPr/>
          <a:lstStyle/>
          <a:p>
            <a:r>
              <a:rPr lang="en-IN" dirty="0" smtClean="0"/>
              <a:t>Term Frequency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13" y="1662516"/>
            <a:ext cx="11178547" cy="51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313" y="0"/>
            <a:ext cx="93980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TFIDF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325564"/>
            <a:ext cx="10599312" cy="5319936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Inverse Data Frequency (</a:t>
            </a:r>
            <a:r>
              <a:rPr lang="en-IN" sz="2400" b="1" dirty="0" err="1"/>
              <a:t>idf</a:t>
            </a:r>
            <a:r>
              <a:rPr lang="en-IN" sz="2400" b="1" dirty="0"/>
              <a:t>): </a:t>
            </a:r>
            <a:r>
              <a:rPr lang="en-IN" sz="2400" dirty="0"/>
              <a:t>used to calculate the weight of rare words across all documents in the corpus. The words that occur rarely in the corpus have a high IDF score. It is given by the equation below</a:t>
            </a:r>
            <a:r>
              <a:rPr lang="en-IN" sz="2400" dirty="0" smtClean="0"/>
              <a:t>.</a:t>
            </a:r>
          </a:p>
          <a:p>
            <a:endParaRPr lang="en-IN" sz="2600" dirty="0" smtClean="0"/>
          </a:p>
          <a:p>
            <a:r>
              <a:rPr lang="en-IN" sz="2400" b="1" dirty="0"/>
              <a:t>IDF(t) </a:t>
            </a:r>
            <a:r>
              <a:rPr lang="en-IN" sz="2400" dirty="0"/>
              <a:t>= log(Total number of documents / Number of documents with term t in it).</a:t>
            </a:r>
          </a:p>
          <a:p>
            <a:pPr marL="0" indent="0">
              <a:buNone/>
            </a:pPr>
            <a:endParaRPr lang="en-IN" sz="2600" dirty="0" smtClean="0"/>
          </a:p>
          <a:p>
            <a:r>
              <a:rPr lang="en-IN" sz="2400" b="1" dirty="0" smtClean="0"/>
              <a:t>Inverse </a:t>
            </a:r>
            <a:r>
              <a:rPr lang="en-IN" sz="2400" b="1" dirty="0"/>
              <a:t>Document </a:t>
            </a:r>
            <a:r>
              <a:rPr lang="en-IN" sz="2400" b="1" dirty="0" smtClean="0"/>
              <a:t>Frequency(IDF)</a:t>
            </a:r>
            <a:r>
              <a:rPr lang="en-IN" sz="2400" dirty="0"/>
              <a:t> </a:t>
            </a:r>
            <a:r>
              <a:rPr lang="en-IN" sz="2400" dirty="0" smtClean="0"/>
              <a:t>measures </a:t>
            </a:r>
            <a:r>
              <a:rPr lang="en-IN" sz="2400" dirty="0"/>
              <a:t>how important a term is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 smtClean="0"/>
              <a:t>Combining </a:t>
            </a:r>
            <a:r>
              <a:rPr lang="en-IN" sz="2400" b="1" dirty="0" smtClean="0"/>
              <a:t>TF</a:t>
            </a:r>
            <a:r>
              <a:rPr lang="en-IN" sz="2400" dirty="0" smtClean="0"/>
              <a:t> and </a:t>
            </a:r>
            <a:r>
              <a:rPr lang="en-IN" sz="2400" b="1" dirty="0" smtClean="0"/>
              <a:t>IDF</a:t>
            </a:r>
            <a:r>
              <a:rPr lang="en-IN" sz="2400" dirty="0" smtClean="0"/>
              <a:t> we </a:t>
            </a:r>
            <a:r>
              <a:rPr lang="en-IN" sz="2400" dirty="0"/>
              <a:t>come up with the TF-IDF score </a:t>
            </a:r>
            <a:r>
              <a:rPr lang="en-IN" sz="2400" dirty="0" smtClean="0"/>
              <a:t>(t) </a:t>
            </a:r>
            <a:r>
              <a:rPr lang="en-IN" sz="2400" dirty="0"/>
              <a:t>for a </a:t>
            </a:r>
            <a:r>
              <a:rPr lang="en-IN" sz="2400" dirty="0" smtClean="0"/>
              <a:t>term in </a:t>
            </a:r>
            <a:r>
              <a:rPr lang="en-IN" sz="2400" dirty="0"/>
              <a:t>a document in the corpus. It is the product of </a:t>
            </a:r>
            <a:r>
              <a:rPr lang="en-IN" sz="2400" dirty="0" err="1"/>
              <a:t>tf</a:t>
            </a:r>
            <a:r>
              <a:rPr lang="en-IN" sz="2400" dirty="0"/>
              <a:t> and </a:t>
            </a:r>
            <a:r>
              <a:rPr lang="en-IN" sz="2400" dirty="0" err="1"/>
              <a:t>idf</a:t>
            </a:r>
            <a:r>
              <a:rPr lang="en-IN" sz="2400" dirty="0" smtClean="0"/>
              <a:t>:</a:t>
            </a:r>
          </a:p>
          <a:p>
            <a:pPr marL="914400" lvl="4" indent="-457200"/>
            <a:r>
              <a:rPr lang="en-IN" sz="2000" i="1" dirty="0"/>
              <a:t>TF-IDF(term) = TF(term in a document) * IDF(term)</a:t>
            </a:r>
            <a:r>
              <a:rPr lang="nl-NL" dirty="0"/>
              <a:t>		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TF-IDF gives </a:t>
            </a:r>
            <a:r>
              <a:rPr lang="en-IN" sz="2400" dirty="0"/>
              <a:t>a numerical value to the importance of each word in a particular </a:t>
            </a:r>
            <a:r>
              <a:rPr lang="en-IN" sz="2400" dirty="0" smtClean="0"/>
              <a:t>text.</a:t>
            </a:r>
          </a:p>
        </p:txBody>
      </p:sp>
    </p:spTree>
    <p:extLst>
      <p:ext uri="{BB962C8B-B14F-4D97-AF65-F5344CB8AC3E}">
        <p14:creationId xmlns:p14="http://schemas.microsoft.com/office/powerpoint/2010/main" val="38285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51" y="0"/>
            <a:ext cx="9029700" cy="1325563"/>
          </a:xfrm>
        </p:spPr>
        <p:txBody>
          <a:bodyPr/>
          <a:lstStyle/>
          <a:p>
            <a:r>
              <a:rPr lang="en-IN" dirty="0" smtClean="0"/>
              <a:t>Example : TFIDF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1" y="1429555"/>
            <a:ext cx="10418917" cy="4739425"/>
          </a:xfrm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303576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IN" dirty="0" smtClean="0"/>
              <a:t>Source - www.simplilearn.com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1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51" y="0"/>
            <a:ext cx="9029700" cy="1325563"/>
          </a:xfrm>
        </p:spPr>
        <p:txBody>
          <a:bodyPr/>
          <a:lstStyle/>
          <a:p>
            <a:r>
              <a:rPr lang="en-IN" dirty="0" smtClean="0"/>
              <a:t>TFIDF – Of </a:t>
            </a:r>
            <a:r>
              <a:rPr lang="en-IN" dirty="0"/>
              <a:t>O</a:t>
            </a:r>
            <a:r>
              <a:rPr lang="en-IN" dirty="0" smtClean="0"/>
              <a:t>ur </a:t>
            </a:r>
            <a:r>
              <a:rPr lang="en-IN" dirty="0"/>
              <a:t>D</a:t>
            </a:r>
            <a:r>
              <a:rPr lang="en-IN" dirty="0" smtClean="0"/>
              <a:t>ataset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1" y="1139017"/>
            <a:ext cx="4133134" cy="55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398" y="0"/>
            <a:ext cx="1207215" cy="592428"/>
          </a:xfrm>
        </p:spPr>
        <p:txBody>
          <a:bodyPr/>
          <a:lstStyle/>
          <a:p>
            <a:r>
              <a:rPr lang="en-IN" sz="2800" b="1" u="sng" dirty="0" smtClean="0"/>
              <a:t>Index</a:t>
            </a:r>
            <a:endParaRPr lang="en-IN" sz="28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37828"/>
              </p:ext>
            </p:extLst>
          </p:nvPr>
        </p:nvGraphicFramePr>
        <p:xfrm>
          <a:off x="1670218" y="700700"/>
          <a:ext cx="8644852" cy="6031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73"/>
                <a:gridCol w="7225979"/>
              </a:tblGrid>
              <a:tr h="4296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Sr.</a:t>
                      </a:r>
                      <a:r>
                        <a:rPr lang="en-IN" sz="2400" baseline="0" dirty="0" smtClean="0"/>
                        <a:t> No.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i="0" dirty="0" smtClean="0"/>
                        <a:t>Topic</a:t>
                      </a:r>
                      <a:endParaRPr lang="en-IN" sz="2400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IN" i="0" dirty="0" smtClean="0">
                          <a:hlinkClick r:id="rId2" action="ppaction://hlinksldjump"/>
                        </a:rPr>
                        <a:t>Pre-processing of data</a:t>
                      </a:r>
                      <a:endParaRPr lang="en-IN" i="0" dirty="0" smtClean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Tx/>
                        <a:buNone/>
                      </a:pPr>
                      <a:r>
                        <a:rPr lang="en-IN" i="0" dirty="0" smtClean="0">
                          <a:hlinkClick r:id="rId3" action="ppaction://hlinksldjump"/>
                        </a:rPr>
                        <a:t>Pre-processed</a:t>
                      </a:r>
                      <a:r>
                        <a:rPr lang="en-IN" i="0" baseline="0" dirty="0" smtClean="0">
                          <a:hlinkClick r:id="rId3" action="ppaction://hlinksldjump"/>
                        </a:rPr>
                        <a:t> data</a:t>
                      </a:r>
                      <a:endParaRPr lang="en-IN" i="0" dirty="0" smtClean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4" action="ppaction://hlinksldjump"/>
                        </a:rPr>
                        <a:t>Tokenization after</a:t>
                      </a:r>
                      <a:r>
                        <a:rPr lang="en-IN" i="0" baseline="0" dirty="0" smtClean="0">
                          <a:hlinkClick r:id="rId4" action="ppaction://hlinksldjump"/>
                        </a:rPr>
                        <a:t> </a:t>
                      </a:r>
                      <a:r>
                        <a:rPr lang="en-IN" i="0" dirty="0" smtClean="0">
                          <a:hlinkClick r:id="rId4" action="ppaction://hlinksldjump"/>
                        </a:rPr>
                        <a:t>Pre-Processing of data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5" action="ppaction://hlinksldjump"/>
                        </a:rPr>
                        <a:t>TFIDF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6" action="ppaction://hlinksldjump"/>
                        </a:rPr>
                        <a:t>N-gram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7" action="ppaction://hlinksldjump"/>
                        </a:rPr>
                        <a:t>Naïve</a:t>
                      </a:r>
                      <a:r>
                        <a:rPr lang="en-IN" i="0" baseline="0" dirty="0" smtClean="0">
                          <a:hlinkClick r:id="rId7" action="ppaction://hlinksldjump"/>
                        </a:rPr>
                        <a:t> Bayes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8" action="ppaction://hlinksldjump"/>
                        </a:rPr>
                        <a:t>SVM</a:t>
                      </a:r>
                      <a:r>
                        <a:rPr lang="en-IN" i="0" baseline="0" dirty="0" smtClean="0">
                          <a:hlinkClick r:id="rId8" action="ppaction://hlinksldjump"/>
                        </a:rPr>
                        <a:t> – Support vector machine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9" action="ppaction://hlinksldjump"/>
                        </a:rPr>
                        <a:t>Decision Tree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10" action="ppaction://hlinksldjump"/>
                        </a:rPr>
                        <a:t>Random Forest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11" action="ppaction://hlinksldjump"/>
                        </a:rPr>
                        <a:t>Evaluation measures</a:t>
                      </a:r>
                      <a:endParaRPr lang="en-IN" i="0" dirty="0"/>
                    </a:p>
                  </a:txBody>
                  <a:tcPr/>
                </a:tc>
              </a:tr>
              <a:tr h="44809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0" dirty="0" smtClean="0">
                          <a:hlinkClick r:id="rId12" action="ppaction://hlinksldjump"/>
                        </a:rPr>
                        <a:t>Accuracy comparison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13" action="ppaction://hlinksldjump"/>
                        </a:rPr>
                        <a:t>Literature Review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14" action="ppaction://hlinksldjump"/>
                        </a:rPr>
                        <a:t>Conclusion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14" action="ppaction://hlinksldjump"/>
                        </a:rPr>
                        <a:t>Future Work</a:t>
                      </a:r>
                      <a:endParaRPr lang="en-IN" i="0" dirty="0"/>
                    </a:p>
                  </a:txBody>
                  <a:tcPr/>
                </a:tc>
              </a:tr>
              <a:tr h="36614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i="0" dirty="0" smtClean="0">
                          <a:hlinkClick r:id="rId15" action="ppaction://hlinksldjump"/>
                        </a:rPr>
                        <a:t>References</a:t>
                      </a:r>
                      <a:endParaRPr lang="en-IN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2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18864"/>
            <a:ext cx="9029700" cy="1325563"/>
          </a:xfrm>
        </p:spPr>
        <p:txBody>
          <a:bodyPr/>
          <a:lstStyle/>
          <a:p>
            <a:r>
              <a:rPr lang="en-IN" dirty="0" smtClean="0"/>
              <a:t>n-Gram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761229"/>
            <a:ext cx="10375900" cy="503237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N-grams are </a:t>
            </a:r>
            <a:r>
              <a:rPr lang="en-IN" sz="2400" dirty="0"/>
              <a:t>basically a set of co-</a:t>
            </a:r>
            <a:r>
              <a:rPr lang="en-IN" sz="2400" dirty="0" err="1"/>
              <a:t>occuring</a:t>
            </a:r>
            <a:r>
              <a:rPr lang="en-IN" sz="2400" dirty="0"/>
              <a:t> words within a given window and when computing the n-grams you typically move one word forward.</a:t>
            </a:r>
          </a:p>
          <a:p>
            <a:endParaRPr lang="en-IN" sz="2400" dirty="0"/>
          </a:p>
          <a:p>
            <a:r>
              <a:rPr lang="en-IN" sz="2400" dirty="0" smtClean="0"/>
              <a:t>N-grams </a:t>
            </a:r>
            <a:r>
              <a:rPr lang="en-IN" sz="2400" dirty="0"/>
              <a:t>of texts are extensively used in text mining and natural language processing </a:t>
            </a:r>
            <a:r>
              <a:rPr lang="en-IN" sz="2400" dirty="0" smtClean="0"/>
              <a:t>tasks.</a:t>
            </a:r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X=</a:t>
            </a:r>
            <a:r>
              <a:rPr lang="en-IN" sz="2400" dirty="0" err="1"/>
              <a:t>Num</a:t>
            </a:r>
            <a:r>
              <a:rPr lang="en-IN" sz="2400" dirty="0"/>
              <a:t> of words in a given sentence K, the number of n-grams for sentence K would be:</a:t>
            </a:r>
          </a:p>
          <a:p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06" y="5176771"/>
            <a:ext cx="5300388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00730"/>
            <a:ext cx="9029700" cy="1325563"/>
          </a:xfrm>
        </p:spPr>
        <p:txBody>
          <a:bodyPr/>
          <a:lstStyle/>
          <a:p>
            <a:r>
              <a:rPr lang="en-IN" dirty="0" smtClean="0"/>
              <a:t>Example : Bigram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/>
          </a:bodyPr>
          <a:lstStyle/>
          <a:p>
            <a:r>
              <a:rPr lang="en-IN" sz="2400" dirty="0"/>
              <a:t>For example, for the sentence "</a:t>
            </a:r>
            <a:r>
              <a:rPr lang="en-IN" sz="2400" b="1" dirty="0"/>
              <a:t>The cow jumps over the moon</a:t>
            </a:r>
            <a:r>
              <a:rPr lang="en-IN" sz="2400" dirty="0"/>
              <a:t>". If N=2 (known as bigrams), then the </a:t>
            </a:r>
            <a:r>
              <a:rPr lang="en-IN" sz="2400" dirty="0" smtClean="0"/>
              <a:t>n-grams </a:t>
            </a:r>
            <a:r>
              <a:rPr lang="en-IN" sz="2400" dirty="0"/>
              <a:t>would be: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cow</a:t>
            </a:r>
          </a:p>
          <a:p>
            <a:r>
              <a:rPr lang="en-IN" sz="2400" dirty="0"/>
              <a:t>cow jumps</a:t>
            </a:r>
          </a:p>
          <a:p>
            <a:r>
              <a:rPr lang="en-IN" sz="2400" dirty="0"/>
              <a:t>jumps over</a:t>
            </a:r>
          </a:p>
          <a:p>
            <a:r>
              <a:rPr lang="en-IN" sz="2400" dirty="0"/>
              <a:t>over the</a:t>
            </a:r>
          </a:p>
          <a:p>
            <a:r>
              <a:rPr lang="en-IN" sz="2400" dirty="0"/>
              <a:t>the moon</a:t>
            </a:r>
          </a:p>
          <a:p>
            <a:r>
              <a:rPr lang="en-IN" sz="2400" dirty="0"/>
              <a:t> </a:t>
            </a:r>
            <a:r>
              <a:rPr lang="en-IN" sz="2400" dirty="0" smtClean="0"/>
              <a:t>We </a:t>
            </a:r>
            <a:r>
              <a:rPr lang="en-IN" sz="2400" dirty="0"/>
              <a:t>have 5 n-grams in this case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Notice that we moved from </a:t>
            </a:r>
            <a:r>
              <a:rPr lang="en-IN" sz="2400" b="1" dirty="0"/>
              <a:t>the-&gt;cow</a:t>
            </a:r>
            <a:r>
              <a:rPr lang="en-IN" sz="2400" dirty="0"/>
              <a:t> to </a:t>
            </a:r>
            <a:r>
              <a:rPr lang="en-IN" sz="2400" b="1" dirty="0"/>
              <a:t>cow-&gt;jumps</a:t>
            </a:r>
            <a:r>
              <a:rPr lang="en-IN" sz="2400" dirty="0"/>
              <a:t> to </a:t>
            </a:r>
            <a:r>
              <a:rPr lang="en-IN" sz="2400" b="1" dirty="0"/>
              <a:t>jumps-&gt;</a:t>
            </a:r>
            <a:r>
              <a:rPr lang="en-IN" sz="2400" b="1" dirty="0" smtClean="0"/>
              <a:t>over</a:t>
            </a:r>
            <a:r>
              <a:rPr lang="en-IN" sz="2400" dirty="0" smtClean="0"/>
              <a:t> </a:t>
            </a:r>
            <a:r>
              <a:rPr lang="en-IN" sz="2400" dirty="0" err="1"/>
              <a:t>etc</a:t>
            </a:r>
            <a:r>
              <a:rPr lang="en-IN" sz="2400" dirty="0"/>
              <a:t>, essentially moving one word forward to generate the next bigram.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487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49214"/>
            <a:ext cx="9029700" cy="1325563"/>
          </a:xfrm>
        </p:spPr>
        <p:txBody>
          <a:bodyPr/>
          <a:lstStyle/>
          <a:p>
            <a:r>
              <a:rPr lang="en-IN" dirty="0" smtClean="0"/>
              <a:t>Example : Trigra</a:t>
            </a:r>
            <a:r>
              <a:rPr lang="en-IN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4676775"/>
          </a:xfrm>
        </p:spPr>
        <p:txBody>
          <a:bodyPr>
            <a:normAutofit/>
          </a:bodyPr>
          <a:lstStyle/>
          <a:p>
            <a:r>
              <a:rPr lang="en-IN" sz="2400" dirty="0"/>
              <a:t>If N=3, the n-grams would be: </a:t>
            </a:r>
          </a:p>
          <a:p>
            <a:r>
              <a:rPr lang="en-IN" sz="2400" dirty="0"/>
              <a:t>the cow jumps</a:t>
            </a:r>
          </a:p>
          <a:p>
            <a:r>
              <a:rPr lang="en-IN" sz="2400" dirty="0"/>
              <a:t>cow jumps over</a:t>
            </a:r>
          </a:p>
          <a:p>
            <a:r>
              <a:rPr lang="en-IN" sz="2400" dirty="0"/>
              <a:t>jumps over the</a:t>
            </a:r>
          </a:p>
          <a:p>
            <a:r>
              <a:rPr lang="en-IN" sz="2400" dirty="0"/>
              <a:t>over the </a:t>
            </a:r>
            <a:r>
              <a:rPr lang="en-IN" sz="2400" dirty="0" smtClean="0"/>
              <a:t>moon</a:t>
            </a:r>
          </a:p>
          <a:p>
            <a:r>
              <a:rPr lang="en-IN" sz="2400" dirty="0"/>
              <a:t>So you have 4 n-grams in this case. When N=1, this is referred to as unigrams and this is essentially the individual words in a </a:t>
            </a:r>
            <a:r>
              <a:rPr lang="en-IN" sz="2400" dirty="0" smtClean="0"/>
              <a:t>sentence.</a:t>
            </a:r>
          </a:p>
          <a:p>
            <a:r>
              <a:rPr lang="en-IN" sz="2400" dirty="0" smtClean="0"/>
              <a:t>When </a:t>
            </a:r>
            <a:r>
              <a:rPr lang="en-IN" sz="2400" dirty="0"/>
              <a:t>N=2, this is called </a:t>
            </a:r>
            <a:r>
              <a:rPr lang="en-IN" sz="2400" b="1" dirty="0" smtClean="0"/>
              <a:t>bigrams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When </a:t>
            </a:r>
            <a:r>
              <a:rPr lang="en-IN" sz="2400" dirty="0"/>
              <a:t>N=3 this is called </a:t>
            </a:r>
            <a:r>
              <a:rPr lang="en-IN" sz="2400" b="1" dirty="0"/>
              <a:t>trigrams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dirty="0"/>
              <a:t>N&gt;3 this is usually referred to as </a:t>
            </a:r>
            <a:r>
              <a:rPr lang="en-IN" sz="2400" b="1" dirty="0"/>
              <a:t>four grams</a:t>
            </a:r>
            <a:r>
              <a:rPr lang="en-IN" sz="2400" dirty="0"/>
              <a:t> or </a:t>
            </a:r>
            <a:r>
              <a:rPr lang="en-IN" sz="2400" b="1" dirty="0"/>
              <a:t>five grams</a:t>
            </a:r>
            <a:r>
              <a:rPr lang="en-IN" sz="2400" dirty="0"/>
              <a:t> and so on. </a:t>
            </a:r>
          </a:p>
        </p:txBody>
      </p:sp>
    </p:spTree>
    <p:extLst>
      <p:ext uri="{BB962C8B-B14F-4D97-AF65-F5344CB8AC3E}">
        <p14:creationId xmlns:p14="http://schemas.microsoft.com/office/powerpoint/2010/main" val="24104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20426"/>
            <a:ext cx="9538648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Naive 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596980"/>
            <a:ext cx="9642520" cy="4881093"/>
          </a:xfrm>
        </p:spPr>
        <p:txBody>
          <a:bodyPr>
            <a:normAutofit/>
          </a:bodyPr>
          <a:lstStyle/>
          <a:p>
            <a:r>
              <a:rPr lang="en-IN" sz="2400" dirty="0"/>
              <a:t>A Naive Bayes classifier is a probabilistic machine learning model that’s used for classification </a:t>
            </a:r>
            <a:r>
              <a:rPr lang="en-IN" sz="2400" dirty="0" smtClean="0"/>
              <a:t>task.</a:t>
            </a:r>
          </a:p>
          <a:p>
            <a:endParaRPr lang="en-IN" sz="2400" dirty="0"/>
          </a:p>
          <a:p>
            <a:r>
              <a:rPr lang="en-IN" sz="2400" dirty="0"/>
              <a:t>A naive Bayes classifier is an algorithm that uses Bayes' theorem to classify objects. Naive Bayes classifiers assume strong, or naive, independence between attributes of data points.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Popular </a:t>
            </a:r>
            <a:r>
              <a:rPr lang="en-IN" sz="2400" dirty="0"/>
              <a:t>uses of naive Bayes classifiers include spam filters, text analysis and medical diagnosis. These classifiers are widely used for machine learning because they are simple to implement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2630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20426"/>
            <a:ext cx="9538648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Naive 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596980"/>
            <a:ext cx="9642520" cy="4881093"/>
          </a:xfrm>
        </p:spPr>
        <p:txBody>
          <a:bodyPr>
            <a:normAutofit/>
          </a:bodyPr>
          <a:lstStyle/>
          <a:p>
            <a:r>
              <a:rPr lang="en-IN" sz="2400" dirty="0" err="1"/>
              <a:t>Pr</a:t>
            </a:r>
            <a:r>
              <a:rPr lang="en-IN" sz="2400" dirty="0"/>
              <a:t>⁡</a:t>
            </a:r>
            <a:r>
              <a:rPr lang="en-IN" sz="2400" dirty="0" smtClean="0"/>
              <a:t>(F|</a:t>
            </a:r>
            <a:r>
              <a:rPr lang="en-IN" sz="2400" dirty="0"/>
              <a:t>𝑊)=                 </a:t>
            </a:r>
            <a:r>
              <a:rPr lang="en-IN" sz="2400" dirty="0" err="1"/>
              <a:t>Pr</a:t>
            </a:r>
            <a:r>
              <a:rPr lang="en-IN" sz="2400" dirty="0"/>
              <a:t>⁡(𝑊</a:t>
            </a:r>
            <a:r>
              <a:rPr lang="en-IN" sz="2400" dirty="0" smtClean="0"/>
              <a:t>│F).</a:t>
            </a:r>
            <a:r>
              <a:rPr lang="en-IN" sz="2400" dirty="0"/>
              <a:t>𝑃𝑟</a:t>
            </a:r>
            <a:r>
              <a:rPr lang="en-IN" sz="2400" dirty="0" smtClean="0"/>
              <a:t>(F)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	         </a:t>
            </a:r>
            <a:r>
              <a:rPr lang="en-IN" sz="2400" dirty="0" err="1"/>
              <a:t>Pr</a:t>
            </a:r>
            <a:r>
              <a:rPr lang="en-IN" sz="2400" dirty="0"/>
              <a:t>⁡(𝑊</a:t>
            </a:r>
            <a:r>
              <a:rPr lang="en-IN" sz="2400" dirty="0" smtClean="0"/>
              <a:t>│F).</a:t>
            </a:r>
            <a:r>
              <a:rPr lang="en-IN" sz="2400" dirty="0"/>
              <a:t>𝑃𝑟</a:t>
            </a:r>
            <a:r>
              <a:rPr lang="en-IN" sz="2400" dirty="0" smtClean="0"/>
              <a:t>(F)+</a:t>
            </a:r>
            <a:r>
              <a:rPr lang="en-IN" sz="2400" dirty="0" err="1"/>
              <a:t>Pr</a:t>
            </a:r>
            <a:r>
              <a:rPr lang="en-IN" sz="2400" dirty="0"/>
              <a:t>⁡(𝑊</a:t>
            </a:r>
            <a:r>
              <a:rPr lang="en-IN" sz="2400" dirty="0" smtClean="0"/>
              <a:t>│M).</a:t>
            </a:r>
            <a:r>
              <a:rPr lang="en-IN" sz="2400" dirty="0" err="1"/>
              <a:t>Pr</a:t>
            </a:r>
            <a:r>
              <a:rPr lang="en-IN" sz="2400" dirty="0"/>
              <a:t>⁡</a:t>
            </a:r>
            <a:r>
              <a:rPr lang="en-IN" sz="2400" dirty="0" smtClean="0"/>
              <a:t>(M)</a:t>
            </a:r>
            <a:endParaRPr lang="en-IN" sz="2400" dirty="0"/>
          </a:p>
          <a:p>
            <a:r>
              <a:rPr lang="en-IN" sz="2400" dirty="0"/>
              <a:t>Where:</a:t>
            </a:r>
          </a:p>
          <a:p>
            <a:r>
              <a:rPr lang="en-IN" sz="2400" dirty="0"/>
              <a:t> </a:t>
            </a:r>
            <a:r>
              <a:rPr lang="en-IN" sz="2400" dirty="0" err="1" smtClean="0"/>
              <a:t>Pr</a:t>
            </a:r>
            <a:r>
              <a:rPr lang="en-IN" sz="2400" dirty="0" smtClean="0"/>
              <a:t>(F|</a:t>
            </a:r>
            <a:r>
              <a:rPr lang="en-IN" sz="2400" dirty="0"/>
              <a:t>𝑊)is the probability that </a:t>
            </a:r>
            <a:r>
              <a:rPr lang="en-IN" sz="2400" dirty="0" smtClean="0"/>
              <a:t>the author is </a:t>
            </a:r>
            <a:r>
              <a:rPr lang="en-IN" sz="2400" dirty="0"/>
              <a:t>a </a:t>
            </a:r>
            <a:r>
              <a:rPr lang="en-IN" sz="2400" dirty="0" smtClean="0"/>
              <a:t>female, </a:t>
            </a:r>
            <a:r>
              <a:rPr lang="en-IN" sz="2400" dirty="0"/>
              <a:t>knowing that the word </a:t>
            </a:r>
            <a:r>
              <a:rPr lang="en-IN" sz="2400" dirty="0" smtClean="0"/>
              <a:t>“parlour" </a:t>
            </a:r>
            <a:r>
              <a:rPr lang="en-IN" sz="2400" dirty="0"/>
              <a:t>is in it; 	</a:t>
            </a:r>
          </a:p>
          <a:p>
            <a:r>
              <a:rPr lang="en-IN" sz="2400" dirty="0" err="1" smtClean="0"/>
              <a:t>Pr</a:t>
            </a:r>
            <a:r>
              <a:rPr lang="en-IN" sz="2400" dirty="0" smtClean="0"/>
              <a:t>(F) </a:t>
            </a:r>
            <a:r>
              <a:rPr lang="en-IN" sz="2400" dirty="0"/>
              <a:t>is the overall probability that any given </a:t>
            </a:r>
            <a:r>
              <a:rPr lang="en-IN" sz="2400" dirty="0" smtClean="0"/>
              <a:t>author is female;</a:t>
            </a:r>
            <a:endParaRPr lang="en-IN" sz="2400" dirty="0"/>
          </a:p>
          <a:p>
            <a:r>
              <a:rPr lang="en-IN" sz="2400" dirty="0" err="1" smtClean="0"/>
              <a:t>Pr</a:t>
            </a:r>
            <a:r>
              <a:rPr lang="en-IN" sz="2400" dirty="0" smtClean="0"/>
              <a:t>(W|F) </a:t>
            </a:r>
            <a:r>
              <a:rPr lang="en-IN" sz="2400" dirty="0"/>
              <a:t>is the probability that the word </a:t>
            </a:r>
            <a:r>
              <a:rPr lang="en-IN" sz="2400" dirty="0" smtClean="0"/>
              <a:t>“parlour" </a:t>
            </a:r>
            <a:r>
              <a:rPr lang="en-IN" sz="2400" dirty="0"/>
              <a:t>appears in </a:t>
            </a:r>
            <a:r>
              <a:rPr lang="en-IN" sz="2400" dirty="0" smtClean="0"/>
              <a:t>the Female messages</a:t>
            </a:r>
            <a:r>
              <a:rPr lang="en-IN" sz="2400" dirty="0"/>
              <a:t>;</a:t>
            </a:r>
          </a:p>
          <a:p>
            <a:r>
              <a:rPr lang="en-IN" sz="2400" dirty="0" err="1" smtClean="0"/>
              <a:t>Pr</a:t>
            </a:r>
            <a:r>
              <a:rPr lang="en-IN" sz="2400" dirty="0" smtClean="0"/>
              <a:t>(M) </a:t>
            </a:r>
            <a:r>
              <a:rPr lang="en-IN" sz="2400" dirty="0"/>
              <a:t>is the overall probability that any given </a:t>
            </a:r>
            <a:r>
              <a:rPr lang="en-IN" sz="2400" dirty="0" smtClean="0"/>
              <a:t>author is </a:t>
            </a:r>
            <a:r>
              <a:rPr lang="en-IN" sz="2400" dirty="0"/>
              <a:t>not </a:t>
            </a:r>
            <a:r>
              <a:rPr lang="en-IN" sz="2400" dirty="0" smtClean="0"/>
              <a:t>female </a:t>
            </a:r>
            <a:r>
              <a:rPr lang="en-IN" sz="2400" dirty="0"/>
              <a:t>(is </a:t>
            </a:r>
            <a:r>
              <a:rPr lang="en-IN" sz="2400" dirty="0" smtClean="0"/>
              <a:t>“male");</a:t>
            </a:r>
            <a:endParaRPr lang="en-IN" sz="2400" dirty="0"/>
          </a:p>
          <a:p>
            <a:r>
              <a:rPr lang="en-IN" sz="2400" dirty="0" err="1" smtClean="0"/>
              <a:t>Pr</a:t>
            </a:r>
            <a:r>
              <a:rPr lang="en-IN" sz="2400" dirty="0" smtClean="0"/>
              <a:t>(W|M) </a:t>
            </a:r>
            <a:r>
              <a:rPr lang="en-IN" sz="2400" dirty="0"/>
              <a:t>is the probability that the word </a:t>
            </a:r>
            <a:r>
              <a:rPr lang="en-IN" sz="2400" dirty="0" smtClean="0"/>
              <a:t>“parlour" </a:t>
            </a:r>
            <a:r>
              <a:rPr lang="en-IN" sz="2400" dirty="0"/>
              <a:t>appears in </a:t>
            </a:r>
            <a:r>
              <a:rPr lang="en-IN" sz="2400" dirty="0" smtClean="0"/>
              <a:t>Female </a:t>
            </a:r>
            <a:r>
              <a:rPr lang="en-IN" sz="2400" dirty="0"/>
              <a:t>messages.</a:t>
            </a:r>
          </a:p>
          <a:p>
            <a:endParaRPr lang="en-IN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18209" y="1996225"/>
            <a:ext cx="3992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4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20426"/>
            <a:ext cx="9538648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596980"/>
            <a:ext cx="9732672" cy="526102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Support Vector Machine can be used for both classification or regression challenges.</a:t>
            </a:r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performs classification by finding the </a:t>
            </a:r>
            <a:r>
              <a:rPr lang="en-IN" sz="2400" dirty="0" err="1"/>
              <a:t>hyperplane</a:t>
            </a:r>
            <a:r>
              <a:rPr lang="en-IN" sz="2400" dirty="0"/>
              <a:t> that maximizes the margin between the two classes with the help of support vectors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 smtClean="0"/>
              <a:t>The distance between the support vectors and the </a:t>
            </a:r>
            <a:r>
              <a:rPr lang="en-IN" sz="2400" dirty="0" err="1" smtClean="0"/>
              <a:t>hyperplane</a:t>
            </a:r>
            <a:r>
              <a:rPr lang="en-IN" sz="2400" dirty="0" smtClean="0"/>
              <a:t> should be as far as possible.</a:t>
            </a:r>
          </a:p>
          <a:p>
            <a:endParaRPr lang="en-IN" sz="2400" dirty="0" smtClean="0"/>
          </a:p>
          <a:p>
            <a:r>
              <a:rPr lang="en-IN" sz="2400" dirty="0" smtClean="0"/>
              <a:t>Support vectors are the extreme points in the datasets.</a:t>
            </a:r>
          </a:p>
          <a:p>
            <a:endParaRPr lang="en-IN" sz="2400" dirty="0" smtClean="0"/>
          </a:p>
          <a:p>
            <a:r>
              <a:rPr lang="en-IN" sz="2400" dirty="0"/>
              <a:t>W</a:t>
            </a:r>
            <a:r>
              <a:rPr lang="en-IN" sz="2400" dirty="0" smtClean="0"/>
              <a:t>e </a:t>
            </a:r>
            <a:r>
              <a:rPr lang="en-IN" sz="2400" dirty="0"/>
              <a:t>plot each data item as a point in n-dimensional </a:t>
            </a:r>
            <a:r>
              <a:rPr lang="en-IN" sz="2400" dirty="0" smtClean="0"/>
              <a:t>space. Where n is number of features we have.</a:t>
            </a:r>
          </a:p>
          <a:p>
            <a:endParaRPr lang="en-IN" sz="2400" dirty="0" smtClean="0"/>
          </a:p>
          <a:p>
            <a:r>
              <a:rPr lang="en-IN" sz="2400" dirty="0" smtClean="0"/>
              <a:t>Where </a:t>
            </a:r>
            <a:r>
              <a:rPr lang="en-IN" sz="2400" dirty="0"/>
              <a:t>value of each feature being the value of a particular </a:t>
            </a:r>
            <a:r>
              <a:rPr lang="en-IN" sz="2400" dirty="0" smtClean="0"/>
              <a:t>coordinate.</a:t>
            </a:r>
          </a:p>
        </p:txBody>
      </p:sp>
    </p:spTree>
    <p:extLst>
      <p:ext uri="{BB962C8B-B14F-4D97-AF65-F5344CB8AC3E}">
        <p14:creationId xmlns:p14="http://schemas.microsoft.com/office/powerpoint/2010/main" val="25274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97700"/>
            <a:ext cx="9029700" cy="1325563"/>
          </a:xfrm>
        </p:spPr>
        <p:txBody>
          <a:bodyPr/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303576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IN" dirty="0" smtClean="0"/>
              <a:t>Source - www.simplilearn.com</a:t>
            </a:r>
            <a:endParaRPr lang="en-IN" dirty="0"/>
          </a:p>
        </p:txBody>
      </p:sp>
      <p:pic>
        <p:nvPicPr>
          <p:cNvPr id="1026" name="Picture 2" descr="SVM Classifi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669545"/>
            <a:ext cx="6098683" cy="481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8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20426"/>
            <a:ext cx="9538648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Support Vector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596980"/>
            <a:ext cx="9642520" cy="4881093"/>
          </a:xfrm>
        </p:spPr>
        <p:txBody>
          <a:bodyPr>
            <a:normAutofit/>
          </a:bodyPr>
          <a:lstStyle/>
          <a:p>
            <a:r>
              <a:rPr lang="en-US" sz="2400" dirty="0"/>
              <a:t>Instead of using linear hyper planes, many implementations of these algorithms use so-called kernel functions. 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Kernel</a:t>
            </a:r>
          </a:p>
          <a:p>
            <a:pPr lvl="1"/>
            <a:r>
              <a:rPr lang="en-IN" sz="2200" dirty="0" smtClean="0"/>
              <a:t>Kernel </a:t>
            </a:r>
            <a:r>
              <a:rPr lang="en-IN" sz="2200" dirty="0"/>
              <a:t>converts </a:t>
            </a:r>
            <a:r>
              <a:rPr lang="en-IN" sz="2200" dirty="0" smtClean="0"/>
              <a:t>non separable </a:t>
            </a:r>
            <a:r>
              <a:rPr lang="en-IN" sz="2200" dirty="0"/>
              <a:t>problem to separable problems by adding more dimension to it. It is most useful in non-linear separation problem. Kernel trick helps you to build a more accurate classifier</a:t>
            </a:r>
            <a:r>
              <a:rPr lang="en-IN" sz="2200" dirty="0" smtClean="0"/>
              <a:t>.</a:t>
            </a:r>
          </a:p>
          <a:p>
            <a:pPr lvl="1"/>
            <a:r>
              <a:rPr lang="en-IN" sz="2200" dirty="0" smtClean="0"/>
              <a:t>Polynomial Kernel </a:t>
            </a:r>
          </a:p>
          <a:p>
            <a:pPr lvl="1"/>
            <a:r>
              <a:rPr lang="en-IN" sz="2200" dirty="0" smtClean="0"/>
              <a:t>Gaussian Kernel</a:t>
            </a:r>
          </a:p>
          <a:p>
            <a:pPr lvl="1"/>
            <a:r>
              <a:rPr lang="en-IN" sz="2200" dirty="0" smtClean="0"/>
              <a:t>Sigmoid Kernel</a:t>
            </a:r>
          </a:p>
          <a:p>
            <a:pPr lvl="1"/>
            <a:r>
              <a:rPr lang="en-IN" sz="2200" dirty="0" smtClean="0"/>
              <a:t>Radial Basis Function Kernel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0996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20426"/>
            <a:ext cx="9538648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596980"/>
            <a:ext cx="9732672" cy="5261020"/>
          </a:xfrm>
        </p:spPr>
        <p:txBody>
          <a:bodyPr>
            <a:normAutofit/>
          </a:bodyPr>
          <a:lstStyle/>
          <a:p>
            <a:r>
              <a:rPr lang="en-IN" sz="2400" dirty="0"/>
              <a:t>The decision tree algorithm tries to solve the problem, by using tree representation.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Decision Tree calculates the probability that a given record belong to each of the category.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400" dirty="0"/>
              <a:t> </a:t>
            </a:r>
            <a:r>
              <a:rPr lang="en-IN" sz="2400" dirty="0" smtClean="0"/>
              <a:t>Decision Tree splits the </a:t>
            </a:r>
            <a:r>
              <a:rPr lang="en-IN" sz="2400" dirty="0"/>
              <a:t>sample into two or more homogeneous sets </a:t>
            </a:r>
            <a:r>
              <a:rPr lang="en-IN" sz="2400" dirty="0" smtClean="0"/>
              <a:t>based </a:t>
            </a:r>
            <a:r>
              <a:rPr lang="en-IN" sz="2400" dirty="0"/>
              <a:t>on </a:t>
            </a:r>
            <a:r>
              <a:rPr lang="en-IN" sz="2400" dirty="0" smtClean="0"/>
              <a:t>most </a:t>
            </a:r>
            <a:r>
              <a:rPr lang="en-IN" sz="2400" dirty="0"/>
              <a:t>significant </a:t>
            </a:r>
            <a:r>
              <a:rPr lang="en-IN" sz="2400" dirty="0" smtClean="0"/>
              <a:t>differentiator </a:t>
            </a:r>
            <a:r>
              <a:rPr lang="en-IN" sz="2400" dirty="0"/>
              <a:t>in input variables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smtClean="0"/>
              <a:t>Each </a:t>
            </a:r>
            <a:r>
              <a:rPr lang="en-IN" sz="2400" dirty="0"/>
              <a:t>internal node of the tree corresponds to an </a:t>
            </a:r>
            <a:r>
              <a:rPr lang="en-IN" sz="2400" dirty="0" smtClean="0"/>
              <a:t>attribute or feature, </a:t>
            </a:r>
            <a:r>
              <a:rPr lang="en-IN" sz="2400" dirty="0"/>
              <a:t>and each leaf node corresponds to a class label.</a:t>
            </a:r>
          </a:p>
        </p:txBody>
      </p:sp>
    </p:spTree>
    <p:extLst>
      <p:ext uri="{BB962C8B-B14F-4D97-AF65-F5344CB8AC3E}">
        <p14:creationId xmlns:p14="http://schemas.microsoft.com/office/powerpoint/2010/main" val="35417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742" y="0"/>
            <a:ext cx="9538648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Decision Tree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96" y="1445989"/>
            <a:ext cx="7959745" cy="49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62094"/>
            <a:ext cx="9029700" cy="1325563"/>
          </a:xfrm>
        </p:spPr>
        <p:txBody>
          <a:bodyPr/>
          <a:lstStyle/>
          <a:p>
            <a:r>
              <a:rPr lang="en-IN" dirty="0" smtClean="0"/>
              <a:t>Research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907686"/>
            <a:ext cx="9791700" cy="4950314"/>
          </a:xfrm>
        </p:spPr>
        <p:txBody>
          <a:bodyPr/>
          <a:lstStyle/>
          <a:p>
            <a:r>
              <a:rPr lang="en-IN" dirty="0"/>
              <a:t>We aim to find the Author’s  </a:t>
            </a:r>
            <a:r>
              <a:rPr lang="en-IN" dirty="0" smtClean="0"/>
              <a:t>Age and </a:t>
            </a:r>
            <a:r>
              <a:rPr lang="en-IN" dirty="0"/>
              <a:t>Gender </a:t>
            </a:r>
            <a:r>
              <a:rPr lang="en-IN" dirty="0" smtClean="0"/>
              <a:t>from the messages which are written in Roman Hindi and English.</a:t>
            </a:r>
          </a:p>
          <a:p>
            <a:endParaRPr lang="en-IN" dirty="0" smtClean="0"/>
          </a:p>
          <a:p>
            <a:r>
              <a:rPr lang="en-IN" b="1" dirty="0" smtClean="0"/>
              <a:t>Gender Identification :</a:t>
            </a:r>
          </a:p>
          <a:p>
            <a:pPr marL="0" indent="0">
              <a:buNone/>
            </a:pPr>
            <a:r>
              <a:rPr lang="en-IN" dirty="0" smtClean="0"/>
              <a:t>	To classify the multilingual author to Male or Female</a:t>
            </a:r>
          </a:p>
          <a:p>
            <a:endParaRPr lang="en-IN" dirty="0"/>
          </a:p>
          <a:p>
            <a:r>
              <a:rPr lang="en-IN" b="1" dirty="0" smtClean="0"/>
              <a:t>Age Identification :</a:t>
            </a:r>
          </a:p>
          <a:p>
            <a:pPr marL="0" indent="0">
              <a:buNone/>
            </a:pPr>
            <a:r>
              <a:rPr lang="en-IN" dirty="0" smtClean="0"/>
              <a:t>	To classify the multilingual author profile into one of the 	three categories. 15-19, 20-24, 25-XX.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3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20426"/>
            <a:ext cx="9538648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320085"/>
            <a:ext cx="10144796" cy="5537915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dirty="0" smtClean="0"/>
              <a:t>random forest classifier</a:t>
            </a:r>
            <a:r>
              <a:rPr lang="en-IN" sz="2400" dirty="0"/>
              <a:t> </a:t>
            </a:r>
            <a:r>
              <a:rPr lang="en-IN" sz="2400" dirty="0" smtClean="0"/>
              <a:t>is ensemble algorithm.</a:t>
            </a:r>
          </a:p>
          <a:p>
            <a:r>
              <a:rPr lang="en-IN" sz="2400" dirty="0" err="1" smtClean="0"/>
              <a:t>Ensembled</a:t>
            </a:r>
            <a:r>
              <a:rPr lang="en-IN" sz="2400" i="1" dirty="0" smtClean="0"/>
              <a:t> </a:t>
            </a:r>
            <a:r>
              <a:rPr lang="en-IN" sz="2400" i="1" dirty="0"/>
              <a:t>algorithms</a:t>
            </a:r>
            <a:r>
              <a:rPr lang="en-IN" sz="2400" dirty="0"/>
              <a:t> are those which combines more than one algorithms of same or different kind for classifying </a:t>
            </a:r>
            <a:r>
              <a:rPr lang="en-IN" sz="2400" dirty="0" smtClean="0"/>
              <a:t>data.</a:t>
            </a:r>
            <a:endParaRPr lang="en-IN" sz="2400" dirty="0"/>
          </a:p>
          <a:p>
            <a:r>
              <a:rPr lang="en-IN" sz="2400" dirty="0"/>
              <a:t>Random forest classifier creates a set of decision trees from randomly selected subset of training set. </a:t>
            </a:r>
          </a:p>
          <a:p>
            <a:r>
              <a:rPr lang="en-IN" sz="2400" dirty="0" smtClean="0"/>
              <a:t>Then it </a:t>
            </a:r>
            <a:r>
              <a:rPr lang="en-IN" sz="2400" dirty="0"/>
              <a:t>aggregates the votes from different decision trees to decide the final </a:t>
            </a:r>
            <a:r>
              <a:rPr lang="en-IN" sz="2400" dirty="0" smtClean="0"/>
              <a:t>class </a:t>
            </a:r>
            <a:r>
              <a:rPr lang="en-IN" sz="2400" dirty="0"/>
              <a:t>of the </a:t>
            </a:r>
            <a:r>
              <a:rPr lang="en-IN" sz="2400" dirty="0" smtClean="0"/>
              <a:t>test data.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predicts based on the majority of votes from each of the decision trees made</a:t>
            </a:r>
            <a:r>
              <a:rPr lang="en-IN" sz="2400" dirty="0" smtClean="0"/>
              <a:t>.</a:t>
            </a:r>
          </a:p>
          <a:p>
            <a:r>
              <a:rPr lang="en-IN" sz="2400" i="1" dirty="0" smtClean="0"/>
              <a:t>Random Forest works </a:t>
            </a:r>
            <a:r>
              <a:rPr lang="en-IN" sz="2400" i="1" dirty="0"/>
              <a:t>well </a:t>
            </a:r>
            <a:r>
              <a:rPr lang="en-IN" sz="2400" i="1" dirty="0" smtClean="0"/>
              <a:t>than </a:t>
            </a:r>
            <a:r>
              <a:rPr lang="en-IN" sz="2400" i="1" dirty="0"/>
              <a:t>decision </a:t>
            </a:r>
            <a:r>
              <a:rPr lang="en-IN" sz="2400" i="1" dirty="0" smtClean="0"/>
              <a:t>tree because it reduces noise and aggregates votes of many </a:t>
            </a:r>
            <a:r>
              <a:rPr lang="en-IN" sz="2400" i="1" dirty="0"/>
              <a:t>decision trees </a:t>
            </a:r>
            <a:r>
              <a:rPr lang="en-IN" sz="2400" i="1" dirty="0" smtClean="0"/>
              <a:t>for accurate </a:t>
            </a:r>
            <a:r>
              <a:rPr lang="en-IN" sz="2400" i="1" dirty="0"/>
              <a:t>results.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25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451" y="300730"/>
            <a:ext cx="9029700" cy="1325563"/>
          </a:xfrm>
        </p:spPr>
        <p:txBody>
          <a:bodyPr/>
          <a:lstStyle/>
          <a:p>
            <a:r>
              <a:rPr lang="en-IN" dirty="0" smtClean="0"/>
              <a:t>Evaluation Measure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616762" cy="4819874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For Evaluation Measure:</a:t>
            </a:r>
          </a:p>
          <a:p>
            <a:endParaRPr lang="en-IN" b="1" u="sng" dirty="0" smtClean="0"/>
          </a:p>
          <a:p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/>
              <a:t>most widely used </a:t>
            </a:r>
            <a:r>
              <a:rPr lang="en-IN" sz="2400" dirty="0" smtClean="0"/>
              <a:t>evaluation measures</a:t>
            </a:r>
            <a:r>
              <a:rPr lang="en-IN" sz="2400" dirty="0"/>
              <a:t>, i.e. accuracy and F1 measures. The accuracy can be expressed as the </a:t>
            </a:r>
            <a:r>
              <a:rPr lang="en-IN" sz="2400" dirty="0" smtClean="0"/>
              <a:t>ratio </a:t>
            </a:r>
            <a:r>
              <a:rPr lang="en-IN" sz="2400" dirty="0"/>
              <a:t>of correctly predicted instances to total instances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b="1" dirty="0" smtClean="0"/>
              <a:t>Accuracy</a:t>
            </a:r>
            <a:r>
              <a:rPr lang="en-IN" sz="2400" dirty="0" smtClean="0"/>
              <a:t> = number of messages whose author was correctly identified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	total number of messages</a:t>
            </a: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233543" y="4775915"/>
            <a:ext cx="7552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035" y="246280"/>
            <a:ext cx="9029700" cy="1325563"/>
          </a:xfrm>
        </p:spPr>
        <p:txBody>
          <a:bodyPr/>
          <a:lstStyle/>
          <a:p>
            <a:r>
              <a:rPr lang="en-IN" dirty="0" smtClean="0"/>
              <a:t>Evaluation Measure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825625"/>
            <a:ext cx="9616762" cy="4819874"/>
          </a:xfrm>
        </p:spPr>
        <p:txBody>
          <a:bodyPr>
            <a:normAutofit fontScale="92500" lnSpcReduction="10000"/>
          </a:bodyPr>
          <a:lstStyle/>
          <a:p>
            <a:r>
              <a:rPr lang="en-IN" sz="3000" b="1" u="sng" dirty="0" smtClean="0"/>
              <a:t>For Evaluation Measure:</a:t>
            </a:r>
          </a:p>
          <a:p>
            <a:r>
              <a:rPr lang="en-IN" dirty="0"/>
              <a:t>Accuracy</a:t>
            </a:r>
            <a:r>
              <a:rPr lang="en-IN" i="1" dirty="0"/>
              <a:t> </a:t>
            </a:r>
            <a:r>
              <a:rPr lang="en-IN" dirty="0"/>
              <a:t>= 	        </a:t>
            </a:r>
            <a:r>
              <a:rPr lang="en-IN" dirty="0" smtClean="0"/>
              <a:t>	         (</a:t>
            </a:r>
            <a:r>
              <a:rPr lang="en-IN" i="1" dirty="0"/>
              <a:t>TP </a:t>
            </a:r>
            <a:r>
              <a:rPr lang="en-IN" dirty="0"/>
              <a:t>+ </a:t>
            </a:r>
            <a:r>
              <a:rPr lang="en-IN" i="1" dirty="0"/>
              <a:t>TN</a:t>
            </a:r>
            <a:r>
              <a:rPr lang="en-IN" dirty="0"/>
              <a:t>)             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smtClean="0"/>
              <a:t>	(</a:t>
            </a:r>
            <a:r>
              <a:rPr lang="en-IN" i="1" dirty="0"/>
              <a:t>TP </a:t>
            </a:r>
            <a:r>
              <a:rPr lang="en-IN" dirty="0"/>
              <a:t>+ </a:t>
            </a:r>
            <a:r>
              <a:rPr lang="en-IN" i="1" dirty="0"/>
              <a:t>TN </a:t>
            </a:r>
            <a:r>
              <a:rPr lang="en-IN" dirty="0"/>
              <a:t>+ </a:t>
            </a:r>
            <a:r>
              <a:rPr lang="en-IN" i="1" dirty="0"/>
              <a:t>FP </a:t>
            </a:r>
            <a:r>
              <a:rPr lang="en-IN" dirty="0"/>
              <a:t>+ </a:t>
            </a:r>
            <a:r>
              <a:rPr lang="en-IN" i="1" dirty="0"/>
              <a:t>FN</a:t>
            </a:r>
            <a:r>
              <a:rPr lang="en-IN" dirty="0"/>
              <a:t>)</a:t>
            </a:r>
          </a:p>
          <a:p>
            <a:pPr marL="1828800" lvl="4" indent="0">
              <a:buNone/>
            </a:pPr>
            <a:endParaRPr lang="en-IN" dirty="0"/>
          </a:p>
          <a:p>
            <a:r>
              <a:rPr lang="en-IN" dirty="0"/>
              <a:t>where </a:t>
            </a:r>
            <a:r>
              <a:rPr lang="en-IN" i="1" dirty="0"/>
              <a:t>TP </a:t>
            </a:r>
            <a:r>
              <a:rPr lang="en-IN" dirty="0"/>
              <a:t>is defined as number of true positives </a:t>
            </a:r>
            <a:r>
              <a:rPr lang="en-IN" dirty="0" smtClean="0"/>
              <a:t>i.e. correctly </a:t>
            </a:r>
            <a:r>
              <a:rPr lang="en-IN" dirty="0"/>
              <a:t>classified </a:t>
            </a:r>
            <a:r>
              <a:rPr lang="en-IN" dirty="0" smtClean="0"/>
              <a:t>positive instances</a:t>
            </a:r>
            <a:r>
              <a:rPr lang="en-IN" dirty="0"/>
              <a:t>, </a:t>
            </a:r>
            <a:endParaRPr lang="en-IN" dirty="0" smtClean="0"/>
          </a:p>
          <a:p>
            <a:r>
              <a:rPr lang="en-IN" i="1" dirty="0" smtClean="0"/>
              <a:t>TN </a:t>
            </a:r>
            <a:r>
              <a:rPr lang="en-IN" dirty="0"/>
              <a:t>is defined as the number of true negatives </a:t>
            </a:r>
            <a:r>
              <a:rPr lang="en-IN" dirty="0" smtClean="0"/>
              <a:t>i.e. correctly classified negative </a:t>
            </a:r>
            <a:r>
              <a:rPr lang="en-IN" dirty="0"/>
              <a:t>instances, </a:t>
            </a:r>
            <a:endParaRPr lang="en-IN" dirty="0" smtClean="0"/>
          </a:p>
          <a:p>
            <a:r>
              <a:rPr lang="en-IN" i="1" dirty="0" smtClean="0"/>
              <a:t>FP </a:t>
            </a:r>
            <a:r>
              <a:rPr lang="en-IN" dirty="0"/>
              <a:t>is defined as the number of false positives </a:t>
            </a:r>
            <a:r>
              <a:rPr lang="en-IN" dirty="0" smtClean="0"/>
              <a:t>i.e. incorrectly classified </a:t>
            </a:r>
            <a:r>
              <a:rPr lang="en-IN" dirty="0"/>
              <a:t>negative instances and </a:t>
            </a:r>
            <a:endParaRPr lang="en-IN" dirty="0" smtClean="0"/>
          </a:p>
          <a:p>
            <a:r>
              <a:rPr lang="en-IN" i="1" dirty="0" smtClean="0"/>
              <a:t>FN </a:t>
            </a:r>
            <a:r>
              <a:rPr lang="en-IN" dirty="0"/>
              <a:t>is defined as number of false negatives </a:t>
            </a:r>
            <a:r>
              <a:rPr lang="en-IN" dirty="0" smtClean="0"/>
              <a:t>i.e. incorrectly </a:t>
            </a:r>
            <a:r>
              <a:rPr lang="en-IN" dirty="0"/>
              <a:t>classified positive instances</a:t>
            </a:r>
            <a:endParaRPr lang="en-IN" b="1" u="sng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 smtClean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64835" y="2643624"/>
            <a:ext cx="4134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1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853" y="146184"/>
            <a:ext cx="90297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Accuracy results </a:t>
            </a:r>
            <a:r>
              <a:rPr lang="en-IN" dirty="0" smtClean="0"/>
              <a:t>with </a:t>
            </a:r>
            <a:r>
              <a:rPr lang="en-IN" dirty="0"/>
              <a:t>different </a:t>
            </a:r>
            <a:r>
              <a:rPr lang="en-IN" dirty="0" smtClean="0"/>
              <a:t>models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827018"/>
              </p:ext>
            </p:extLst>
          </p:nvPr>
        </p:nvGraphicFramePr>
        <p:xfrm>
          <a:off x="1538489" y="1838500"/>
          <a:ext cx="9791700" cy="287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  <a:gridCol w="2447925"/>
                <a:gridCol w="2447925"/>
              </a:tblGrid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Combine</a:t>
                      </a:r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r>
                        <a:rPr lang="en-IN" baseline="0" dirty="0" smtClean="0"/>
                        <a:t>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91.43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61.43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50.00</a:t>
                      </a:r>
                      <a:endParaRPr lang="en-IN" b="1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Naïve</a:t>
                      </a:r>
                      <a:r>
                        <a:rPr lang="en-IN" baseline="0" dirty="0" smtClean="0"/>
                        <a:t>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57.14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34.28</a:t>
                      </a:r>
                      <a:endParaRPr lang="en-IN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41.43</a:t>
                      </a:r>
                      <a:endParaRPr lang="en-IN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34.28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3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125" y="197700"/>
            <a:ext cx="9241128" cy="1682616"/>
          </a:xfrm>
        </p:spPr>
        <p:txBody>
          <a:bodyPr>
            <a:normAutofit fontScale="90000"/>
          </a:bodyPr>
          <a:lstStyle/>
          <a:p>
            <a:r>
              <a:rPr lang="en-IN" dirty="0"/>
              <a:t>Accuracy results of different </a:t>
            </a:r>
            <a:r>
              <a:rPr lang="en-IN" dirty="0" smtClean="0"/>
              <a:t>models with Unigram, Bigram, Trigram for Gender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965025"/>
              </p:ext>
            </p:extLst>
          </p:nvPr>
        </p:nvGraphicFramePr>
        <p:xfrm>
          <a:off x="1639374" y="2289261"/>
          <a:ext cx="9791700" cy="287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  <a:gridCol w="2447925"/>
                <a:gridCol w="2447925"/>
              </a:tblGrid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Trigram</a:t>
                      </a:r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r>
                        <a:rPr lang="en-IN" baseline="0" dirty="0" smtClean="0"/>
                        <a:t>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91.43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85.71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78.57</a:t>
                      </a:r>
                      <a:endParaRPr lang="en-IN" b="1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Naïve</a:t>
                      </a:r>
                      <a:r>
                        <a:rPr lang="en-IN" baseline="0" dirty="0" smtClean="0"/>
                        <a:t>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60.0</a:t>
                      </a:r>
                      <a:endParaRPr lang="en-IN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72.85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68.57</a:t>
                      </a:r>
                      <a:endParaRPr lang="en-IN" b="1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74.29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64.29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65.71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0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489" y="352246"/>
            <a:ext cx="90297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Accuracy results of different </a:t>
            </a:r>
            <a:r>
              <a:rPr lang="en-IN" dirty="0" smtClean="0"/>
              <a:t>models with Unigram, Bigram, Trigram for Age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404557"/>
              </p:ext>
            </p:extLst>
          </p:nvPr>
        </p:nvGraphicFramePr>
        <p:xfrm>
          <a:off x="1538489" y="2211987"/>
          <a:ext cx="9791700" cy="287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  <a:gridCol w="2447925"/>
                <a:gridCol w="2447925"/>
              </a:tblGrid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Trigram</a:t>
                      </a:r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r>
                        <a:rPr lang="en-IN" baseline="0" dirty="0" smtClean="0"/>
                        <a:t>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61.43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59.14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57.14</a:t>
                      </a:r>
                      <a:endParaRPr lang="en-IN" b="1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Naïve</a:t>
                      </a:r>
                      <a:r>
                        <a:rPr lang="en-IN" baseline="0" dirty="0" smtClean="0"/>
                        <a:t>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57.14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45.71</a:t>
                      </a:r>
                      <a:endParaRPr lang="en-IN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58.57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57.14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55.71</a:t>
                      </a:r>
                      <a:endParaRPr lang="en-IN" b="1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52.86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2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488" y="352246"/>
            <a:ext cx="9550222" cy="1325563"/>
          </a:xfrm>
        </p:spPr>
        <p:txBody>
          <a:bodyPr>
            <a:noAutofit/>
          </a:bodyPr>
          <a:lstStyle/>
          <a:p>
            <a:r>
              <a:rPr lang="en-IN" sz="3200" dirty="0"/>
              <a:t>Accuracy results of different </a:t>
            </a:r>
            <a:r>
              <a:rPr lang="en-IN" sz="3200" dirty="0" smtClean="0"/>
              <a:t>models with Unigram, Bigram, Trigram for age and gender combine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418229"/>
              </p:ext>
            </p:extLst>
          </p:nvPr>
        </p:nvGraphicFramePr>
        <p:xfrm>
          <a:off x="1538489" y="2211987"/>
          <a:ext cx="9791700" cy="287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925"/>
                <a:gridCol w="2447925"/>
                <a:gridCol w="2447925"/>
                <a:gridCol w="2447925"/>
              </a:tblGrid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Trigram</a:t>
                      </a:r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r>
                        <a:rPr lang="en-IN" baseline="0" dirty="0" smtClean="0"/>
                        <a:t>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50.00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45.71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42.86</a:t>
                      </a:r>
                      <a:endParaRPr lang="en-IN" b="1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Naïve</a:t>
                      </a:r>
                      <a:r>
                        <a:rPr lang="en-IN" baseline="0" dirty="0" smtClean="0"/>
                        <a:t>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34.28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27.14</a:t>
                      </a:r>
                      <a:endParaRPr lang="en-IN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41.43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37.14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31.43</a:t>
                      </a:r>
                      <a:endParaRPr lang="en-IN" b="1" dirty="0"/>
                    </a:p>
                  </a:txBody>
                  <a:tcPr/>
                </a:tc>
              </a:tr>
              <a:tr h="575786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34.28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32.86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1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7880" y="12878"/>
          <a:ext cx="11243258" cy="6845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130"/>
                <a:gridCol w="2410132"/>
                <a:gridCol w="2187973"/>
                <a:gridCol w="2625566"/>
                <a:gridCol w="3506457"/>
              </a:tblGrid>
              <a:tr h="699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Journal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399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Gender Identification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from text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Cheng,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R.Chandramauli,K.P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subbalakshmi</a:t>
                      </a:r>
                      <a:r>
                        <a:rPr lang="en-US" sz="18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Investigation, 2011 - Elsevier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Machine, Logistic Regression and </a:t>
                      </a:r>
                      <a:r>
                        <a:rPr lang="en-IN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AdaBoost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Decision Tree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049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Identifying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Gender From SMS Text Messages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Shannon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Silessi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Cihan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Varol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800" baseline="30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IEEE Conference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Machine Learning and Application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Support Vector Machine, Logistic Regression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Gender - 72.39%</a:t>
                      </a:r>
                      <a:endParaRPr lang="en-IN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399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of Language</a:t>
                      </a:r>
                      <a:r>
                        <a:rPr lang="en-US" sz="1800" b="0" kern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 Author Profiling: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of Gender and Age</a:t>
                      </a:r>
                      <a:endParaRPr lang="en-US" sz="1800" b="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Francisco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Rangel, Paolo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Rosso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 Processing and Cognitive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stylistic features with Support Vector Machine.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Gender - 77.87%</a:t>
                      </a:r>
                      <a:endParaRPr lang="en-US" sz="1800" b="0" baseline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399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Author Profiling: Predicting Age and Gender from Blogs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 Santosh,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Romil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Bansal,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Mihir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Shekhar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Vasudeva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Varma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Investigation, 2013 - Elsevier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Content-based, Style-based, and Topic-based.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Gender - 56.53%</a:t>
                      </a:r>
                      <a:endParaRPr lang="en-US" sz="1800" b="0" baseline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Age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- 64.8%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8973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Inferring</a:t>
                      </a:r>
                      <a:r>
                        <a:rPr lang="en-US" sz="1800" kern="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Gender of Movie Reviewers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Jahna</a:t>
                      </a:r>
                      <a:r>
                        <a:rPr lang="en-US" sz="18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Otterbacher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19th ACM international conference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Logistic Regression.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Gender - 73.7%</a:t>
                      </a:r>
                      <a:endParaRPr lang="en-US" sz="1800" b="0" baseline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45764" y="25757"/>
          <a:ext cx="11029312" cy="6845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392"/>
                <a:gridCol w="2294763"/>
                <a:gridCol w="2199966"/>
                <a:gridCol w="2511759"/>
                <a:gridCol w="3528432"/>
              </a:tblGrid>
              <a:tr h="768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Journal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276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sz="1800" kern="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Profiling in the wild</a:t>
                      </a:r>
                      <a:endParaRPr lang="en-US" sz="1800" b="1" kern="0" dirty="0">
                        <a:solidFill>
                          <a:srgbClr val="2E74B5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Lisa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Kaati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Elias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Lundeqvist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Amendra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Shrestha and Maria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Svensson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</a:t>
                      </a:r>
                      <a:endParaRPr lang="en-US" sz="1800" dirty="0" smtClean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- 56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600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sz="1800" kern="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Profiling on Facebook</a:t>
                      </a:r>
                      <a:endParaRPr lang="en-US" sz="1800" b="1" kern="0" dirty="0">
                        <a:solidFill>
                          <a:srgbClr val="2E74B5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Mehwish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Fatima,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Komal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Hasan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Saba Anwar, Rao Muhammad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Adeel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Nawab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Processing 2017 - Elsevier</a:t>
                      </a:r>
                      <a:r>
                        <a:rPr lang="en-US" sz="18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Machine, N-Gram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800" dirty="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             Age - 75%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276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r>
                        <a:rPr lang="en-US" sz="18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Profiling for Blogs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Dang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Duc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Pham,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Giang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Binh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Tran, Son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Bao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Pham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Conference on Asian Languages Processing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expolre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2009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923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Multilingual Author Profiling using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 Embedding Averages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Roy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Bayot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Teresa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Gonc¸alves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10th International Conference on Software, Knowledge, Information Management &amp; Applications (SKIMA) – 2016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Machine,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- 45.8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Age</a:t>
                      </a:r>
                      <a:r>
                        <a:rPr lang="en-IN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- 39.7%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94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0760" y="0"/>
          <a:ext cx="11230377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397"/>
                <a:gridCol w="2459865"/>
                <a:gridCol w="2459865"/>
                <a:gridCol w="2434487"/>
                <a:gridCol w="3386763"/>
              </a:tblGrid>
              <a:tr h="776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Journal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2110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Multilingual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SMS-based Author Profiling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Mehwish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Fatima, Saba Anwar,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Amna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Naveed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Waqas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Arshad, Rao Muhammad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Adeel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Nawab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Muntaha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Iqbal and Alia Masood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Natural Language Engineering at Cambridge</a:t>
                      </a:r>
                      <a:r>
                        <a:rPr lang="en-IN" sz="18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University Press - 2018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- 95%</a:t>
                      </a:r>
                    </a:p>
                  </a:txBody>
                  <a:tcPr marL="50584" marR="50584" marT="0" marB="0" anchor="ctr"/>
                </a:tc>
              </a:tr>
              <a:tr h="1351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 and Gender Author Cohort Analysis of E-mail for Computer Forensics</a:t>
                      </a:r>
                      <a:endParaRPr lang="en-US" sz="1800" b="1" kern="0" dirty="0">
                        <a:solidFill>
                          <a:srgbClr val="2E74B5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cs typeface="Times New Roman" pitchFamily="18" charset="0"/>
                        </a:rPr>
                        <a:t>Malcolm </a:t>
                      </a:r>
                      <a:r>
                        <a:rPr lang="en-US" sz="1800" dirty="0" err="1" smtClean="0">
                          <a:cs typeface="Times New Roman" pitchFamily="18" charset="0"/>
                        </a:rPr>
                        <a:t>Corney</a:t>
                      </a:r>
                      <a:r>
                        <a:rPr lang="en-US" sz="1800" dirty="0" smtClean="0">
                          <a:cs typeface="Times New Roman" pitchFamily="18" charset="0"/>
                        </a:rPr>
                        <a:t>, Alison Anderson, George </a:t>
                      </a:r>
                      <a:r>
                        <a:rPr lang="en-US" sz="1800" dirty="0" err="1" smtClean="0">
                          <a:cs typeface="Times New Roman" pitchFamily="18" charset="0"/>
                        </a:rPr>
                        <a:t>Mohay</a:t>
                      </a:r>
                      <a:r>
                        <a:rPr lang="en-US" sz="1800" dirty="0" smtClean="0">
                          <a:cs typeface="Times New Roman" pitchFamily="18" charset="0"/>
                        </a:rPr>
                        <a:t>, Olivier De </a:t>
                      </a:r>
                      <a:r>
                        <a:rPr lang="en-US" sz="1800" dirty="0" err="1" smtClean="0">
                          <a:cs typeface="Times New Roman" pitchFamily="18" charset="0"/>
                        </a:rPr>
                        <a:t>Vel</a:t>
                      </a:r>
                      <a:endParaRPr lang="en-US" sz="1800" dirty="0" smtClean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Forensic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Research Conference-2017</a:t>
                      </a:r>
                      <a:endParaRPr lang="en-US" sz="1800" dirty="0" smtClean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- 77.8%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982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Automatically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Profiling the Author of an Anonymous Text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Shlomo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Argamon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Moshe Koppel, James W.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Pennebaker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of ACM-2011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Bayesian Multinomial Regression(BMR)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- 42.7%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637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 of Age and Gender on Blogging</a:t>
                      </a:r>
                      <a:endParaRPr lang="en-US" sz="1800" b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Jonathan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Schler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Moshe Koppel,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Shlomo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Argamon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James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Pennebaker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Conference</a:t>
                      </a:r>
                      <a:r>
                        <a:rPr lang="en-IN" sz="1800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of Computational Approaches to Analysing Weblogs – Stanford, California, USA - 2006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- 67.3%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2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36336"/>
            <a:ext cx="9029700" cy="1325563"/>
          </a:xfrm>
        </p:spPr>
        <p:txBody>
          <a:bodyPr/>
          <a:lstStyle/>
          <a:p>
            <a:r>
              <a:rPr lang="en-IN" dirty="0" smtClean="0"/>
              <a:t>What is </a:t>
            </a:r>
            <a:r>
              <a:rPr lang="en-IN" dirty="0"/>
              <a:t>Multilingual 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/>
              <a:t>more than one language in communication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Co-presence </a:t>
            </a:r>
            <a:r>
              <a:rPr lang="en-IN" dirty="0"/>
              <a:t>of two or more languages in a text, speech or </a:t>
            </a:r>
            <a:r>
              <a:rPr lang="en-IN" dirty="0" smtClean="0"/>
              <a:t>society.</a:t>
            </a:r>
          </a:p>
          <a:p>
            <a:endParaRPr lang="en-IN" dirty="0" smtClean="0"/>
          </a:p>
          <a:p>
            <a:r>
              <a:rPr lang="en-IN" dirty="0" smtClean="0"/>
              <a:t>Example : Hindi – English, Hindi – Gujarati, Gujarati - English.</a:t>
            </a:r>
          </a:p>
        </p:txBody>
      </p:sp>
    </p:spTree>
    <p:extLst>
      <p:ext uri="{BB962C8B-B14F-4D97-AF65-F5344CB8AC3E}">
        <p14:creationId xmlns:p14="http://schemas.microsoft.com/office/powerpoint/2010/main" val="37029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45766" y="12880"/>
          <a:ext cx="11325524" cy="684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511"/>
                <a:gridCol w="2500636"/>
                <a:gridCol w="2398580"/>
                <a:gridCol w="2511380"/>
                <a:gridCol w="3464417"/>
              </a:tblGrid>
              <a:tr h="7015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Sr. No.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Journal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</a:tr>
              <a:tr h="11547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 Prediction in English</a:t>
                      </a: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Ankush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Khandelwal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Sahil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Swami, Syed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Sarfaraz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Akhtar and Manish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Shrivastava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Cornell University Library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Arxiv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- 2018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- 75.7%</a:t>
                      </a:r>
                    </a:p>
                  </a:txBody>
                  <a:tcPr marL="50584" marR="50584" marT="0" marB="0" anchor="ctr"/>
                </a:tc>
              </a:tr>
              <a:tr h="995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 Profile Prediction using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Pivoted</a:t>
                      </a:r>
                      <a:r>
                        <a:rPr lang="en-IN" sz="1800" b="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Term Normalization</a:t>
                      </a:r>
                      <a:endParaRPr lang="en-US" sz="1800" b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T.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Raghunadha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Reddy, B. Vishnu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Vardhan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P.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Vijayapal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Reddy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Indian Journal of Science and Technology - 2016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 Multinomial and  The logistic Classifier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– 68.5%</a:t>
                      </a:r>
                    </a:p>
                  </a:txBody>
                  <a:tcPr marL="50584" marR="50584" marT="0" marB="0" anchor="ctr"/>
                </a:tc>
              </a:tr>
              <a:tr h="12730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Identifying</a:t>
                      </a:r>
                      <a:r>
                        <a:rPr lang="en-US" baseline="0" dirty="0" smtClean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Authors of Suspect Email</a:t>
                      </a:r>
                      <a:endParaRPr lang="en-US" sz="1800" b="1" kern="0" dirty="0">
                        <a:solidFill>
                          <a:srgbClr val="2E74B5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cs typeface="Times New Roman" pitchFamily="18" charset="0"/>
                        </a:rPr>
                        <a:t>Olivier De </a:t>
                      </a:r>
                      <a:r>
                        <a:rPr lang="en-US" sz="1800" dirty="0" err="1" smtClean="0">
                          <a:cs typeface="Times New Roman" pitchFamily="18" charset="0"/>
                        </a:rPr>
                        <a:t>Vel</a:t>
                      </a:r>
                      <a:r>
                        <a:rPr lang="en-US" sz="1800" dirty="0" smtClean="0">
                          <a:cs typeface="Times New Roman" pitchFamily="18" charset="0"/>
                        </a:rPr>
                        <a:t>, Malcolm </a:t>
                      </a:r>
                      <a:r>
                        <a:rPr lang="en-US" sz="1800" dirty="0" err="1" smtClean="0">
                          <a:cs typeface="Times New Roman" pitchFamily="18" charset="0"/>
                        </a:rPr>
                        <a:t>Corney</a:t>
                      </a:r>
                      <a:r>
                        <a:rPr lang="en-US" sz="1800" dirty="0" smtClean="0">
                          <a:cs typeface="Times New Roman" pitchFamily="18" charset="0"/>
                        </a:rPr>
                        <a:t>, Alison Anderson, George </a:t>
                      </a:r>
                      <a:r>
                        <a:rPr lang="en-US" sz="1800" dirty="0" err="1" smtClean="0">
                          <a:cs typeface="Times New Roman" pitchFamily="18" charset="0"/>
                        </a:rPr>
                        <a:t>Mohay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Forensic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Research Conference-2017</a:t>
                      </a:r>
                      <a:endParaRPr lang="en-US" sz="1800" dirty="0" smtClean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- 73.7%</a:t>
                      </a:r>
                    </a:p>
                  </a:txBody>
                  <a:tcPr marL="50584" marR="50584" marT="0" marB="0" anchor="ctr"/>
                </a:tc>
              </a:tr>
              <a:tr h="1723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Identifying Languages at the Word Level</a:t>
                      </a:r>
                      <a:r>
                        <a:rPr lang="en-IN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Code-Mixed Indian Social Media Text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Amitava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Das, </a:t>
                      </a:r>
                      <a:r>
                        <a:rPr lang="en-US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Björn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Gambäck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11th International Conference on NLP International Institute of Information Technology Goa, India-2014</a:t>
                      </a: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Naïve Bayes Multinomial and  The logistic Classifier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- 68.5%</a:t>
                      </a:r>
                    </a:p>
                  </a:txBody>
                  <a:tcPr marL="50584" marR="50584" marT="0" marB="0" anchor="ctr"/>
                </a:tc>
              </a:tr>
              <a:tr h="995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N-gram approach for gender prediction</a:t>
                      </a: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Raghunadha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Reddy, B Vishnu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Vardhan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Vijayapal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Reddy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IEEE 7th International Advance Computing Conference-2017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4" marR="5058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Methods:- </a:t>
                      </a:r>
                      <a:r>
                        <a:rPr lang="en-IN" sz="1800" dirty="0" smtClean="0"/>
                        <a:t>Naive Bayes Multinomial and Logistic classifiers</a:t>
                      </a:r>
                      <a:endParaRPr lang="en-IN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Accuracy:- </a:t>
                      </a:r>
                      <a:r>
                        <a:rPr lang="en-IN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- 63.2%</a:t>
                      </a:r>
                    </a:p>
                  </a:txBody>
                  <a:tcPr marL="50584" marR="5058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00731"/>
            <a:ext cx="90297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902897"/>
            <a:ext cx="9791700" cy="4549418"/>
          </a:xfrm>
        </p:spPr>
        <p:txBody>
          <a:bodyPr>
            <a:normAutofit/>
          </a:bodyPr>
          <a:lstStyle/>
          <a:p>
            <a:r>
              <a:rPr lang="en-IN" sz="2600" dirty="0" smtClean="0"/>
              <a:t>We have obtained the highest accuracy using SVM that is for gender we obtained 91.43% and for age 61.43% and combine 50% accuracy.</a:t>
            </a:r>
          </a:p>
          <a:p>
            <a:endParaRPr lang="en-IN" sz="2600" dirty="0"/>
          </a:p>
          <a:p>
            <a:r>
              <a:rPr lang="en-IN" sz="2600" dirty="0" smtClean="0"/>
              <a:t>We have tried till trigram, as our accuracy got reduced after trigram approach. </a:t>
            </a:r>
          </a:p>
          <a:p>
            <a:endParaRPr lang="en-IN" sz="2600" dirty="0" smtClean="0"/>
          </a:p>
          <a:p>
            <a:r>
              <a:rPr lang="en-IN" sz="2600" dirty="0" smtClean="0"/>
              <a:t>We observed that decision tree performed poor for combine accuracy.</a:t>
            </a:r>
          </a:p>
          <a:p>
            <a:pPr marL="0" indent="0">
              <a:buNone/>
            </a:pPr>
            <a:endParaRPr lang="en-IN" sz="2600" dirty="0" smtClean="0"/>
          </a:p>
        </p:txBody>
      </p:sp>
    </p:spTree>
    <p:extLst>
      <p:ext uri="{BB962C8B-B14F-4D97-AF65-F5344CB8AC3E}">
        <p14:creationId xmlns:p14="http://schemas.microsoft.com/office/powerpoint/2010/main" val="35487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300730"/>
            <a:ext cx="9029700" cy="1325563"/>
          </a:xfrm>
        </p:spPr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902898"/>
            <a:ext cx="9791700" cy="472972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Collecting more author profiles to increase the size of dataset.</a:t>
            </a:r>
          </a:p>
          <a:p>
            <a:endParaRPr lang="en-IN" dirty="0"/>
          </a:p>
          <a:p>
            <a:r>
              <a:rPr lang="en-IN" dirty="0" smtClean="0"/>
              <a:t>We aim to extend model by deep learning techniques.</a:t>
            </a:r>
          </a:p>
          <a:p>
            <a:endParaRPr lang="en-IN" dirty="0"/>
          </a:p>
          <a:p>
            <a:r>
              <a:rPr lang="en-IN" dirty="0"/>
              <a:t>So far </a:t>
            </a:r>
            <a:r>
              <a:rPr lang="en-IN" dirty="0" smtClean="0"/>
              <a:t>our dataset </a:t>
            </a:r>
            <a:r>
              <a:rPr lang="en-IN" dirty="0"/>
              <a:t>contained two languages but in the future, it would be beneficial to include more South Asian languages as they are relatively less explored and contain potential to be very useful.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We would like to demonstrate other author traits like native language, native area, personality, type, qualification and occupation.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909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21582"/>
            <a:ext cx="9029700" cy="1325563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568047"/>
            <a:ext cx="9791700" cy="4903421"/>
          </a:xfrm>
        </p:spPr>
        <p:txBody>
          <a:bodyPr>
            <a:noAutofit/>
          </a:bodyPr>
          <a:lstStyle/>
          <a:p>
            <a:r>
              <a:rPr lang="en-IN" sz="1400" dirty="0"/>
              <a:t>Fatima, M., </a:t>
            </a:r>
            <a:r>
              <a:rPr lang="en-IN" sz="1400" dirty="0" err="1"/>
              <a:t>Hasan</a:t>
            </a:r>
            <a:r>
              <a:rPr lang="en-IN" sz="1400" dirty="0"/>
              <a:t>, K., Anwar, S., </a:t>
            </a:r>
            <a:r>
              <a:rPr lang="en-IN" sz="1400" dirty="0" err="1"/>
              <a:t>Nawab</a:t>
            </a:r>
            <a:r>
              <a:rPr lang="en-IN" sz="1400" dirty="0"/>
              <a:t>, R.-M.-A.: Multilingual author </a:t>
            </a:r>
            <a:r>
              <a:rPr lang="en-IN" sz="1400" dirty="0" smtClean="0"/>
              <a:t>profiling </a:t>
            </a:r>
            <a:r>
              <a:rPr lang="en-IN" sz="1400" dirty="0"/>
              <a:t>on Facebook. Information Processing &amp; Management 53(4), </a:t>
            </a:r>
            <a:r>
              <a:rPr lang="en-IN" sz="1400" dirty="0" smtClean="0"/>
              <a:t>886-904 </a:t>
            </a:r>
            <a:r>
              <a:rPr lang="en-IN" sz="1400" dirty="0"/>
              <a:t>(2017</a:t>
            </a:r>
            <a:r>
              <a:rPr lang="en-IN" sz="1400" dirty="0" smtClean="0"/>
              <a:t>).</a:t>
            </a:r>
          </a:p>
          <a:p>
            <a:endParaRPr lang="en-IN" sz="1400" dirty="0"/>
          </a:p>
          <a:p>
            <a:r>
              <a:rPr lang="en-IN" sz="1400" dirty="0"/>
              <a:t>Monika Briediene, </a:t>
            </a:r>
            <a:r>
              <a:rPr lang="en-IN" sz="1400" dirty="0" err="1"/>
              <a:t>Jurgita</a:t>
            </a:r>
            <a:r>
              <a:rPr lang="en-IN" sz="1400" dirty="0"/>
              <a:t> </a:t>
            </a:r>
            <a:r>
              <a:rPr lang="en-IN" sz="1400" dirty="0" err="1"/>
              <a:t>Kapociute</a:t>
            </a:r>
            <a:r>
              <a:rPr lang="en-IN" sz="1400" dirty="0"/>
              <a:t> </a:t>
            </a:r>
            <a:r>
              <a:rPr lang="en-IN" sz="1400" dirty="0" err="1"/>
              <a:t>Dzikiene</a:t>
            </a:r>
            <a:r>
              <a:rPr lang="en-IN" sz="1400" dirty="0" smtClean="0"/>
              <a:t>.: </a:t>
            </a:r>
            <a:r>
              <a:rPr lang="en-IN" sz="1400" dirty="0"/>
              <a:t>An Automatic author profiling from Non-Normative </a:t>
            </a:r>
            <a:r>
              <a:rPr lang="en-IN" sz="1400" dirty="0" err="1"/>
              <a:t>Lithuanbian</a:t>
            </a:r>
            <a:r>
              <a:rPr lang="en-IN" sz="1400" dirty="0"/>
              <a:t> </a:t>
            </a:r>
            <a:r>
              <a:rPr lang="en-IN" sz="1400" dirty="0" smtClean="0"/>
              <a:t>Texts(2014).</a:t>
            </a:r>
            <a:endParaRPr lang="en-IN" sz="1400" dirty="0"/>
          </a:p>
          <a:p>
            <a:endParaRPr lang="en-IN" sz="1400" dirty="0" smtClean="0"/>
          </a:p>
          <a:p>
            <a:r>
              <a:rPr lang="en-IN" sz="1400" dirty="0"/>
              <a:t>Fransisco Rangel, </a:t>
            </a:r>
            <a:r>
              <a:rPr lang="en-IN" sz="1400" dirty="0" smtClean="0"/>
              <a:t>Paolo.: On </a:t>
            </a:r>
            <a:r>
              <a:rPr lang="en-IN" sz="1400" dirty="0"/>
              <a:t>the impact of emotions on author profiling. Information Processing and Management 52(2016)73-92</a:t>
            </a:r>
            <a:r>
              <a:rPr lang="en-IN" sz="1400" dirty="0" smtClean="0"/>
              <a:t>.</a:t>
            </a:r>
          </a:p>
          <a:p>
            <a:endParaRPr lang="en-IN" sz="1400" dirty="0"/>
          </a:p>
          <a:p>
            <a:r>
              <a:rPr lang="en-IN" sz="1400" dirty="0"/>
              <a:t>Murat Karabatak, Shannon </a:t>
            </a:r>
            <a:r>
              <a:rPr lang="en-IN" sz="1400" dirty="0" err="1"/>
              <a:t>Silessi</a:t>
            </a:r>
            <a:r>
              <a:rPr lang="en-IN" sz="1400" dirty="0"/>
              <a:t>, </a:t>
            </a:r>
            <a:r>
              <a:rPr lang="en-IN" sz="1400" dirty="0" err="1"/>
              <a:t>Cihan</a:t>
            </a:r>
            <a:r>
              <a:rPr lang="en-IN" sz="1400" dirty="0"/>
              <a:t> </a:t>
            </a:r>
            <a:r>
              <a:rPr lang="en-IN" sz="1400" dirty="0" err="1"/>
              <a:t>Varol</a:t>
            </a:r>
            <a:r>
              <a:rPr lang="en-IN" sz="1400" dirty="0"/>
              <a:t> : Identifying Gender From SMS Text Messages at 2016 15th IEEE International Conference on Machine Learning and Applications</a:t>
            </a:r>
            <a:r>
              <a:rPr lang="en-IN" sz="1400" dirty="0" smtClean="0"/>
              <a:t>.</a:t>
            </a:r>
          </a:p>
          <a:p>
            <a:endParaRPr lang="en-IN" sz="1400" dirty="0"/>
          </a:p>
          <a:p>
            <a:r>
              <a:rPr lang="en-IN" sz="1400" dirty="0"/>
              <a:t>Jahna Otterbacher: Inferring Gender of Movie Reviewers at 19th ACM international conference.</a:t>
            </a:r>
          </a:p>
          <a:p>
            <a:endParaRPr lang="en-IN" sz="1400" dirty="0" smtClean="0"/>
          </a:p>
          <a:p>
            <a:r>
              <a:rPr lang="en-IN" sz="1400" dirty="0"/>
              <a:t>K Santosh, </a:t>
            </a:r>
            <a:r>
              <a:rPr lang="en-IN" sz="1400" dirty="0" err="1"/>
              <a:t>Romil</a:t>
            </a:r>
            <a:r>
              <a:rPr lang="en-IN" sz="1400" dirty="0"/>
              <a:t> Bansal, </a:t>
            </a:r>
            <a:r>
              <a:rPr lang="en-IN" sz="1400" dirty="0" err="1"/>
              <a:t>Mihir</a:t>
            </a:r>
            <a:r>
              <a:rPr lang="en-IN" sz="1400" dirty="0"/>
              <a:t> </a:t>
            </a:r>
            <a:r>
              <a:rPr lang="en-IN" sz="1400" dirty="0" err="1"/>
              <a:t>Shekhar</a:t>
            </a:r>
            <a:r>
              <a:rPr lang="en-IN" sz="1400" dirty="0"/>
              <a:t>, and </a:t>
            </a:r>
            <a:r>
              <a:rPr lang="en-IN" sz="1400" dirty="0" err="1"/>
              <a:t>Vasudeva</a:t>
            </a:r>
            <a:r>
              <a:rPr lang="en-IN" sz="1400" dirty="0"/>
              <a:t> </a:t>
            </a:r>
            <a:r>
              <a:rPr lang="en-IN" sz="1400" dirty="0" err="1"/>
              <a:t>Varma</a:t>
            </a:r>
            <a:r>
              <a:rPr lang="en-IN" sz="1400" dirty="0"/>
              <a:t> : Author Profiling: Predicting Age and Gender from Blogs at CLEF 2013.</a:t>
            </a:r>
          </a:p>
          <a:p>
            <a:endParaRPr lang="en-IN" sz="1400" dirty="0" smtClean="0"/>
          </a:p>
          <a:p>
            <a:r>
              <a:rPr lang="en-IN" sz="1400" dirty="0"/>
              <a:t>Jonathan Schler, Moshe Koppel, Shlomo Argamon, James </a:t>
            </a:r>
            <a:r>
              <a:rPr lang="en-IN" sz="1400" dirty="0" err="1"/>
              <a:t>Pennebaker</a:t>
            </a:r>
            <a:r>
              <a:rPr lang="en-IN" sz="1400" dirty="0"/>
              <a:t> : Effects of Age and Gender on Blogging at Conference of Computational Approaches to Analysing Weblogs – Stanford, California, USA – 2006.</a:t>
            </a:r>
          </a:p>
          <a:p>
            <a:endParaRPr lang="en-IN" sz="1400" dirty="0" smtClean="0"/>
          </a:p>
          <a:p>
            <a:r>
              <a:rPr lang="en-IN" sz="1400" dirty="0"/>
              <a:t>Hernandez, D., Guzman-Cabrera, R., Reyes, A., Rocha, M.-A.: Semantic-based Features for Author Profiling Identification: First insights. In: Proceedings of CLEF, (2013).</a:t>
            </a:r>
            <a:endParaRPr lang="en-IN" sz="1400" dirty="0" smtClean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6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21582"/>
            <a:ext cx="9029700" cy="1325563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563055"/>
            <a:ext cx="9791700" cy="4903421"/>
          </a:xfrm>
        </p:spPr>
        <p:txBody>
          <a:bodyPr>
            <a:noAutofit/>
          </a:bodyPr>
          <a:lstStyle/>
          <a:p>
            <a:r>
              <a:rPr lang="en-IN" sz="1400" dirty="0"/>
              <a:t>Nguyen, D., Gravel, R., </a:t>
            </a:r>
            <a:r>
              <a:rPr lang="en-IN" sz="1400" dirty="0" err="1"/>
              <a:t>Trieschnigg</a:t>
            </a:r>
            <a:r>
              <a:rPr lang="en-IN" sz="1400" dirty="0"/>
              <a:t>, D., </a:t>
            </a:r>
            <a:r>
              <a:rPr lang="en-IN" sz="1400" dirty="0" err="1"/>
              <a:t>Meder</a:t>
            </a:r>
            <a:r>
              <a:rPr lang="en-IN" sz="1400" dirty="0"/>
              <a:t>, T.: “How Old Do You Think I Am?” A Study of Language and Age in Twitter in 7th International AAAI Conference on Weblogs and Social Media ICWSM (2013).</a:t>
            </a:r>
          </a:p>
          <a:p>
            <a:endParaRPr lang="en-IN" sz="1400" dirty="0" smtClean="0"/>
          </a:p>
          <a:p>
            <a:r>
              <a:rPr lang="en-IN" sz="1400" dirty="0" smtClean="0"/>
              <a:t>Fransisco </a:t>
            </a:r>
            <a:r>
              <a:rPr lang="en-IN" sz="1400" dirty="0"/>
              <a:t>Rangel, Paolo: Use of Language and Author Profiling: Identification of Gender and Age in Natural Language Processing and Cognitive (2013</a:t>
            </a:r>
            <a:r>
              <a:rPr lang="en-IN" sz="1400" dirty="0" smtClean="0"/>
              <a:t>).</a:t>
            </a:r>
          </a:p>
          <a:p>
            <a:endParaRPr lang="en-IN" sz="1400" dirty="0"/>
          </a:p>
          <a:p>
            <a:r>
              <a:rPr lang="en-US" sz="1400" dirty="0"/>
              <a:t>T. Raghunadha Reddy, B. Vishnu </a:t>
            </a:r>
            <a:r>
              <a:rPr lang="en-US" sz="1400" dirty="0" err="1"/>
              <a:t>Vardhan</a:t>
            </a:r>
            <a:r>
              <a:rPr lang="en-US" sz="1400" dirty="0"/>
              <a:t> and P. </a:t>
            </a:r>
            <a:r>
              <a:rPr lang="en-US" sz="1400" dirty="0" err="1"/>
              <a:t>Vijayapal</a:t>
            </a:r>
            <a:r>
              <a:rPr lang="en-US" sz="1400" dirty="0"/>
              <a:t> Reddy: </a:t>
            </a:r>
            <a:r>
              <a:rPr lang="en-IN" sz="1400" dirty="0"/>
              <a:t>Author Profile Prediction using Pivoted Unique Term Normalization in Indian Journal of Science and Technology (2016</a:t>
            </a:r>
            <a:r>
              <a:rPr lang="en-IN" sz="1400" dirty="0" smtClean="0"/>
              <a:t>).</a:t>
            </a:r>
          </a:p>
          <a:p>
            <a:endParaRPr lang="en-IN" sz="1400" dirty="0"/>
          </a:p>
          <a:p>
            <a:r>
              <a:rPr lang="en-IN" sz="1400" dirty="0"/>
              <a:t>“Text Categorization with Support Vector Machines: Learning with Many Relevant Features” 2008 – Springer</a:t>
            </a:r>
            <a:r>
              <a:rPr lang="en-IN" sz="1400" dirty="0" smtClean="0"/>
              <a:t>.</a:t>
            </a:r>
          </a:p>
          <a:p>
            <a:endParaRPr lang="en-IN" sz="1400" dirty="0"/>
          </a:p>
          <a:p>
            <a:r>
              <a:rPr lang="en-IN" sz="1400" dirty="0"/>
              <a:t>https://</a:t>
            </a:r>
            <a:r>
              <a:rPr lang="en-IN" sz="1400" dirty="0" smtClean="0"/>
              <a:t>scikit-learn.org/stable/modules/svm.html</a:t>
            </a:r>
          </a:p>
          <a:p>
            <a:endParaRPr lang="en-IN" sz="1400" dirty="0"/>
          </a:p>
          <a:p>
            <a:r>
              <a:rPr lang="en-IN" sz="1400" dirty="0"/>
              <a:t>https://</a:t>
            </a:r>
            <a:r>
              <a:rPr lang="en-IN" sz="1400" dirty="0" smtClean="0"/>
              <a:t>scikit-learn.org/stable/modules/feature_extraction.html</a:t>
            </a:r>
          </a:p>
          <a:p>
            <a:endParaRPr lang="en-IN" sz="1400" dirty="0"/>
          </a:p>
          <a:p>
            <a:r>
              <a:rPr lang="en-IN" sz="1400" dirty="0"/>
              <a:t>https://</a:t>
            </a:r>
            <a:r>
              <a:rPr lang="en-IN" sz="1400" dirty="0" smtClean="0"/>
              <a:t>pandas.pydata.org/pandas-docs/stable/generated/pandas.read_csv.html</a:t>
            </a:r>
          </a:p>
          <a:p>
            <a:endParaRPr lang="en-IN" sz="1400" dirty="0"/>
          </a:p>
          <a:p>
            <a:r>
              <a:rPr lang="en-IN" sz="1400" dirty="0"/>
              <a:t>https://</a:t>
            </a:r>
            <a:r>
              <a:rPr lang="en-IN" sz="1400" dirty="0" smtClean="0"/>
              <a:t>towardsdatascience.com/decision-tree-ensembles-bagging-and-boosting-266a8ba60fd9</a:t>
            </a:r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>
              <a:hlinkClick r:id="rId2"/>
            </a:endParaRPr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858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37" y="409574"/>
            <a:ext cx="6523283" cy="60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84821"/>
            <a:ext cx="9029700" cy="1325563"/>
          </a:xfrm>
        </p:spPr>
        <p:txBody>
          <a:bodyPr/>
          <a:lstStyle/>
          <a:p>
            <a:r>
              <a:rPr lang="en-IN" dirty="0" smtClean="0"/>
              <a:t>What is Author Profiling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“A text Classification technique that is used to predict the profiling characteristics of the authors like gender, age, native language and educational background by </a:t>
            </a:r>
            <a:r>
              <a:rPr lang="en-IN" dirty="0" err="1" smtClean="0"/>
              <a:t>analyzing</a:t>
            </a:r>
            <a:r>
              <a:rPr lang="en-IN" dirty="0" smtClean="0"/>
              <a:t> their text.”-</a:t>
            </a:r>
            <a:r>
              <a:rPr lang="en-IN" dirty="0"/>
              <a:t> </a:t>
            </a:r>
            <a:r>
              <a:rPr lang="en-IN" dirty="0" err="1" smtClean="0"/>
              <a:t>Álvarez</a:t>
            </a:r>
            <a:r>
              <a:rPr lang="en-IN" dirty="0" smtClean="0"/>
              <a:t>-Carmona</a:t>
            </a:r>
          </a:p>
          <a:p>
            <a:pPr marL="0" indent="0">
              <a:buNone/>
            </a:pPr>
            <a:endParaRPr lang="en-IN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/>
              <a:t>Based on </a:t>
            </a:r>
            <a:r>
              <a:rPr lang="en-IN" dirty="0" smtClean="0"/>
              <a:t>stylistic </a:t>
            </a:r>
            <a:r>
              <a:rPr lang="en-IN" dirty="0"/>
              <a:t>and content-based features</a:t>
            </a:r>
            <a:r>
              <a:rPr lang="en-IN" dirty="0" smtClean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IN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dirty="0" smtClean="0"/>
              <a:t>task of author profiling </a:t>
            </a:r>
            <a:r>
              <a:rPr lang="en-IN" dirty="0"/>
              <a:t>was given as student task at </a:t>
            </a:r>
            <a:r>
              <a:rPr lang="en-IN" b="1" dirty="0"/>
              <a:t>PAN</a:t>
            </a:r>
            <a:r>
              <a:rPr lang="en-IN" dirty="0"/>
              <a:t> and </a:t>
            </a:r>
            <a:r>
              <a:rPr lang="en-IN" b="1" dirty="0"/>
              <a:t>FIRE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0"/>
            <a:ext cx="9029700" cy="1325563"/>
          </a:xfrm>
        </p:spPr>
        <p:txBody>
          <a:bodyPr/>
          <a:lstStyle/>
          <a:p>
            <a:r>
              <a:rPr lang="en-IN" dirty="0" smtClean="0"/>
              <a:t>Multilingual Author Profiling On SMS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274640"/>
            <a:ext cx="9791700" cy="5313729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Finding demographic features like age, gender, native language of an author from the written text.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We will be using Roman Hindi and English as our Multilingual Data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Roman Hindi(written using English Alphabets) is used in daily communication by a large number of people. It is used in comments, Tweets, Blogs, SMS-messages etc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Majority of the research on Author Profiling is done for English, Spanish, Italian and Dutch Language.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70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72836"/>
            <a:ext cx="9029700" cy="1325563"/>
          </a:xfrm>
        </p:spPr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b="1" u="sng" dirty="0" smtClean="0"/>
              <a:t>Applications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 can be used in forensics to find the suspect.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 can be used to find out the Fake Profile Identification.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It can also be used in security and marketing.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3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www.w3.org/XML/1998/namespace"/>
    <ds:schemaRef ds:uri="http://schemas.openxmlformats.org/package/2006/metadata/core-properties"/>
    <ds:schemaRef ds:uri="40262f94-9f35-4ac3-9a90-690165a166b7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tf03460508</Template>
  <TotalTime>3803</TotalTime>
  <Words>3113</Words>
  <Application>Microsoft Office PowerPoint</Application>
  <PresentationFormat>Widescreen</PresentationFormat>
  <Paragraphs>679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(Body)</vt:lpstr>
      <vt:lpstr>Cambria</vt:lpstr>
      <vt:lpstr>Times New Roman</vt:lpstr>
      <vt:lpstr>Wingdings</vt:lpstr>
      <vt:lpstr>Cloud skipper design template</vt:lpstr>
      <vt:lpstr>Multilingual Author Profiling On SMS(Short Message Service)</vt:lpstr>
      <vt:lpstr>Dissertation</vt:lpstr>
      <vt:lpstr>Index</vt:lpstr>
      <vt:lpstr>Index</vt:lpstr>
      <vt:lpstr>Research Problem</vt:lpstr>
      <vt:lpstr>What is Multilingual ?</vt:lpstr>
      <vt:lpstr>What is Author Profiling ?</vt:lpstr>
      <vt:lpstr>Multilingual Author Profiling On SMS</vt:lpstr>
      <vt:lpstr>Applications</vt:lpstr>
      <vt:lpstr>What is FIRE ?</vt:lpstr>
      <vt:lpstr>Dataset Classification</vt:lpstr>
      <vt:lpstr>Dataset Classification</vt:lpstr>
      <vt:lpstr>Sample Data : Male</vt:lpstr>
      <vt:lpstr>Sample Data : Female</vt:lpstr>
      <vt:lpstr>Tags identification</vt:lpstr>
      <vt:lpstr>Roman Hindi</vt:lpstr>
      <vt:lpstr>English</vt:lpstr>
      <vt:lpstr>Named Entity</vt:lpstr>
      <vt:lpstr>Numeric</vt:lpstr>
      <vt:lpstr>Punctuation</vt:lpstr>
      <vt:lpstr>Symbol</vt:lpstr>
      <vt:lpstr>Expression</vt:lpstr>
      <vt:lpstr>Emoticons</vt:lpstr>
      <vt:lpstr>Different Approaches</vt:lpstr>
      <vt:lpstr>Different Approaches</vt:lpstr>
      <vt:lpstr>Different Approaches</vt:lpstr>
      <vt:lpstr>Flow Chart</vt:lpstr>
      <vt:lpstr>CSV File</vt:lpstr>
      <vt:lpstr>Raw Data</vt:lpstr>
      <vt:lpstr>Tokenization</vt:lpstr>
      <vt:lpstr>Tokenization</vt:lpstr>
      <vt:lpstr>Pre-Processing of Data</vt:lpstr>
      <vt:lpstr>Pre-Processed Data</vt:lpstr>
      <vt:lpstr>Tokenization – after pre-processing</vt:lpstr>
      <vt:lpstr>Term Frequency</vt:lpstr>
      <vt:lpstr>Term Frequency</vt:lpstr>
      <vt:lpstr>TFIDF</vt:lpstr>
      <vt:lpstr>Example : TFIDF</vt:lpstr>
      <vt:lpstr>TFIDF – Of Our Dataset</vt:lpstr>
      <vt:lpstr>n-Gram</vt:lpstr>
      <vt:lpstr>Example : Bigram</vt:lpstr>
      <vt:lpstr>Example : Trigram</vt:lpstr>
      <vt:lpstr>Naive Bayes</vt:lpstr>
      <vt:lpstr>Naive Bayes</vt:lpstr>
      <vt:lpstr>Support Vector Machine</vt:lpstr>
      <vt:lpstr>Support Vector Machine</vt:lpstr>
      <vt:lpstr>Support Vector Machine</vt:lpstr>
      <vt:lpstr>Decision Tree</vt:lpstr>
      <vt:lpstr>Decision Tree</vt:lpstr>
      <vt:lpstr>Random Forest</vt:lpstr>
      <vt:lpstr>Evaluation Measure</vt:lpstr>
      <vt:lpstr>Evaluation Measure</vt:lpstr>
      <vt:lpstr>Accuracy results with different models</vt:lpstr>
      <vt:lpstr>Accuracy results of different models with Unigram, Bigram, Trigram for Gender</vt:lpstr>
      <vt:lpstr>Accuracy results of different models with Unigram, Bigram, Trigram for Age</vt:lpstr>
      <vt:lpstr>Accuracy results of different models with Unigram, Bigram, Trigram for age and gender combine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Author Profiling</dc:title>
  <dc:creator>Aatithya</dc:creator>
  <cp:lastModifiedBy>Aatithya</cp:lastModifiedBy>
  <cp:revision>444</cp:revision>
  <dcterms:created xsi:type="dcterms:W3CDTF">2018-09-24T09:59:14Z</dcterms:created>
  <dcterms:modified xsi:type="dcterms:W3CDTF">2019-06-12T04:25:16Z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