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9"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126724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3360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214515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0"/>
            <a:ext cx="10515600" cy="685800"/>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838200" y="1460501"/>
            <a:ext cx="10515600" cy="435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159769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188719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184340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39028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111199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191410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113198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5FC1C-6EC1-3E42-B360-C4CBCE3BED4C}" type="datetimeFigureOut">
              <a:rPr lang="en-US" smtClean="0"/>
              <a:pPr/>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03A53-872A-8241-9251-2310580BC305}" type="slidenum">
              <a:rPr lang="en-US" smtClean="0"/>
              <a:pPr/>
              <a:t>‹#›</a:t>
            </a:fld>
            <a:endParaRPr lang="en-US"/>
          </a:p>
        </p:txBody>
      </p:sp>
    </p:spTree>
    <p:extLst>
      <p:ext uri="{BB962C8B-B14F-4D97-AF65-F5344CB8AC3E}">
        <p14:creationId xmlns="" xmlns:p14="http://schemas.microsoft.com/office/powerpoint/2010/main" val="79628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b="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73100"/>
            <a:ext cx="10515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435101"/>
            <a:ext cx="10515600" cy="43815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5FC1C-6EC1-3E42-B360-C4CBCE3BED4C}" type="datetimeFigureOut">
              <a:rPr lang="en-US" smtClean="0"/>
              <a:pPr/>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03A53-872A-8241-9251-2310580BC305}" type="slidenum">
              <a:rPr lang="en-US" smtClean="0"/>
              <a:pPr/>
              <a:t>‹#›</a:t>
            </a:fld>
            <a:endParaRPr lang="en-US" dirty="0"/>
          </a:p>
        </p:txBody>
      </p:sp>
    </p:spTree>
    <p:extLst>
      <p:ext uri="{BB962C8B-B14F-4D97-AF65-F5344CB8AC3E}">
        <p14:creationId xmlns="" xmlns:p14="http://schemas.microsoft.com/office/powerpoint/2010/main" val="773230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7D236A-CDF0-4394-BE42-582DFFCADC9E}"/>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3EBA8DE7-B14D-4FEB-824E-8F372BE466F1}"/>
              </a:ext>
            </a:extLst>
          </p:cNvPr>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252573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F56898-EB3E-4755-9514-7C9DFD25EF75}"/>
              </a:ext>
            </a:extLst>
          </p:cNvPr>
          <p:cNvSpPr>
            <a:spLocks noGrp="1"/>
          </p:cNvSpPr>
          <p:nvPr>
            <p:ph type="title"/>
          </p:nvPr>
        </p:nvSpPr>
        <p:spPr/>
        <p:txBody>
          <a:bodyPr/>
          <a:lstStyle/>
          <a:p>
            <a:r>
              <a:rPr lang="en-IN" dirty="0"/>
              <a:t>Actions performed when packet loss is identified</a:t>
            </a:r>
          </a:p>
        </p:txBody>
      </p:sp>
      <p:sp>
        <p:nvSpPr>
          <p:cNvPr id="3" name="Content Placeholder 2">
            <a:extLst>
              <a:ext uri="{FF2B5EF4-FFF2-40B4-BE49-F238E27FC236}">
                <a16:creationId xmlns="" xmlns:a16="http://schemas.microsoft.com/office/drawing/2014/main" id="{7BF22D2A-9064-4040-A9A5-5FB9C9BEB7AB}"/>
              </a:ext>
            </a:extLst>
          </p:cNvPr>
          <p:cNvSpPr>
            <a:spLocks noGrp="1"/>
          </p:cNvSpPr>
          <p:nvPr>
            <p:ph idx="1"/>
          </p:nvPr>
        </p:nvSpPr>
        <p:spPr/>
        <p:txBody>
          <a:bodyPr/>
          <a:lstStyle/>
          <a:p>
            <a:pPr lvl="0"/>
            <a:r>
              <a:rPr lang="en-US" dirty="0"/>
              <a:t>Dropping threshold value into half the current window or 2 whichever is larger</a:t>
            </a:r>
            <a:endParaRPr lang="en-IN" dirty="0"/>
          </a:p>
          <a:p>
            <a:pPr lvl="0"/>
            <a:r>
              <a:rPr lang="en-US" dirty="0"/>
              <a:t>Resetting the transmitting window size to 1 activating slow start</a:t>
            </a:r>
            <a:endParaRPr lang="en-IN" dirty="0"/>
          </a:p>
          <a:p>
            <a:r>
              <a:rPr lang="en-US" dirty="0"/>
              <a:t>Reset retransmission timer to a back off interval that doubles with each consecutive timeout</a:t>
            </a:r>
            <a:endParaRPr lang="en-IN" dirty="0"/>
          </a:p>
        </p:txBody>
      </p:sp>
    </p:spTree>
    <p:extLst>
      <p:ext uri="{BB962C8B-B14F-4D97-AF65-F5344CB8AC3E}">
        <p14:creationId xmlns="" xmlns:p14="http://schemas.microsoft.com/office/powerpoint/2010/main" val="201089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BBE530-CE7D-4C27-8CE1-F3F707AFE8B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53B89838-3530-41AA-AA6F-D873CBA0F275}"/>
              </a:ext>
            </a:extLst>
          </p:cNvPr>
          <p:cNvSpPr>
            <a:spLocks noGrp="1"/>
          </p:cNvSpPr>
          <p:nvPr>
            <p:ph idx="1"/>
          </p:nvPr>
        </p:nvSpPr>
        <p:spPr/>
        <p:txBody>
          <a:bodyPr/>
          <a:lstStyle/>
          <a:p>
            <a:pPr marL="0" indent="0">
              <a:buNone/>
            </a:pPr>
            <a:endParaRPr lang="en-IN" dirty="0"/>
          </a:p>
          <a:p>
            <a:pPr marL="0" indent="0">
              <a:buNone/>
            </a:pPr>
            <a:endParaRPr lang="en-IN" dirty="0"/>
          </a:p>
          <a:p>
            <a:pPr marL="0" indent="0" algn="ctr">
              <a:buNone/>
            </a:pPr>
            <a:r>
              <a:rPr lang="en-IN" dirty="0"/>
              <a:t>Can standard TCP replicated in wireless environment as well???</a:t>
            </a:r>
          </a:p>
          <a:p>
            <a:pPr marL="0" indent="0" algn="ctr">
              <a:buNone/>
            </a:pPr>
            <a:r>
              <a:rPr lang="en-IN" dirty="0">
                <a:solidFill>
                  <a:srgbClr val="FF0000"/>
                </a:solidFill>
              </a:rPr>
              <a:t>NO</a:t>
            </a:r>
          </a:p>
          <a:p>
            <a:pPr marL="0" indent="0" algn="ctr">
              <a:buNone/>
            </a:pPr>
            <a:r>
              <a:rPr lang="en-IN" dirty="0">
                <a:solidFill>
                  <a:srgbClr val="7030A0"/>
                </a:solidFill>
              </a:rPr>
              <a:t>There are many other reasons for packet loss in wireless environment other than congestion</a:t>
            </a:r>
          </a:p>
        </p:txBody>
      </p:sp>
    </p:spTree>
    <p:extLst>
      <p:ext uri="{BB962C8B-B14F-4D97-AF65-F5344CB8AC3E}">
        <p14:creationId xmlns="" xmlns:p14="http://schemas.microsoft.com/office/powerpoint/2010/main" val="203808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100E1-B3D9-4E1C-8DD1-C19BA1BF16CD}"/>
              </a:ext>
            </a:extLst>
          </p:cNvPr>
          <p:cNvSpPr>
            <a:spLocks noGrp="1"/>
          </p:cNvSpPr>
          <p:nvPr>
            <p:ph type="title"/>
          </p:nvPr>
        </p:nvSpPr>
        <p:spPr/>
        <p:txBody>
          <a:bodyPr/>
          <a:lstStyle/>
          <a:p>
            <a:r>
              <a:rPr lang="en-IN" dirty="0"/>
              <a:t>Reasons of packet loss in wireless environment</a:t>
            </a:r>
          </a:p>
        </p:txBody>
      </p:sp>
      <p:sp>
        <p:nvSpPr>
          <p:cNvPr id="3" name="Content Placeholder 2">
            <a:extLst>
              <a:ext uri="{FF2B5EF4-FFF2-40B4-BE49-F238E27FC236}">
                <a16:creationId xmlns="" xmlns:a16="http://schemas.microsoft.com/office/drawing/2014/main" id="{B6FBFC50-3CB8-49D8-A23F-3EB48FDBAB39}"/>
              </a:ext>
            </a:extLst>
          </p:cNvPr>
          <p:cNvSpPr>
            <a:spLocks noGrp="1"/>
          </p:cNvSpPr>
          <p:nvPr>
            <p:ph idx="1"/>
          </p:nvPr>
        </p:nvSpPr>
        <p:spPr/>
        <p:txBody>
          <a:bodyPr>
            <a:noAutofit/>
          </a:bodyPr>
          <a:lstStyle/>
          <a:p>
            <a:pPr lvl="0">
              <a:lnSpc>
                <a:spcPct val="120000"/>
              </a:lnSpc>
            </a:pPr>
            <a:r>
              <a:rPr lang="en-US" sz="2000" b="1" dirty="0"/>
              <a:t>High Bit Error rate: </a:t>
            </a:r>
            <a:r>
              <a:rPr lang="en-US" sz="2000" dirty="0"/>
              <a:t>Wireless links suffers from a high bit error rate high BER causes packets to be corrupted resulting in loss of TCP data segments or acknowledgements FEC at data link may handle high BER but it would be wastage of wireless bandwidth when correction is not necessary</a:t>
            </a:r>
            <a:endParaRPr lang="en-IN" sz="2000" dirty="0"/>
          </a:p>
          <a:p>
            <a:pPr lvl="0">
              <a:lnSpc>
                <a:spcPct val="120000"/>
              </a:lnSpc>
            </a:pPr>
            <a:r>
              <a:rPr lang="en-US" sz="2000" b="1" dirty="0"/>
              <a:t>Black outs: </a:t>
            </a:r>
            <a:r>
              <a:rPr lang="en-US" sz="2000" dirty="0"/>
              <a:t>When the mobile move from one cell to another call or service is transferred from old base station called Handoff. Hard Handover- there is brief disconnection known as black out period. Any packet sent during this period might be lost.</a:t>
            </a:r>
            <a:endParaRPr lang="en-IN" sz="2000" dirty="0"/>
          </a:p>
          <a:p>
            <a:pPr lvl="0">
              <a:lnSpc>
                <a:spcPct val="120000"/>
              </a:lnSpc>
            </a:pPr>
            <a:r>
              <a:rPr lang="en-US" sz="2000" b="1" dirty="0"/>
              <a:t>Call Blocking:</a:t>
            </a:r>
            <a:r>
              <a:rPr lang="en-US" sz="2000" dirty="0"/>
              <a:t> Disconnections due to call blocking; a condition when  mobile station do not get any channel due to unavailability of the channels. </a:t>
            </a:r>
            <a:endParaRPr lang="en-IN" sz="2000" dirty="0"/>
          </a:p>
          <a:p>
            <a:pPr marL="0" indent="0">
              <a:lnSpc>
                <a:spcPct val="120000"/>
              </a:lnSpc>
              <a:buNone/>
            </a:pPr>
            <a:r>
              <a:rPr lang="en-US" sz="2000" dirty="0"/>
              <a:t> </a:t>
            </a:r>
            <a:endParaRPr lang="en-IN" sz="2000" dirty="0"/>
          </a:p>
          <a:p>
            <a:pPr algn="just">
              <a:lnSpc>
                <a:spcPct val="120000"/>
              </a:lnSpc>
            </a:pPr>
            <a:endParaRPr lang="en-IN" sz="2000" dirty="0"/>
          </a:p>
        </p:txBody>
      </p:sp>
    </p:spTree>
    <p:extLst>
      <p:ext uri="{BB962C8B-B14F-4D97-AF65-F5344CB8AC3E}">
        <p14:creationId xmlns="" xmlns:p14="http://schemas.microsoft.com/office/powerpoint/2010/main" val="20996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62A5F8-C871-4AFB-B940-542588236D19}"/>
              </a:ext>
            </a:extLst>
          </p:cNvPr>
          <p:cNvSpPr>
            <a:spLocks noGrp="1"/>
          </p:cNvSpPr>
          <p:nvPr>
            <p:ph type="title"/>
          </p:nvPr>
        </p:nvSpPr>
        <p:spPr/>
        <p:txBody>
          <a:bodyPr/>
          <a:lstStyle/>
          <a:p>
            <a:r>
              <a:rPr lang="en-IN" dirty="0"/>
              <a:t>Reasons of packet loss in wireless environment</a:t>
            </a:r>
          </a:p>
        </p:txBody>
      </p:sp>
      <p:sp>
        <p:nvSpPr>
          <p:cNvPr id="3" name="Content Placeholder 2">
            <a:extLst>
              <a:ext uri="{FF2B5EF4-FFF2-40B4-BE49-F238E27FC236}">
                <a16:creationId xmlns="" xmlns:a16="http://schemas.microsoft.com/office/drawing/2014/main" id="{1D3BFF04-9419-4629-8938-0BF5E7AA117B}"/>
              </a:ext>
            </a:extLst>
          </p:cNvPr>
          <p:cNvSpPr>
            <a:spLocks noGrp="1"/>
          </p:cNvSpPr>
          <p:nvPr>
            <p:ph idx="1"/>
          </p:nvPr>
        </p:nvSpPr>
        <p:spPr/>
        <p:txBody>
          <a:bodyPr>
            <a:normAutofit/>
          </a:bodyPr>
          <a:lstStyle/>
          <a:p>
            <a:pPr lvl="0" algn="just">
              <a:lnSpc>
                <a:spcPct val="120000"/>
              </a:lnSpc>
            </a:pPr>
            <a:r>
              <a:rPr lang="en-US" sz="2400" b="1" dirty="0"/>
              <a:t>Disconnection due to small cell latencies:</a:t>
            </a:r>
            <a:r>
              <a:rPr lang="en-US" sz="2400" dirty="0"/>
              <a:t> When the cell sizes are small to accommodate more and more users and increase the capacity results in small cell latencies and hence frequent disconnection.</a:t>
            </a:r>
            <a:endParaRPr lang="en-IN" sz="2400" dirty="0"/>
          </a:p>
          <a:p>
            <a:pPr lvl="0" algn="just">
              <a:lnSpc>
                <a:spcPct val="120000"/>
              </a:lnSpc>
            </a:pPr>
            <a:r>
              <a:rPr lang="en-US" sz="2400" b="1" dirty="0"/>
              <a:t>Signal Blocking: </a:t>
            </a:r>
            <a:r>
              <a:rPr lang="en-US" sz="2400" dirty="0"/>
              <a:t>When radio signals are blocked due to buildings and other objects in the environment</a:t>
            </a:r>
            <a:endParaRPr lang="en-IN" sz="2400" dirty="0"/>
          </a:p>
          <a:p>
            <a:pPr lvl="0" algn="just">
              <a:lnSpc>
                <a:spcPct val="120000"/>
              </a:lnSpc>
            </a:pPr>
            <a:r>
              <a:rPr lang="en-US" sz="2400" b="1" dirty="0"/>
              <a:t>Power Scarcity:</a:t>
            </a:r>
            <a:r>
              <a:rPr lang="en-US" sz="2400" dirty="0"/>
              <a:t> Mobile computer are battery operated hence power required is more</a:t>
            </a:r>
            <a:endParaRPr lang="en-IN" sz="2400" dirty="0"/>
          </a:p>
          <a:p>
            <a:pPr algn="just">
              <a:lnSpc>
                <a:spcPct val="120000"/>
              </a:lnSpc>
            </a:pPr>
            <a:endParaRPr lang="en-IN" sz="2400" dirty="0"/>
          </a:p>
        </p:txBody>
      </p:sp>
    </p:spTree>
    <p:extLst>
      <p:ext uri="{BB962C8B-B14F-4D97-AF65-F5344CB8AC3E}">
        <p14:creationId xmlns="" xmlns:p14="http://schemas.microsoft.com/office/powerpoint/2010/main" val="270384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C93226-48E6-4141-BC63-CF60CBB7ECA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B6B0CD2-EBF5-4352-A3F4-82F95C8EA424}"/>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3200" dirty="0">
                <a:solidFill>
                  <a:srgbClr val="C00000"/>
                </a:solidFill>
              </a:rPr>
              <a:t>Specialized algorithms are necessary optimized for wireless communications</a:t>
            </a:r>
          </a:p>
        </p:txBody>
      </p:sp>
    </p:spTree>
    <p:extLst>
      <p:ext uri="{BB962C8B-B14F-4D97-AF65-F5344CB8AC3E}">
        <p14:creationId xmlns="" xmlns:p14="http://schemas.microsoft.com/office/powerpoint/2010/main" val="204501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DD87C4-6721-4157-8AC9-97141212D8DB}"/>
              </a:ext>
            </a:extLst>
          </p:cNvPr>
          <p:cNvSpPr>
            <a:spLocks noGrp="1"/>
          </p:cNvSpPr>
          <p:nvPr>
            <p:ph type="title"/>
          </p:nvPr>
        </p:nvSpPr>
        <p:spPr/>
        <p:txBody>
          <a:bodyPr/>
          <a:lstStyle/>
          <a:p>
            <a:r>
              <a:rPr lang="en-IN" dirty="0"/>
              <a:t>Goals of optimized algorithms</a:t>
            </a:r>
          </a:p>
        </p:txBody>
      </p:sp>
      <p:sp>
        <p:nvSpPr>
          <p:cNvPr id="3" name="Content Placeholder 2">
            <a:extLst>
              <a:ext uri="{FF2B5EF4-FFF2-40B4-BE49-F238E27FC236}">
                <a16:creationId xmlns="" xmlns:a16="http://schemas.microsoft.com/office/drawing/2014/main" id="{A6606171-80B2-4C3B-831A-5DA57078C8D7}"/>
              </a:ext>
            </a:extLst>
          </p:cNvPr>
          <p:cNvSpPr>
            <a:spLocks noGrp="1"/>
          </p:cNvSpPr>
          <p:nvPr>
            <p:ph idx="1"/>
          </p:nvPr>
        </p:nvSpPr>
        <p:spPr/>
        <p:txBody>
          <a:bodyPr/>
          <a:lstStyle/>
          <a:p>
            <a:pPr lvl="0"/>
            <a:r>
              <a:rPr lang="en-US" dirty="0"/>
              <a:t>Not possible to change the entire TCP because it is the base on which the entire internet is based</a:t>
            </a:r>
            <a:endParaRPr lang="en-IN" dirty="0"/>
          </a:p>
          <a:p>
            <a:pPr lvl="0"/>
            <a:r>
              <a:rPr lang="en-US" dirty="0"/>
              <a:t>The protocol should not go into slow start when it is not genuine to go</a:t>
            </a:r>
            <a:endParaRPr lang="en-IN" dirty="0"/>
          </a:p>
          <a:p>
            <a:pPr lvl="0"/>
            <a:r>
              <a:rPr lang="en-US" dirty="0"/>
              <a:t>Isolate the mobility related problems from existing network protocols when fixed host and wireless station to communicate </a:t>
            </a:r>
            <a:endParaRPr lang="en-IN" dirty="0"/>
          </a:p>
          <a:p>
            <a:endParaRPr lang="en-IN" dirty="0"/>
          </a:p>
        </p:txBody>
      </p:sp>
    </p:spTree>
    <p:extLst>
      <p:ext uri="{BB962C8B-B14F-4D97-AF65-F5344CB8AC3E}">
        <p14:creationId xmlns="" xmlns:p14="http://schemas.microsoft.com/office/powerpoint/2010/main" val="69701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EFCCCB-1E34-4AFC-AB47-6F9248CB6D9A}"/>
              </a:ext>
            </a:extLst>
          </p:cNvPr>
          <p:cNvSpPr>
            <a:spLocks noGrp="1"/>
          </p:cNvSpPr>
          <p:nvPr>
            <p:ph type="title"/>
          </p:nvPr>
        </p:nvSpPr>
        <p:spPr/>
        <p:txBody>
          <a:bodyPr/>
          <a:lstStyle/>
          <a:p>
            <a:r>
              <a:rPr lang="en-IN" dirty="0"/>
              <a:t>I-TCP</a:t>
            </a:r>
          </a:p>
        </p:txBody>
      </p:sp>
      <p:sp>
        <p:nvSpPr>
          <p:cNvPr id="3" name="Content Placeholder 2">
            <a:extLst>
              <a:ext uri="{FF2B5EF4-FFF2-40B4-BE49-F238E27FC236}">
                <a16:creationId xmlns="" xmlns:a16="http://schemas.microsoft.com/office/drawing/2014/main" id="{6792DB06-0EAD-496D-ADC2-54DFF47C4510}"/>
              </a:ext>
            </a:extLst>
          </p:cNvPr>
          <p:cNvSpPr>
            <a:spLocks noGrp="1"/>
          </p:cNvSpPr>
          <p:nvPr>
            <p:ph idx="1"/>
          </p:nvPr>
        </p:nvSpPr>
        <p:spPr/>
        <p:txBody>
          <a:bodyPr/>
          <a:lstStyle/>
          <a:p>
            <a:endParaRPr lang="en-IN" dirty="0"/>
          </a:p>
        </p:txBody>
      </p:sp>
      <p:grpSp>
        <p:nvGrpSpPr>
          <p:cNvPr id="4" name="Group 3">
            <a:extLst>
              <a:ext uri="{FF2B5EF4-FFF2-40B4-BE49-F238E27FC236}">
                <a16:creationId xmlns="" xmlns:a16="http://schemas.microsoft.com/office/drawing/2014/main" id="{A30A48F4-C433-4D47-9596-8AB4E57DFF1F}"/>
              </a:ext>
            </a:extLst>
          </p:cNvPr>
          <p:cNvGrpSpPr/>
          <p:nvPr/>
        </p:nvGrpSpPr>
        <p:grpSpPr>
          <a:xfrm>
            <a:off x="1674480" y="1874578"/>
            <a:ext cx="8680247" cy="3065159"/>
            <a:chOff x="2258140" y="2759795"/>
            <a:chExt cx="8680247" cy="3065159"/>
          </a:xfrm>
        </p:grpSpPr>
        <p:grpSp>
          <p:nvGrpSpPr>
            <p:cNvPr id="5" name="Group 7">
              <a:extLst>
                <a:ext uri="{FF2B5EF4-FFF2-40B4-BE49-F238E27FC236}">
                  <a16:creationId xmlns="" xmlns:a16="http://schemas.microsoft.com/office/drawing/2014/main" id="{70ECCBF1-03A9-44E6-98A1-D5B8A0BF5D2F}"/>
                </a:ext>
              </a:extLst>
            </p:cNvPr>
            <p:cNvGrpSpPr>
              <a:grpSpLocks/>
            </p:cNvGrpSpPr>
            <p:nvPr/>
          </p:nvGrpSpPr>
          <p:grpSpPr bwMode="auto">
            <a:xfrm rot="1022352">
              <a:off x="3962400" y="4648200"/>
              <a:ext cx="1066800" cy="609600"/>
              <a:chOff x="1248" y="2736"/>
              <a:chExt cx="240" cy="192"/>
            </a:xfrm>
          </p:grpSpPr>
          <p:sp>
            <p:nvSpPr>
              <p:cNvPr id="18" name="Line 8">
                <a:extLst>
                  <a:ext uri="{FF2B5EF4-FFF2-40B4-BE49-F238E27FC236}">
                    <a16:creationId xmlns="" xmlns:a16="http://schemas.microsoft.com/office/drawing/2014/main" id="{DC22F203-5577-497F-8CBC-C1963562DE91}"/>
                  </a:ext>
                </a:extLst>
              </p:cNvPr>
              <p:cNvSpPr>
                <a:spLocks noChangeShapeType="1"/>
              </p:cNvSpPr>
              <p:nvPr/>
            </p:nvSpPr>
            <p:spPr bwMode="auto">
              <a:xfrm flipV="1">
                <a:off x="1296" y="2736"/>
                <a:ext cx="192" cy="96"/>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dirty="0">
                  <a:solidFill>
                    <a:srgbClr val="000000"/>
                  </a:solidFill>
                </a:endParaRPr>
              </a:p>
            </p:txBody>
          </p:sp>
          <p:sp>
            <p:nvSpPr>
              <p:cNvPr id="19" name="Line 9">
                <a:extLst>
                  <a:ext uri="{FF2B5EF4-FFF2-40B4-BE49-F238E27FC236}">
                    <a16:creationId xmlns="" xmlns:a16="http://schemas.microsoft.com/office/drawing/2014/main" id="{8ACD0656-C32F-4E95-A7C0-53F9AB656A14}"/>
                  </a:ext>
                </a:extLst>
              </p:cNvPr>
              <p:cNvSpPr>
                <a:spLocks noChangeShapeType="1"/>
              </p:cNvSpPr>
              <p:nvPr/>
            </p:nvSpPr>
            <p:spPr bwMode="auto">
              <a:xfrm flipH="1">
                <a:off x="1248" y="2832"/>
                <a:ext cx="192" cy="96"/>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dirty="0">
                  <a:solidFill>
                    <a:srgbClr val="000000"/>
                  </a:solidFill>
                </a:endParaRPr>
              </a:p>
            </p:txBody>
          </p:sp>
          <p:sp>
            <p:nvSpPr>
              <p:cNvPr id="20" name="Line 10">
                <a:extLst>
                  <a:ext uri="{FF2B5EF4-FFF2-40B4-BE49-F238E27FC236}">
                    <a16:creationId xmlns="" xmlns:a16="http://schemas.microsoft.com/office/drawing/2014/main" id="{34A8F767-C15D-4D9B-A95F-EB852F9D1E6F}"/>
                  </a:ext>
                </a:extLst>
              </p:cNvPr>
              <p:cNvSpPr>
                <a:spLocks noChangeShapeType="1"/>
              </p:cNvSpPr>
              <p:nvPr/>
            </p:nvSpPr>
            <p:spPr bwMode="auto">
              <a:xfrm>
                <a:off x="1296" y="2832"/>
                <a:ext cx="144" cy="0"/>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dirty="0">
                  <a:solidFill>
                    <a:srgbClr val="000000"/>
                  </a:solidFill>
                </a:endParaRPr>
              </a:p>
            </p:txBody>
          </p:sp>
        </p:grpSp>
        <p:graphicFrame>
          <p:nvGraphicFramePr>
            <p:cNvPr id="6" name="Object 11">
              <a:extLst>
                <a:ext uri="{FF2B5EF4-FFF2-40B4-BE49-F238E27FC236}">
                  <a16:creationId xmlns="" xmlns:a16="http://schemas.microsoft.com/office/drawing/2014/main" id="{695DABE8-9D55-4226-81FD-1731C21B976C}"/>
                </a:ext>
              </a:extLst>
            </p:cNvPr>
            <p:cNvGraphicFramePr>
              <a:graphicFrameLocks noChangeAspect="1"/>
            </p:cNvGraphicFramePr>
            <p:nvPr>
              <p:extLst>
                <p:ext uri="{D42A27DB-BD31-4B8C-83A1-F6EECF244321}">
                  <p14:modId xmlns="" xmlns:p14="http://schemas.microsoft.com/office/powerpoint/2010/main" val="2627097034"/>
                </p:ext>
              </p:extLst>
            </p:nvPr>
          </p:nvGraphicFramePr>
          <p:xfrm>
            <a:off x="5486400" y="5181600"/>
            <a:ext cx="979488" cy="368300"/>
          </p:xfrm>
          <a:graphic>
            <a:graphicData uri="http://schemas.openxmlformats.org/presentationml/2006/ole">
              <p:oleObj spid="_x0000_s1027" name="Clip" r:id="rId3" imgW="4395788" imgH="1652588" progId="">
                <p:embed/>
              </p:oleObj>
            </a:graphicData>
          </a:graphic>
        </p:graphicFrame>
        <p:sp>
          <p:nvSpPr>
            <p:cNvPr id="7" name="Line 12">
              <a:extLst>
                <a:ext uri="{FF2B5EF4-FFF2-40B4-BE49-F238E27FC236}">
                  <a16:creationId xmlns="" xmlns:a16="http://schemas.microsoft.com/office/drawing/2014/main" id="{21A57C90-0CE2-4694-B73B-0FEC2A407FF3}"/>
                </a:ext>
              </a:extLst>
            </p:cNvPr>
            <p:cNvSpPr>
              <a:spLocks noChangeShapeType="1"/>
            </p:cNvSpPr>
            <p:nvPr/>
          </p:nvSpPr>
          <p:spPr bwMode="auto">
            <a:xfrm flipV="1">
              <a:off x="5638800" y="4648200"/>
              <a:ext cx="0" cy="5334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dirty="0">
                <a:solidFill>
                  <a:srgbClr val="000000"/>
                </a:solidFill>
              </a:endParaRPr>
            </a:p>
          </p:txBody>
        </p:sp>
        <p:sp>
          <p:nvSpPr>
            <p:cNvPr id="8" name="Text Box 575">
              <a:extLst>
                <a:ext uri="{FF2B5EF4-FFF2-40B4-BE49-F238E27FC236}">
                  <a16:creationId xmlns="" xmlns:a16="http://schemas.microsoft.com/office/drawing/2014/main" id="{61754E49-FF42-4F6E-A448-DC335A577D36}"/>
                </a:ext>
              </a:extLst>
            </p:cNvPr>
            <p:cNvSpPr txBox="1">
              <a:spLocks noChangeArrowheads="1"/>
            </p:cNvSpPr>
            <p:nvPr/>
          </p:nvSpPr>
          <p:spPr bwMode="auto">
            <a:xfrm>
              <a:off x="2258140" y="3810000"/>
              <a:ext cx="1205073" cy="338554"/>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1600" b="1" dirty="0">
                  <a:solidFill>
                    <a:srgbClr val="2D2DB9"/>
                  </a:solidFill>
                </a:rPr>
                <a:t>Mobile host</a:t>
              </a:r>
            </a:p>
          </p:txBody>
        </p:sp>
        <p:sp>
          <p:nvSpPr>
            <p:cNvPr id="9" name="Text Box 576">
              <a:extLst>
                <a:ext uri="{FF2B5EF4-FFF2-40B4-BE49-F238E27FC236}">
                  <a16:creationId xmlns="" xmlns:a16="http://schemas.microsoft.com/office/drawing/2014/main" id="{D588F629-FFD4-4FC1-BC75-1ABDB62DF2BD}"/>
                </a:ext>
              </a:extLst>
            </p:cNvPr>
            <p:cNvSpPr txBox="1">
              <a:spLocks noChangeArrowheads="1"/>
            </p:cNvSpPr>
            <p:nvPr/>
          </p:nvSpPr>
          <p:spPr bwMode="auto">
            <a:xfrm>
              <a:off x="4883937" y="3898613"/>
              <a:ext cx="1443152" cy="58477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1600" b="1" dirty="0">
                  <a:solidFill>
                    <a:srgbClr val="00B0F0"/>
                  </a:solidFill>
                </a:rPr>
                <a:t>access point </a:t>
              </a:r>
            </a:p>
            <a:p>
              <a:pPr eaLnBrk="0" fontAlgn="base" hangingPunct="0">
                <a:spcBef>
                  <a:spcPct val="0"/>
                </a:spcBef>
                <a:spcAft>
                  <a:spcPct val="0"/>
                </a:spcAft>
              </a:pPr>
              <a:r>
                <a:rPr lang="en-US" sz="1600" b="1" dirty="0">
                  <a:solidFill>
                    <a:srgbClr val="00B0F0"/>
                  </a:solidFill>
                </a:rPr>
                <a:t>(foreign agent)</a:t>
              </a:r>
            </a:p>
          </p:txBody>
        </p:sp>
        <p:sp>
          <p:nvSpPr>
            <p:cNvPr id="10" name="Oval 580">
              <a:extLst>
                <a:ext uri="{FF2B5EF4-FFF2-40B4-BE49-F238E27FC236}">
                  <a16:creationId xmlns="" xmlns:a16="http://schemas.microsoft.com/office/drawing/2014/main" id="{747833D1-FAF8-403C-9F7F-1CF09BCB1527}"/>
                </a:ext>
              </a:extLst>
            </p:cNvPr>
            <p:cNvSpPr>
              <a:spLocks noChangeArrowheads="1"/>
            </p:cNvSpPr>
            <p:nvPr/>
          </p:nvSpPr>
          <p:spPr bwMode="auto">
            <a:xfrm>
              <a:off x="6477000" y="3962400"/>
              <a:ext cx="2590800" cy="914400"/>
            </a:xfrm>
            <a:prstGeom prst="ellipse">
              <a:avLst/>
            </a:prstGeom>
            <a:solidFill>
              <a:schemeClr val="accent1">
                <a:lumMod val="60000"/>
                <a:lumOff val="40000"/>
              </a:schemeClr>
            </a:solidFill>
            <a:ln w="9525">
              <a:solidFill>
                <a:schemeClr val="tx1"/>
              </a:solidFill>
              <a:round/>
              <a:headEnd/>
              <a:tailEnd/>
            </a:ln>
            <a:effectLst/>
          </p:spPr>
          <p:txBody>
            <a:bodyPr wrap="none" anchor="ctr"/>
            <a:lstStyle/>
            <a:p>
              <a:pPr algn="ctr" eaLnBrk="0" fontAlgn="base" hangingPunct="0">
                <a:spcBef>
                  <a:spcPct val="0"/>
                </a:spcBef>
                <a:spcAft>
                  <a:spcPct val="0"/>
                </a:spcAft>
              </a:pPr>
              <a:r>
                <a:rPr lang="en-US" sz="1600" dirty="0">
                  <a:solidFill>
                    <a:srgbClr val="000000"/>
                  </a:solidFill>
                </a:rPr>
                <a:t>wired Internet</a:t>
              </a:r>
            </a:p>
          </p:txBody>
        </p:sp>
        <p:sp>
          <p:nvSpPr>
            <p:cNvPr id="11" name="Line 581">
              <a:extLst>
                <a:ext uri="{FF2B5EF4-FFF2-40B4-BE49-F238E27FC236}">
                  <a16:creationId xmlns="" xmlns:a16="http://schemas.microsoft.com/office/drawing/2014/main" id="{6FCCD5CF-7680-4262-BFD0-CCF92BD453ED}"/>
                </a:ext>
              </a:extLst>
            </p:cNvPr>
            <p:cNvSpPr>
              <a:spLocks noChangeShapeType="1"/>
            </p:cNvSpPr>
            <p:nvPr/>
          </p:nvSpPr>
          <p:spPr bwMode="auto">
            <a:xfrm flipV="1">
              <a:off x="3581400" y="5257800"/>
              <a:ext cx="1752600" cy="228600"/>
            </a:xfrm>
            <a:prstGeom prst="line">
              <a:avLst/>
            </a:prstGeom>
            <a:noFill/>
            <a:ln w="76200">
              <a:solidFill>
                <a:srgbClr val="FF33CC"/>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dirty="0">
                <a:solidFill>
                  <a:srgbClr val="000000"/>
                </a:solidFill>
              </a:endParaRPr>
            </a:p>
          </p:txBody>
        </p:sp>
        <p:sp>
          <p:nvSpPr>
            <p:cNvPr id="12" name="Text Box 582">
              <a:extLst>
                <a:ext uri="{FF2B5EF4-FFF2-40B4-BE49-F238E27FC236}">
                  <a16:creationId xmlns="" xmlns:a16="http://schemas.microsoft.com/office/drawing/2014/main" id="{9CC83B60-968E-40A5-9EBE-BCB54F6853AB}"/>
                </a:ext>
              </a:extLst>
            </p:cNvPr>
            <p:cNvSpPr txBox="1">
              <a:spLocks noChangeArrowheads="1"/>
            </p:cNvSpPr>
            <p:nvPr/>
          </p:nvSpPr>
          <p:spPr bwMode="auto">
            <a:xfrm>
              <a:off x="3733801" y="5486400"/>
              <a:ext cx="1422697" cy="338554"/>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1600" b="1" dirty="0">
                  <a:solidFill>
                    <a:srgbClr val="FF33CC"/>
                  </a:solidFill>
                </a:rPr>
                <a:t>Optimized TCP</a:t>
              </a:r>
              <a:endParaRPr lang="en-US" sz="1600" dirty="0">
                <a:solidFill>
                  <a:srgbClr val="FF33CC"/>
                </a:solidFill>
              </a:endParaRPr>
            </a:p>
          </p:txBody>
        </p:sp>
        <p:sp>
          <p:nvSpPr>
            <p:cNvPr id="13" name="Freeform 583">
              <a:extLst>
                <a:ext uri="{FF2B5EF4-FFF2-40B4-BE49-F238E27FC236}">
                  <a16:creationId xmlns="" xmlns:a16="http://schemas.microsoft.com/office/drawing/2014/main" id="{3184190C-C407-4185-B95F-0FEB1AC6452A}"/>
                </a:ext>
              </a:extLst>
            </p:cNvPr>
            <p:cNvSpPr>
              <a:spLocks/>
            </p:cNvSpPr>
            <p:nvPr/>
          </p:nvSpPr>
          <p:spPr bwMode="auto">
            <a:xfrm>
              <a:off x="6553200" y="4191000"/>
              <a:ext cx="3200400" cy="1333500"/>
            </a:xfrm>
            <a:custGeom>
              <a:avLst/>
              <a:gdLst>
                <a:gd name="T0" fmla="*/ 0 w 2016"/>
                <a:gd name="T1" fmla="*/ 720 h 840"/>
                <a:gd name="T2" fmla="*/ 1200 w 2016"/>
                <a:gd name="T3" fmla="*/ 720 h 840"/>
                <a:gd name="T4" fmla="*/ 2016 w 2016"/>
                <a:gd name="T5" fmla="*/ 0 h 840"/>
              </a:gdLst>
              <a:ahLst/>
              <a:cxnLst>
                <a:cxn ang="0">
                  <a:pos x="T0" y="T1"/>
                </a:cxn>
                <a:cxn ang="0">
                  <a:pos x="T2" y="T3"/>
                </a:cxn>
                <a:cxn ang="0">
                  <a:pos x="T4" y="T5"/>
                </a:cxn>
              </a:cxnLst>
              <a:rect l="0" t="0" r="r" b="b"/>
              <a:pathLst>
                <a:path w="2016" h="840">
                  <a:moveTo>
                    <a:pt x="0" y="720"/>
                  </a:moveTo>
                  <a:cubicBezTo>
                    <a:pt x="432" y="780"/>
                    <a:pt x="864" y="840"/>
                    <a:pt x="1200" y="720"/>
                  </a:cubicBezTo>
                  <a:cubicBezTo>
                    <a:pt x="1536" y="600"/>
                    <a:pt x="1880" y="120"/>
                    <a:pt x="2016" y="0"/>
                  </a:cubicBezTo>
                </a:path>
              </a:pathLst>
            </a:custGeom>
            <a:noFill/>
            <a:ln w="57150" cap="flat" cmpd="sng">
              <a:solidFill>
                <a:srgbClr val="FF0000"/>
              </a:solidFill>
              <a:prstDash val="solid"/>
              <a:round/>
              <a:headEnd type="triangle" w="med" len="med"/>
              <a:tailEnd type="triangle" w="med" len="me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dirty="0">
                <a:solidFill>
                  <a:srgbClr val="000000"/>
                </a:solidFill>
              </a:endParaRPr>
            </a:p>
          </p:txBody>
        </p:sp>
        <p:sp>
          <p:nvSpPr>
            <p:cNvPr id="14" name="Text Box 584">
              <a:extLst>
                <a:ext uri="{FF2B5EF4-FFF2-40B4-BE49-F238E27FC236}">
                  <a16:creationId xmlns="" xmlns:a16="http://schemas.microsoft.com/office/drawing/2014/main" id="{1C6EB669-C4A7-4058-9FD9-104A36880E10}"/>
                </a:ext>
              </a:extLst>
            </p:cNvPr>
            <p:cNvSpPr txBox="1">
              <a:spLocks noChangeArrowheads="1"/>
            </p:cNvSpPr>
            <p:nvPr/>
          </p:nvSpPr>
          <p:spPr bwMode="auto">
            <a:xfrm>
              <a:off x="7086601" y="5410200"/>
              <a:ext cx="1298689" cy="338554"/>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1600" b="1" dirty="0">
                  <a:solidFill>
                    <a:srgbClr val="FF0000"/>
                  </a:solidFill>
                </a:rPr>
                <a:t>standard TCP</a:t>
              </a:r>
            </a:p>
          </p:txBody>
        </p:sp>
        <p:pic>
          <p:nvPicPr>
            <p:cNvPr id="15" name="Picture 14">
              <a:extLst>
                <a:ext uri="{FF2B5EF4-FFF2-40B4-BE49-F238E27FC236}">
                  <a16:creationId xmlns="" xmlns:a16="http://schemas.microsoft.com/office/drawing/2014/main" id="{E123FADC-1EF7-48AF-BFDE-AEBC6CC373ED}"/>
                </a:ext>
              </a:extLst>
            </p:cNvPr>
            <p:cNvPicPr/>
            <p:nvPr/>
          </p:nvPicPr>
          <p:blipFill>
            <a:blip r:embed="rId4" cstate="print">
              <a:duotone>
                <a:prstClr val="black"/>
                <a:schemeClr val="accent6">
                  <a:tint val="45000"/>
                  <a:satMod val="400000"/>
                </a:schemeClr>
              </a:duotone>
              <a:extLst>
                <a:ext uri="{28A0092B-C50C-407E-A947-70E740481C1C}">
                  <a14:useLocalDpi xmlns="" xmlns:a14="http://schemas.microsoft.com/office/drawing/2010/main" val="0"/>
                </a:ext>
              </a:extLst>
            </a:blip>
            <a:srcRect/>
            <a:stretch>
              <a:fillRect/>
            </a:stretch>
          </p:blipFill>
          <p:spPr bwMode="auto">
            <a:xfrm>
              <a:off x="2362201" y="4648200"/>
              <a:ext cx="1109662" cy="838201"/>
            </a:xfrm>
            <a:prstGeom prst="rect">
              <a:avLst/>
            </a:prstGeom>
            <a:noFill/>
            <a:ln>
              <a:noFill/>
            </a:ln>
          </p:spPr>
        </p:pic>
        <p:pic>
          <p:nvPicPr>
            <p:cNvPr id="16" name="Picture 15">
              <a:extLst>
                <a:ext uri="{FF2B5EF4-FFF2-40B4-BE49-F238E27FC236}">
                  <a16:creationId xmlns="" xmlns:a16="http://schemas.microsoft.com/office/drawing/2014/main" id="{F9536653-3DE4-4957-8674-C7C3DD08D86E}"/>
                </a:ext>
              </a:extLst>
            </p:cNvPr>
            <p:cNvPicPr/>
            <p:nvPr/>
          </p:nvPicPr>
          <p:blipFill>
            <a:blip r:embed="rId5" cstate="print">
              <a:duotone>
                <a:prstClr val="black"/>
                <a:schemeClr val="accent1">
                  <a:tint val="45000"/>
                  <a:satMod val="400000"/>
                </a:schemeClr>
              </a:duotone>
              <a:extLst>
                <a:ext uri="{28A0092B-C50C-407E-A947-70E740481C1C}">
                  <a14:useLocalDpi xmlns="" xmlns:a14="http://schemas.microsoft.com/office/drawing/2010/main" val="0"/>
                </a:ext>
              </a:extLst>
            </a:blip>
            <a:srcRect/>
            <a:stretch>
              <a:fillRect/>
            </a:stretch>
          </p:blipFill>
          <p:spPr bwMode="auto">
            <a:xfrm>
              <a:off x="9490075" y="3295650"/>
              <a:ext cx="873125" cy="666751"/>
            </a:xfrm>
            <a:prstGeom prst="rect">
              <a:avLst/>
            </a:prstGeom>
            <a:noFill/>
            <a:ln>
              <a:noFill/>
            </a:ln>
          </p:spPr>
        </p:pic>
        <p:sp>
          <p:nvSpPr>
            <p:cNvPr id="17" name="Text Box 29">
              <a:extLst>
                <a:ext uri="{FF2B5EF4-FFF2-40B4-BE49-F238E27FC236}">
                  <a16:creationId xmlns="" xmlns:a16="http://schemas.microsoft.com/office/drawing/2014/main" id="{DD50E4FB-08CD-432D-B80B-4CDED79AC17C}"/>
                </a:ext>
              </a:extLst>
            </p:cNvPr>
            <p:cNvSpPr txBox="1">
              <a:spLocks noChangeArrowheads="1"/>
            </p:cNvSpPr>
            <p:nvPr/>
          </p:nvSpPr>
          <p:spPr bwMode="auto">
            <a:xfrm>
              <a:off x="9414387" y="2759795"/>
              <a:ext cx="1524000" cy="4286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600" b="1" dirty="0">
                  <a:solidFill>
                    <a:srgbClr val="00B050"/>
                  </a:solidFill>
                  <a:ea typeface="Times New Roman"/>
                  <a:cs typeface="Times New Roman"/>
                </a:rPr>
                <a:t>Fixed host</a:t>
              </a:r>
            </a:p>
          </p:txBody>
        </p:sp>
      </p:grpSp>
    </p:spTree>
    <p:extLst>
      <p:ext uri="{BB962C8B-B14F-4D97-AF65-F5344CB8AC3E}">
        <p14:creationId xmlns="" xmlns:p14="http://schemas.microsoft.com/office/powerpoint/2010/main" val="1117457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DB88FC-66FE-4664-B74D-D5F8908A89E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FEC5054-491F-4C7B-8759-586574471384}"/>
              </a:ext>
            </a:extLst>
          </p:cNvPr>
          <p:cNvSpPr>
            <a:spLocks noGrp="1"/>
          </p:cNvSpPr>
          <p:nvPr>
            <p:ph idx="1"/>
          </p:nvPr>
        </p:nvSpPr>
        <p:spPr/>
        <p:txBody>
          <a:bodyPr>
            <a:normAutofit/>
          </a:bodyPr>
          <a:lstStyle/>
          <a:p>
            <a:pPr algn="just">
              <a:lnSpc>
                <a:spcPct val="100000"/>
              </a:lnSpc>
            </a:pPr>
            <a:r>
              <a:rPr lang="en-US" sz="2400" dirty="0"/>
              <a:t>An End-to End TCP connection between fixed host and mobile host is split into 2 separate connections at MSR (Mobility support router)</a:t>
            </a:r>
            <a:endParaRPr lang="en-IN" sz="2400" dirty="0"/>
          </a:p>
          <a:p>
            <a:pPr lvl="0" algn="just">
              <a:lnSpc>
                <a:spcPct val="100000"/>
              </a:lnSpc>
            </a:pPr>
            <a:r>
              <a:rPr lang="en-US" sz="2400" dirty="0"/>
              <a:t>MSR can be an access point, foreign agent incase mobile IP, entry point of network like IWF in GSM, GGSN in case of GPRS.</a:t>
            </a:r>
            <a:endParaRPr lang="en-IN" sz="2400" dirty="0"/>
          </a:p>
          <a:p>
            <a:pPr lvl="0" algn="just">
              <a:lnSpc>
                <a:spcPct val="100000"/>
              </a:lnSpc>
            </a:pPr>
            <a:r>
              <a:rPr lang="en-US" sz="2400" dirty="0"/>
              <a:t>The link between fixed computer and AP is supported by regular TCP and between MSR and mobile node optimized TCP is used</a:t>
            </a:r>
            <a:endParaRPr lang="en-IN" sz="2400" dirty="0"/>
          </a:p>
        </p:txBody>
      </p:sp>
    </p:spTree>
    <p:extLst>
      <p:ext uri="{BB962C8B-B14F-4D97-AF65-F5344CB8AC3E}">
        <p14:creationId xmlns="" xmlns:p14="http://schemas.microsoft.com/office/powerpoint/2010/main" val="2206945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AF8F0B8-6879-4E3A-84E5-186F2444E6F8}"/>
              </a:ext>
            </a:extLst>
          </p:cNvPr>
          <p:cNvSpPr>
            <a:spLocks noGrp="1"/>
          </p:cNvSpPr>
          <p:nvPr>
            <p:ph type="title"/>
          </p:nvPr>
        </p:nvSpPr>
        <p:spPr/>
        <p:txBody>
          <a:bodyPr/>
          <a:lstStyle/>
          <a:p>
            <a:r>
              <a:rPr lang="en-IN" dirty="0"/>
              <a:t>Packet sent from fixed host to mobile host</a:t>
            </a:r>
          </a:p>
        </p:txBody>
      </p:sp>
      <p:sp>
        <p:nvSpPr>
          <p:cNvPr id="6" name="Content Placeholder 5">
            <a:extLst>
              <a:ext uri="{FF2B5EF4-FFF2-40B4-BE49-F238E27FC236}">
                <a16:creationId xmlns="" xmlns:a16="http://schemas.microsoft.com/office/drawing/2014/main" id="{9FAF2567-476F-48CD-BE8C-AEF871B71617}"/>
              </a:ext>
            </a:extLst>
          </p:cNvPr>
          <p:cNvSpPr>
            <a:spLocks noGrp="1"/>
          </p:cNvSpPr>
          <p:nvPr>
            <p:ph idx="1"/>
          </p:nvPr>
        </p:nvSpPr>
        <p:spPr/>
        <p:txBody>
          <a:bodyPr>
            <a:normAutofit/>
          </a:bodyPr>
          <a:lstStyle/>
          <a:p>
            <a:r>
              <a:rPr lang="en-US" dirty="0"/>
              <a:t>Sender sends packet to MSR</a:t>
            </a:r>
          </a:p>
          <a:p>
            <a:r>
              <a:rPr lang="en-US" dirty="0"/>
              <a:t>It acts as proxy; buffers the packets ; gives acknowledgement to the receiver</a:t>
            </a:r>
          </a:p>
          <a:p>
            <a:r>
              <a:rPr lang="en-US" dirty="0"/>
              <a:t>MSR then forwards packet to mobile host</a:t>
            </a:r>
          </a:p>
          <a:p>
            <a:r>
              <a:rPr lang="en-US" dirty="0"/>
              <a:t>If packet is lost on wired link, standard TCP handles it</a:t>
            </a:r>
          </a:p>
          <a:p>
            <a:r>
              <a:rPr lang="en-US" dirty="0"/>
              <a:t>If packet lost on wireless link, MSR retransmits with low round trip time</a:t>
            </a:r>
          </a:p>
          <a:p>
            <a:endParaRPr lang="en-US" dirty="0"/>
          </a:p>
          <a:p>
            <a:endParaRPr lang="en-US" dirty="0"/>
          </a:p>
          <a:p>
            <a:endParaRPr lang="en-IN" dirty="0"/>
          </a:p>
        </p:txBody>
      </p:sp>
    </p:spTree>
    <p:extLst>
      <p:ext uri="{BB962C8B-B14F-4D97-AF65-F5344CB8AC3E}">
        <p14:creationId xmlns="" xmlns:p14="http://schemas.microsoft.com/office/powerpoint/2010/main" val="1712535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ctr"/>
            <a:r>
              <a:rPr lang="en-US" dirty="0"/>
              <a:t>Packet sent from fixed host to mobile host</a:t>
            </a:r>
          </a:p>
        </p:txBody>
      </p:sp>
      <p:graphicFrame>
        <p:nvGraphicFramePr>
          <p:cNvPr id="83979" name="Object 11"/>
          <p:cNvGraphicFramePr>
            <a:graphicFrameLocks noChangeAspect="1"/>
          </p:cNvGraphicFramePr>
          <p:nvPr>
            <p:extLst/>
          </p:nvPr>
        </p:nvGraphicFramePr>
        <p:xfrm>
          <a:off x="5614219" y="3795679"/>
          <a:ext cx="1219200" cy="458435"/>
        </p:xfrm>
        <a:graphic>
          <a:graphicData uri="http://schemas.openxmlformats.org/presentationml/2006/ole">
            <p:oleObj spid="_x0000_s2052" name="Clip" r:id="rId3" imgW="4395788" imgH="1652588" progId="">
              <p:embed/>
            </p:oleObj>
          </a:graphicData>
        </a:graphic>
      </p:graphicFrame>
      <p:sp>
        <p:nvSpPr>
          <p:cNvPr id="84543" name="Text Box 575"/>
          <p:cNvSpPr txBox="1">
            <a:spLocks noChangeArrowheads="1"/>
          </p:cNvSpPr>
          <p:nvPr/>
        </p:nvSpPr>
        <p:spPr bwMode="auto">
          <a:xfrm>
            <a:off x="8163231" y="2944533"/>
            <a:ext cx="1205073" cy="338554"/>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1600" b="1" dirty="0">
                <a:solidFill>
                  <a:schemeClr val="accent6"/>
                </a:solidFill>
              </a:rPr>
              <a:t>Mobile host</a:t>
            </a:r>
          </a:p>
        </p:txBody>
      </p:sp>
      <p:sp>
        <p:nvSpPr>
          <p:cNvPr id="84544" name="Text Box 576"/>
          <p:cNvSpPr txBox="1">
            <a:spLocks noChangeArrowheads="1"/>
          </p:cNvSpPr>
          <p:nvPr/>
        </p:nvSpPr>
        <p:spPr bwMode="auto">
          <a:xfrm>
            <a:off x="5334000" y="2990701"/>
            <a:ext cx="1443152" cy="58477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1600" b="1" dirty="0">
                <a:solidFill>
                  <a:srgbClr val="00B0F0"/>
                </a:solidFill>
              </a:rPr>
              <a:t>Access point </a:t>
            </a:r>
          </a:p>
          <a:p>
            <a:pPr eaLnBrk="0" fontAlgn="base" hangingPunct="0">
              <a:spcBef>
                <a:spcPct val="0"/>
              </a:spcBef>
              <a:spcAft>
                <a:spcPct val="0"/>
              </a:spcAft>
            </a:pPr>
            <a:r>
              <a:rPr lang="en-US" sz="1600" b="1" dirty="0">
                <a:solidFill>
                  <a:srgbClr val="00B0F0"/>
                </a:solidFill>
              </a:rPr>
              <a:t>(foreign agent)</a:t>
            </a:r>
          </a:p>
        </p:txBody>
      </p:sp>
      <p:pic>
        <p:nvPicPr>
          <p:cNvPr id="582" name="Picture 581"/>
          <p:cNvPicPr/>
          <p:nvPr/>
        </p:nvPicPr>
        <p:blipFill>
          <a:blip r:embed="rId4" cstate="print">
            <a:duotone>
              <a:prstClr val="black"/>
              <a:schemeClr val="accent6">
                <a:tint val="45000"/>
                <a:satMod val="400000"/>
              </a:schemeClr>
            </a:duotone>
            <a:extLst>
              <a:ext uri="{28A0092B-C50C-407E-A947-70E740481C1C}">
                <a14:useLocalDpi xmlns="" xmlns:a14="http://schemas.microsoft.com/office/drawing/2010/main" val="0"/>
              </a:ext>
            </a:extLst>
          </a:blip>
          <a:srcRect/>
          <a:stretch>
            <a:fillRect/>
          </a:stretch>
        </p:blipFill>
        <p:spPr bwMode="auto">
          <a:xfrm>
            <a:off x="2389240" y="3647644"/>
            <a:ext cx="1109662" cy="838201"/>
          </a:xfrm>
          <a:prstGeom prst="rect">
            <a:avLst/>
          </a:prstGeom>
          <a:noFill/>
          <a:ln>
            <a:noFill/>
          </a:ln>
        </p:spPr>
      </p:pic>
      <p:pic>
        <p:nvPicPr>
          <p:cNvPr id="583" name="Picture 582"/>
          <p:cNvPicPr/>
          <p:nvPr/>
        </p:nvPicPr>
        <p:blipFill>
          <a:blip r:embed="rId5" cstate="print">
            <a:duotone>
              <a:prstClr val="black"/>
              <a:schemeClr val="accent1">
                <a:tint val="45000"/>
                <a:satMod val="400000"/>
              </a:schemeClr>
            </a:duotone>
            <a:extLst>
              <a:ext uri="{28A0092B-C50C-407E-A947-70E740481C1C}">
                <a14:useLocalDpi xmlns="" xmlns:a14="http://schemas.microsoft.com/office/drawing/2010/main" val="0"/>
              </a:ext>
            </a:extLst>
          </a:blip>
          <a:srcRect/>
          <a:stretch>
            <a:fillRect/>
          </a:stretch>
        </p:blipFill>
        <p:spPr bwMode="auto">
          <a:xfrm>
            <a:off x="8439509" y="3795679"/>
            <a:ext cx="873125" cy="666751"/>
          </a:xfrm>
          <a:prstGeom prst="rect">
            <a:avLst/>
          </a:prstGeom>
          <a:noFill/>
          <a:ln>
            <a:noFill/>
          </a:ln>
        </p:spPr>
      </p:pic>
      <p:sp>
        <p:nvSpPr>
          <p:cNvPr id="584" name="Text Box 29"/>
          <p:cNvSpPr txBox="1">
            <a:spLocks noChangeArrowheads="1"/>
          </p:cNvSpPr>
          <p:nvPr/>
        </p:nvSpPr>
        <p:spPr bwMode="auto">
          <a:xfrm>
            <a:off x="2358760" y="3039010"/>
            <a:ext cx="1524000" cy="4286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600" b="1" dirty="0">
                <a:solidFill>
                  <a:srgbClr val="00B050"/>
                </a:solidFill>
                <a:latin typeface="+mj-lt"/>
                <a:ea typeface="Times New Roman"/>
                <a:cs typeface="Times New Roman"/>
              </a:rPr>
              <a:t>Fixed host</a:t>
            </a:r>
          </a:p>
        </p:txBody>
      </p:sp>
      <p:sp>
        <p:nvSpPr>
          <p:cNvPr id="2" name="TextBox 1"/>
          <p:cNvSpPr txBox="1"/>
          <p:nvPr/>
        </p:nvSpPr>
        <p:spPr>
          <a:xfrm>
            <a:off x="3429001" y="3821696"/>
            <a:ext cx="1422111" cy="338554"/>
          </a:xfrm>
          <a:prstGeom prst="rect">
            <a:avLst/>
          </a:prstGeom>
          <a:noFill/>
        </p:spPr>
        <p:txBody>
          <a:bodyPr wrap="square" rtlCol="0">
            <a:spAutoFit/>
          </a:bodyPr>
          <a:lstStyle/>
          <a:p>
            <a:r>
              <a:rPr lang="en-US" sz="1600" b="1" dirty="0">
                <a:solidFill>
                  <a:srgbClr val="FF0000"/>
                </a:solidFill>
                <a:latin typeface="Arial Black" pitchFamily="34" charset="0"/>
              </a:rPr>
              <a:t>Packet</a:t>
            </a:r>
          </a:p>
        </p:txBody>
      </p:sp>
      <p:sp>
        <p:nvSpPr>
          <p:cNvPr id="23" name="TextBox 22"/>
          <p:cNvSpPr txBox="1"/>
          <p:nvPr/>
        </p:nvSpPr>
        <p:spPr>
          <a:xfrm>
            <a:off x="5549690" y="3897466"/>
            <a:ext cx="1422111" cy="338554"/>
          </a:xfrm>
          <a:prstGeom prst="rect">
            <a:avLst/>
          </a:prstGeom>
          <a:noFill/>
        </p:spPr>
        <p:txBody>
          <a:bodyPr wrap="square" rtlCol="0">
            <a:spAutoFit/>
          </a:bodyPr>
          <a:lstStyle/>
          <a:p>
            <a:r>
              <a:rPr lang="en-US" sz="1600" b="1" dirty="0">
                <a:solidFill>
                  <a:srgbClr val="FF0000"/>
                </a:solidFill>
                <a:latin typeface="Arial Black" pitchFamily="34" charset="0"/>
              </a:rPr>
              <a:t>ACK</a:t>
            </a:r>
          </a:p>
        </p:txBody>
      </p:sp>
      <p:sp>
        <p:nvSpPr>
          <p:cNvPr id="25" name="TextBox 24"/>
          <p:cNvSpPr txBox="1"/>
          <p:nvPr/>
        </p:nvSpPr>
        <p:spPr>
          <a:xfrm>
            <a:off x="6245505" y="3897466"/>
            <a:ext cx="1422111" cy="338554"/>
          </a:xfrm>
          <a:prstGeom prst="rect">
            <a:avLst/>
          </a:prstGeom>
          <a:noFill/>
        </p:spPr>
        <p:txBody>
          <a:bodyPr wrap="square" rtlCol="0">
            <a:spAutoFit/>
          </a:bodyPr>
          <a:lstStyle/>
          <a:p>
            <a:r>
              <a:rPr lang="en-US" sz="1600" b="1" dirty="0">
                <a:solidFill>
                  <a:srgbClr val="FF0000"/>
                </a:solidFill>
                <a:latin typeface="Arial Black" pitchFamily="34" charset="0"/>
              </a:rPr>
              <a:t>Packet</a:t>
            </a:r>
          </a:p>
        </p:txBody>
      </p:sp>
      <p:sp>
        <p:nvSpPr>
          <p:cNvPr id="26" name="TextBox 25"/>
          <p:cNvSpPr txBox="1"/>
          <p:nvPr/>
        </p:nvSpPr>
        <p:spPr>
          <a:xfrm>
            <a:off x="7890523" y="3959776"/>
            <a:ext cx="1422111" cy="338554"/>
          </a:xfrm>
          <a:prstGeom prst="rect">
            <a:avLst/>
          </a:prstGeom>
          <a:noFill/>
        </p:spPr>
        <p:txBody>
          <a:bodyPr wrap="square" rtlCol="0">
            <a:spAutoFit/>
          </a:bodyPr>
          <a:lstStyle/>
          <a:p>
            <a:r>
              <a:rPr lang="en-US" sz="1600" b="1" dirty="0">
                <a:solidFill>
                  <a:srgbClr val="FF0000"/>
                </a:solidFill>
                <a:latin typeface="Arial Black" pitchFamily="34" charset="0"/>
              </a:rPr>
              <a:t>ACK</a:t>
            </a:r>
          </a:p>
        </p:txBody>
      </p:sp>
      <p:sp>
        <p:nvSpPr>
          <p:cNvPr id="3" name="Rectangle 2">
            <a:extLst>
              <a:ext uri="{FF2B5EF4-FFF2-40B4-BE49-F238E27FC236}">
                <a16:creationId xmlns="" xmlns:a16="http://schemas.microsoft.com/office/drawing/2014/main" id="{A0D73255-B1C7-43C2-BAC8-F08911A7C5AB}"/>
              </a:ext>
            </a:extLst>
          </p:cNvPr>
          <p:cNvSpPr/>
          <p:nvPr/>
        </p:nvSpPr>
        <p:spPr>
          <a:xfrm>
            <a:off x="681151" y="1407455"/>
            <a:ext cx="10953129" cy="2708434"/>
          </a:xfrm>
          <a:prstGeom prst="rect">
            <a:avLst/>
          </a:prstGeom>
        </p:spPr>
        <p:txBody>
          <a:bodyPr wrap="square">
            <a:spAutoFit/>
          </a:bodyPr>
          <a:lstStyle/>
          <a:p>
            <a:r>
              <a:rPr lang="en-US" sz="2000" dirty="0"/>
              <a:t>Sender sends packet to MSR ;It acts as proxy; buffers the packets ; gives acknowledgement to the receiver</a:t>
            </a:r>
          </a:p>
          <a:p>
            <a:r>
              <a:rPr lang="en-US" sz="2000" dirty="0"/>
              <a:t>MSR then forwards packet to mobile </a:t>
            </a:r>
            <a:r>
              <a:rPr lang="en-US" sz="2000" dirty="0" err="1"/>
              <a:t>host;If</a:t>
            </a:r>
            <a:r>
              <a:rPr lang="en-US" sz="2000" dirty="0"/>
              <a:t> packet is lost on wired link, standard TCP handles it</a:t>
            </a:r>
          </a:p>
          <a:p>
            <a:r>
              <a:rPr lang="en-US" sz="2000" dirty="0"/>
              <a:t>If packet lost on wireless link, MSR retransmits with low round trip time</a:t>
            </a:r>
          </a:p>
          <a:p>
            <a:endParaRPr lang="en-US" dirty="0"/>
          </a:p>
          <a:p>
            <a:endParaRPr lang="en-US" dirty="0"/>
          </a:p>
          <a:p>
            <a:endParaRPr lang="en-US" dirty="0"/>
          </a:p>
          <a:p>
            <a:endParaRPr lang="en-US" dirty="0"/>
          </a:p>
          <a:p>
            <a:endParaRPr lang="en-US" dirty="0"/>
          </a:p>
        </p:txBody>
      </p:sp>
    </p:spTree>
    <p:extLst>
      <p:ext uri="{BB962C8B-B14F-4D97-AF65-F5344CB8AC3E}">
        <p14:creationId xmlns="" xmlns:p14="http://schemas.microsoft.com/office/powerpoint/2010/main" val="369961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111E-6 -4.44444E-6 L 0.22222 0.00695 " pathEditMode="relative" rAng="0" ptsTypes="AA">
                                      <p:cBhvr>
                                        <p:cTn id="6" dur="5000" fill="hold"/>
                                        <p:tgtEl>
                                          <p:spTgt spid="2"/>
                                        </p:tgtEl>
                                        <p:attrNameLst>
                                          <p:attrName>ppt_x</p:attrName>
                                          <p:attrName>ppt_y</p:attrName>
                                        </p:attrNameLst>
                                      </p:cBhvr>
                                      <p:rCtr x="11111" y="347"/>
                                    </p:animMotion>
                                  </p:childTnLst>
                                  <p:subTnLst>
                                    <p:set>
                                      <p:cBhvr override="childStyle">
                                        <p:cTn dur="1" fill="hold" display="0" masterRel="sameClick" afterEffect="1">
                                          <p:stCondLst>
                                            <p:cond evt="end" delay="0">
                                              <p:tn val="5"/>
                                            </p:cond>
                                          </p:stCondLst>
                                        </p:cTn>
                                        <p:tgtEl>
                                          <p:spTgt spid="2"/>
                                        </p:tgtEl>
                                        <p:attrNameLst>
                                          <p:attrName>style.visibility</p:attrName>
                                        </p:attrNameLst>
                                      </p:cBhvr>
                                      <p:to>
                                        <p:strVal val="hidden"/>
                                      </p:to>
                                    </p:set>
                                  </p:subTnLst>
                                </p:cTn>
                              </p:par>
                            </p:childTnLst>
                          </p:cTn>
                        </p:par>
                        <p:par>
                          <p:cTn id="7" fill="hold">
                            <p:stCondLst>
                              <p:cond delay="5000"/>
                            </p:stCondLst>
                            <p:childTnLst>
                              <p:par>
                                <p:cTn id="8" presetID="1" presetClass="entr" presetSubtype="0" fill="hold" grpId="1"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5000"/>
                            </p:stCondLst>
                            <p:childTnLst>
                              <p:par>
                                <p:cTn id="11" presetID="42" presetClass="path" presetSubtype="0" accel="50000" decel="50000" fill="hold" grpId="0" nodeType="afterEffect">
                                  <p:stCondLst>
                                    <p:cond delay="0"/>
                                  </p:stCondLst>
                                  <p:childTnLst>
                                    <p:animMotion origin="layout" path="M -0.00972 -0.00394 L -0.33611 -0.00787 " pathEditMode="relative" rAng="0" ptsTypes="AA">
                                      <p:cBhvr>
                                        <p:cTn id="12" dur="5000" fill="hold"/>
                                        <p:tgtEl>
                                          <p:spTgt spid="23"/>
                                        </p:tgtEl>
                                        <p:attrNameLst>
                                          <p:attrName>ppt_x</p:attrName>
                                          <p:attrName>ppt_y</p:attrName>
                                        </p:attrNameLst>
                                      </p:cBhvr>
                                      <p:rCtr x="-16319" y="-208"/>
                                    </p:animMotion>
                                  </p:childTnLst>
                                  <p:subTnLst>
                                    <p:set>
                                      <p:cBhvr override="childStyle">
                                        <p:cTn dur="1" fill="hold" display="0" masterRel="sameClick" afterEffect="1">
                                          <p:stCondLst>
                                            <p:cond evt="end" delay="0">
                                              <p:tn val="11"/>
                                            </p:cond>
                                          </p:stCondLst>
                                        </p:cTn>
                                        <p:tgtEl>
                                          <p:spTgt spid="23"/>
                                        </p:tgtEl>
                                        <p:attrNameLst>
                                          <p:attrName>style.visibility</p:attrName>
                                        </p:attrNameLst>
                                      </p:cBhvr>
                                      <p:to>
                                        <p:strVal val="hidden"/>
                                      </p:to>
                                    </p:set>
                                  </p:subTnLst>
                                </p:cTn>
                              </p:par>
                            </p:childTnLst>
                          </p:cTn>
                        </p:par>
                        <p:par>
                          <p:cTn id="13" fill="hold">
                            <p:stCondLst>
                              <p:cond delay="10000"/>
                            </p:stCondLst>
                            <p:childTnLst>
                              <p:par>
                                <p:cTn id="14" presetID="1" presetClass="entr"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42" presetClass="path" presetSubtype="0" accel="50000" decel="50000" fill="hold" grpId="0" nodeType="withEffect">
                                  <p:stCondLst>
                                    <p:cond delay="0"/>
                                  </p:stCondLst>
                                  <p:childTnLst>
                                    <p:animMotion origin="layout" path="M -1.11111E-6 -4.44444E-6 L 0.22222 0.00695 " pathEditMode="relative" rAng="0" ptsTypes="AA">
                                      <p:cBhvr>
                                        <p:cTn id="17" dur="5000" fill="hold"/>
                                        <p:tgtEl>
                                          <p:spTgt spid="25"/>
                                        </p:tgtEl>
                                        <p:attrNameLst>
                                          <p:attrName>ppt_x</p:attrName>
                                          <p:attrName>ppt_y</p:attrName>
                                        </p:attrNameLst>
                                      </p:cBhvr>
                                      <p:rCtr x="11111" y="347"/>
                                    </p:animMotion>
                                  </p:childTnLst>
                                  <p:subTnLst>
                                    <p:set>
                                      <p:cBhvr override="childStyle">
                                        <p:cTn dur="1" fill="hold" display="0" masterRel="sameClick" afterEffect="1">
                                          <p:stCondLst>
                                            <p:cond evt="end" delay="0">
                                              <p:tn val="16"/>
                                            </p:cond>
                                          </p:stCondLst>
                                        </p:cTn>
                                        <p:tgtEl>
                                          <p:spTgt spid="25"/>
                                        </p:tgtEl>
                                        <p:attrNameLst>
                                          <p:attrName>style.visibility</p:attrName>
                                        </p:attrNameLst>
                                      </p:cBhvr>
                                      <p:to>
                                        <p:strVal val="hidden"/>
                                      </p:to>
                                    </p:set>
                                  </p:subTnLst>
                                </p:cTn>
                              </p:par>
                            </p:childTnLst>
                          </p:cTn>
                        </p:par>
                        <p:par>
                          <p:cTn id="18" fill="hold">
                            <p:stCondLst>
                              <p:cond delay="15000"/>
                            </p:stCondLst>
                            <p:childTnLst>
                              <p:par>
                                <p:cTn id="19" presetID="1" presetClass="entr" presetSubtype="0" fill="hold" grpId="1" nodeType="after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par>
                          <p:cTn id="21" fill="hold">
                            <p:stCondLst>
                              <p:cond delay="15000"/>
                            </p:stCondLst>
                            <p:childTnLst>
                              <p:par>
                                <p:cTn id="22" presetID="42" presetClass="path" presetSubtype="0" accel="50000" decel="50000" fill="hold" grpId="0" nodeType="afterEffect">
                                  <p:stCondLst>
                                    <p:cond delay="0"/>
                                  </p:stCondLst>
                                  <p:childTnLst>
                                    <p:animMotion origin="layout" path="M 3.88889E-6 1.85185E-6 L -0.24757 -0.00301 " pathEditMode="relative" rAng="0" ptsTypes="AA">
                                      <p:cBhvr>
                                        <p:cTn id="23" dur="5000" fill="hold"/>
                                        <p:tgtEl>
                                          <p:spTgt spid="26"/>
                                        </p:tgtEl>
                                        <p:attrNameLst>
                                          <p:attrName>ppt_x</p:attrName>
                                          <p:attrName>ppt_y</p:attrName>
                                        </p:attrNameLst>
                                      </p:cBhvr>
                                      <p:rCtr x="-12378" y="-162"/>
                                    </p:animMotion>
                                  </p:childTnLst>
                                  <p:subTnLst>
                                    <p:set>
                                      <p:cBhvr override="childStyle">
                                        <p:cTn dur="1" fill="hold" display="0" masterRel="sameClick" afterEffect="1">
                                          <p:stCondLst>
                                            <p:cond evt="end" delay="0">
                                              <p:tn val="22"/>
                                            </p:cond>
                                          </p:stCondLst>
                                        </p:cTn>
                                        <p:tgtEl>
                                          <p:spTgt spid="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23" grpId="1"/>
      <p:bldP spid="25" grpId="0"/>
      <p:bldP spid="25" grpId="1"/>
      <p:bldP spid="26" grpId="0"/>
      <p:bldP spid="2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E1EC9F-1687-4318-B831-42FA2F31E0E8}"/>
              </a:ext>
            </a:extLst>
          </p:cNvPr>
          <p:cNvSpPr>
            <a:spLocks noGrp="1"/>
          </p:cNvSpPr>
          <p:nvPr>
            <p:ph type="title"/>
          </p:nvPr>
        </p:nvSpPr>
        <p:spPr/>
        <p:txBody>
          <a:bodyPr/>
          <a:lstStyle/>
          <a:p>
            <a:r>
              <a:rPr lang="en-IN" dirty="0"/>
              <a:t>Standard TCP</a:t>
            </a:r>
          </a:p>
        </p:txBody>
      </p:sp>
      <p:sp>
        <p:nvSpPr>
          <p:cNvPr id="3" name="Content Placeholder 2">
            <a:extLst>
              <a:ext uri="{FF2B5EF4-FFF2-40B4-BE49-F238E27FC236}">
                <a16:creationId xmlns="" xmlns:a16="http://schemas.microsoft.com/office/drawing/2014/main" id="{7440D1FA-58A8-436E-9ADA-772DD883D4C6}"/>
              </a:ext>
            </a:extLst>
          </p:cNvPr>
          <p:cNvSpPr>
            <a:spLocks noGrp="1"/>
          </p:cNvSpPr>
          <p:nvPr>
            <p:ph idx="1"/>
          </p:nvPr>
        </p:nvSpPr>
        <p:spPr/>
        <p:txBody>
          <a:bodyPr>
            <a:normAutofit/>
          </a:bodyPr>
          <a:lstStyle/>
          <a:p>
            <a:r>
              <a:rPr lang="en-US" dirty="0"/>
              <a:t>It is a connection oriented protocol</a:t>
            </a:r>
          </a:p>
          <a:p>
            <a:r>
              <a:rPr lang="en-US" dirty="0"/>
              <a:t>It has been tuned  to work for networks composed of wired links and stationary hosts</a:t>
            </a:r>
          </a:p>
          <a:p>
            <a:r>
              <a:rPr lang="en-US" dirty="0"/>
              <a:t>It is a reliable protocol; </a:t>
            </a:r>
          </a:p>
          <a:p>
            <a:r>
              <a:rPr lang="en-US" dirty="0"/>
              <a:t>The number of packet sent is regulated by increase or decrease size of the window</a:t>
            </a:r>
          </a:p>
          <a:p>
            <a:r>
              <a:rPr lang="en-US" dirty="0"/>
              <a:t>TCP sender uses the cumulative acknowledgements sent by the receiver. </a:t>
            </a:r>
          </a:p>
          <a:p>
            <a:r>
              <a:rPr lang="en-US" dirty="0"/>
              <a:t>To adapt with the problems of wired link the window size is changed</a:t>
            </a:r>
            <a:endParaRPr lang="en-IN" dirty="0"/>
          </a:p>
        </p:txBody>
      </p:sp>
    </p:spTree>
    <p:extLst>
      <p:ext uri="{BB962C8B-B14F-4D97-AF65-F5344CB8AC3E}">
        <p14:creationId xmlns="" xmlns:p14="http://schemas.microsoft.com/office/powerpoint/2010/main" val="197322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E1A90A-AA0C-4D9F-AD16-940B170D37C5}"/>
              </a:ext>
            </a:extLst>
          </p:cNvPr>
          <p:cNvSpPr>
            <a:spLocks noGrp="1"/>
          </p:cNvSpPr>
          <p:nvPr>
            <p:ph type="title"/>
          </p:nvPr>
        </p:nvSpPr>
        <p:spPr/>
        <p:txBody>
          <a:bodyPr/>
          <a:lstStyle/>
          <a:p>
            <a:r>
              <a:rPr lang="en-IN" dirty="0"/>
              <a:t>Packet sent from mobile host to fixed host</a:t>
            </a:r>
          </a:p>
        </p:txBody>
      </p:sp>
      <p:sp>
        <p:nvSpPr>
          <p:cNvPr id="3" name="Content Placeholder 2">
            <a:extLst>
              <a:ext uri="{FF2B5EF4-FFF2-40B4-BE49-F238E27FC236}">
                <a16:creationId xmlns="" xmlns:a16="http://schemas.microsoft.com/office/drawing/2014/main" id="{E79E74E9-2788-4590-87CA-6B0F2699D9F4}"/>
              </a:ext>
            </a:extLst>
          </p:cNvPr>
          <p:cNvSpPr>
            <a:spLocks noGrp="1"/>
          </p:cNvSpPr>
          <p:nvPr>
            <p:ph idx="1"/>
          </p:nvPr>
        </p:nvSpPr>
        <p:spPr/>
        <p:txBody>
          <a:bodyPr/>
          <a:lstStyle/>
          <a:p>
            <a:r>
              <a:rPr lang="en-US" dirty="0"/>
              <a:t>Mobile node sends the packet</a:t>
            </a:r>
          </a:p>
          <a:p>
            <a:r>
              <a:rPr lang="en-US" dirty="0"/>
              <a:t>MSR acknowledges it and forwards to the fixed computer</a:t>
            </a:r>
          </a:p>
          <a:p>
            <a:r>
              <a:rPr lang="en-US" dirty="0"/>
              <a:t>If packet is lost, it is retransmitted on wireless with lower round trip time</a:t>
            </a:r>
            <a:endParaRPr lang="en-IN" dirty="0"/>
          </a:p>
        </p:txBody>
      </p:sp>
    </p:spTree>
    <p:extLst>
      <p:ext uri="{BB962C8B-B14F-4D97-AF65-F5344CB8AC3E}">
        <p14:creationId xmlns="" xmlns:p14="http://schemas.microsoft.com/office/powerpoint/2010/main" val="2125833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4744F9-029B-4BE9-9184-64DE7EDC9073}"/>
              </a:ext>
            </a:extLst>
          </p:cNvPr>
          <p:cNvSpPr>
            <a:spLocks noGrp="1"/>
          </p:cNvSpPr>
          <p:nvPr>
            <p:ph type="title"/>
          </p:nvPr>
        </p:nvSpPr>
        <p:spPr/>
        <p:txBody>
          <a:bodyPr/>
          <a:lstStyle/>
          <a:p>
            <a:r>
              <a:rPr lang="en-IN" dirty="0"/>
              <a:t>Handovers</a:t>
            </a:r>
          </a:p>
        </p:txBody>
      </p:sp>
      <p:sp>
        <p:nvSpPr>
          <p:cNvPr id="3" name="Content Placeholder 2">
            <a:extLst>
              <a:ext uri="{FF2B5EF4-FFF2-40B4-BE49-F238E27FC236}">
                <a16:creationId xmlns="" xmlns:a16="http://schemas.microsoft.com/office/drawing/2014/main" id="{311EE2BD-B443-4F31-960F-597660A84E61}"/>
              </a:ext>
            </a:extLst>
          </p:cNvPr>
          <p:cNvSpPr>
            <a:spLocks noGrp="1"/>
          </p:cNvSpPr>
          <p:nvPr>
            <p:ph idx="1"/>
          </p:nvPr>
        </p:nvSpPr>
        <p:spPr/>
        <p:txBody>
          <a:bodyPr/>
          <a:lstStyle/>
          <a:p>
            <a:r>
              <a:rPr lang="en-US" dirty="0"/>
              <a:t>At the time of handover old proxy forwards the packets to the new proxy because acknowledgements are already sent for those packets</a:t>
            </a:r>
          </a:p>
          <a:p>
            <a:r>
              <a:rPr lang="en-US" dirty="0"/>
              <a:t>New MSR then forwards those packets to the mobile host</a:t>
            </a:r>
          </a:p>
          <a:p>
            <a:r>
              <a:rPr lang="en-US" dirty="0"/>
              <a:t>Current state of TCP (sequence numbers, address, ports)reflected by socket should also be migrated</a:t>
            </a:r>
            <a:endParaRPr lang="en-IN" dirty="0"/>
          </a:p>
          <a:p>
            <a:endParaRPr lang="en-IN" dirty="0"/>
          </a:p>
        </p:txBody>
      </p:sp>
    </p:spTree>
    <p:extLst>
      <p:ext uri="{BB962C8B-B14F-4D97-AF65-F5344CB8AC3E}">
        <p14:creationId xmlns="" xmlns:p14="http://schemas.microsoft.com/office/powerpoint/2010/main" val="373909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F9429-4310-4C84-84EB-44449E075A06}"/>
              </a:ext>
            </a:extLst>
          </p:cNvPr>
          <p:cNvSpPr>
            <a:spLocks noGrp="1"/>
          </p:cNvSpPr>
          <p:nvPr>
            <p:ph type="title"/>
          </p:nvPr>
        </p:nvSpPr>
        <p:spPr/>
        <p:txBody>
          <a:bodyPr/>
          <a:lstStyle/>
          <a:p>
            <a:r>
              <a:rPr lang="en-IN" dirty="0"/>
              <a:t>Software components</a:t>
            </a:r>
          </a:p>
        </p:txBody>
      </p:sp>
      <p:sp>
        <p:nvSpPr>
          <p:cNvPr id="3" name="Content Placeholder 2">
            <a:extLst>
              <a:ext uri="{FF2B5EF4-FFF2-40B4-BE49-F238E27FC236}">
                <a16:creationId xmlns="" xmlns:a16="http://schemas.microsoft.com/office/drawing/2014/main" id="{2C0D8B91-94F3-447F-A7DC-CF2AEC4B8CAB}"/>
              </a:ext>
            </a:extLst>
          </p:cNvPr>
          <p:cNvSpPr>
            <a:spLocks noGrp="1"/>
          </p:cNvSpPr>
          <p:nvPr>
            <p:ph idx="1"/>
          </p:nvPr>
        </p:nvSpPr>
        <p:spPr/>
        <p:txBody>
          <a:bodyPr>
            <a:normAutofit/>
          </a:bodyPr>
          <a:lstStyle/>
          <a:p>
            <a:pPr lvl="0"/>
            <a:r>
              <a:rPr lang="en-US" dirty="0"/>
              <a:t>MH Side: </a:t>
            </a:r>
          </a:p>
          <a:p>
            <a:pPr lvl="1"/>
            <a:r>
              <a:rPr lang="en-US" dirty="0"/>
              <a:t>I-TCP can be accessed as a transport protocol by application running on mobile host using special library calls</a:t>
            </a:r>
          </a:p>
          <a:p>
            <a:pPr lvl="1"/>
            <a:r>
              <a:rPr lang="en-US" dirty="0"/>
              <a:t>They are similar in interface and function to the socket calls made by an application using regular or  standard end – to – end TCP</a:t>
            </a:r>
            <a:endParaRPr lang="en-IN" dirty="0"/>
          </a:p>
          <a:p>
            <a:pPr lvl="0"/>
            <a:r>
              <a:rPr lang="en-US" dirty="0"/>
              <a:t>MSR Side: </a:t>
            </a:r>
          </a:p>
          <a:p>
            <a:pPr lvl="1"/>
            <a:r>
              <a:rPr lang="en-US" dirty="0"/>
              <a:t>It consists of a user level UNIX process pumping data from one part of connection to the other</a:t>
            </a:r>
          </a:p>
          <a:p>
            <a:pPr lvl="1"/>
            <a:r>
              <a:rPr lang="en-US" dirty="0"/>
              <a:t>Hand off support for I-TCP connection is implement in MSR kernels</a:t>
            </a:r>
            <a:endParaRPr lang="en-IN" dirty="0"/>
          </a:p>
          <a:p>
            <a:endParaRPr lang="en-IN" dirty="0"/>
          </a:p>
        </p:txBody>
      </p:sp>
    </p:spTree>
    <p:extLst>
      <p:ext uri="{BB962C8B-B14F-4D97-AF65-F5344CB8AC3E}">
        <p14:creationId xmlns="" xmlns:p14="http://schemas.microsoft.com/office/powerpoint/2010/main" val="1685475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885A4D-6BE9-41CA-9727-58602777EB4E}"/>
              </a:ext>
            </a:extLst>
          </p:cNvPr>
          <p:cNvSpPr>
            <a:spLocks noGrp="1"/>
          </p:cNvSpPr>
          <p:nvPr>
            <p:ph type="title"/>
          </p:nvPr>
        </p:nvSpPr>
        <p:spPr/>
        <p:txBody>
          <a:bodyPr/>
          <a:lstStyle/>
          <a:p>
            <a:r>
              <a:rPr lang="en-IN" dirty="0" smtClean="0"/>
              <a:t>Advantages</a:t>
            </a:r>
            <a:endParaRPr lang="en-IN" dirty="0"/>
          </a:p>
        </p:txBody>
      </p:sp>
      <p:sp>
        <p:nvSpPr>
          <p:cNvPr id="3" name="Content Placeholder 2">
            <a:extLst>
              <a:ext uri="{FF2B5EF4-FFF2-40B4-BE49-F238E27FC236}">
                <a16:creationId xmlns="" xmlns:a16="http://schemas.microsoft.com/office/drawing/2014/main" id="{F7F45624-F0AD-4807-A62D-3F7C07E1E969}"/>
              </a:ext>
            </a:extLst>
          </p:cNvPr>
          <p:cNvSpPr>
            <a:spLocks noGrp="1"/>
          </p:cNvSpPr>
          <p:nvPr>
            <p:ph idx="1"/>
          </p:nvPr>
        </p:nvSpPr>
        <p:spPr/>
        <p:txBody>
          <a:bodyPr/>
          <a:lstStyle/>
          <a:p>
            <a:pPr lvl="1" algn="just">
              <a:lnSpc>
                <a:spcPct val="100000"/>
              </a:lnSpc>
            </a:pPr>
            <a:r>
              <a:rPr lang="en-US" dirty="0"/>
              <a:t>No need to make changes in TCP  protocol used by computers in fixed network or any other device which do not need optimization</a:t>
            </a:r>
            <a:endParaRPr lang="en-IN" sz="2000" dirty="0"/>
          </a:p>
          <a:p>
            <a:pPr lvl="1" algn="just">
              <a:lnSpc>
                <a:spcPct val="100000"/>
              </a:lnSpc>
            </a:pPr>
            <a:r>
              <a:rPr lang="en-US" dirty="0"/>
              <a:t>Transmission error on wireless links do not propagate in fixed network</a:t>
            </a:r>
            <a:endParaRPr lang="en-IN" sz="2000" dirty="0"/>
          </a:p>
          <a:p>
            <a:pPr lvl="1" algn="just">
              <a:lnSpc>
                <a:spcPct val="100000"/>
              </a:lnSpc>
            </a:pPr>
            <a:r>
              <a:rPr lang="en-US" dirty="0"/>
              <a:t>The optimized TCP is used only on wireless link without affecting stability of internet</a:t>
            </a:r>
            <a:endParaRPr lang="en-IN" sz="2000" dirty="0"/>
          </a:p>
          <a:p>
            <a:endParaRPr lang="en-IN" dirty="0"/>
          </a:p>
        </p:txBody>
      </p:sp>
    </p:spTree>
    <p:extLst>
      <p:ext uri="{BB962C8B-B14F-4D97-AF65-F5344CB8AC3E}">
        <p14:creationId xmlns="" xmlns:p14="http://schemas.microsoft.com/office/powerpoint/2010/main" val="1194943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0DB310-BA45-4B2D-9332-BE6B5F86108F}"/>
              </a:ext>
            </a:extLst>
          </p:cNvPr>
          <p:cNvSpPr>
            <a:spLocks noGrp="1"/>
          </p:cNvSpPr>
          <p:nvPr>
            <p:ph type="title"/>
          </p:nvPr>
        </p:nvSpPr>
        <p:spPr/>
        <p:txBody>
          <a:bodyPr/>
          <a:lstStyle/>
          <a:p>
            <a:r>
              <a:rPr lang="en-IN" dirty="0" smtClean="0"/>
              <a:t>Disadvantages</a:t>
            </a:r>
            <a:endParaRPr lang="en-IN" dirty="0"/>
          </a:p>
        </p:txBody>
      </p:sp>
      <p:sp>
        <p:nvSpPr>
          <p:cNvPr id="3" name="Content Placeholder 2">
            <a:extLst>
              <a:ext uri="{FF2B5EF4-FFF2-40B4-BE49-F238E27FC236}">
                <a16:creationId xmlns="" xmlns:a16="http://schemas.microsoft.com/office/drawing/2014/main" id="{B0710730-A3E7-4CE4-8CB8-A2FCCEFC42F3}"/>
              </a:ext>
            </a:extLst>
          </p:cNvPr>
          <p:cNvSpPr>
            <a:spLocks noGrp="1"/>
          </p:cNvSpPr>
          <p:nvPr>
            <p:ph idx="1"/>
          </p:nvPr>
        </p:nvSpPr>
        <p:spPr/>
        <p:txBody>
          <a:bodyPr/>
          <a:lstStyle/>
          <a:p>
            <a:pPr lvl="0"/>
            <a:r>
              <a:rPr lang="en-US" dirty="0"/>
              <a:t>Loss of end-to-end semantics packets already acknowledgements before being delivered</a:t>
            </a:r>
            <a:endParaRPr lang="en-IN" dirty="0"/>
          </a:p>
          <a:p>
            <a:pPr lvl="0"/>
            <a:r>
              <a:rPr lang="en-IN" dirty="0"/>
              <a:t>Whole scheme fails if MSR crashes</a:t>
            </a:r>
          </a:p>
          <a:p>
            <a:pPr lvl="0"/>
            <a:r>
              <a:rPr lang="en-US" dirty="0"/>
              <a:t>Increased handover tendency</a:t>
            </a:r>
            <a:endParaRPr lang="en-IN" dirty="0"/>
          </a:p>
          <a:p>
            <a:pPr lvl="0"/>
            <a:r>
              <a:rPr lang="en-US" smtClean="0"/>
              <a:t>Foreign Agents </a:t>
            </a:r>
            <a:r>
              <a:rPr lang="en-US" dirty="0"/>
              <a:t>should be a trusted entity. Security threat if MSR is compromised</a:t>
            </a:r>
            <a:endParaRPr lang="en-IN" dirty="0"/>
          </a:p>
          <a:p>
            <a:endParaRPr lang="en-IN" dirty="0"/>
          </a:p>
        </p:txBody>
      </p:sp>
    </p:spTree>
    <p:extLst>
      <p:ext uri="{BB962C8B-B14F-4D97-AF65-F5344CB8AC3E}">
        <p14:creationId xmlns="" xmlns:p14="http://schemas.microsoft.com/office/powerpoint/2010/main" val="186111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9A30E4-49DB-4293-83E2-747E7669C56C}"/>
              </a:ext>
            </a:extLst>
          </p:cNvPr>
          <p:cNvSpPr>
            <a:spLocks noGrp="1"/>
          </p:cNvSpPr>
          <p:nvPr>
            <p:ph type="title"/>
          </p:nvPr>
        </p:nvSpPr>
        <p:spPr/>
        <p:txBody>
          <a:bodyPr/>
          <a:lstStyle/>
          <a:p>
            <a:r>
              <a:rPr lang="en-IN" dirty="0"/>
              <a:t>Congestion</a:t>
            </a:r>
          </a:p>
        </p:txBody>
      </p:sp>
      <p:sp>
        <p:nvSpPr>
          <p:cNvPr id="3" name="Content Placeholder 2">
            <a:extLst>
              <a:ext uri="{FF2B5EF4-FFF2-40B4-BE49-F238E27FC236}">
                <a16:creationId xmlns="" xmlns:a16="http://schemas.microsoft.com/office/drawing/2014/main" id="{116AF22F-F443-4D32-A072-D24D370D0D48}"/>
              </a:ext>
            </a:extLst>
          </p:cNvPr>
          <p:cNvSpPr>
            <a:spLocks noGrp="1"/>
          </p:cNvSpPr>
          <p:nvPr>
            <p:ph idx="1"/>
          </p:nvPr>
        </p:nvSpPr>
        <p:spPr/>
        <p:txBody>
          <a:bodyPr/>
          <a:lstStyle/>
          <a:p>
            <a:pPr algn="just"/>
            <a:r>
              <a:rPr lang="en-US" dirty="0"/>
              <a:t>The network involved in wired data transmission like fiber optics copper wires </a:t>
            </a:r>
            <a:r>
              <a:rPr lang="en-US" dirty="0" err="1"/>
              <a:t>etc</a:t>
            </a:r>
            <a:r>
              <a:rPr lang="en-US" dirty="0"/>
              <a:t> works without introducing transmission errors</a:t>
            </a:r>
          </a:p>
          <a:p>
            <a:pPr algn="just"/>
            <a:r>
              <a:rPr lang="en-US" dirty="0"/>
              <a:t>If a software is mature enough it will not drop packets or flip bits so a packet drop cannot be due to hardware or software error</a:t>
            </a:r>
          </a:p>
          <a:p>
            <a:pPr algn="just"/>
            <a:r>
              <a:rPr lang="en-US" dirty="0"/>
              <a:t>So the reason for packet loss is some overload in transmission path </a:t>
            </a:r>
            <a:r>
              <a:rPr lang="en-US" dirty="0">
                <a:solidFill>
                  <a:srgbClr val="C00000"/>
                </a:solidFill>
              </a:rPr>
              <a:t>i.e. congestion</a:t>
            </a:r>
          </a:p>
          <a:p>
            <a:pPr algn="just"/>
            <a:r>
              <a:rPr lang="en-US" dirty="0"/>
              <a:t>Congestion is a condition when the buffers of the router are filled, the sum of input rates of packet is greater than output link. The router cannot forward the packets fast enough and drop the packets.</a:t>
            </a:r>
            <a:endParaRPr lang="en-IN" dirty="0">
              <a:solidFill>
                <a:srgbClr val="C00000"/>
              </a:solidFill>
            </a:endParaRPr>
          </a:p>
        </p:txBody>
      </p:sp>
    </p:spTree>
    <p:extLst>
      <p:ext uri="{BB962C8B-B14F-4D97-AF65-F5344CB8AC3E}">
        <p14:creationId xmlns="" xmlns:p14="http://schemas.microsoft.com/office/powerpoint/2010/main" val="422580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EDF3D7-75EB-4068-AF78-BD2BD227F052}"/>
              </a:ext>
            </a:extLst>
          </p:cNvPr>
          <p:cNvSpPr>
            <a:spLocks noGrp="1"/>
          </p:cNvSpPr>
          <p:nvPr>
            <p:ph type="title"/>
          </p:nvPr>
        </p:nvSpPr>
        <p:spPr/>
        <p:txBody>
          <a:bodyPr/>
          <a:lstStyle/>
          <a:p>
            <a:r>
              <a:rPr lang="en-IN" dirty="0"/>
              <a:t>Congestion control</a:t>
            </a:r>
          </a:p>
        </p:txBody>
      </p:sp>
      <p:sp>
        <p:nvSpPr>
          <p:cNvPr id="3" name="Content Placeholder 2">
            <a:extLst>
              <a:ext uri="{FF2B5EF4-FFF2-40B4-BE49-F238E27FC236}">
                <a16:creationId xmlns="" xmlns:a16="http://schemas.microsoft.com/office/drawing/2014/main" id="{E98E5B25-8505-4510-B9D6-298156B33A37}"/>
              </a:ext>
            </a:extLst>
          </p:cNvPr>
          <p:cNvSpPr>
            <a:spLocks noGrp="1"/>
          </p:cNvSpPr>
          <p:nvPr>
            <p:ph idx="1"/>
          </p:nvPr>
        </p:nvSpPr>
        <p:spPr/>
        <p:txBody>
          <a:bodyPr/>
          <a:lstStyle/>
          <a:p>
            <a:pPr lvl="0"/>
            <a:r>
              <a:rPr lang="en-US" dirty="0"/>
              <a:t>Slow start</a:t>
            </a:r>
            <a:endParaRPr lang="en-IN" dirty="0"/>
          </a:p>
          <a:p>
            <a:pPr lvl="0"/>
            <a:r>
              <a:rPr lang="en-US" dirty="0"/>
              <a:t>Congestion Avoidance</a:t>
            </a:r>
            <a:endParaRPr lang="en-IN" dirty="0"/>
          </a:p>
          <a:p>
            <a:pPr lvl="0"/>
            <a:r>
              <a:rPr lang="en-US" dirty="0"/>
              <a:t>Fast Retransmit</a:t>
            </a:r>
            <a:endParaRPr lang="en-IN" dirty="0"/>
          </a:p>
          <a:p>
            <a:endParaRPr lang="en-IN" dirty="0"/>
          </a:p>
        </p:txBody>
      </p:sp>
    </p:spTree>
    <p:extLst>
      <p:ext uri="{BB962C8B-B14F-4D97-AF65-F5344CB8AC3E}">
        <p14:creationId xmlns="" xmlns:p14="http://schemas.microsoft.com/office/powerpoint/2010/main" val="292712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88DEF6-9014-479A-991E-1B0C86C75AF2}"/>
              </a:ext>
            </a:extLst>
          </p:cNvPr>
          <p:cNvSpPr>
            <a:spLocks noGrp="1"/>
          </p:cNvSpPr>
          <p:nvPr>
            <p:ph type="title"/>
          </p:nvPr>
        </p:nvSpPr>
        <p:spPr/>
        <p:txBody>
          <a:bodyPr/>
          <a:lstStyle/>
          <a:p>
            <a:r>
              <a:rPr lang="en-IN" dirty="0"/>
              <a:t>Slow start</a:t>
            </a:r>
          </a:p>
        </p:txBody>
      </p:sp>
      <p:sp>
        <p:nvSpPr>
          <p:cNvPr id="3" name="Content Placeholder 2">
            <a:extLst>
              <a:ext uri="{FF2B5EF4-FFF2-40B4-BE49-F238E27FC236}">
                <a16:creationId xmlns="" xmlns:a16="http://schemas.microsoft.com/office/drawing/2014/main" id="{AC51E24D-9030-495A-9EE7-5705874FE915}"/>
              </a:ext>
            </a:extLst>
          </p:cNvPr>
          <p:cNvSpPr>
            <a:spLocks noGrp="1"/>
          </p:cNvSpPr>
          <p:nvPr>
            <p:ph idx="1"/>
          </p:nvPr>
        </p:nvSpPr>
        <p:spPr>
          <a:xfrm>
            <a:off x="838200" y="1460501"/>
            <a:ext cx="10515600" cy="4356100"/>
          </a:xfrm>
        </p:spPr>
        <p:txBody>
          <a:bodyPr/>
          <a:lstStyle/>
          <a:p>
            <a:pPr algn="just"/>
            <a:r>
              <a:rPr lang="en-IN" dirty="0"/>
              <a:t>Sender calculates congestion window for the receiver</a:t>
            </a:r>
          </a:p>
          <a:p>
            <a:pPr algn="just"/>
            <a:r>
              <a:rPr lang="en-US" dirty="0"/>
              <a:t>The transmission starts with congestion window (</a:t>
            </a:r>
            <a:r>
              <a:rPr lang="en-US" dirty="0" err="1"/>
              <a:t>cwnd</a:t>
            </a:r>
            <a:r>
              <a:rPr lang="en-US" dirty="0"/>
              <a:t>=1)</a:t>
            </a:r>
          </a:p>
          <a:p>
            <a:pPr algn="just"/>
            <a:r>
              <a:rPr lang="en-US" dirty="0"/>
              <a:t>Sender sends one packet; If acknowledgement received increase window size by 1 i.e. 2</a:t>
            </a:r>
          </a:p>
          <a:p>
            <a:pPr algn="just"/>
            <a:r>
              <a:rPr lang="en-US" dirty="0"/>
              <a:t>Sender now sends two packets; If acknowledgement received for two packets, window is increased by 2 one for each acknowledgement i.e. 4</a:t>
            </a:r>
          </a:p>
          <a:p>
            <a:pPr algn="just"/>
            <a:r>
              <a:rPr lang="en-US" dirty="0"/>
              <a:t>For each received acknowledge TCP increase the window exponentially  </a:t>
            </a:r>
            <a:r>
              <a:rPr lang="en-US" dirty="0">
                <a:solidFill>
                  <a:srgbClr val="C00000"/>
                </a:solidFill>
              </a:rPr>
              <a:t>only </a:t>
            </a:r>
            <a:r>
              <a:rPr lang="en-US" dirty="0" err="1">
                <a:solidFill>
                  <a:srgbClr val="C00000"/>
                </a:solidFill>
              </a:rPr>
              <a:t>upto</a:t>
            </a:r>
            <a:r>
              <a:rPr lang="en-US" dirty="0">
                <a:solidFill>
                  <a:srgbClr val="C00000"/>
                </a:solidFill>
              </a:rPr>
              <a:t> a threshold</a:t>
            </a:r>
          </a:p>
          <a:p>
            <a:pPr algn="just"/>
            <a:endParaRPr lang="en-IN" dirty="0"/>
          </a:p>
          <a:p>
            <a:pPr algn="just"/>
            <a:endParaRPr lang="en-IN" dirty="0"/>
          </a:p>
          <a:p>
            <a:pPr algn="just"/>
            <a:endParaRPr lang="en-IN" dirty="0"/>
          </a:p>
          <a:p>
            <a:pPr algn="just"/>
            <a:endParaRPr lang="en-IN" dirty="0"/>
          </a:p>
        </p:txBody>
      </p:sp>
    </p:spTree>
    <p:extLst>
      <p:ext uri="{BB962C8B-B14F-4D97-AF65-F5344CB8AC3E}">
        <p14:creationId xmlns="" xmlns:p14="http://schemas.microsoft.com/office/powerpoint/2010/main" val="409131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04153E-9F22-4F4E-8FA0-4AD568002B75}"/>
              </a:ext>
            </a:extLst>
          </p:cNvPr>
          <p:cNvSpPr>
            <a:spLocks noGrp="1"/>
          </p:cNvSpPr>
          <p:nvPr>
            <p:ph type="title"/>
          </p:nvPr>
        </p:nvSpPr>
        <p:spPr/>
        <p:txBody>
          <a:bodyPr/>
          <a:lstStyle/>
          <a:p>
            <a:r>
              <a:rPr lang="en-IN" dirty="0"/>
              <a:t>Congestion control</a:t>
            </a:r>
          </a:p>
        </p:txBody>
      </p:sp>
      <p:sp>
        <p:nvSpPr>
          <p:cNvPr id="3" name="Content Placeholder 2">
            <a:extLst>
              <a:ext uri="{FF2B5EF4-FFF2-40B4-BE49-F238E27FC236}">
                <a16:creationId xmlns="" xmlns:a16="http://schemas.microsoft.com/office/drawing/2014/main" id="{001A67AF-0C75-4A59-9E0C-BA5359B8337D}"/>
              </a:ext>
            </a:extLst>
          </p:cNvPr>
          <p:cNvSpPr>
            <a:spLocks noGrp="1"/>
          </p:cNvSpPr>
          <p:nvPr>
            <p:ph idx="1"/>
          </p:nvPr>
        </p:nvSpPr>
        <p:spPr/>
        <p:txBody>
          <a:bodyPr/>
          <a:lstStyle/>
          <a:p>
            <a:r>
              <a:rPr lang="en-US" dirty="0"/>
              <a:t>As soon as congestion threshold is received, window is increased linearly by adding 1 to the congestion window each time acknowledgement is received</a:t>
            </a:r>
          </a:p>
          <a:p>
            <a:r>
              <a:rPr lang="en-US" dirty="0"/>
              <a:t>it continues to increase its window size linearly until </a:t>
            </a:r>
          </a:p>
          <a:p>
            <a:pPr lvl="1"/>
            <a:r>
              <a:rPr lang="en-US" dirty="0"/>
              <a:t>it reaches the receiver’s maximum advertised window or </a:t>
            </a:r>
          </a:p>
          <a:p>
            <a:pPr lvl="1"/>
            <a:r>
              <a:rPr lang="en-US" dirty="0"/>
              <a:t>packet loss is observed due to time-out</a:t>
            </a:r>
          </a:p>
          <a:p>
            <a:pPr lvl="1"/>
            <a:r>
              <a:rPr lang="en-US" dirty="0"/>
              <a:t>duplicate acknowledgement is  received for same packet</a:t>
            </a:r>
            <a:endParaRPr lang="en-IN" dirty="0"/>
          </a:p>
          <a:p>
            <a:endParaRPr lang="en-IN" dirty="0"/>
          </a:p>
        </p:txBody>
      </p:sp>
    </p:spTree>
    <p:extLst>
      <p:ext uri="{BB962C8B-B14F-4D97-AF65-F5344CB8AC3E}">
        <p14:creationId xmlns="" xmlns:p14="http://schemas.microsoft.com/office/powerpoint/2010/main" val="326854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EF5E6-1FFD-429B-BD98-2B519464D467}"/>
              </a:ext>
            </a:extLst>
          </p:cNvPr>
          <p:cNvSpPr>
            <a:spLocks noGrp="1"/>
          </p:cNvSpPr>
          <p:nvPr>
            <p:ph type="title"/>
          </p:nvPr>
        </p:nvSpPr>
        <p:spPr/>
        <p:txBody>
          <a:bodyPr/>
          <a:lstStyle/>
          <a:p>
            <a:r>
              <a:rPr lang="en-IN" dirty="0"/>
              <a:t>How packet loss is identified??</a:t>
            </a:r>
          </a:p>
        </p:txBody>
      </p:sp>
      <p:sp>
        <p:nvSpPr>
          <p:cNvPr id="3" name="Content Placeholder 2">
            <a:extLst>
              <a:ext uri="{FF2B5EF4-FFF2-40B4-BE49-F238E27FC236}">
                <a16:creationId xmlns="" xmlns:a16="http://schemas.microsoft.com/office/drawing/2014/main" id="{7AF30C8A-D925-4F5A-BFEA-FC2F81F9CA2B}"/>
              </a:ext>
            </a:extLst>
          </p:cNvPr>
          <p:cNvSpPr>
            <a:spLocks noGrp="1"/>
          </p:cNvSpPr>
          <p:nvPr>
            <p:ph idx="1"/>
          </p:nvPr>
        </p:nvSpPr>
        <p:spPr/>
        <p:txBody>
          <a:bodyPr/>
          <a:lstStyle/>
          <a:p>
            <a:r>
              <a:rPr lang="en-US" dirty="0"/>
              <a:t>TCP measures how long acknowledgements take to return back and use it to determine which packets have reached the receiver .</a:t>
            </a:r>
          </a:p>
          <a:p>
            <a:r>
              <a:rPr lang="en-US" dirty="0"/>
              <a:t>For this purpose, it maintains a running average of round trip delay and an estimate of expected deviation from this average</a:t>
            </a:r>
          </a:p>
          <a:p>
            <a:r>
              <a:rPr lang="en-US" dirty="0"/>
              <a:t> If current delay is longer then average by more than 4 times expected deviation, TCP assumes packet loss and retransmits</a:t>
            </a:r>
          </a:p>
          <a:p>
            <a:endParaRPr lang="en-IN" dirty="0"/>
          </a:p>
        </p:txBody>
      </p:sp>
    </p:spTree>
    <p:extLst>
      <p:ext uri="{BB962C8B-B14F-4D97-AF65-F5344CB8AC3E}">
        <p14:creationId xmlns="" xmlns:p14="http://schemas.microsoft.com/office/powerpoint/2010/main" val="347924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74F8CB-7FD9-432D-AAA8-64A69CDBD3C0}"/>
              </a:ext>
            </a:extLst>
          </p:cNvPr>
          <p:cNvSpPr>
            <a:spLocks noGrp="1"/>
          </p:cNvSpPr>
          <p:nvPr>
            <p:ph type="title"/>
          </p:nvPr>
        </p:nvSpPr>
        <p:spPr/>
        <p:txBody>
          <a:bodyPr/>
          <a:lstStyle/>
          <a:p>
            <a:r>
              <a:rPr lang="en-IN" dirty="0"/>
              <a:t>How packet loss is identified???</a:t>
            </a:r>
          </a:p>
        </p:txBody>
      </p:sp>
      <p:sp>
        <p:nvSpPr>
          <p:cNvPr id="3" name="Content Placeholder 2">
            <a:extLst>
              <a:ext uri="{FF2B5EF4-FFF2-40B4-BE49-F238E27FC236}">
                <a16:creationId xmlns="" xmlns:a16="http://schemas.microsoft.com/office/drawing/2014/main" id="{A1425920-6233-4362-96D6-7CD8B938F2E8}"/>
              </a:ext>
            </a:extLst>
          </p:cNvPr>
          <p:cNvSpPr>
            <a:spLocks noGrp="1"/>
          </p:cNvSpPr>
          <p:nvPr>
            <p:ph idx="1"/>
          </p:nvPr>
        </p:nvSpPr>
        <p:spPr/>
        <p:txBody>
          <a:bodyPr>
            <a:normAutofit fontScale="70000" lnSpcReduction="20000"/>
          </a:bodyPr>
          <a:lstStyle/>
          <a:p>
            <a:pPr algn="just">
              <a:lnSpc>
                <a:spcPct val="120000"/>
              </a:lnSpc>
            </a:pPr>
            <a:r>
              <a:rPr lang="en-IN" dirty="0"/>
              <a:t>Duplicate acknowledgement: </a:t>
            </a:r>
            <a:r>
              <a:rPr lang="en-US" dirty="0"/>
              <a:t>acknowledgement for same packet received again and again</a:t>
            </a:r>
          </a:p>
          <a:p>
            <a:pPr algn="just">
              <a:lnSpc>
                <a:spcPct val="120000"/>
              </a:lnSpc>
            </a:pPr>
            <a:r>
              <a:rPr lang="en-US" dirty="0"/>
              <a:t>This is because receiver acknowledges higher in order sequence number. If it receives out-of-order packets, it also generates acknowledgements for same highest in order sequence number</a:t>
            </a:r>
          </a:p>
          <a:p>
            <a:pPr algn="just">
              <a:lnSpc>
                <a:spcPct val="120000"/>
              </a:lnSpc>
            </a:pPr>
            <a:r>
              <a:rPr lang="en-US" dirty="0"/>
              <a:t>If it receives out-of-order sequence number and that result in duplicate acknowledgement. In this case also it assumes packet loss but not due to congestion due to error on the link</a:t>
            </a:r>
            <a:endParaRPr lang="en-IN" dirty="0"/>
          </a:p>
          <a:p>
            <a:pPr algn="just">
              <a:lnSpc>
                <a:spcPct val="120000"/>
              </a:lnSpc>
            </a:pPr>
            <a:r>
              <a:rPr lang="en-US" dirty="0"/>
              <a:t>If it receives 3 duplicate acknowledgements then it activates fast retransmit algorithm. </a:t>
            </a:r>
          </a:p>
          <a:p>
            <a:pPr algn="just">
              <a:lnSpc>
                <a:spcPct val="120000"/>
              </a:lnSpc>
            </a:pPr>
            <a:r>
              <a:rPr lang="en-US" dirty="0"/>
              <a:t>It assumes data segment indicated by duplicate acknowledgements is lost and retransmits only lost segment. This is known as fast retransmission(RFC 2001 &amp; RFC 2581)</a:t>
            </a:r>
          </a:p>
          <a:p>
            <a:pPr algn="just">
              <a:lnSpc>
                <a:spcPct val="120000"/>
              </a:lnSpc>
            </a:pPr>
            <a:r>
              <a:rPr lang="en-US" dirty="0"/>
              <a:t>No time is wasted waiting for timeout in order for</a:t>
            </a:r>
            <a:endParaRPr lang="en-IN" dirty="0"/>
          </a:p>
          <a:p>
            <a:endParaRPr lang="en-US" dirty="0"/>
          </a:p>
          <a:p>
            <a:endParaRPr lang="en-IN" dirty="0"/>
          </a:p>
        </p:txBody>
      </p:sp>
    </p:spTree>
    <p:extLst>
      <p:ext uri="{BB962C8B-B14F-4D97-AF65-F5344CB8AC3E}">
        <p14:creationId xmlns="" xmlns:p14="http://schemas.microsoft.com/office/powerpoint/2010/main" val="309817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796842-9F9C-40A2-91D5-6075DAB08122}"/>
              </a:ext>
            </a:extLst>
          </p:cNvPr>
          <p:cNvSpPr>
            <a:spLocks noGrp="1"/>
          </p:cNvSpPr>
          <p:nvPr>
            <p:ph type="title"/>
          </p:nvPr>
        </p:nvSpPr>
        <p:spPr/>
        <p:txBody>
          <a:bodyPr/>
          <a:lstStyle/>
          <a:p>
            <a:r>
              <a:rPr lang="en-IN" dirty="0"/>
              <a:t>Fast retransmission</a:t>
            </a:r>
          </a:p>
        </p:txBody>
      </p:sp>
      <p:sp>
        <p:nvSpPr>
          <p:cNvPr id="3" name="Content Placeholder 2">
            <a:extLst>
              <a:ext uri="{FF2B5EF4-FFF2-40B4-BE49-F238E27FC236}">
                <a16:creationId xmlns="" xmlns:a16="http://schemas.microsoft.com/office/drawing/2014/main" id="{2089B1B8-6128-4427-A05F-D0D3BC133FED}"/>
              </a:ext>
            </a:extLst>
          </p:cNvPr>
          <p:cNvSpPr>
            <a:spLocks noGrp="1"/>
          </p:cNvSpPr>
          <p:nvPr>
            <p:ph idx="1"/>
          </p:nvPr>
        </p:nvSpPr>
        <p:spPr/>
        <p:txBody>
          <a:bodyPr>
            <a:normAutofit lnSpcReduction="10000"/>
          </a:bodyPr>
          <a:lstStyle/>
          <a:p>
            <a:r>
              <a:rPr lang="en-US" dirty="0"/>
              <a:t>Sequence#1→Sent : ACK for 1 received</a:t>
            </a:r>
            <a:endParaRPr lang="en-IN" dirty="0"/>
          </a:p>
          <a:p>
            <a:r>
              <a:rPr lang="en-US" dirty="0"/>
              <a:t> Sequence#2→Sent : ACK for 2 received</a:t>
            </a:r>
            <a:endParaRPr lang="en-IN" dirty="0"/>
          </a:p>
          <a:p>
            <a:r>
              <a:rPr lang="en-US" dirty="0"/>
              <a:t>Sequence#3→Sent : ACK not received</a:t>
            </a:r>
            <a:endParaRPr lang="en-IN" dirty="0"/>
          </a:p>
          <a:p>
            <a:r>
              <a:rPr lang="en-US" dirty="0"/>
              <a:t>Sequence#4→Sent: </a:t>
            </a:r>
            <a:r>
              <a:rPr lang="en-US" dirty="0">
                <a:solidFill>
                  <a:srgbClr val="C00000"/>
                </a:solidFill>
              </a:rPr>
              <a:t>received at receiver but ACK for 3 sent by receiver</a:t>
            </a:r>
            <a:endParaRPr lang="en-IN" dirty="0">
              <a:solidFill>
                <a:srgbClr val="C00000"/>
              </a:solidFill>
            </a:endParaRPr>
          </a:p>
          <a:p>
            <a:r>
              <a:rPr lang="en-US" dirty="0"/>
              <a:t>Sequence#5→Sent: </a:t>
            </a:r>
            <a:r>
              <a:rPr lang="en-US" dirty="0">
                <a:solidFill>
                  <a:srgbClr val="C00000"/>
                </a:solidFill>
              </a:rPr>
              <a:t>received at receiver but ACK for 3 sent by receiver</a:t>
            </a:r>
          </a:p>
          <a:p>
            <a:r>
              <a:rPr lang="en-US" dirty="0"/>
              <a:t>Sequence#6→Sent: </a:t>
            </a:r>
            <a:r>
              <a:rPr lang="en-US" dirty="0">
                <a:solidFill>
                  <a:srgbClr val="C00000"/>
                </a:solidFill>
              </a:rPr>
              <a:t>received at receiver but ACK for 3 sent by receiver</a:t>
            </a:r>
            <a:endParaRPr lang="en-IN" dirty="0">
              <a:solidFill>
                <a:srgbClr val="C00000"/>
              </a:solidFill>
            </a:endParaRPr>
          </a:p>
          <a:p>
            <a:pPr marL="0" indent="0" algn="ctr">
              <a:buNone/>
            </a:pPr>
            <a:r>
              <a:rPr lang="en-US" dirty="0">
                <a:solidFill>
                  <a:srgbClr val="FF33CC"/>
                </a:solidFill>
              </a:rPr>
              <a:t>Number of duplicate acknowledgement is 3 !!!</a:t>
            </a:r>
          </a:p>
          <a:p>
            <a:pPr marL="0" indent="0" algn="ctr">
              <a:buNone/>
            </a:pPr>
            <a:r>
              <a:rPr lang="en-IN" dirty="0">
                <a:solidFill>
                  <a:srgbClr val="00B0F0"/>
                </a:solidFill>
              </a:rPr>
              <a:t>Packet 3 is lost!!!</a:t>
            </a:r>
          </a:p>
          <a:p>
            <a:r>
              <a:rPr lang="en-US" dirty="0"/>
              <a:t>Only sequence number 3 is retransmitted</a:t>
            </a:r>
            <a:endParaRPr lang="en-IN" dirty="0"/>
          </a:p>
          <a:p>
            <a:endParaRPr lang="en-IN" dirty="0"/>
          </a:p>
        </p:txBody>
      </p:sp>
    </p:spTree>
    <p:extLst>
      <p:ext uri="{BB962C8B-B14F-4D97-AF65-F5344CB8AC3E}">
        <p14:creationId xmlns="" xmlns:p14="http://schemas.microsoft.com/office/powerpoint/2010/main" val="813641100"/>
      </p:ext>
    </p:extLst>
  </p:cSld>
  <p:clrMapOvr>
    <a:masterClrMapping/>
  </p:clrMapOvr>
</p:sld>
</file>

<file path=ppt/theme/theme1.xml><?xml version="1.0" encoding="utf-8"?>
<a:theme xmlns:a="http://schemas.openxmlformats.org/drawingml/2006/main" name="EPG TH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EPG THM" id="{A25B44DC-0BEB-B245-B506-70C01267170C}" vid="{9849F7B5-4FC8-4940-9C33-6F5E9572768D}"/>
    </a:ext>
  </a:extLst>
</a:theme>
</file>

<file path=docProps/app.xml><?xml version="1.0" encoding="utf-8"?>
<Properties xmlns="http://schemas.openxmlformats.org/officeDocument/2006/extended-properties" xmlns:vt="http://schemas.openxmlformats.org/officeDocument/2006/docPropsVTypes">
  <Template>EPG THM</Template>
  <TotalTime>361</TotalTime>
  <Words>1395</Words>
  <Application>Microsoft Office PowerPoint</Application>
  <PresentationFormat>Custom</PresentationFormat>
  <Paragraphs>134</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EPG THM</vt:lpstr>
      <vt:lpstr>Clip</vt:lpstr>
      <vt:lpstr>Slide 1</vt:lpstr>
      <vt:lpstr>Standard TCP</vt:lpstr>
      <vt:lpstr>Congestion</vt:lpstr>
      <vt:lpstr>Congestion control</vt:lpstr>
      <vt:lpstr>Slow start</vt:lpstr>
      <vt:lpstr>Congestion control</vt:lpstr>
      <vt:lpstr>How packet loss is identified??</vt:lpstr>
      <vt:lpstr>How packet loss is identified???</vt:lpstr>
      <vt:lpstr>Fast retransmission</vt:lpstr>
      <vt:lpstr>Actions performed when packet loss is identified</vt:lpstr>
      <vt:lpstr>Slide 11</vt:lpstr>
      <vt:lpstr>Reasons of packet loss in wireless environment</vt:lpstr>
      <vt:lpstr>Reasons of packet loss in wireless environment</vt:lpstr>
      <vt:lpstr>Slide 14</vt:lpstr>
      <vt:lpstr>Goals of optimized algorithms</vt:lpstr>
      <vt:lpstr>I-TCP</vt:lpstr>
      <vt:lpstr>Slide 17</vt:lpstr>
      <vt:lpstr>Packet sent from fixed host to mobile host</vt:lpstr>
      <vt:lpstr>Packet sent from fixed host to mobile host</vt:lpstr>
      <vt:lpstr>Packet sent from mobile host to fixed host</vt:lpstr>
      <vt:lpstr>Handovers</vt:lpstr>
      <vt:lpstr>Software components</vt:lpstr>
      <vt:lpstr>Advantages</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Suchit</dc:creator>
  <cp:lastModifiedBy>Lenovo</cp:lastModifiedBy>
  <cp:revision>23</cp:revision>
  <dcterms:created xsi:type="dcterms:W3CDTF">2017-08-16T13:20:38Z</dcterms:created>
  <dcterms:modified xsi:type="dcterms:W3CDTF">2020-11-15T10:53:58Z</dcterms:modified>
</cp:coreProperties>
</file>