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7" r:id="rId11"/>
    <p:sldId id="263" r:id="rId12"/>
    <p:sldId id="268" r:id="rId13"/>
    <p:sldId id="269" r:id="rId14"/>
    <p:sldId id="270" r:id="rId15"/>
    <p:sldId id="273" r:id="rId16"/>
    <p:sldId id="274" r:id="rId17"/>
    <p:sldId id="275" r:id="rId18"/>
    <p:sldId id="271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6CC"/>
    <a:srgbClr val="66FFFF"/>
    <a:srgbClr val="2BF709"/>
    <a:srgbClr val="2C0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6A50-FF0F-4628-9BFC-C25C363441D4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4BFAE-6A2B-447F-AE04-5045A20D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BFAE-6A2B-447F-AE04-5045A20DE76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7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435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3100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101"/>
            <a:ext cx="10515600" cy="438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FC1C-6EC1-3E42-B360-C4CBCE3BED4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3A53-872A-8241-9251-2310580BC3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888-3FF8-48E3-B2E5-18D651AE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D255-1A1E-47CE-9ABF-DEB7EF1B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56405"/>
            <a:ext cx="10515600" cy="4356100"/>
          </a:xfrm>
        </p:spPr>
        <p:txBody>
          <a:bodyPr/>
          <a:lstStyle/>
          <a:p>
            <a:pPr marL="0" indent="0" algn="ctr">
              <a:buNone/>
            </a:pPr>
            <a:endParaRPr lang="en-IN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S(t)= A sin (2 </a:t>
            </a:r>
            <a:r>
              <a:rPr lang="az-Cyrl-AZ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 t + </a:t>
            </a:r>
            <a:r>
              <a:rPr lang="az-Cyrl-AZ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IN" dirty="0"/>
              <a:t>A = Amplitude; f = Frequency; t = Period;</a:t>
            </a:r>
            <a:r>
              <a:rPr lang="az-Cyrl-AZ" dirty="0"/>
              <a:t>Ф </a:t>
            </a:r>
            <a:r>
              <a:rPr lang="en-IN" dirty="0"/>
              <a:t>= Phase</a:t>
            </a: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3025C-4D2B-4326-8C1B-7EFAE2F67FD0}"/>
              </a:ext>
            </a:extLst>
          </p:cNvPr>
          <p:cNvGrpSpPr/>
          <p:nvPr/>
        </p:nvGrpSpPr>
        <p:grpSpPr>
          <a:xfrm>
            <a:off x="2971800" y="2590800"/>
            <a:ext cx="5943600" cy="3048000"/>
            <a:chOff x="3080223" y="2362200"/>
            <a:chExt cx="6812232" cy="304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4B8905-D33E-4372-B434-EBD2E4C18A17}"/>
                </a:ext>
              </a:extLst>
            </p:cNvPr>
            <p:cNvGrpSpPr/>
            <p:nvPr/>
          </p:nvGrpSpPr>
          <p:grpSpPr>
            <a:xfrm>
              <a:off x="3080223" y="2362200"/>
              <a:ext cx="6812232" cy="3048000"/>
              <a:chOff x="3080223" y="2850833"/>
              <a:chExt cx="6812232" cy="304800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AE8174C-BBAB-4CCB-A71C-5E1CF3CD2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1FD82A3-2C44-494B-9F42-992E22C7F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540752"/>
                <a:ext cx="4724400" cy="9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9DB18-E7B7-4BB1-BCC9-89CCE0F474EC}"/>
                  </a:ext>
                </a:extLst>
              </p:cNvPr>
              <p:cNvSpPr txBox="1"/>
              <p:nvPr/>
            </p:nvSpPr>
            <p:spPr>
              <a:xfrm>
                <a:off x="6844455" y="4589514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6EC9A-8A4D-4271-946B-509A9FFC64AC}"/>
                  </a:ext>
                </a:extLst>
              </p:cNvPr>
              <p:cNvSpPr txBox="1"/>
              <p:nvPr/>
            </p:nvSpPr>
            <p:spPr>
              <a:xfrm rot="16200000">
                <a:off x="1740889" y="419016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6776F6-C7F9-4DBB-A880-C858D5DE3713}"/>
                </a:ext>
              </a:extLst>
            </p:cNvPr>
            <p:cNvSpPr/>
            <p:nvPr/>
          </p:nvSpPr>
          <p:spPr>
            <a:xfrm>
              <a:off x="3634221" y="3214562"/>
              <a:ext cx="4214379" cy="1870164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2DFA9-1247-4E35-9D89-E712DB999446}"/>
              </a:ext>
            </a:extLst>
          </p:cNvPr>
          <p:cNvCxnSpPr>
            <a:cxnSpLocks/>
          </p:cNvCxnSpPr>
          <p:nvPr/>
        </p:nvCxnSpPr>
        <p:spPr>
          <a:xfrm flipH="1">
            <a:off x="3817652" y="3443162"/>
            <a:ext cx="6696" cy="9419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B27476-FA28-4FC7-8571-F15DB9F41869}"/>
              </a:ext>
            </a:extLst>
          </p:cNvPr>
          <p:cNvCxnSpPr>
            <a:cxnSpLocks/>
          </p:cNvCxnSpPr>
          <p:nvPr/>
        </p:nvCxnSpPr>
        <p:spPr>
          <a:xfrm flipV="1">
            <a:off x="3455157" y="5417103"/>
            <a:ext cx="1345443" cy="163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2119F-F75E-4236-BA21-46DF7A111F76}"/>
              </a:ext>
            </a:extLst>
          </p:cNvPr>
          <p:cNvSpPr txBox="1"/>
          <p:nvPr/>
        </p:nvSpPr>
        <p:spPr>
          <a:xfrm>
            <a:off x="3941204" y="5422688"/>
            <a:ext cx="3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167D1-D4FD-4899-87BE-991CD1480FAA}"/>
              </a:ext>
            </a:extLst>
          </p:cNvPr>
          <p:cNvSpPr txBox="1"/>
          <p:nvPr/>
        </p:nvSpPr>
        <p:spPr>
          <a:xfrm>
            <a:off x="3548441" y="3768828"/>
            <a:ext cx="3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205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C93-0793-4471-9754-66DD0C0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: 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47E1-1D27-439F-AF65-E0095CC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389063"/>
            <a:ext cx="10639425" cy="422285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Amplitude:</a:t>
            </a:r>
            <a:r>
              <a:rPr lang="en-IN" sz="2400" dirty="0"/>
              <a:t> Maximum value or strength of the signal over time. Unit is volts</a:t>
            </a:r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C53616-394B-4492-A011-6C761D475B29}"/>
              </a:ext>
            </a:extLst>
          </p:cNvPr>
          <p:cNvGrpSpPr/>
          <p:nvPr/>
        </p:nvGrpSpPr>
        <p:grpSpPr>
          <a:xfrm>
            <a:off x="3965729" y="1828800"/>
            <a:ext cx="7146562" cy="3924300"/>
            <a:chOff x="3965729" y="1828800"/>
            <a:chExt cx="7146562" cy="3924300"/>
          </a:xfrm>
        </p:grpSpPr>
        <p:pic>
          <p:nvPicPr>
            <p:cNvPr id="1026" name="Picture 2" descr="http://jwilson.coe.uga.edu/EMAT6680/Dunbar/Assignment1/image11.gif">
              <a:extLst>
                <a:ext uri="{FF2B5EF4-FFF2-40B4-BE49-F238E27FC236}">
                  <a16:creationId xmlns:a16="http://schemas.microsoft.com/office/drawing/2014/main" id="{29CB7EE1-29CE-4483-97C5-15C014A73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828800"/>
              <a:ext cx="4635291" cy="392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0EC0AA-4424-4701-9F46-B4BD58DE9477}"/>
                </a:ext>
              </a:extLst>
            </p:cNvPr>
            <p:cNvGrpSpPr/>
            <p:nvPr/>
          </p:nvGrpSpPr>
          <p:grpSpPr>
            <a:xfrm>
              <a:off x="3965729" y="2077255"/>
              <a:ext cx="2159768" cy="2408419"/>
              <a:chOff x="867698" y="2263939"/>
              <a:chExt cx="2159768" cy="2408419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06E1124-6108-4645-8EA7-0BF6BE582F5E}"/>
                  </a:ext>
                </a:extLst>
              </p:cNvPr>
              <p:cNvSpPr/>
              <p:nvPr/>
            </p:nvSpPr>
            <p:spPr>
              <a:xfrm>
                <a:off x="901189" y="2307043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2C0AF6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B40D25A-B99B-4C66-951E-3381784E1A97}"/>
                  </a:ext>
                </a:extLst>
              </p:cNvPr>
              <p:cNvSpPr/>
              <p:nvPr/>
            </p:nvSpPr>
            <p:spPr>
              <a:xfrm>
                <a:off x="901189" y="2684418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EA16CC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DCA3D12-10FE-458E-B11D-B6A166584653}"/>
                  </a:ext>
                </a:extLst>
              </p:cNvPr>
              <p:cNvSpPr/>
              <p:nvPr/>
            </p:nvSpPr>
            <p:spPr>
              <a:xfrm>
                <a:off x="901189" y="2983823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0489F5-F7F3-4C5C-B2C2-F1F4EA31C8F6}"/>
                  </a:ext>
                </a:extLst>
              </p:cNvPr>
              <p:cNvSpPr/>
              <p:nvPr/>
            </p:nvSpPr>
            <p:spPr>
              <a:xfrm>
                <a:off x="867698" y="3338864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2BF709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BB32440-525D-4744-9BBF-CF4BC72486E7}"/>
                  </a:ext>
                </a:extLst>
              </p:cNvPr>
              <p:cNvSpPr/>
              <p:nvPr/>
            </p:nvSpPr>
            <p:spPr>
              <a:xfrm>
                <a:off x="901189" y="3818664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66FFFF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9DFFF2-929C-4BA4-91B8-D76D168E76ED}"/>
                  </a:ext>
                </a:extLst>
              </p:cNvPr>
              <p:cNvSpPr/>
              <p:nvPr/>
            </p:nvSpPr>
            <p:spPr>
              <a:xfrm>
                <a:off x="901189" y="4303026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FFFF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889B9B-BD0F-4018-B269-4C994596ECBC}"/>
                  </a:ext>
                </a:extLst>
              </p:cNvPr>
              <p:cNvSpPr txBox="1"/>
              <p:nvPr/>
            </p:nvSpPr>
            <p:spPr>
              <a:xfrm>
                <a:off x="2102160" y="2263939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E170B3-5A50-43AF-BF62-ABA0EC82C0B4}"/>
                  </a:ext>
                </a:extLst>
              </p:cNvPr>
              <p:cNvSpPr txBox="1"/>
              <p:nvPr/>
            </p:nvSpPr>
            <p:spPr>
              <a:xfrm>
                <a:off x="2087409" y="2594425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27AC5-4764-4BE7-9F66-044785086506}"/>
                  </a:ext>
                </a:extLst>
              </p:cNvPr>
              <p:cNvSpPr txBox="1"/>
              <p:nvPr/>
            </p:nvSpPr>
            <p:spPr>
              <a:xfrm>
                <a:off x="2093913" y="2983823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9D86E3-4E28-418A-9A84-5A4D2B890678}"/>
                  </a:ext>
                </a:extLst>
              </p:cNvPr>
              <p:cNvSpPr txBox="1"/>
              <p:nvPr/>
            </p:nvSpPr>
            <p:spPr>
              <a:xfrm>
                <a:off x="2057914" y="3275798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-1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1C959A-36DE-49B7-8A92-E01495F83101}"/>
                  </a:ext>
                </a:extLst>
              </p:cNvPr>
              <p:cNvSpPr txBox="1"/>
              <p:nvPr/>
            </p:nvSpPr>
            <p:spPr>
              <a:xfrm>
                <a:off x="2133704" y="3790950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0.5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C8E442-6176-4ABA-A8FE-0F00525D023B}"/>
                  </a:ext>
                </a:extLst>
              </p:cNvPr>
              <p:cNvSpPr txBox="1"/>
              <p:nvPr/>
            </p:nvSpPr>
            <p:spPr>
              <a:xfrm>
                <a:off x="2168015" y="4303026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-2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6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AF-ACAA-4B9F-824F-EC424D3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</a:t>
            </a:r>
          </a:p>
        </p:txBody>
      </p:sp>
      <p:pic>
        <p:nvPicPr>
          <p:cNvPr id="2050" name="Picture 2" descr="http://jwilson.coe.uga.edu/EMAT6680/Dunbar/Assignment1/multiperiod.gif">
            <a:extLst>
              <a:ext uri="{FF2B5EF4-FFF2-40B4-BE49-F238E27FC236}">
                <a16:creationId xmlns:a16="http://schemas.microsoft.com/office/drawing/2014/main" id="{47615D40-18BE-492E-A9BD-760CA0B6DB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5"/>
          <a:stretch/>
        </p:blipFill>
        <p:spPr bwMode="auto">
          <a:xfrm>
            <a:off x="6098458" y="1904428"/>
            <a:ext cx="5181600" cy="16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61CB48-68A9-48A4-8A18-E951DC526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566F24-C737-4316-94F7-4713BD54FFAA}"/>
              </a:ext>
            </a:extLst>
          </p:cNvPr>
          <p:cNvGrpSpPr/>
          <p:nvPr/>
        </p:nvGrpSpPr>
        <p:grpSpPr>
          <a:xfrm>
            <a:off x="6860457" y="3905096"/>
            <a:ext cx="3657601" cy="1381191"/>
            <a:chOff x="867698" y="2263939"/>
            <a:chExt cx="2755212" cy="13811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554948-FDBF-44C3-B6E4-C111401F28B7}"/>
                </a:ext>
              </a:extLst>
            </p:cNvPr>
            <p:cNvSpPr/>
            <p:nvPr/>
          </p:nvSpPr>
          <p:spPr>
            <a:xfrm>
              <a:off x="901189" y="230704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C0AF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961222-6D0A-49AE-8AF9-E09E2E4D24CA}"/>
                </a:ext>
              </a:extLst>
            </p:cNvPr>
            <p:cNvSpPr/>
            <p:nvPr/>
          </p:nvSpPr>
          <p:spPr>
            <a:xfrm>
              <a:off x="901189" y="2684418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EA16CC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717804-0338-4F1D-B8FE-251F67BB6541}"/>
                </a:ext>
              </a:extLst>
            </p:cNvPr>
            <p:cNvSpPr/>
            <p:nvPr/>
          </p:nvSpPr>
          <p:spPr>
            <a:xfrm>
              <a:off x="901189" y="298382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86573C-2E9F-46F2-8814-75A7E33C1C76}"/>
                </a:ext>
              </a:extLst>
            </p:cNvPr>
            <p:cNvSpPr/>
            <p:nvPr/>
          </p:nvSpPr>
          <p:spPr>
            <a:xfrm>
              <a:off x="867698" y="3338864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BF70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5D70E6-47E2-473B-8D57-7DCB8285A935}"/>
                </a:ext>
              </a:extLst>
            </p:cNvPr>
            <p:cNvSpPr txBox="1"/>
            <p:nvPr/>
          </p:nvSpPr>
          <p:spPr>
            <a:xfrm>
              <a:off x="2102160" y="2263939"/>
              <a:ext cx="146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3; t = 1/3 sec.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9690B-F8E1-4021-943E-29A28E3D4F67}"/>
                </a:ext>
              </a:extLst>
            </p:cNvPr>
            <p:cNvSpPr txBox="1"/>
            <p:nvPr/>
          </p:nvSpPr>
          <p:spPr>
            <a:xfrm>
              <a:off x="2087409" y="2594425"/>
              <a:ext cx="130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1 ; t = 1 sec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DE3975-D6D6-47A2-B2E0-3E7709A5536D}"/>
                </a:ext>
              </a:extLst>
            </p:cNvPr>
            <p:cNvSpPr txBox="1"/>
            <p:nvPr/>
          </p:nvSpPr>
          <p:spPr>
            <a:xfrm>
              <a:off x="2093913" y="2983823"/>
              <a:ext cx="129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2 ; t = 1/2 sec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935771-53F1-4870-AAF2-440B7AB79725}"/>
                </a:ext>
              </a:extLst>
            </p:cNvPr>
            <p:cNvSpPr txBox="1"/>
            <p:nvPr/>
          </p:nvSpPr>
          <p:spPr>
            <a:xfrm>
              <a:off x="2057914" y="3275798"/>
              <a:ext cx="1564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0.5 ; t = 2sec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BACD72-AE81-4969-BF2D-33AB1AE289BD}"/>
              </a:ext>
            </a:extLst>
          </p:cNvPr>
          <p:cNvSpPr/>
          <p:nvPr/>
        </p:nvSpPr>
        <p:spPr>
          <a:xfrm>
            <a:off x="704581" y="2450105"/>
            <a:ext cx="52750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Frequency(ν): </a:t>
            </a:r>
            <a:r>
              <a:rPr lang="en-IN" sz="2400" dirty="0"/>
              <a:t>Number of cycles per unit time. Unit is hertz</a:t>
            </a:r>
          </a:p>
          <a:p>
            <a:r>
              <a:rPr lang="en-IN" sz="2400" dirty="0">
                <a:solidFill>
                  <a:srgbClr val="FF0000"/>
                </a:solidFill>
              </a:rPr>
              <a:t>Time period(T) : </a:t>
            </a:r>
            <a:r>
              <a:rPr lang="en-IN" sz="2400" dirty="0"/>
              <a:t>Amount of time taken to complete one cycle. Unit is sec, </a:t>
            </a:r>
            <a:r>
              <a:rPr lang="en-IN" sz="2400" dirty="0" err="1"/>
              <a:t>ms</a:t>
            </a:r>
            <a:r>
              <a:rPr lang="en-IN" sz="2400" dirty="0"/>
              <a:t>…etc.</a:t>
            </a:r>
          </a:p>
          <a:p>
            <a:r>
              <a:rPr lang="en-IN" sz="2400" dirty="0"/>
              <a:t>		</a:t>
            </a:r>
            <a:r>
              <a:rPr lang="en-IN" sz="2400" b="1" dirty="0">
                <a:solidFill>
                  <a:srgbClr val="FF0000"/>
                </a:solidFill>
              </a:rPr>
              <a:t>T = 1/f</a:t>
            </a:r>
          </a:p>
        </p:txBody>
      </p:sp>
    </p:spTree>
    <p:extLst>
      <p:ext uri="{BB962C8B-B14F-4D97-AF65-F5344CB8AC3E}">
        <p14:creationId xmlns:p14="http://schemas.microsoft.com/office/powerpoint/2010/main" val="121453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26CA-D79F-49C7-B821-23938B8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</a:t>
            </a:r>
          </a:p>
        </p:txBody>
      </p:sp>
      <p:pic>
        <p:nvPicPr>
          <p:cNvPr id="4" name="Content Placeholder 3" descr="http://jwilson.coe.uga.edu/EMAT6680/Dunbar/Assignment1/image1.gif">
            <a:extLst>
              <a:ext uri="{FF2B5EF4-FFF2-40B4-BE49-F238E27FC236}">
                <a16:creationId xmlns:a16="http://schemas.microsoft.com/office/drawing/2014/main" id="{BD46CFF7-C5ED-4DE4-A43E-6A273A4179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/>
          <a:stretch/>
        </p:blipFill>
        <p:spPr bwMode="auto">
          <a:xfrm>
            <a:off x="685801" y="1447801"/>
            <a:ext cx="3352799" cy="2057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A1E32-D540-4531-A50E-E42C193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92462"/>
            <a:ext cx="3352799" cy="236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58A38-DFBD-44D3-822B-F5F0797A793E}"/>
              </a:ext>
            </a:extLst>
          </p:cNvPr>
          <p:cNvSpPr txBox="1"/>
          <p:nvPr/>
        </p:nvSpPr>
        <p:spPr>
          <a:xfrm>
            <a:off x="914400" y="159397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 shift : 0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D0B60-17A8-4ABD-BD7F-C4F773C8B5C6}"/>
              </a:ext>
            </a:extLst>
          </p:cNvPr>
          <p:cNvSpPr txBox="1"/>
          <p:nvPr/>
        </p:nvSpPr>
        <p:spPr>
          <a:xfrm>
            <a:off x="990600" y="361565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 shift : 90</a:t>
            </a:r>
          </a:p>
          <a:p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DBDCA9-9BEF-40CD-A5E6-2D233C0127A1}"/>
              </a:ext>
            </a:extLst>
          </p:cNvPr>
          <p:cNvGrpSpPr/>
          <p:nvPr/>
        </p:nvGrpSpPr>
        <p:grpSpPr>
          <a:xfrm>
            <a:off x="7565923" y="1460092"/>
            <a:ext cx="3810000" cy="4413258"/>
            <a:chOff x="6096000" y="1524001"/>
            <a:chExt cx="3810000" cy="4413258"/>
          </a:xfrm>
        </p:grpSpPr>
        <p:pic>
          <p:nvPicPr>
            <p:cNvPr id="5" name="Picture 4" descr="http://jwilson.coe.uga.edu/EMAT6680/Dunbar/Assignment1/sine_c1.gif">
              <a:extLst>
                <a:ext uri="{FF2B5EF4-FFF2-40B4-BE49-F238E27FC236}">
                  <a16:creationId xmlns:a16="http://schemas.microsoft.com/office/drawing/2014/main" id="{1AA15597-BA29-40DC-AFF3-A9FB0D132AA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80"/>
            <a:stretch/>
          </p:blipFill>
          <p:spPr bwMode="auto">
            <a:xfrm>
              <a:off x="6096000" y="1524001"/>
              <a:ext cx="3810000" cy="220979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15E5AB-2FC4-49C2-AFCF-7EAA6D91C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000"/>
            <a:stretch/>
          </p:blipFill>
          <p:spPr>
            <a:xfrm>
              <a:off x="6096000" y="3845068"/>
              <a:ext cx="3810000" cy="20921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0468C0-6267-4D4F-AED1-31D5754265EB}"/>
                </a:ext>
              </a:extLst>
            </p:cNvPr>
            <p:cNvSpPr txBox="1"/>
            <p:nvPr/>
          </p:nvSpPr>
          <p:spPr>
            <a:xfrm>
              <a:off x="6553200" y="3924301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Phase shift : -90</a:t>
              </a:r>
            </a:p>
            <a:p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2D9296-C9C7-4776-BCCB-B68A56C260D3}"/>
                </a:ext>
              </a:extLst>
            </p:cNvPr>
            <p:cNvSpPr txBox="1"/>
            <p:nvPr/>
          </p:nvSpPr>
          <p:spPr>
            <a:xfrm>
              <a:off x="6400800" y="1534985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Phase shift : 180</a:t>
              </a:r>
            </a:p>
            <a:p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ED7014-D28B-4B33-96AF-E66670EA4836}"/>
              </a:ext>
            </a:extLst>
          </p:cNvPr>
          <p:cNvSpPr txBox="1"/>
          <p:nvPr/>
        </p:nvSpPr>
        <p:spPr>
          <a:xfrm>
            <a:off x="4122174" y="2211498"/>
            <a:ext cx="33355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Phase Shift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Shift from the origin Unit is degrees or radians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A negative phase shift indicates a movement to the right, and a positive phase shift indicates movement to the left.</a:t>
            </a:r>
          </a:p>
          <a:p>
            <a:pPr algn="just"/>
            <a:endParaRPr lang="en-IN" sz="2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08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C73-1193-4552-8A75-22C19FDF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75F5-C47D-4A17-B5C9-B4315A541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574" y="1435100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Wave Length</a:t>
            </a:r>
          </a:p>
          <a:p>
            <a:pPr algn="just"/>
            <a:r>
              <a:rPr lang="en-IN" sz="2200" dirty="0"/>
              <a:t>Distance covered by one cycle. Distance between two peak values of a wave</a:t>
            </a:r>
          </a:p>
          <a:p>
            <a:pPr algn="just"/>
            <a:r>
              <a:rPr lang="en-IN" sz="2200" dirty="0"/>
              <a:t>Represented by symbol λ</a:t>
            </a:r>
          </a:p>
          <a:p>
            <a:pPr algn="just"/>
            <a:r>
              <a:rPr lang="en-IN" sz="2200" dirty="0"/>
              <a:t>Unit is unit of distance</a:t>
            </a:r>
          </a:p>
          <a:p>
            <a:pPr algn="just"/>
            <a:r>
              <a:rPr lang="en-IN" sz="2200" dirty="0"/>
              <a:t>As frequency increases, wavelength decreases</a:t>
            </a:r>
          </a:p>
          <a:p>
            <a:pPr algn="just"/>
            <a:r>
              <a:rPr lang="en-IN" sz="2200" dirty="0"/>
              <a:t>ν </a:t>
            </a:r>
            <a:r>
              <a:rPr lang="el-GR" sz="2200" dirty="0"/>
              <a:t>α</a:t>
            </a:r>
            <a:r>
              <a:rPr lang="en-IN" sz="2200" dirty="0"/>
              <a:t> 1/ λ or ν λ = c; where c is speed of light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36AF5-E2E8-4394-8320-C7776956E1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C55-6FEC-4D91-8EBC-DDA7F415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58976"/>
          <a:stretch/>
        </p:blipFill>
        <p:spPr>
          <a:xfrm>
            <a:off x="6324600" y="1435100"/>
            <a:ext cx="4584601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3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Communication entities: </a:t>
            </a:r>
            <a:r>
              <a:rPr lang="en-IN" b="1" dirty="0"/>
              <a:t>Data, Signals, Transmission and Channel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Data is the entity that is to be exchanged between different computers(voice, number, image..)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Signals electrical or electromagnetic representation of data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Data transmission is communication of data by the transmission or propagation of electromagnetic signals through either wired/wireless media (channel)</a:t>
            </a:r>
          </a:p>
        </p:txBody>
      </p:sp>
    </p:spTree>
    <p:extLst>
      <p:ext uri="{BB962C8B-B14F-4D97-AF65-F5344CB8AC3E}">
        <p14:creationId xmlns:p14="http://schemas.microsoft.com/office/powerpoint/2010/main" val="301665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AF-ACAA-4B9F-824F-EC424D3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</a:t>
            </a:r>
          </a:p>
        </p:txBody>
      </p:sp>
      <p:pic>
        <p:nvPicPr>
          <p:cNvPr id="2050" name="Picture 2" descr="http://jwilson.coe.uga.edu/EMAT6680/Dunbar/Assignment1/multiperiod.gif">
            <a:extLst>
              <a:ext uri="{FF2B5EF4-FFF2-40B4-BE49-F238E27FC236}">
                <a16:creationId xmlns:a16="http://schemas.microsoft.com/office/drawing/2014/main" id="{47615D40-18BE-492E-A9BD-760CA0B6DB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5"/>
          <a:stretch/>
        </p:blipFill>
        <p:spPr bwMode="auto">
          <a:xfrm>
            <a:off x="6098458" y="1904428"/>
            <a:ext cx="5181600" cy="16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61CB48-68A9-48A4-8A18-E951DC526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566F24-C737-4316-94F7-4713BD54FFAA}"/>
              </a:ext>
            </a:extLst>
          </p:cNvPr>
          <p:cNvGrpSpPr/>
          <p:nvPr/>
        </p:nvGrpSpPr>
        <p:grpSpPr>
          <a:xfrm>
            <a:off x="6860457" y="3905096"/>
            <a:ext cx="3657601" cy="1381191"/>
            <a:chOff x="867698" y="2263939"/>
            <a:chExt cx="2755212" cy="13811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554948-FDBF-44C3-B6E4-C111401F28B7}"/>
                </a:ext>
              </a:extLst>
            </p:cNvPr>
            <p:cNvSpPr/>
            <p:nvPr/>
          </p:nvSpPr>
          <p:spPr>
            <a:xfrm>
              <a:off x="901189" y="230704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C0AF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961222-6D0A-49AE-8AF9-E09E2E4D24CA}"/>
                </a:ext>
              </a:extLst>
            </p:cNvPr>
            <p:cNvSpPr/>
            <p:nvPr/>
          </p:nvSpPr>
          <p:spPr>
            <a:xfrm>
              <a:off x="901189" y="2684418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EA16CC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717804-0338-4F1D-B8FE-251F67BB6541}"/>
                </a:ext>
              </a:extLst>
            </p:cNvPr>
            <p:cNvSpPr/>
            <p:nvPr/>
          </p:nvSpPr>
          <p:spPr>
            <a:xfrm>
              <a:off x="901189" y="298382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86573C-2E9F-46F2-8814-75A7E33C1C76}"/>
                </a:ext>
              </a:extLst>
            </p:cNvPr>
            <p:cNvSpPr/>
            <p:nvPr/>
          </p:nvSpPr>
          <p:spPr>
            <a:xfrm>
              <a:off x="867698" y="3338864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BF70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5D70E6-47E2-473B-8D57-7DCB8285A935}"/>
                </a:ext>
              </a:extLst>
            </p:cNvPr>
            <p:cNvSpPr txBox="1"/>
            <p:nvPr/>
          </p:nvSpPr>
          <p:spPr>
            <a:xfrm>
              <a:off x="2102160" y="2263939"/>
              <a:ext cx="146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3; t = 1/3 sec.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9690B-F8E1-4021-943E-29A28E3D4F67}"/>
                </a:ext>
              </a:extLst>
            </p:cNvPr>
            <p:cNvSpPr txBox="1"/>
            <p:nvPr/>
          </p:nvSpPr>
          <p:spPr>
            <a:xfrm>
              <a:off x="2087409" y="2594425"/>
              <a:ext cx="130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1 ; t = 1 sec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DE3975-D6D6-47A2-B2E0-3E7709A5536D}"/>
                </a:ext>
              </a:extLst>
            </p:cNvPr>
            <p:cNvSpPr txBox="1"/>
            <p:nvPr/>
          </p:nvSpPr>
          <p:spPr>
            <a:xfrm>
              <a:off x="2093913" y="2983823"/>
              <a:ext cx="129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2 ; t = 1/2 sec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935771-53F1-4870-AAF2-440B7AB79725}"/>
                </a:ext>
              </a:extLst>
            </p:cNvPr>
            <p:cNvSpPr txBox="1"/>
            <p:nvPr/>
          </p:nvSpPr>
          <p:spPr>
            <a:xfrm>
              <a:off x="2057914" y="3275798"/>
              <a:ext cx="1564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0.5 ; t = 2sec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BACD72-AE81-4969-BF2D-33AB1AE289BD}"/>
              </a:ext>
            </a:extLst>
          </p:cNvPr>
          <p:cNvSpPr/>
          <p:nvPr/>
        </p:nvSpPr>
        <p:spPr>
          <a:xfrm>
            <a:off x="749710" y="2314242"/>
            <a:ext cx="52750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Spectrum: </a:t>
            </a:r>
            <a:r>
              <a:rPr lang="en-IN" sz="2200" dirty="0"/>
              <a:t>Range of frequencies comprising a signal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Bandwidth:</a:t>
            </a:r>
            <a:r>
              <a:rPr lang="en-IN" sz="2200" dirty="0"/>
              <a:t> Width of Spectrum</a:t>
            </a:r>
          </a:p>
        </p:txBody>
      </p:sp>
    </p:spTree>
    <p:extLst>
      <p:ext uri="{BB962C8B-B14F-4D97-AF65-F5344CB8AC3E}">
        <p14:creationId xmlns:p14="http://schemas.microsoft.com/office/powerpoint/2010/main" val="86107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7B968-70A3-4690-B1F9-B3D79AB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perspective or Time perspective for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5C7DB-BF27-431E-B0FC-9DD76D6C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</a:rPr>
              <a:t>Radio channels, satellite TV channels, mobile communication signals, Wireless LAN signals all coexist together in the free space medium without interference!!. 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HOW???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</a:rPr>
              <a:t> </a:t>
            </a:r>
            <a:r>
              <a:rPr lang="en-IN" sz="2400" b="1" dirty="0">
                <a:solidFill>
                  <a:srgbClr val="EA16CC"/>
                </a:solidFill>
              </a:rPr>
              <a:t>They Operate on different range of frequencies</a:t>
            </a:r>
          </a:p>
        </p:txBody>
      </p:sp>
    </p:spTree>
    <p:extLst>
      <p:ext uri="{BB962C8B-B14F-4D97-AF65-F5344CB8AC3E}">
        <p14:creationId xmlns:p14="http://schemas.microsoft.com/office/powerpoint/2010/main" val="151306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429893-83B4-4374-8266-F39D307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 magnetic spectrum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F2BB1-2A84-4527-A66D-B4CECC66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8566"/>
            <a:ext cx="10515600" cy="43561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electromagnetic spectrum is the range of all possible frequencies of electromagnetic radiation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B4AE8-B98B-4CC8-B8C3-FF444B11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58" y="2286001"/>
            <a:ext cx="772846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A15E-D90A-4495-97CF-BF58A72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7BD2-8B91-4F98-9550-53DD2C2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4" name="Picture 4" descr="Image result for em spectrum nASA">
            <a:extLst>
              <a:ext uri="{FF2B5EF4-FFF2-40B4-BE49-F238E27FC236}">
                <a16:creationId xmlns:a16="http://schemas.microsoft.com/office/drawing/2014/main" id="{3B19793B-F3D2-481A-8B9F-C7E00275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7952042" cy="36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Communication entities: </a:t>
            </a:r>
            <a:r>
              <a:rPr lang="en-IN" b="1" dirty="0"/>
              <a:t>Data, Signals, Transmission and Channel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Data is the entity that is to be exchanged between different computers(voice, number, image..)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Signals electrical or electromagnetic representation of data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Data transmission is communication of data by the transmission or propagation of electromagnetic signals through either wired/wireless media (channel)</a:t>
            </a:r>
          </a:p>
        </p:txBody>
      </p:sp>
    </p:spTree>
    <p:extLst>
      <p:ext uri="{BB962C8B-B14F-4D97-AF65-F5344CB8AC3E}">
        <p14:creationId xmlns:p14="http://schemas.microsoft.com/office/powerpoint/2010/main" val="304985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7E90F-4BFB-4E65-B016-FA02F49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Bands suitable for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783FA-6484-4373-96C4-149ED2C1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520" y="2041131"/>
            <a:ext cx="7820978" cy="3546869"/>
          </a:xfrm>
        </p:spPr>
        <p:txBody>
          <a:bodyPr/>
          <a:lstStyle/>
          <a:p>
            <a:r>
              <a:rPr lang="en-IN" dirty="0"/>
              <a:t>Radio Waves</a:t>
            </a:r>
          </a:p>
          <a:p>
            <a:r>
              <a:rPr lang="en-IN" dirty="0"/>
              <a:t>Micro waves</a:t>
            </a:r>
          </a:p>
          <a:p>
            <a:r>
              <a:rPr lang="en-IN" dirty="0"/>
              <a:t>Infra red waves</a:t>
            </a:r>
          </a:p>
          <a:p>
            <a:r>
              <a:rPr lang="en-IN" dirty="0"/>
              <a:t>Visible spectrum</a:t>
            </a:r>
          </a:p>
          <a:p>
            <a:endParaRPr lang="en-IN" dirty="0"/>
          </a:p>
        </p:txBody>
      </p:sp>
      <p:pic>
        <p:nvPicPr>
          <p:cNvPr id="6146" name="Picture 2" descr="Image result for bands of em spectrum for communication">
            <a:extLst>
              <a:ext uri="{FF2B5EF4-FFF2-40B4-BE49-F238E27FC236}">
                <a16:creationId xmlns:a16="http://schemas.microsoft.com/office/drawing/2014/main" id="{DC0C2195-6529-40EC-A093-F89BDE9C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9927098" cy="43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8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675-ADFD-49C9-B444-E38C909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589B-B62C-4235-B731-00B3EBF7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8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5C53-3528-4F84-AD5B-8F2C29C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7BBA-CCB6-4676-B88A-87376E2B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9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054E-F134-4829-A05E-C59904DC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 red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D0DD-1E19-4C96-A023-8A1F45F1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0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17F1-0A04-49DF-8579-52D6D96B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CE2A-4337-4332-949A-BA0054C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E0CD-7993-4343-AF45-03863D52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Frequencies for common wireless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EB87-AC92-46F7-96DB-727AF21B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5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066-E68D-4149-A3F6-F1EF6A7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74A-7EA9-49AA-87A1-D765202F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5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2646-08BB-4F5D-B420-0BC9A44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Analog vs Digital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C346-7141-4C9B-961E-EB7B8940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7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B4D6-F2D5-4EBA-A6D4-1D74449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vs. Digital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7ABD-0945-4BB5-8632-00609AE5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vs. Digital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Analog signal </a:t>
            </a:r>
          </a:p>
          <a:p>
            <a:pPr lvl="1" algn="just"/>
            <a:r>
              <a:rPr lang="en-US" dirty="0"/>
              <a:t>Continuous signal </a:t>
            </a:r>
          </a:p>
          <a:p>
            <a:pPr lvl="1" algn="just"/>
            <a:r>
              <a:rPr lang="en-US" dirty="0"/>
              <a:t>Uses continuous range of values to represent information</a:t>
            </a:r>
          </a:p>
          <a:p>
            <a:pPr lvl="1" algn="just"/>
            <a:r>
              <a:rPr lang="en-US" dirty="0"/>
              <a:t>denoted by sine waves	</a:t>
            </a:r>
          </a:p>
          <a:p>
            <a:pPr lvl="1" algn="just"/>
            <a:r>
              <a:rPr lang="en-US" dirty="0"/>
              <a:t>Analog technology records waveforms as they are</a:t>
            </a:r>
          </a:p>
          <a:p>
            <a:pPr lvl="1" algn="just"/>
            <a:r>
              <a:rPr lang="en-US" dirty="0"/>
              <a:t>Sine waves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Digital signals </a:t>
            </a:r>
          </a:p>
          <a:p>
            <a:pPr lvl="1" algn="just"/>
            <a:r>
              <a:rPr lang="en-US" dirty="0"/>
              <a:t>discrete time signals</a:t>
            </a:r>
          </a:p>
          <a:p>
            <a:pPr lvl="1" algn="just"/>
            <a:r>
              <a:rPr lang="en-US" dirty="0"/>
              <a:t>denoted by square waves</a:t>
            </a:r>
          </a:p>
          <a:p>
            <a:pPr lvl="1" algn="just"/>
            <a:r>
              <a:rPr lang="en-US" dirty="0"/>
              <a:t>Uses discrete or discontinuous values to represent information</a:t>
            </a:r>
          </a:p>
          <a:p>
            <a:pPr lvl="1" algn="just"/>
            <a:r>
              <a:rPr lang="en-US" dirty="0"/>
              <a:t>Samples analog waveforms into a limited set of numbers and records them</a:t>
            </a:r>
          </a:p>
          <a:p>
            <a:pPr lvl="1" algn="just"/>
            <a:r>
              <a:rPr lang="en-US" dirty="0"/>
              <a:t>Square waves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vs. Digital Representation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Analog Signal	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Digital Signal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24000" y="3581400"/>
            <a:ext cx="364807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Image result for Analog signal vs digital signal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36"/>
          <a:stretch/>
        </p:blipFill>
        <p:spPr bwMode="auto">
          <a:xfrm>
            <a:off x="6858000" y="3382446"/>
            <a:ext cx="36464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2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6438-6FEF-46AE-BC87-BF3850EB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 magnetic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F39D-DE2A-472C-815D-2C58ADFC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Electrons when propagated either in a guided media or free space follow a wave like pattern</a:t>
            </a:r>
          </a:p>
          <a:p>
            <a:pPr algn="just"/>
            <a:r>
              <a:rPr lang="en-IN" dirty="0"/>
              <a:t>They have both an electrical as well as a magnetic field associated with them</a:t>
            </a:r>
          </a:p>
          <a:p>
            <a:pPr algn="just"/>
            <a:r>
              <a:rPr lang="en-IN" dirty="0"/>
              <a:t>Hence the waves are electro magnetic waves</a:t>
            </a:r>
          </a:p>
          <a:p>
            <a:pPr algn="just"/>
            <a:r>
              <a:rPr lang="en-IN" dirty="0"/>
              <a:t>All of these waves vary with time in direction and intensity. </a:t>
            </a:r>
          </a:p>
          <a:p>
            <a:pPr algn="just"/>
            <a:r>
              <a:rPr lang="en-IN" dirty="0"/>
              <a:t>They move with speed of light in </a:t>
            </a:r>
            <a:r>
              <a:rPr lang="en-IN" dirty="0" err="1"/>
              <a:t>vaccum</a:t>
            </a:r>
            <a:r>
              <a:rPr lang="en-IN" dirty="0"/>
              <a:t>; Speed decreases after entering materials</a:t>
            </a:r>
          </a:p>
          <a:p>
            <a:pPr algn="just"/>
            <a:r>
              <a:rPr lang="en-IN" dirty="0"/>
              <a:t>They move through vacuum, and do not need a medium to travel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3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1BA3-F84D-4D7D-B3CC-E2349EE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in day to 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C33D-B3DF-4685-98FE-7385B41E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</a:t>
            </a:r>
          </a:p>
          <a:p>
            <a:r>
              <a:rPr lang="en-IN" dirty="0"/>
              <a:t>Voice</a:t>
            </a:r>
          </a:p>
          <a:p>
            <a:r>
              <a:rPr lang="en-IN" dirty="0"/>
              <a:t>Radio waves…..</a:t>
            </a:r>
          </a:p>
        </p:txBody>
      </p:sp>
    </p:spTree>
    <p:extLst>
      <p:ext uri="{BB962C8B-B14F-4D97-AF65-F5344CB8AC3E}">
        <p14:creationId xmlns:p14="http://schemas.microsoft.com/office/powerpoint/2010/main" val="372135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B8C4-B0AB-43E8-9771-746835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E.M.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EA6-E6CE-484B-AB08-7D3B94FF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of Time</a:t>
            </a:r>
          </a:p>
          <a:p>
            <a:r>
              <a:rPr lang="en-IN" dirty="0"/>
              <a:t>Function of Frequency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546A04-8A0A-455F-93F6-3319C35D5333}"/>
              </a:ext>
            </a:extLst>
          </p:cNvPr>
          <p:cNvGrpSpPr/>
          <p:nvPr/>
        </p:nvGrpSpPr>
        <p:grpSpPr>
          <a:xfrm>
            <a:off x="937778" y="2243071"/>
            <a:ext cx="8739622" cy="3254270"/>
            <a:chOff x="937778" y="2243071"/>
            <a:chExt cx="8739622" cy="32542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BCF1F3-BF71-4338-892B-DD2366CA4117}"/>
                </a:ext>
              </a:extLst>
            </p:cNvPr>
            <p:cNvGrpSpPr/>
            <p:nvPr/>
          </p:nvGrpSpPr>
          <p:grpSpPr>
            <a:xfrm>
              <a:off x="937778" y="2264675"/>
              <a:ext cx="5158222" cy="3210057"/>
              <a:chOff x="937778" y="2264675"/>
              <a:chExt cx="5158222" cy="321005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6B66F58-2162-4D74-9AA9-E3CB569D9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1600" y="2590800"/>
                <a:ext cx="0" cy="2514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3E8A8B1-9879-4B6D-8CFD-A91D1D015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105400"/>
                <a:ext cx="335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750BCE1-3154-41EE-9C03-04B6781E9B41}"/>
                  </a:ext>
                </a:extLst>
              </p:cNvPr>
              <p:cNvSpPr/>
              <p:nvPr/>
            </p:nvSpPr>
            <p:spPr>
              <a:xfrm>
                <a:off x="1435510" y="3761851"/>
                <a:ext cx="2477729" cy="1173943"/>
              </a:xfrm>
              <a:custGeom>
                <a:avLst/>
                <a:gdLst>
                  <a:gd name="connsiteX0" fmla="*/ 0 w 2477729"/>
                  <a:gd name="connsiteY0" fmla="*/ 1173943 h 1173943"/>
                  <a:gd name="connsiteX1" fmla="*/ 275303 w 2477729"/>
                  <a:gd name="connsiteY1" fmla="*/ 672497 h 1173943"/>
                  <a:gd name="connsiteX2" fmla="*/ 560438 w 2477729"/>
                  <a:gd name="connsiteY2" fmla="*/ 1164110 h 1173943"/>
                  <a:gd name="connsiteX3" fmla="*/ 835742 w 2477729"/>
                  <a:gd name="connsiteY3" fmla="*/ 328368 h 1173943"/>
                  <a:gd name="connsiteX4" fmla="*/ 1425677 w 2477729"/>
                  <a:gd name="connsiteY4" fmla="*/ 564343 h 1173943"/>
                  <a:gd name="connsiteX5" fmla="*/ 1750142 w 2477729"/>
                  <a:gd name="connsiteY5" fmla="*/ 436523 h 1173943"/>
                  <a:gd name="connsiteX6" fmla="*/ 2084438 w 2477729"/>
                  <a:gd name="connsiteY6" fmla="*/ 13736 h 1173943"/>
                  <a:gd name="connsiteX7" fmla="*/ 2251587 w 2477729"/>
                  <a:gd name="connsiteY7" fmla="*/ 1006794 h 1173943"/>
                  <a:gd name="connsiteX8" fmla="*/ 2477729 w 2477729"/>
                  <a:gd name="connsiteY8" fmla="*/ 957633 h 117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7729" h="1173943">
                    <a:moveTo>
                      <a:pt x="0" y="1173943"/>
                    </a:moveTo>
                    <a:cubicBezTo>
                      <a:pt x="90948" y="924039"/>
                      <a:pt x="181897" y="674136"/>
                      <a:pt x="275303" y="672497"/>
                    </a:cubicBezTo>
                    <a:cubicBezTo>
                      <a:pt x="368709" y="670858"/>
                      <a:pt x="467032" y="1221465"/>
                      <a:pt x="560438" y="1164110"/>
                    </a:cubicBezTo>
                    <a:cubicBezTo>
                      <a:pt x="653844" y="1106755"/>
                      <a:pt x="691536" y="428329"/>
                      <a:pt x="835742" y="328368"/>
                    </a:cubicBezTo>
                    <a:cubicBezTo>
                      <a:pt x="979948" y="228407"/>
                      <a:pt x="1273277" y="546317"/>
                      <a:pt x="1425677" y="564343"/>
                    </a:cubicBezTo>
                    <a:cubicBezTo>
                      <a:pt x="1578077" y="582369"/>
                      <a:pt x="1640349" y="528291"/>
                      <a:pt x="1750142" y="436523"/>
                    </a:cubicBezTo>
                    <a:cubicBezTo>
                      <a:pt x="1859936" y="344755"/>
                      <a:pt x="2000864" y="-81309"/>
                      <a:pt x="2084438" y="13736"/>
                    </a:cubicBezTo>
                    <a:cubicBezTo>
                      <a:pt x="2168012" y="108781"/>
                      <a:pt x="2186039" y="849478"/>
                      <a:pt x="2251587" y="1006794"/>
                    </a:cubicBezTo>
                    <a:cubicBezTo>
                      <a:pt x="2317135" y="1164110"/>
                      <a:pt x="2397432" y="1060871"/>
                      <a:pt x="2477729" y="957633"/>
                    </a:cubicBezTo>
                  </a:path>
                </a:pathLst>
              </a:cu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F756E9-C429-490F-B0EB-2288C68792A1}"/>
                  </a:ext>
                </a:extLst>
              </p:cNvPr>
              <p:cNvSpPr txBox="1"/>
              <p:nvPr/>
            </p:nvSpPr>
            <p:spPr>
              <a:xfrm>
                <a:off x="3048000" y="5105400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78AA76-1E64-483C-962A-E45D8AAC463E}"/>
                  </a:ext>
                </a:extLst>
              </p:cNvPr>
              <p:cNvSpPr txBox="1"/>
              <p:nvPr/>
            </p:nvSpPr>
            <p:spPr>
              <a:xfrm rot="16200000">
                <a:off x="-401556" y="3604009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DD4EC2-89E5-4979-8AF3-8991717188D1}"/>
                </a:ext>
              </a:extLst>
            </p:cNvPr>
            <p:cNvGrpSpPr/>
            <p:nvPr/>
          </p:nvGrpSpPr>
          <p:grpSpPr>
            <a:xfrm>
              <a:off x="4724400" y="2243071"/>
              <a:ext cx="4953000" cy="3254270"/>
              <a:chOff x="4724400" y="2243071"/>
              <a:chExt cx="4953000" cy="325427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87D743E-99AD-4DF9-A23E-AA6D2A3AD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222" y="2569196"/>
                <a:ext cx="0" cy="2514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FFDC37A-5B42-48E8-BBE7-9DC00B48D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8222" y="5083796"/>
                <a:ext cx="335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42EE2-8CF6-40D4-A744-BF1391D6371E}"/>
                  </a:ext>
                </a:extLst>
              </p:cNvPr>
              <p:cNvSpPr txBox="1"/>
              <p:nvPr/>
            </p:nvSpPr>
            <p:spPr>
              <a:xfrm>
                <a:off x="6629400" y="5128009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FREQUENCY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59D488-7973-4ACB-B31A-5543168C2A90}"/>
                  </a:ext>
                </a:extLst>
              </p:cNvPr>
              <p:cNvSpPr txBox="1"/>
              <p:nvPr/>
            </p:nvSpPr>
            <p:spPr>
              <a:xfrm rot="16200000">
                <a:off x="3385066" y="3582405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4A3D8B-BC00-4F06-88FC-68C4A598732A}"/>
                </a:ext>
              </a:extLst>
            </p:cNvPr>
            <p:cNvSpPr/>
            <p:nvPr/>
          </p:nvSpPr>
          <p:spPr>
            <a:xfrm rot="16444451">
              <a:off x="6318429" y="2516830"/>
              <a:ext cx="1148213" cy="2986295"/>
            </a:xfrm>
            <a:custGeom>
              <a:avLst/>
              <a:gdLst>
                <a:gd name="connsiteX0" fmla="*/ 48127 w 3052909"/>
                <a:gd name="connsiteY0" fmla="*/ 130573 h 1698386"/>
                <a:gd name="connsiteX1" fmla="*/ 3052584 w 3052909"/>
                <a:gd name="connsiteY1" fmla="*/ 140621 h 1698386"/>
                <a:gd name="connsiteX2" fmla="*/ 259143 w 3052909"/>
                <a:gd name="connsiteY2" fmla="*/ 1567487 h 1698386"/>
                <a:gd name="connsiteX3" fmla="*/ 289288 w 3052909"/>
                <a:gd name="connsiteY3" fmla="*/ 1547390 h 169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909" h="1698386">
                  <a:moveTo>
                    <a:pt x="48127" y="130573"/>
                  </a:moveTo>
                  <a:cubicBezTo>
                    <a:pt x="1532771" y="15854"/>
                    <a:pt x="3017415" y="-98865"/>
                    <a:pt x="3052584" y="140621"/>
                  </a:cubicBezTo>
                  <a:cubicBezTo>
                    <a:pt x="3087753" y="380107"/>
                    <a:pt x="259143" y="1567487"/>
                    <a:pt x="259143" y="1567487"/>
                  </a:cubicBezTo>
                  <a:cubicBezTo>
                    <a:pt x="-201406" y="1801949"/>
                    <a:pt x="43941" y="1674669"/>
                    <a:pt x="289288" y="15473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34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B13-9875-45BD-BF35-64E9B191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of an E.M.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6F1-A1AB-43DE-B37B-A67A9667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Amplitude</a:t>
            </a:r>
          </a:p>
          <a:p>
            <a:r>
              <a:rPr lang="en-IN" dirty="0"/>
              <a:t>Frequency</a:t>
            </a:r>
          </a:p>
          <a:p>
            <a:r>
              <a:rPr lang="en-IN" dirty="0"/>
              <a:t>Wavelength</a:t>
            </a:r>
          </a:p>
          <a:p>
            <a:r>
              <a:rPr lang="en-IN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7522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CD4-BFD7-4837-8BA7-27679AB9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Periodic vs. Aperiodic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9A1-1394-41DF-886F-D58D34BD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9D3035-0841-49C8-BF79-555162A059E1}"/>
              </a:ext>
            </a:extLst>
          </p:cNvPr>
          <p:cNvGrpSpPr/>
          <p:nvPr/>
        </p:nvGrpSpPr>
        <p:grpSpPr>
          <a:xfrm>
            <a:off x="990600" y="1924969"/>
            <a:ext cx="5943600" cy="3048000"/>
            <a:chOff x="3080223" y="2362200"/>
            <a:chExt cx="6812232" cy="304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348A10-EBF1-4E42-B85F-9C030C9EE970}"/>
                </a:ext>
              </a:extLst>
            </p:cNvPr>
            <p:cNvGrpSpPr/>
            <p:nvPr/>
          </p:nvGrpSpPr>
          <p:grpSpPr>
            <a:xfrm>
              <a:off x="3080223" y="2362200"/>
              <a:ext cx="6812232" cy="3048000"/>
              <a:chOff x="3080223" y="2850833"/>
              <a:chExt cx="6812232" cy="30480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FFDD490-6E32-41B7-8337-CB5B03444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BC99FFB-9390-4EC3-ACC0-EF50784C92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540752"/>
                <a:ext cx="4724400" cy="9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68C2BA-B3CE-4269-A4D1-CFB6517CBCAF}"/>
                  </a:ext>
                </a:extLst>
              </p:cNvPr>
              <p:cNvSpPr txBox="1"/>
              <p:nvPr/>
            </p:nvSpPr>
            <p:spPr>
              <a:xfrm>
                <a:off x="6844455" y="4589514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B7FBF5-8081-4A87-AB38-81A3D3AD308F}"/>
                  </a:ext>
                </a:extLst>
              </p:cNvPr>
              <p:cNvSpPr txBox="1"/>
              <p:nvPr/>
            </p:nvSpPr>
            <p:spPr>
              <a:xfrm rot="16200000">
                <a:off x="1740889" y="419016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DAB964-7B55-4873-A3A8-3F6A5D0FA9B0}"/>
                </a:ext>
              </a:extLst>
            </p:cNvPr>
            <p:cNvSpPr/>
            <p:nvPr/>
          </p:nvSpPr>
          <p:spPr>
            <a:xfrm>
              <a:off x="3634221" y="3214562"/>
              <a:ext cx="4214379" cy="1870164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4259FF-0A12-42BA-8BD1-D4B74AB53777}"/>
              </a:ext>
            </a:extLst>
          </p:cNvPr>
          <p:cNvGrpSpPr/>
          <p:nvPr/>
        </p:nvGrpSpPr>
        <p:grpSpPr>
          <a:xfrm>
            <a:off x="6210521" y="2090888"/>
            <a:ext cx="6281747" cy="3048000"/>
            <a:chOff x="6210521" y="2090888"/>
            <a:chExt cx="6281747" cy="304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1915FF-9879-46AE-9EE2-50A468092458}"/>
                </a:ext>
              </a:extLst>
            </p:cNvPr>
            <p:cNvGrpSpPr/>
            <p:nvPr/>
          </p:nvGrpSpPr>
          <p:grpSpPr>
            <a:xfrm>
              <a:off x="6210521" y="2090888"/>
              <a:ext cx="6281747" cy="3048000"/>
              <a:chOff x="3282647" y="3016752"/>
              <a:chExt cx="6281747" cy="30480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FCC1AC1-AA83-4CBE-AAAF-41D891A61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47B141-16F4-4E9D-A5A8-BEE5802C2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638277"/>
                <a:ext cx="46393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000209-8BEC-4794-A286-06D9B49A7807}"/>
                  </a:ext>
                </a:extLst>
              </p:cNvPr>
              <p:cNvSpPr txBox="1"/>
              <p:nvPr/>
            </p:nvSpPr>
            <p:spPr>
              <a:xfrm>
                <a:off x="6516394" y="463827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80BABB-E941-489C-B90B-CB61818BC374}"/>
                  </a:ext>
                </a:extLst>
              </p:cNvPr>
              <p:cNvSpPr txBox="1"/>
              <p:nvPr/>
            </p:nvSpPr>
            <p:spPr>
              <a:xfrm rot="16200000">
                <a:off x="1943313" y="4356086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E550C9-9257-4C6D-A0A2-793828EA2259}"/>
                </a:ext>
              </a:extLst>
            </p:cNvPr>
            <p:cNvSpPr/>
            <p:nvPr/>
          </p:nvSpPr>
          <p:spPr>
            <a:xfrm>
              <a:off x="7194427" y="2411469"/>
              <a:ext cx="2477729" cy="1173943"/>
            </a:xfrm>
            <a:custGeom>
              <a:avLst/>
              <a:gdLst>
                <a:gd name="connsiteX0" fmla="*/ 0 w 2477729"/>
                <a:gd name="connsiteY0" fmla="*/ 1173943 h 1173943"/>
                <a:gd name="connsiteX1" fmla="*/ 275303 w 2477729"/>
                <a:gd name="connsiteY1" fmla="*/ 672497 h 1173943"/>
                <a:gd name="connsiteX2" fmla="*/ 560438 w 2477729"/>
                <a:gd name="connsiteY2" fmla="*/ 1164110 h 1173943"/>
                <a:gd name="connsiteX3" fmla="*/ 835742 w 2477729"/>
                <a:gd name="connsiteY3" fmla="*/ 328368 h 1173943"/>
                <a:gd name="connsiteX4" fmla="*/ 1425677 w 2477729"/>
                <a:gd name="connsiteY4" fmla="*/ 564343 h 1173943"/>
                <a:gd name="connsiteX5" fmla="*/ 1750142 w 2477729"/>
                <a:gd name="connsiteY5" fmla="*/ 436523 h 1173943"/>
                <a:gd name="connsiteX6" fmla="*/ 2084438 w 2477729"/>
                <a:gd name="connsiteY6" fmla="*/ 13736 h 1173943"/>
                <a:gd name="connsiteX7" fmla="*/ 2251587 w 2477729"/>
                <a:gd name="connsiteY7" fmla="*/ 1006794 h 1173943"/>
                <a:gd name="connsiteX8" fmla="*/ 2477729 w 2477729"/>
                <a:gd name="connsiteY8" fmla="*/ 957633 h 117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7729" h="1173943">
                  <a:moveTo>
                    <a:pt x="0" y="1173943"/>
                  </a:moveTo>
                  <a:cubicBezTo>
                    <a:pt x="90948" y="924039"/>
                    <a:pt x="181897" y="674136"/>
                    <a:pt x="275303" y="672497"/>
                  </a:cubicBezTo>
                  <a:cubicBezTo>
                    <a:pt x="368709" y="670858"/>
                    <a:pt x="467032" y="1221465"/>
                    <a:pt x="560438" y="1164110"/>
                  </a:cubicBezTo>
                  <a:cubicBezTo>
                    <a:pt x="653844" y="1106755"/>
                    <a:pt x="691536" y="428329"/>
                    <a:pt x="835742" y="328368"/>
                  </a:cubicBezTo>
                  <a:cubicBezTo>
                    <a:pt x="979948" y="228407"/>
                    <a:pt x="1273277" y="546317"/>
                    <a:pt x="1425677" y="564343"/>
                  </a:cubicBezTo>
                  <a:cubicBezTo>
                    <a:pt x="1578077" y="582369"/>
                    <a:pt x="1640349" y="528291"/>
                    <a:pt x="1750142" y="436523"/>
                  </a:cubicBezTo>
                  <a:cubicBezTo>
                    <a:pt x="1859936" y="344755"/>
                    <a:pt x="2000864" y="-81309"/>
                    <a:pt x="2084438" y="13736"/>
                  </a:cubicBezTo>
                  <a:cubicBezTo>
                    <a:pt x="2168012" y="108781"/>
                    <a:pt x="2186039" y="849478"/>
                    <a:pt x="2251587" y="1006794"/>
                  </a:cubicBezTo>
                  <a:cubicBezTo>
                    <a:pt x="2317135" y="1164110"/>
                    <a:pt x="2397432" y="1060871"/>
                    <a:pt x="2477729" y="95763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68A95BD-AE42-453C-9439-20E50D4C5129}"/>
              </a:ext>
            </a:extLst>
          </p:cNvPr>
          <p:cNvSpPr txBox="1"/>
          <p:nvPr/>
        </p:nvSpPr>
        <p:spPr>
          <a:xfrm flipH="1">
            <a:off x="1436574" y="485780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Periodic wave: Repeats itself over time</a:t>
            </a:r>
          </a:p>
          <a:p>
            <a:pPr algn="ctr"/>
            <a:r>
              <a:rPr lang="en-IN" b="1" dirty="0"/>
              <a:t>(Sine wave 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824B6-C26F-47B2-9B10-CE27D5A6DC95}"/>
              </a:ext>
            </a:extLst>
          </p:cNvPr>
          <p:cNvSpPr txBox="1"/>
          <p:nvPr/>
        </p:nvSpPr>
        <p:spPr>
          <a:xfrm flipH="1">
            <a:off x="6400799" y="4840041"/>
            <a:ext cx="473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Periodic wave: Does not repeats itself over time</a:t>
            </a:r>
          </a:p>
        </p:txBody>
      </p:sp>
    </p:spTree>
    <p:extLst>
      <p:ext uri="{BB962C8B-B14F-4D97-AF65-F5344CB8AC3E}">
        <p14:creationId xmlns:p14="http://schemas.microsoft.com/office/powerpoint/2010/main" val="2908841967"/>
      </p:ext>
    </p:extLst>
  </p:cSld>
  <p:clrMapOvr>
    <a:masterClrMapping/>
  </p:clrMapOvr>
</p:sld>
</file>

<file path=ppt/theme/theme1.xml><?xml version="1.0" encoding="utf-8"?>
<a:theme xmlns:a="http://schemas.openxmlformats.org/drawingml/2006/main" name="EPG TH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G THM" id="{A25B44DC-0BEB-B245-B506-70C01267170C}" vid="{9849F7B5-4FC8-4940-9C33-6F5E95727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EPG THM</Template>
  <TotalTime>762</TotalTime>
  <Words>682</Words>
  <Application>Microsoft Office PowerPoint</Application>
  <PresentationFormat>Widescreen</PresentationFormat>
  <Paragraphs>124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EPG THM</vt:lpstr>
      <vt:lpstr>PowerPoint Presentation</vt:lpstr>
      <vt:lpstr> Communication entities: Data, Signals, Transmission and Channel </vt:lpstr>
      <vt:lpstr>Analog vs. Digital signal</vt:lpstr>
      <vt:lpstr>Analog vs. Digital Representation</vt:lpstr>
      <vt:lpstr>Electro magnetic waves</vt:lpstr>
      <vt:lpstr>Examples in day to day life</vt:lpstr>
      <vt:lpstr>Representation of E.M. wave</vt:lpstr>
      <vt:lpstr>Attributes of an E.M. wave</vt:lpstr>
      <vt:lpstr>Periodic vs. Aperiodic waves</vt:lpstr>
      <vt:lpstr>Mathematical representation</vt:lpstr>
      <vt:lpstr>Parameters : Amplitude</vt:lpstr>
      <vt:lpstr>Frequency</vt:lpstr>
      <vt:lpstr>Phase shift</vt:lpstr>
      <vt:lpstr>Wave length</vt:lpstr>
      <vt:lpstr> Communication entities: Data, Signals, Transmission and Channel </vt:lpstr>
      <vt:lpstr>Frequency</vt:lpstr>
      <vt:lpstr>Frequency perspective or Time perspective for communication</vt:lpstr>
      <vt:lpstr>Electro magnetic spectrum</vt:lpstr>
      <vt:lpstr>PowerPoint Presentation</vt:lpstr>
      <vt:lpstr>Bands suitable for communication</vt:lpstr>
      <vt:lpstr>Radio Waves</vt:lpstr>
      <vt:lpstr>Micro Waves</vt:lpstr>
      <vt:lpstr>Infra red waves</vt:lpstr>
      <vt:lpstr>Visible </vt:lpstr>
      <vt:lpstr>Frequencies for common wireless transmission</vt:lpstr>
      <vt:lpstr>PowerPoint Presentation</vt:lpstr>
      <vt:lpstr>Analog vs Digital signal</vt:lpstr>
      <vt:lpstr>Analog vs. Digital Signal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</dc:creator>
  <cp:lastModifiedBy>Suchit</cp:lastModifiedBy>
  <cp:revision>33</cp:revision>
  <dcterms:created xsi:type="dcterms:W3CDTF">2017-08-19T07:10:32Z</dcterms:created>
  <dcterms:modified xsi:type="dcterms:W3CDTF">2017-08-20T16:17:37Z</dcterms:modified>
</cp:coreProperties>
</file>