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312" r:id="rId3"/>
    <p:sldId id="258" r:id="rId4"/>
    <p:sldId id="310" r:id="rId5"/>
    <p:sldId id="309" r:id="rId6"/>
    <p:sldId id="259" r:id="rId7"/>
    <p:sldId id="260" r:id="rId8"/>
    <p:sldId id="264" r:id="rId9"/>
    <p:sldId id="262" r:id="rId10"/>
    <p:sldId id="265" r:id="rId11"/>
    <p:sldId id="267" r:id="rId12"/>
    <p:sldId id="263" r:id="rId13"/>
    <p:sldId id="268" r:id="rId14"/>
    <p:sldId id="269" r:id="rId15"/>
    <p:sldId id="270" r:id="rId16"/>
    <p:sldId id="273" r:id="rId17"/>
    <p:sldId id="274" r:id="rId18"/>
    <p:sldId id="275" r:id="rId19"/>
    <p:sldId id="286" r:id="rId20"/>
    <p:sldId id="271" r:id="rId21"/>
    <p:sldId id="291" r:id="rId22"/>
    <p:sldId id="272" r:id="rId23"/>
    <p:sldId id="277" r:id="rId24"/>
    <p:sldId id="289" r:id="rId25"/>
    <p:sldId id="300" r:id="rId26"/>
    <p:sldId id="278" r:id="rId27"/>
    <p:sldId id="297" r:id="rId28"/>
    <p:sldId id="298" r:id="rId29"/>
    <p:sldId id="299" r:id="rId30"/>
    <p:sldId id="279" r:id="rId31"/>
    <p:sldId id="280" r:id="rId32"/>
    <p:sldId id="281" r:id="rId33"/>
    <p:sldId id="292" r:id="rId34"/>
    <p:sldId id="282" r:id="rId35"/>
    <p:sldId id="283" r:id="rId36"/>
    <p:sldId id="293" r:id="rId37"/>
    <p:sldId id="302" r:id="rId38"/>
    <p:sldId id="294" r:id="rId39"/>
    <p:sldId id="304" r:id="rId40"/>
    <p:sldId id="295" r:id="rId41"/>
    <p:sldId id="296" r:id="rId42"/>
    <p:sldId id="303" r:id="rId43"/>
    <p:sldId id="285" r:id="rId44"/>
    <p:sldId id="305" r:id="rId45"/>
    <p:sldId id="306" r:id="rId46"/>
    <p:sldId id="307" r:id="rId47"/>
    <p:sldId id="30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16CC"/>
    <a:srgbClr val="66FFFF"/>
    <a:srgbClr val="2BF709"/>
    <a:srgbClr val="2C0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CB19B-F71E-44D2-B4EE-1F6DF7ECC7C6}" type="doc">
      <dgm:prSet loTypeId="urn:microsoft.com/office/officeart/2008/layout/VerticalCurvedList" loCatId="list" qsTypeId="urn:microsoft.com/office/officeart/2005/8/quickstyle/simple1" qsCatId="simple" csTypeId="urn:microsoft.com/office/officeart/2005/8/colors/accent2_3" csCatId="accent2"/>
      <dgm:spPr/>
      <dgm:t>
        <a:bodyPr/>
        <a:lstStyle/>
        <a:p>
          <a:endParaRPr lang="en-US"/>
        </a:p>
      </dgm:t>
    </dgm:pt>
    <dgm:pt modelId="{83B6AE3B-1635-4201-B2B7-22115363FAA3}">
      <dgm:prSet/>
      <dgm:spPr/>
      <dgm:t>
        <a:bodyPr/>
        <a:lstStyle/>
        <a:p>
          <a:r>
            <a:rPr lang="en-IN">
              <a:solidFill>
                <a:schemeClr val="tx1"/>
              </a:solidFill>
            </a:rPr>
            <a:t>Concepts of Electro magnetic waves</a:t>
          </a:r>
        </a:p>
      </dgm:t>
    </dgm:pt>
    <dgm:pt modelId="{ABBEA1FE-F5E1-41F3-A480-588D2F65D435}" type="parTrans" cxnId="{8CE88190-F925-43C8-B498-FBBBB3E83A69}">
      <dgm:prSet/>
      <dgm:spPr/>
      <dgm:t>
        <a:bodyPr/>
        <a:lstStyle/>
        <a:p>
          <a:endParaRPr lang="en-US"/>
        </a:p>
      </dgm:t>
    </dgm:pt>
    <dgm:pt modelId="{167CFA29-7E65-4265-B1C8-104C032D79CE}" type="sibTrans" cxnId="{8CE88190-F925-43C8-B498-FBBBB3E83A69}">
      <dgm:prSet/>
      <dgm:spPr/>
      <dgm:t>
        <a:bodyPr/>
        <a:lstStyle/>
        <a:p>
          <a:endParaRPr lang="en-US"/>
        </a:p>
      </dgm:t>
    </dgm:pt>
    <dgm:pt modelId="{95721039-7B2D-4CED-9F16-F3EEFD32E403}">
      <dgm:prSet/>
      <dgm:spPr/>
      <dgm:t>
        <a:bodyPr/>
        <a:lstStyle/>
        <a:p>
          <a:r>
            <a:rPr lang="en-IN" dirty="0">
              <a:solidFill>
                <a:schemeClr val="tx1"/>
              </a:solidFill>
            </a:rPr>
            <a:t>Parameters of Electro magnetic waves</a:t>
          </a:r>
        </a:p>
      </dgm:t>
    </dgm:pt>
    <dgm:pt modelId="{ABD3FE37-AAEB-406D-9B74-34E6A579EA51}" type="parTrans" cxnId="{6828773A-3201-4CEB-89F3-B2BBF3A9AE54}">
      <dgm:prSet/>
      <dgm:spPr/>
      <dgm:t>
        <a:bodyPr/>
        <a:lstStyle/>
        <a:p>
          <a:endParaRPr lang="en-US"/>
        </a:p>
      </dgm:t>
    </dgm:pt>
    <dgm:pt modelId="{89981483-327B-4601-B946-5BA13D4D574D}" type="sibTrans" cxnId="{6828773A-3201-4CEB-89F3-B2BBF3A9AE54}">
      <dgm:prSet/>
      <dgm:spPr/>
      <dgm:t>
        <a:bodyPr/>
        <a:lstStyle/>
        <a:p>
          <a:endParaRPr lang="en-US"/>
        </a:p>
      </dgm:t>
    </dgm:pt>
    <dgm:pt modelId="{F31F123A-719B-4688-AA4D-F2AC2E513100}">
      <dgm:prSet/>
      <dgm:spPr/>
      <dgm:t>
        <a:bodyPr/>
        <a:lstStyle/>
        <a:p>
          <a:r>
            <a:rPr lang="en-IN">
              <a:solidFill>
                <a:schemeClr val="tx1"/>
              </a:solidFill>
            </a:rPr>
            <a:t>Electro Magnetic Spectrum </a:t>
          </a:r>
        </a:p>
      </dgm:t>
    </dgm:pt>
    <dgm:pt modelId="{C1AD1B4F-489D-40F3-BE71-77485AC3E18F}" type="parTrans" cxnId="{90BD2A66-C460-4E0E-99B5-F5AAFF532E7B}">
      <dgm:prSet/>
      <dgm:spPr/>
      <dgm:t>
        <a:bodyPr/>
        <a:lstStyle/>
        <a:p>
          <a:endParaRPr lang="en-US"/>
        </a:p>
      </dgm:t>
    </dgm:pt>
    <dgm:pt modelId="{29B4D42A-89AF-47D0-803B-5576FF353985}" type="sibTrans" cxnId="{90BD2A66-C460-4E0E-99B5-F5AAFF532E7B}">
      <dgm:prSet/>
      <dgm:spPr/>
      <dgm:t>
        <a:bodyPr/>
        <a:lstStyle/>
        <a:p>
          <a:endParaRPr lang="en-US"/>
        </a:p>
      </dgm:t>
    </dgm:pt>
    <dgm:pt modelId="{57C3D296-C0DA-4375-875E-7F0F3D4BE6BD}">
      <dgm:prSet/>
      <dgm:spPr/>
      <dgm:t>
        <a:bodyPr/>
        <a:lstStyle/>
        <a:p>
          <a:r>
            <a:rPr lang="en-IN">
              <a:solidFill>
                <a:schemeClr val="tx1"/>
              </a:solidFill>
            </a:rPr>
            <a:t>Bands of E.M. Spectrum for communication</a:t>
          </a:r>
        </a:p>
      </dgm:t>
    </dgm:pt>
    <dgm:pt modelId="{4EBC2BCC-E772-496D-9589-2A0AFB602E99}" type="parTrans" cxnId="{E9605F1A-CE33-4972-B67B-A3E249D67A9F}">
      <dgm:prSet/>
      <dgm:spPr/>
      <dgm:t>
        <a:bodyPr/>
        <a:lstStyle/>
        <a:p>
          <a:endParaRPr lang="en-US"/>
        </a:p>
      </dgm:t>
    </dgm:pt>
    <dgm:pt modelId="{089C6CF3-D000-4522-9606-B5F09DF4A1DC}" type="sibTrans" cxnId="{E9605F1A-CE33-4972-B67B-A3E249D67A9F}">
      <dgm:prSet/>
      <dgm:spPr/>
      <dgm:t>
        <a:bodyPr/>
        <a:lstStyle/>
        <a:p>
          <a:endParaRPr lang="en-US"/>
        </a:p>
      </dgm:t>
    </dgm:pt>
    <dgm:pt modelId="{844AF900-2BAF-46DA-9939-236B0172EB28}">
      <dgm:prSet/>
      <dgm:spPr/>
      <dgm:t>
        <a:bodyPr/>
        <a:lstStyle/>
        <a:p>
          <a:r>
            <a:rPr lang="en-IN">
              <a:solidFill>
                <a:schemeClr val="tx1"/>
              </a:solidFill>
            </a:rPr>
            <a:t>Frequencies used by common wireless technologies and standards</a:t>
          </a:r>
        </a:p>
      </dgm:t>
    </dgm:pt>
    <dgm:pt modelId="{A718B29B-9725-401C-860A-D4D80139CEEF}" type="parTrans" cxnId="{F34FD626-0B04-4A58-BA4C-514496752CDA}">
      <dgm:prSet/>
      <dgm:spPr/>
      <dgm:t>
        <a:bodyPr/>
        <a:lstStyle/>
        <a:p>
          <a:endParaRPr lang="en-US"/>
        </a:p>
      </dgm:t>
    </dgm:pt>
    <dgm:pt modelId="{86286263-2923-4260-AEBD-94C95586C7E2}" type="sibTrans" cxnId="{F34FD626-0B04-4A58-BA4C-514496752CDA}">
      <dgm:prSet/>
      <dgm:spPr/>
      <dgm:t>
        <a:bodyPr/>
        <a:lstStyle/>
        <a:p>
          <a:endParaRPr lang="en-US"/>
        </a:p>
      </dgm:t>
    </dgm:pt>
    <dgm:pt modelId="{379216F5-53C1-4482-BA97-F60565CED072}">
      <dgm:prSet/>
      <dgm:spPr/>
      <dgm:t>
        <a:bodyPr/>
        <a:lstStyle/>
        <a:p>
          <a:r>
            <a:rPr lang="en-IN">
              <a:solidFill>
                <a:schemeClr val="tx1"/>
              </a:solidFill>
            </a:rPr>
            <a:t>Signal</a:t>
          </a:r>
        </a:p>
      </dgm:t>
    </dgm:pt>
    <dgm:pt modelId="{EEAA8F51-8C3F-4ED7-B4B4-2421AF0509A0}" type="parTrans" cxnId="{529EDB90-B3DF-4C6B-A345-E09E0A085E95}">
      <dgm:prSet/>
      <dgm:spPr/>
      <dgm:t>
        <a:bodyPr/>
        <a:lstStyle/>
        <a:p>
          <a:endParaRPr lang="en-US"/>
        </a:p>
      </dgm:t>
    </dgm:pt>
    <dgm:pt modelId="{8E84C288-E9CA-4D51-B576-224C62271E87}" type="sibTrans" cxnId="{529EDB90-B3DF-4C6B-A345-E09E0A085E95}">
      <dgm:prSet/>
      <dgm:spPr/>
      <dgm:t>
        <a:bodyPr/>
        <a:lstStyle/>
        <a:p>
          <a:endParaRPr lang="en-US"/>
        </a:p>
      </dgm:t>
    </dgm:pt>
    <dgm:pt modelId="{5574FAE6-DDC9-45D4-8DEE-578545708766}">
      <dgm:prSet/>
      <dgm:spPr/>
      <dgm:t>
        <a:bodyPr/>
        <a:lstStyle/>
        <a:p>
          <a:r>
            <a:rPr lang="en-IN" dirty="0">
              <a:solidFill>
                <a:schemeClr val="tx1"/>
              </a:solidFill>
            </a:rPr>
            <a:t>Analog Vs. Digital Signal</a:t>
          </a:r>
        </a:p>
      </dgm:t>
    </dgm:pt>
    <dgm:pt modelId="{7D15F410-C488-42D8-93FA-E28FE1EBEBD8}" type="parTrans" cxnId="{C5A1291C-E46B-45D4-BAC4-18ECE445D60E}">
      <dgm:prSet/>
      <dgm:spPr/>
      <dgm:t>
        <a:bodyPr/>
        <a:lstStyle/>
        <a:p>
          <a:endParaRPr lang="en-US"/>
        </a:p>
      </dgm:t>
    </dgm:pt>
    <dgm:pt modelId="{C3F2AD35-1CB3-437F-B39A-5D034B557C3A}" type="sibTrans" cxnId="{C5A1291C-E46B-45D4-BAC4-18ECE445D60E}">
      <dgm:prSet/>
      <dgm:spPr/>
      <dgm:t>
        <a:bodyPr/>
        <a:lstStyle/>
        <a:p>
          <a:endParaRPr lang="en-US"/>
        </a:p>
      </dgm:t>
    </dgm:pt>
    <dgm:pt modelId="{763A7587-1A19-4FA4-A1C3-120C5F18667E}" type="pres">
      <dgm:prSet presAssocID="{4D0CB19B-F71E-44D2-B4EE-1F6DF7ECC7C6}" presName="Name0" presStyleCnt="0">
        <dgm:presLayoutVars>
          <dgm:chMax val="7"/>
          <dgm:chPref val="7"/>
          <dgm:dir/>
        </dgm:presLayoutVars>
      </dgm:prSet>
      <dgm:spPr/>
    </dgm:pt>
    <dgm:pt modelId="{1005CE14-A99A-4D0A-8AA6-5395BF4601EF}" type="pres">
      <dgm:prSet presAssocID="{4D0CB19B-F71E-44D2-B4EE-1F6DF7ECC7C6}" presName="Name1" presStyleCnt="0"/>
      <dgm:spPr/>
    </dgm:pt>
    <dgm:pt modelId="{7F3A2CB7-A3E5-41A2-AB9F-B9267DBCB96F}" type="pres">
      <dgm:prSet presAssocID="{4D0CB19B-F71E-44D2-B4EE-1F6DF7ECC7C6}" presName="cycle" presStyleCnt="0"/>
      <dgm:spPr/>
    </dgm:pt>
    <dgm:pt modelId="{54B44D80-292C-48ED-A82E-590D7B9E7792}" type="pres">
      <dgm:prSet presAssocID="{4D0CB19B-F71E-44D2-B4EE-1F6DF7ECC7C6}" presName="srcNode" presStyleLbl="node1" presStyleIdx="0" presStyleCnt="7"/>
      <dgm:spPr/>
    </dgm:pt>
    <dgm:pt modelId="{FF3DFE5C-C3CA-4410-B136-577D47669543}" type="pres">
      <dgm:prSet presAssocID="{4D0CB19B-F71E-44D2-B4EE-1F6DF7ECC7C6}" presName="conn" presStyleLbl="parChTrans1D2" presStyleIdx="0" presStyleCnt="1"/>
      <dgm:spPr/>
    </dgm:pt>
    <dgm:pt modelId="{5C5EF709-FF97-4A41-B28C-B81D7B6FBD8E}" type="pres">
      <dgm:prSet presAssocID="{4D0CB19B-F71E-44D2-B4EE-1F6DF7ECC7C6}" presName="extraNode" presStyleLbl="node1" presStyleIdx="0" presStyleCnt="7"/>
      <dgm:spPr/>
    </dgm:pt>
    <dgm:pt modelId="{1E28AB26-BEF1-4A8B-B19A-03CFF598F166}" type="pres">
      <dgm:prSet presAssocID="{4D0CB19B-F71E-44D2-B4EE-1F6DF7ECC7C6}" presName="dstNode" presStyleLbl="node1" presStyleIdx="0" presStyleCnt="7"/>
      <dgm:spPr/>
    </dgm:pt>
    <dgm:pt modelId="{103B881F-7E62-4120-ACD1-5CE193A63E14}" type="pres">
      <dgm:prSet presAssocID="{83B6AE3B-1635-4201-B2B7-22115363FAA3}" presName="text_1" presStyleLbl="node1" presStyleIdx="0" presStyleCnt="7">
        <dgm:presLayoutVars>
          <dgm:bulletEnabled val="1"/>
        </dgm:presLayoutVars>
      </dgm:prSet>
      <dgm:spPr/>
    </dgm:pt>
    <dgm:pt modelId="{0E1F3346-C868-4ED5-BEF1-0BC55D17891F}" type="pres">
      <dgm:prSet presAssocID="{83B6AE3B-1635-4201-B2B7-22115363FAA3}" presName="accent_1" presStyleCnt="0"/>
      <dgm:spPr/>
    </dgm:pt>
    <dgm:pt modelId="{B1F710A4-47D3-4002-A5C9-EF80EE0D495E}" type="pres">
      <dgm:prSet presAssocID="{83B6AE3B-1635-4201-B2B7-22115363FAA3}" presName="accentRepeatNode" presStyleLbl="solidFgAcc1" presStyleIdx="0" presStyleCnt="7"/>
      <dgm:spPr/>
    </dgm:pt>
    <dgm:pt modelId="{41174302-7380-4C81-89A9-4E59F58ADCFB}" type="pres">
      <dgm:prSet presAssocID="{95721039-7B2D-4CED-9F16-F3EEFD32E403}" presName="text_2" presStyleLbl="node1" presStyleIdx="1" presStyleCnt="7">
        <dgm:presLayoutVars>
          <dgm:bulletEnabled val="1"/>
        </dgm:presLayoutVars>
      </dgm:prSet>
      <dgm:spPr/>
    </dgm:pt>
    <dgm:pt modelId="{EA38DA17-E6AE-4D52-BDAB-C645A3A3837D}" type="pres">
      <dgm:prSet presAssocID="{95721039-7B2D-4CED-9F16-F3EEFD32E403}" presName="accent_2" presStyleCnt="0"/>
      <dgm:spPr/>
    </dgm:pt>
    <dgm:pt modelId="{400A2726-F4C2-4E33-8378-47A83A45E64A}" type="pres">
      <dgm:prSet presAssocID="{95721039-7B2D-4CED-9F16-F3EEFD32E403}" presName="accentRepeatNode" presStyleLbl="solidFgAcc1" presStyleIdx="1" presStyleCnt="7"/>
      <dgm:spPr/>
    </dgm:pt>
    <dgm:pt modelId="{CD352D68-F82E-4774-9740-8B6D13583869}" type="pres">
      <dgm:prSet presAssocID="{F31F123A-719B-4688-AA4D-F2AC2E513100}" presName="text_3" presStyleLbl="node1" presStyleIdx="2" presStyleCnt="7">
        <dgm:presLayoutVars>
          <dgm:bulletEnabled val="1"/>
        </dgm:presLayoutVars>
      </dgm:prSet>
      <dgm:spPr/>
    </dgm:pt>
    <dgm:pt modelId="{ADB0FD34-FE9F-4B66-B06D-9113C8F9AACC}" type="pres">
      <dgm:prSet presAssocID="{F31F123A-719B-4688-AA4D-F2AC2E513100}" presName="accent_3" presStyleCnt="0"/>
      <dgm:spPr/>
    </dgm:pt>
    <dgm:pt modelId="{CC28C646-2FEC-4A86-A615-12AE22D50CE0}" type="pres">
      <dgm:prSet presAssocID="{F31F123A-719B-4688-AA4D-F2AC2E513100}" presName="accentRepeatNode" presStyleLbl="solidFgAcc1" presStyleIdx="2" presStyleCnt="7"/>
      <dgm:spPr/>
    </dgm:pt>
    <dgm:pt modelId="{AD7D858D-A7AA-4E55-A905-91FC04D26EC2}" type="pres">
      <dgm:prSet presAssocID="{57C3D296-C0DA-4375-875E-7F0F3D4BE6BD}" presName="text_4" presStyleLbl="node1" presStyleIdx="3" presStyleCnt="7">
        <dgm:presLayoutVars>
          <dgm:bulletEnabled val="1"/>
        </dgm:presLayoutVars>
      </dgm:prSet>
      <dgm:spPr/>
    </dgm:pt>
    <dgm:pt modelId="{7E9C1FAD-3DA8-44D8-A9E4-A70EC36E4099}" type="pres">
      <dgm:prSet presAssocID="{57C3D296-C0DA-4375-875E-7F0F3D4BE6BD}" presName="accent_4" presStyleCnt="0"/>
      <dgm:spPr/>
    </dgm:pt>
    <dgm:pt modelId="{AAA04B87-8989-4831-8F25-9CAD914629DA}" type="pres">
      <dgm:prSet presAssocID="{57C3D296-C0DA-4375-875E-7F0F3D4BE6BD}" presName="accentRepeatNode" presStyleLbl="solidFgAcc1" presStyleIdx="3" presStyleCnt="7"/>
      <dgm:spPr/>
    </dgm:pt>
    <dgm:pt modelId="{2771A45E-087A-4EB1-B3CE-5D26EB9CDAF5}" type="pres">
      <dgm:prSet presAssocID="{844AF900-2BAF-46DA-9939-236B0172EB28}" presName="text_5" presStyleLbl="node1" presStyleIdx="4" presStyleCnt="7">
        <dgm:presLayoutVars>
          <dgm:bulletEnabled val="1"/>
        </dgm:presLayoutVars>
      </dgm:prSet>
      <dgm:spPr/>
    </dgm:pt>
    <dgm:pt modelId="{B857BB95-3BA9-46D2-A513-9A8AEF7B01DD}" type="pres">
      <dgm:prSet presAssocID="{844AF900-2BAF-46DA-9939-236B0172EB28}" presName="accent_5" presStyleCnt="0"/>
      <dgm:spPr/>
    </dgm:pt>
    <dgm:pt modelId="{A7E70A67-FB24-4139-820E-59761231DE17}" type="pres">
      <dgm:prSet presAssocID="{844AF900-2BAF-46DA-9939-236B0172EB28}" presName="accentRepeatNode" presStyleLbl="solidFgAcc1" presStyleIdx="4" presStyleCnt="7"/>
      <dgm:spPr/>
    </dgm:pt>
    <dgm:pt modelId="{56D16730-58F4-4060-B112-62876624F304}" type="pres">
      <dgm:prSet presAssocID="{379216F5-53C1-4482-BA97-F60565CED072}" presName="text_6" presStyleLbl="node1" presStyleIdx="5" presStyleCnt="7">
        <dgm:presLayoutVars>
          <dgm:bulletEnabled val="1"/>
        </dgm:presLayoutVars>
      </dgm:prSet>
      <dgm:spPr/>
    </dgm:pt>
    <dgm:pt modelId="{D941C6E9-CF49-47A6-8148-4C7B719BB602}" type="pres">
      <dgm:prSet presAssocID="{379216F5-53C1-4482-BA97-F60565CED072}" presName="accent_6" presStyleCnt="0"/>
      <dgm:spPr/>
    </dgm:pt>
    <dgm:pt modelId="{C31F32A9-AD0D-4111-A91B-5D5DBE4A7F48}" type="pres">
      <dgm:prSet presAssocID="{379216F5-53C1-4482-BA97-F60565CED072}" presName="accentRepeatNode" presStyleLbl="solidFgAcc1" presStyleIdx="5" presStyleCnt="7"/>
      <dgm:spPr/>
    </dgm:pt>
    <dgm:pt modelId="{7393FAFA-7718-49EA-B118-8DC45A77C617}" type="pres">
      <dgm:prSet presAssocID="{5574FAE6-DDC9-45D4-8DEE-578545708766}" presName="text_7" presStyleLbl="node1" presStyleIdx="6" presStyleCnt="7">
        <dgm:presLayoutVars>
          <dgm:bulletEnabled val="1"/>
        </dgm:presLayoutVars>
      </dgm:prSet>
      <dgm:spPr/>
    </dgm:pt>
    <dgm:pt modelId="{805BCD93-4B3C-429D-AF6F-170D1A35F8E6}" type="pres">
      <dgm:prSet presAssocID="{5574FAE6-DDC9-45D4-8DEE-578545708766}" presName="accent_7" presStyleCnt="0"/>
      <dgm:spPr/>
    </dgm:pt>
    <dgm:pt modelId="{5A58933D-E1E2-4D37-ADB3-5256C48EFB97}" type="pres">
      <dgm:prSet presAssocID="{5574FAE6-DDC9-45D4-8DEE-578545708766}" presName="accentRepeatNode" presStyleLbl="solidFgAcc1" presStyleIdx="6" presStyleCnt="7"/>
      <dgm:spPr/>
    </dgm:pt>
  </dgm:ptLst>
  <dgm:cxnLst>
    <dgm:cxn modelId="{7A503504-4ED2-4044-93AB-A11EC6079AD1}" type="presOf" srcId="{167CFA29-7E65-4265-B1C8-104C032D79CE}" destId="{FF3DFE5C-C3CA-4410-B136-577D47669543}" srcOrd="0" destOrd="0" presId="urn:microsoft.com/office/officeart/2008/layout/VerticalCurvedList"/>
    <dgm:cxn modelId="{E9605F1A-CE33-4972-B67B-A3E249D67A9F}" srcId="{4D0CB19B-F71E-44D2-B4EE-1F6DF7ECC7C6}" destId="{57C3D296-C0DA-4375-875E-7F0F3D4BE6BD}" srcOrd="3" destOrd="0" parTransId="{4EBC2BCC-E772-496D-9589-2A0AFB602E99}" sibTransId="{089C6CF3-D000-4522-9606-B5F09DF4A1DC}"/>
    <dgm:cxn modelId="{C5A1291C-E46B-45D4-BAC4-18ECE445D60E}" srcId="{4D0CB19B-F71E-44D2-B4EE-1F6DF7ECC7C6}" destId="{5574FAE6-DDC9-45D4-8DEE-578545708766}" srcOrd="6" destOrd="0" parTransId="{7D15F410-C488-42D8-93FA-E28FE1EBEBD8}" sibTransId="{C3F2AD35-1CB3-437F-B39A-5D034B557C3A}"/>
    <dgm:cxn modelId="{F34FD626-0B04-4A58-BA4C-514496752CDA}" srcId="{4D0CB19B-F71E-44D2-B4EE-1F6DF7ECC7C6}" destId="{844AF900-2BAF-46DA-9939-236B0172EB28}" srcOrd="4" destOrd="0" parTransId="{A718B29B-9725-401C-860A-D4D80139CEEF}" sibTransId="{86286263-2923-4260-AEBD-94C95586C7E2}"/>
    <dgm:cxn modelId="{6828773A-3201-4CEB-89F3-B2BBF3A9AE54}" srcId="{4D0CB19B-F71E-44D2-B4EE-1F6DF7ECC7C6}" destId="{95721039-7B2D-4CED-9F16-F3EEFD32E403}" srcOrd="1" destOrd="0" parTransId="{ABD3FE37-AAEB-406D-9B74-34E6A579EA51}" sibTransId="{89981483-327B-4601-B946-5BA13D4D574D}"/>
    <dgm:cxn modelId="{B4E5BB41-9ABD-4D5B-B2D6-161145044EE1}" type="presOf" srcId="{F31F123A-719B-4688-AA4D-F2AC2E513100}" destId="{CD352D68-F82E-4774-9740-8B6D13583869}" srcOrd="0" destOrd="0" presId="urn:microsoft.com/office/officeart/2008/layout/VerticalCurvedList"/>
    <dgm:cxn modelId="{90BD2A66-C460-4E0E-99B5-F5AAFF532E7B}" srcId="{4D0CB19B-F71E-44D2-B4EE-1F6DF7ECC7C6}" destId="{F31F123A-719B-4688-AA4D-F2AC2E513100}" srcOrd="2" destOrd="0" parTransId="{C1AD1B4F-489D-40F3-BE71-77485AC3E18F}" sibTransId="{29B4D42A-89AF-47D0-803B-5576FF353985}"/>
    <dgm:cxn modelId="{2824C483-AED6-4795-88BA-89180814C41F}" type="presOf" srcId="{5574FAE6-DDC9-45D4-8DEE-578545708766}" destId="{7393FAFA-7718-49EA-B118-8DC45A77C617}" srcOrd="0" destOrd="0" presId="urn:microsoft.com/office/officeart/2008/layout/VerticalCurvedList"/>
    <dgm:cxn modelId="{43E14087-F4D4-438F-8935-1628B8B3D1D8}" type="presOf" srcId="{95721039-7B2D-4CED-9F16-F3EEFD32E403}" destId="{41174302-7380-4C81-89A9-4E59F58ADCFB}" srcOrd="0" destOrd="0" presId="urn:microsoft.com/office/officeart/2008/layout/VerticalCurvedList"/>
    <dgm:cxn modelId="{DFEE358E-2C5F-4CA2-B407-69946DE35594}" type="presOf" srcId="{379216F5-53C1-4482-BA97-F60565CED072}" destId="{56D16730-58F4-4060-B112-62876624F304}" srcOrd="0" destOrd="0" presId="urn:microsoft.com/office/officeart/2008/layout/VerticalCurvedList"/>
    <dgm:cxn modelId="{8CE88190-F925-43C8-B498-FBBBB3E83A69}" srcId="{4D0CB19B-F71E-44D2-B4EE-1F6DF7ECC7C6}" destId="{83B6AE3B-1635-4201-B2B7-22115363FAA3}" srcOrd="0" destOrd="0" parTransId="{ABBEA1FE-F5E1-41F3-A480-588D2F65D435}" sibTransId="{167CFA29-7E65-4265-B1C8-104C032D79CE}"/>
    <dgm:cxn modelId="{529EDB90-B3DF-4C6B-A345-E09E0A085E95}" srcId="{4D0CB19B-F71E-44D2-B4EE-1F6DF7ECC7C6}" destId="{379216F5-53C1-4482-BA97-F60565CED072}" srcOrd="5" destOrd="0" parTransId="{EEAA8F51-8C3F-4ED7-B4B4-2421AF0509A0}" sibTransId="{8E84C288-E9CA-4D51-B576-224C62271E87}"/>
    <dgm:cxn modelId="{1D4808BA-7CA6-48BD-83F4-CEE19801E55E}" type="presOf" srcId="{83B6AE3B-1635-4201-B2B7-22115363FAA3}" destId="{103B881F-7E62-4120-ACD1-5CE193A63E14}" srcOrd="0" destOrd="0" presId="urn:microsoft.com/office/officeart/2008/layout/VerticalCurvedList"/>
    <dgm:cxn modelId="{AD2B31C1-B2AD-4116-BCB6-0F3F3C16293A}" type="presOf" srcId="{844AF900-2BAF-46DA-9939-236B0172EB28}" destId="{2771A45E-087A-4EB1-B3CE-5D26EB9CDAF5}" srcOrd="0" destOrd="0" presId="urn:microsoft.com/office/officeart/2008/layout/VerticalCurvedList"/>
    <dgm:cxn modelId="{A37828E7-6593-4C87-9618-267D7F51FBA9}" type="presOf" srcId="{57C3D296-C0DA-4375-875E-7F0F3D4BE6BD}" destId="{AD7D858D-A7AA-4E55-A905-91FC04D26EC2}" srcOrd="0" destOrd="0" presId="urn:microsoft.com/office/officeart/2008/layout/VerticalCurvedList"/>
    <dgm:cxn modelId="{00968CF2-45E4-4D92-9741-1A776992BBD1}" type="presOf" srcId="{4D0CB19B-F71E-44D2-B4EE-1F6DF7ECC7C6}" destId="{763A7587-1A19-4FA4-A1C3-120C5F18667E}" srcOrd="0" destOrd="0" presId="urn:microsoft.com/office/officeart/2008/layout/VerticalCurvedList"/>
    <dgm:cxn modelId="{F6371F58-57E2-4515-AEDB-C688A5AA9DED}" type="presParOf" srcId="{763A7587-1A19-4FA4-A1C3-120C5F18667E}" destId="{1005CE14-A99A-4D0A-8AA6-5395BF4601EF}" srcOrd="0" destOrd="0" presId="urn:microsoft.com/office/officeart/2008/layout/VerticalCurvedList"/>
    <dgm:cxn modelId="{BF46771F-813D-4B40-ADAC-E41B6ABE45DD}" type="presParOf" srcId="{1005CE14-A99A-4D0A-8AA6-5395BF4601EF}" destId="{7F3A2CB7-A3E5-41A2-AB9F-B9267DBCB96F}" srcOrd="0" destOrd="0" presId="urn:microsoft.com/office/officeart/2008/layout/VerticalCurvedList"/>
    <dgm:cxn modelId="{52FE96C9-FE29-47CA-A21F-0A7FBEE384A2}" type="presParOf" srcId="{7F3A2CB7-A3E5-41A2-AB9F-B9267DBCB96F}" destId="{54B44D80-292C-48ED-A82E-590D7B9E7792}" srcOrd="0" destOrd="0" presId="urn:microsoft.com/office/officeart/2008/layout/VerticalCurvedList"/>
    <dgm:cxn modelId="{819662FA-4E7A-43DE-B319-C747061A33DC}" type="presParOf" srcId="{7F3A2CB7-A3E5-41A2-AB9F-B9267DBCB96F}" destId="{FF3DFE5C-C3CA-4410-B136-577D47669543}" srcOrd="1" destOrd="0" presId="urn:microsoft.com/office/officeart/2008/layout/VerticalCurvedList"/>
    <dgm:cxn modelId="{EFBA1209-C3A5-4819-B4CB-074D9D654E2F}" type="presParOf" srcId="{7F3A2CB7-A3E5-41A2-AB9F-B9267DBCB96F}" destId="{5C5EF709-FF97-4A41-B28C-B81D7B6FBD8E}" srcOrd="2" destOrd="0" presId="urn:microsoft.com/office/officeart/2008/layout/VerticalCurvedList"/>
    <dgm:cxn modelId="{E74C67EC-97A3-4D21-B7BA-925A1A58D89D}" type="presParOf" srcId="{7F3A2CB7-A3E5-41A2-AB9F-B9267DBCB96F}" destId="{1E28AB26-BEF1-4A8B-B19A-03CFF598F166}" srcOrd="3" destOrd="0" presId="urn:microsoft.com/office/officeart/2008/layout/VerticalCurvedList"/>
    <dgm:cxn modelId="{248CE17D-852E-4895-A5FD-8E8F6547D0AF}" type="presParOf" srcId="{1005CE14-A99A-4D0A-8AA6-5395BF4601EF}" destId="{103B881F-7E62-4120-ACD1-5CE193A63E14}" srcOrd="1" destOrd="0" presId="urn:microsoft.com/office/officeart/2008/layout/VerticalCurvedList"/>
    <dgm:cxn modelId="{815B3564-7838-479F-B798-FE983E126B95}" type="presParOf" srcId="{1005CE14-A99A-4D0A-8AA6-5395BF4601EF}" destId="{0E1F3346-C868-4ED5-BEF1-0BC55D17891F}" srcOrd="2" destOrd="0" presId="urn:microsoft.com/office/officeart/2008/layout/VerticalCurvedList"/>
    <dgm:cxn modelId="{DD897568-680F-4DD5-9C6C-F884CB46B692}" type="presParOf" srcId="{0E1F3346-C868-4ED5-BEF1-0BC55D17891F}" destId="{B1F710A4-47D3-4002-A5C9-EF80EE0D495E}" srcOrd="0" destOrd="0" presId="urn:microsoft.com/office/officeart/2008/layout/VerticalCurvedList"/>
    <dgm:cxn modelId="{4A8220D7-8E7A-44A2-89CD-C2C3701C3094}" type="presParOf" srcId="{1005CE14-A99A-4D0A-8AA6-5395BF4601EF}" destId="{41174302-7380-4C81-89A9-4E59F58ADCFB}" srcOrd="3" destOrd="0" presId="urn:microsoft.com/office/officeart/2008/layout/VerticalCurvedList"/>
    <dgm:cxn modelId="{7114CFBE-60C8-4274-8746-7FD919097AA8}" type="presParOf" srcId="{1005CE14-A99A-4D0A-8AA6-5395BF4601EF}" destId="{EA38DA17-E6AE-4D52-BDAB-C645A3A3837D}" srcOrd="4" destOrd="0" presId="urn:microsoft.com/office/officeart/2008/layout/VerticalCurvedList"/>
    <dgm:cxn modelId="{CFEB1BA0-2B97-47F9-BDE3-F799743D631E}" type="presParOf" srcId="{EA38DA17-E6AE-4D52-BDAB-C645A3A3837D}" destId="{400A2726-F4C2-4E33-8378-47A83A45E64A}" srcOrd="0" destOrd="0" presId="urn:microsoft.com/office/officeart/2008/layout/VerticalCurvedList"/>
    <dgm:cxn modelId="{BE56247F-B9BD-413F-9AB8-D7A156331F08}" type="presParOf" srcId="{1005CE14-A99A-4D0A-8AA6-5395BF4601EF}" destId="{CD352D68-F82E-4774-9740-8B6D13583869}" srcOrd="5" destOrd="0" presId="urn:microsoft.com/office/officeart/2008/layout/VerticalCurvedList"/>
    <dgm:cxn modelId="{B9A8A77B-4EBE-4E5A-9571-5FCACA222089}" type="presParOf" srcId="{1005CE14-A99A-4D0A-8AA6-5395BF4601EF}" destId="{ADB0FD34-FE9F-4B66-B06D-9113C8F9AACC}" srcOrd="6" destOrd="0" presId="urn:microsoft.com/office/officeart/2008/layout/VerticalCurvedList"/>
    <dgm:cxn modelId="{CFE22486-74A2-4015-9871-BF53E06F4C26}" type="presParOf" srcId="{ADB0FD34-FE9F-4B66-B06D-9113C8F9AACC}" destId="{CC28C646-2FEC-4A86-A615-12AE22D50CE0}" srcOrd="0" destOrd="0" presId="urn:microsoft.com/office/officeart/2008/layout/VerticalCurvedList"/>
    <dgm:cxn modelId="{46FFBA00-AF89-496A-B815-F2DF5FA0E556}" type="presParOf" srcId="{1005CE14-A99A-4D0A-8AA6-5395BF4601EF}" destId="{AD7D858D-A7AA-4E55-A905-91FC04D26EC2}" srcOrd="7" destOrd="0" presId="urn:microsoft.com/office/officeart/2008/layout/VerticalCurvedList"/>
    <dgm:cxn modelId="{CDC27DAA-8BDC-44E0-AAE6-3A4248AD758D}" type="presParOf" srcId="{1005CE14-A99A-4D0A-8AA6-5395BF4601EF}" destId="{7E9C1FAD-3DA8-44D8-A9E4-A70EC36E4099}" srcOrd="8" destOrd="0" presId="urn:microsoft.com/office/officeart/2008/layout/VerticalCurvedList"/>
    <dgm:cxn modelId="{7E49E11C-E689-417B-99A7-27F1359618FB}" type="presParOf" srcId="{7E9C1FAD-3DA8-44D8-A9E4-A70EC36E4099}" destId="{AAA04B87-8989-4831-8F25-9CAD914629DA}" srcOrd="0" destOrd="0" presId="urn:microsoft.com/office/officeart/2008/layout/VerticalCurvedList"/>
    <dgm:cxn modelId="{BC419267-40C7-4366-AED7-F4A021B521D5}" type="presParOf" srcId="{1005CE14-A99A-4D0A-8AA6-5395BF4601EF}" destId="{2771A45E-087A-4EB1-B3CE-5D26EB9CDAF5}" srcOrd="9" destOrd="0" presId="urn:microsoft.com/office/officeart/2008/layout/VerticalCurvedList"/>
    <dgm:cxn modelId="{C2306B9A-D09D-4AD8-A7BE-23D2F5165D8A}" type="presParOf" srcId="{1005CE14-A99A-4D0A-8AA6-5395BF4601EF}" destId="{B857BB95-3BA9-46D2-A513-9A8AEF7B01DD}" srcOrd="10" destOrd="0" presId="urn:microsoft.com/office/officeart/2008/layout/VerticalCurvedList"/>
    <dgm:cxn modelId="{F2AAF6DF-328D-4300-AAD8-C02930D56FF1}" type="presParOf" srcId="{B857BB95-3BA9-46D2-A513-9A8AEF7B01DD}" destId="{A7E70A67-FB24-4139-820E-59761231DE17}" srcOrd="0" destOrd="0" presId="urn:microsoft.com/office/officeart/2008/layout/VerticalCurvedList"/>
    <dgm:cxn modelId="{159747BC-5363-4807-98E3-69257681D085}" type="presParOf" srcId="{1005CE14-A99A-4D0A-8AA6-5395BF4601EF}" destId="{56D16730-58F4-4060-B112-62876624F304}" srcOrd="11" destOrd="0" presId="urn:microsoft.com/office/officeart/2008/layout/VerticalCurvedList"/>
    <dgm:cxn modelId="{34643163-7AF3-4AAE-92B0-F6551C58F05D}" type="presParOf" srcId="{1005CE14-A99A-4D0A-8AA6-5395BF4601EF}" destId="{D941C6E9-CF49-47A6-8148-4C7B719BB602}" srcOrd="12" destOrd="0" presId="urn:microsoft.com/office/officeart/2008/layout/VerticalCurvedList"/>
    <dgm:cxn modelId="{E4CA1649-7A15-489C-959D-414AC8B01C85}" type="presParOf" srcId="{D941C6E9-CF49-47A6-8148-4C7B719BB602}" destId="{C31F32A9-AD0D-4111-A91B-5D5DBE4A7F48}" srcOrd="0" destOrd="0" presId="urn:microsoft.com/office/officeart/2008/layout/VerticalCurvedList"/>
    <dgm:cxn modelId="{B482B150-8001-4EC1-8020-4B0CB443BACB}" type="presParOf" srcId="{1005CE14-A99A-4D0A-8AA6-5395BF4601EF}" destId="{7393FAFA-7718-49EA-B118-8DC45A77C617}" srcOrd="13" destOrd="0" presId="urn:microsoft.com/office/officeart/2008/layout/VerticalCurvedList"/>
    <dgm:cxn modelId="{6E93C27C-C507-43E5-80AE-29EF2DA751C5}" type="presParOf" srcId="{1005CE14-A99A-4D0A-8AA6-5395BF4601EF}" destId="{805BCD93-4B3C-429D-AF6F-170D1A35F8E6}" srcOrd="14" destOrd="0" presId="urn:microsoft.com/office/officeart/2008/layout/VerticalCurvedList"/>
    <dgm:cxn modelId="{B2FED7B8-FBF9-4DAD-8F26-DB22E322AEB6}" type="presParOf" srcId="{805BCD93-4B3C-429D-AF6F-170D1A35F8E6}" destId="{5A58933D-E1E2-4D37-ADB3-5256C48EFB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DFE5C-C3CA-4410-B136-577D47669543}">
      <dsp:nvSpPr>
        <dsp:cNvPr id="0" name=""/>
        <dsp:cNvSpPr/>
      </dsp:nvSpPr>
      <dsp:spPr>
        <a:xfrm>
          <a:off x="-4923166" y="-754649"/>
          <a:ext cx="5865398" cy="5865398"/>
        </a:xfrm>
        <a:prstGeom prst="blockArc">
          <a:avLst>
            <a:gd name="adj1" fmla="val 18900000"/>
            <a:gd name="adj2" fmla="val 2700000"/>
            <a:gd name="adj3" fmla="val 368"/>
          </a:avLst>
        </a:pr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3B881F-7E62-4120-ACD1-5CE193A63E14}">
      <dsp:nvSpPr>
        <dsp:cNvPr id="0" name=""/>
        <dsp:cNvSpPr/>
      </dsp:nvSpPr>
      <dsp:spPr>
        <a:xfrm>
          <a:off x="305580" y="198028"/>
          <a:ext cx="10151865" cy="395882"/>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32"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Concepts of Electro magnetic waves</a:t>
          </a:r>
        </a:p>
      </dsp:txBody>
      <dsp:txXfrm>
        <a:off x="305580" y="198028"/>
        <a:ext cx="10151865" cy="395882"/>
      </dsp:txXfrm>
    </dsp:sp>
    <dsp:sp modelId="{B1F710A4-47D3-4002-A5C9-EF80EE0D495E}">
      <dsp:nvSpPr>
        <dsp:cNvPr id="0" name=""/>
        <dsp:cNvSpPr/>
      </dsp:nvSpPr>
      <dsp:spPr>
        <a:xfrm>
          <a:off x="58153" y="148543"/>
          <a:ext cx="494852" cy="49485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74302-7380-4C81-89A9-4E59F58ADCFB}">
      <dsp:nvSpPr>
        <dsp:cNvPr id="0" name=""/>
        <dsp:cNvSpPr/>
      </dsp:nvSpPr>
      <dsp:spPr>
        <a:xfrm>
          <a:off x="664087" y="792200"/>
          <a:ext cx="9793358" cy="395882"/>
        </a:xfrm>
        <a:prstGeom prst="rect">
          <a:avLst/>
        </a:prstGeom>
        <a:solidFill>
          <a:schemeClr val="accent2">
            <a:shade val="80000"/>
            <a:hueOff val="-80236"/>
            <a:satOff val="1694"/>
            <a:lumOff val="45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32"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Parameters of Electro magnetic waves</a:t>
          </a:r>
        </a:p>
      </dsp:txBody>
      <dsp:txXfrm>
        <a:off x="664087" y="792200"/>
        <a:ext cx="9793358" cy="395882"/>
      </dsp:txXfrm>
    </dsp:sp>
    <dsp:sp modelId="{400A2726-F4C2-4E33-8378-47A83A45E64A}">
      <dsp:nvSpPr>
        <dsp:cNvPr id="0" name=""/>
        <dsp:cNvSpPr/>
      </dsp:nvSpPr>
      <dsp:spPr>
        <a:xfrm>
          <a:off x="416660" y="742715"/>
          <a:ext cx="494852" cy="494852"/>
        </a:xfrm>
        <a:prstGeom prst="ellipse">
          <a:avLst/>
        </a:prstGeom>
        <a:solidFill>
          <a:schemeClr val="lt1">
            <a:hueOff val="0"/>
            <a:satOff val="0"/>
            <a:lumOff val="0"/>
            <a:alphaOff val="0"/>
          </a:schemeClr>
        </a:solidFill>
        <a:ln w="12700" cap="flat" cmpd="sng" algn="ctr">
          <a:solidFill>
            <a:schemeClr val="accent2">
              <a:shade val="80000"/>
              <a:hueOff val="-80236"/>
              <a:satOff val="1694"/>
              <a:lumOff val="45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352D68-F82E-4774-9740-8B6D13583869}">
      <dsp:nvSpPr>
        <dsp:cNvPr id="0" name=""/>
        <dsp:cNvSpPr/>
      </dsp:nvSpPr>
      <dsp:spPr>
        <a:xfrm>
          <a:off x="860547" y="1385936"/>
          <a:ext cx="9596898" cy="395882"/>
        </a:xfrm>
        <a:prstGeom prst="rect">
          <a:avLst/>
        </a:prstGeom>
        <a:solidFill>
          <a:schemeClr val="accent2">
            <a:shade val="80000"/>
            <a:hueOff val="-160472"/>
            <a:satOff val="3389"/>
            <a:lumOff val="90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32"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Electro Magnetic Spectrum </a:t>
          </a:r>
        </a:p>
      </dsp:txBody>
      <dsp:txXfrm>
        <a:off x="860547" y="1385936"/>
        <a:ext cx="9596898" cy="395882"/>
      </dsp:txXfrm>
    </dsp:sp>
    <dsp:sp modelId="{CC28C646-2FEC-4A86-A615-12AE22D50CE0}">
      <dsp:nvSpPr>
        <dsp:cNvPr id="0" name=""/>
        <dsp:cNvSpPr/>
      </dsp:nvSpPr>
      <dsp:spPr>
        <a:xfrm>
          <a:off x="613121" y="1336451"/>
          <a:ext cx="494852" cy="494852"/>
        </a:xfrm>
        <a:prstGeom prst="ellipse">
          <a:avLst/>
        </a:prstGeom>
        <a:solidFill>
          <a:schemeClr val="lt1">
            <a:hueOff val="0"/>
            <a:satOff val="0"/>
            <a:lumOff val="0"/>
            <a:alphaOff val="0"/>
          </a:schemeClr>
        </a:solidFill>
        <a:ln w="12700" cap="flat" cmpd="sng" algn="ctr">
          <a:solidFill>
            <a:schemeClr val="accent2">
              <a:shade val="80000"/>
              <a:hueOff val="-160472"/>
              <a:satOff val="3389"/>
              <a:lumOff val="90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7D858D-A7AA-4E55-A905-91FC04D26EC2}">
      <dsp:nvSpPr>
        <dsp:cNvPr id="0" name=""/>
        <dsp:cNvSpPr/>
      </dsp:nvSpPr>
      <dsp:spPr>
        <a:xfrm>
          <a:off x="923275" y="1980108"/>
          <a:ext cx="9534170" cy="395882"/>
        </a:xfrm>
        <a:prstGeom prst="rect">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32"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Bands of E.M. Spectrum for communication</a:t>
          </a:r>
        </a:p>
      </dsp:txBody>
      <dsp:txXfrm>
        <a:off x="923275" y="1980108"/>
        <a:ext cx="9534170" cy="395882"/>
      </dsp:txXfrm>
    </dsp:sp>
    <dsp:sp modelId="{AAA04B87-8989-4831-8F25-9CAD914629DA}">
      <dsp:nvSpPr>
        <dsp:cNvPr id="0" name=""/>
        <dsp:cNvSpPr/>
      </dsp:nvSpPr>
      <dsp:spPr>
        <a:xfrm>
          <a:off x="675848" y="1930623"/>
          <a:ext cx="494852" cy="494852"/>
        </a:xfrm>
        <a:prstGeom prst="ellipse">
          <a:avLst/>
        </a:prstGeom>
        <a:solidFill>
          <a:schemeClr val="lt1">
            <a:hueOff val="0"/>
            <a:satOff val="0"/>
            <a:lumOff val="0"/>
            <a:alphaOff val="0"/>
          </a:schemeClr>
        </a:solidFill>
        <a:ln w="12700" cap="flat" cmpd="sng" algn="ctr">
          <a:solidFill>
            <a:schemeClr val="accent2">
              <a:shade val="80000"/>
              <a:hueOff val="-240708"/>
              <a:satOff val="5083"/>
              <a:lumOff val="135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1A45E-087A-4EB1-B3CE-5D26EB9CDAF5}">
      <dsp:nvSpPr>
        <dsp:cNvPr id="0" name=""/>
        <dsp:cNvSpPr/>
      </dsp:nvSpPr>
      <dsp:spPr>
        <a:xfrm>
          <a:off x="860547" y="2574280"/>
          <a:ext cx="9596898" cy="395882"/>
        </a:xfrm>
        <a:prstGeom prst="rect">
          <a:avLst/>
        </a:prstGeom>
        <a:solidFill>
          <a:schemeClr val="accent2">
            <a:shade val="80000"/>
            <a:hueOff val="-320943"/>
            <a:satOff val="6777"/>
            <a:lumOff val="180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32"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Frequencies used by common wireless technologies and standards</a:t>
          </a:r>
        </a:p>
      </dsp:txBody>
      <dsp:txXfrm>
        <a:off x="860547" y="2574280"/>
        <a:ext cx="9596898" cy="395882"/>
      </dsp:txXfrm>
    </dsp:sp>
    <dsp:sp modelId="{A7E70A67-FB24-4139-820E-59761231DE17}">
      <dsp:nvSpPr>
        <dsp:cNvPr id="0" name=""/>
        <dsp:cNvSpPr/>
      </dsp:nvSpPr>
      <dsp:spPr>
        <a:xfrm>
          <a:off x="613121" y="2524795"/>
          <a:ext cx="494852" cy="494852"/>
        </a:xfrm>
        <a:prstGeom prst="ellipse">
          <a:avLst/>
        </a:prstGeom>
        <a:solidFill>
          <a:schemeClr val="lt1">
            <a:hueOff val="0"/>
            <a:satOff val="0"/>
            <a:lumOff val="0"/>
            <a:alphaOff val="0"/>
          </a:schemeClr>
        </a:solidFill>
        <a:ln w="12700" cap="flat" cmpd="sng" algn="ctr">
          <a:solidFill>
            <a:schemeClr val="accent2">
              <a:shade val="80000"/>
              <a:hueOff val="-320943"/>
              <a:satOff val="6777"/>
              <a:lumOff val="180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D16730-58F4-4060-B112-62876624F304}">
      <dsp:nvSpPr>
        <dsp:cNvPr id="0" name=""/>
        <dsp:cNvSpPr/>
      </dsp:nvSpPr>
      <dsp:spPr>
        <a:xfrm>
          <a:off x="664087" y="3168017"/>
          <a:ext cx="9793358" cy="395882"/>
        </a:xfrm>
        <a:prstGeom prst="rect">
          <a:avLst/>
        </a:prstGeom>
        <a:solidFill>
          <a:schemeClr val="accent2">
            <a:shade val="80000"/>
            <a:hueOff val="-401179"/>
            <a:satOff val="8472"/>
            <a:lumOff val="22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32"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Signal</a:t>
          </a:r>
        </a:p>
      </dsp:txBody>
      <dsp:txXfrm>
        <a:off x="664087" y="3168017"/>
        <a:ext cx="9793358" cy="395882"/>
      </dsp:txXfrm>
    </dsp:sp>
    <dsp:sp modelId="{C31F32A9-AD0D-4111-A91B-5D5DBE4A7F48}">
      <dsp:nvSpPr>
        <dsp:cNvPr id="0" name=""/>
        <dsp:cNvSpPr/>
      </dsp:nvSpPr>
      <dsp:spPr>
        <a:xfrm>
          <a:off x="416660" y="3118531"/>
          <a:ext cx="494852" cy="494852"/>
        </a:xfrm>
        <a:prstGeom prst="ellipse">
          <a:avLst/>
        </a:prstGeom>
        <a:solidFill>
          <a:schemeClr val="lt1">
            <a:hueOff val="0"/>
            <a:satOff val="0"/>
            <a:lumOff val="0"/>
            <a:alphaOff val="0"/>
          </a:schemeClr>
        </a:solidFill>
        <a:ln w="12700" cap="flat" cmpd="sng" algn="ctr">
          <a:solidFill>
            <a:schemeClr val="accent2">
              <a:shade val="80000"/>
              <a:hueOff val="-401179"/>
              <a:satOff val="8472"/>
              <a:lumOff val="225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93FAFA-7718-49EA-B118-8DC45A77C617}">
      <dsp:nvSpPr>
        <dsp:cNvPr id="0" name=""/>
        <dsp:cNvSpPr/>
      </dsp:nvSpPr>
      <dsp:spPr>
        <a:xfrm>
          <a:off x="305580" y="3762189"/>
          <a:ext cx="10151865" cy="395882"/>
        </a:xfrm>
        <a:prstGeom prst="rect">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32"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Analog Vs. Digital Signal</a:t>
          </a:r>
        </a:p>
      </dsp:txBody>
      <dsp:txXfrm>
        <a:off x="305580" y="3762189"/>
        <a:ext cx="10151865" cy="395882"/>
      </dsp:txXfrm>
    </dsp:sp>
    <dsp:sp modelId="{5A58933D-E1E2-4D37-ADB3-5256C48EFB97}">
      <dsp:nvSpPr>
        <dsp:cNvPr id="0" name=""/>
        <dsp:cNvSpPr/>
      </dsp:nvSpPr>
      <dsp:spPr>
        <a:xfrm>
          <a:off x="58153" y="3712704"/>
          <a:ext cx="494852" cy="494852"/>
        </a:xfrm>
        <a:prstGeom prst="ellipse">
          <a:avLst/>
        </a:prstGeom>
        <a:solidFill>
          <a:schemeClr val="lt1">
            <a:hueOff val="0"/>
            <a:satOff val="0"/>
            <a:lumOff val="0"/>
            <a:alphaOff val="0"/>
          </a:schemeClr>
        </a:solidFill>
        <a:ln w="12700" cap="flat" cmpd="sng" algn="ctr">
          <a:solidFill>
            <a:schemeClr val="accent2">
              <a:shade val="80000"/>
              <a:hueOff val="-481415"/>
              <a:satOff val="10166"/>
              <a:lumOff val="27081"/>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36A50-FF0F-4628-9BFC-C25C363441D4}" type="datetimeFigureOut">
              <a:rPr lang="en-IN" smtClean="0"/>
              <a:t>23-08-2017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4BFAE-6A2B-447F-AE04-5045A20DE760}" type="slidenum">
              <a:rPr lang="en-IN" smtClean="0"/>
              <a:t>‹#›</a:t>
            </a:fld>
            <a:endParaRPr lang="en-IN"/>
          </a:p>
        </p:txBody>
      </p:sp>
    </p:spTree>
    <p:extLst>
      <p:ext uri="{BB962C8B-B14F-4D97-AF65-F5344CB8AC3E}">
        <p14:creationId xmlns:p14="http://schemas.microsoft.com/office/powerpoint/2010/main" val="16670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6C4BFAE-6A2B-447F-AE04-5045A20DE760}" type="slidenum">
              <a:rPr lang="en-IN" smtClean="0"/>
              <a:t>14</a:t>
            </a:fld>
            <a:endParaRPr lang="en-IN"/>
          </a:p>
        </p:txBody>
      </p:sp>
    </p:spTree>
    <p:extLst>
      <p:ext uri="{BB962C8B-B14F-4D97-AF65-F5344CB8AC3E}">
        <p14:creationId xmlns:p14="http://schemas.microsoft.com/office/powerpoint/2010/main" val="50067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6C4BFAE-6A2B-447F-AE04-5045A20DE760}" type="slidenum">
              <a:rPr lang="en-IN" smtClean="0"/>
              <a:t>46</a:t>
            </a:fld>
            <a:endParaRPr lang="en-IN"/>
          </a:p>
        </p:txBody>
      </p:sp>
    </p:spTree>
    <p:extLst>
      <p:ext uri="{BB962C8B-B14F-4D97-AF65-F5344CB8AC3E}">
        <p14:creationId xmlns:p14="http://schemas.microsoft.com/office/powerpoint/2010/main" val="225593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75FC1C-6EC1-3E42-B360-C4CBCE3BED4C}"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126724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5FC1C-6EC1-3E42-B360-C4CBCE3BED4C}"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3360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5FC1C-6EC1-3E42-B360-C4CBCE3BED4C}"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214515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0"/>
            <a:ext cx="10515600" cy="685800"/>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838200" y="1460501"/>
            <a:ext cx="10515600" cy="435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5FC1C-6EC1-3E42-B360-C4CBCE3BED4C}"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159769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5FC1C-6EC1-3E42-B360-C4CBCE3BED4C}"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188719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75FC1C-6EC1-3E42-B360-C4CBCE3BED4C}"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184340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75FC1C-6EC1-3E42-B360-C4CBCE3BED4C}" type="datetimeFigureOut">
              <a:rPr lang="en-US" smtClean="0"/>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39028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75FC1C-6EC1-3E42-B360-C4CBCE3BED4C}" type="datetimeFigureOut">
              <a:rPr lang="en-US" smtClean="0"/>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111199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5FC1C-6EC1-3E42-B360-C4CBCE3BED4C}" type="datetimeFigureOut">
              <a:rPr lang="en-US" smtClean="0"/>
              <a:t>8/23/2017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191410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75FC1C-6EC1-3E42-B360-C4CBCE3BED4C}"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113198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75FC1C-6EC1-3E42-B360-C4CBCE3BED4C}"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03A53-872A-8241-9251-2310580BC305}" type="slidenum">
              <a:rPr lang="en-US" smtClean="0"/>
              <a:t>‹#›</a:t>
            </a:fld>
            <a:endParaRPr lang="en-US"/>
          </a:p>
        </p:txBody>
      </p:sp>
    </p:spTree>
    <p:extLst>
      <p:ext uri="{BB962C8B-B14F-4D97-AF65-F5344CB8AC3E}">
        <p14:creationId xmlns:p14="http://schemas.microsoft.com/office/powerpoint/2010/main" val="79628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73100"/>
            <a:ext cx="10515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435101"/>
            <a:ext cx="10515600" cy="4381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5FC1C-6EC1-3E42-B360-C4CBCE3BED4C}" type="datetimeFigureOut">
              <a:rPr lang="en-US" smtClean="0"/>
              <a:t>8/23/2017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03A53-872A-8241-9251-2310580BC305}" type="slidenum">
              <a:rPr lang="en-US" smtClean="0"/>
              <a:t>‹#›</a:t>
            </a:fld>
            <a:endParaRPr lang="en-US" dirty="0"/>
          </a:p>
        </p:txBody>
      </p:sp>
    </p:spTree>
    <p:extLst>
      <p:ext uri="{BB962C8B-B14F-4D97-AF65-F5344CB8AC3E}">
        <p14:creationId xmlns:p14="http://schemas.microsoft.com/office/powerpoint/2010/main" val="773230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010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2CD4-BFD7-4837-8BA7-27679AB92D9E}"/>
              </a:ext>
            </a:extLst>
          </p:cNvPr>
          <p:cNvSpPr>
            <a:spLocks noGrp="1"/>
          </p:cNvSpPr>
          <p:nvPr>
            <p:ph type="title"/>
          </p:nvPr>
        </p:nvSpPr>
        <p:spPr/>
        <p:txBody>
          <a:bodyPr/>
          <a:lstStyle/>
          <a:p>
            <a:r>
              <a:rPr lang="en-IN" dirty="0"/>
              <a:t>Periodic vs. Aperiodic waves</a:t>
            </a:r>
          </a:p>
        </p:txBody>
      </p:sp>
      <p:sp>
        <p:nvSpPr>
          <p:cNvPr id="3" name="Content Placeholder 2">
            <a:extLst>
              <a:ext uri="{FF2B5EF4-FFF2-40B4-BE49-F238E27FC236}">
                <a16:creationId xmlns:a16="http://schemas.microsoft.com/office/drawing/2014/main" id="{EC4CE9A1-1394-41DF-886F-D58D34BDE04D}"/>
              </a:ext>
            </a:extLst>
          </p:cNvPr>
          <p:cNvSpPr>
            <a:spLocks noGrp="1"/>
          </p:cNvSpPr>
          <p:nvPr>
            <p:ph idx="1"/>
          </p:nvPr>
        </p:nvSpPr>
        <p:spPr/>
        <p:txBody>
          <a:bodyPr/>
          <a:lstStyle/>
          <a:p>
            <a:endParaRPr lang="en-IN" dirty="0"/>
          </a:p>
        </p:txBody>
      </p:sp>
      <p:grpSp>
        <p:nvGrpSpPr>
          <p:cNvPr id="22" name="Group 21">
            <a:extLst>
              <a:ext uri="{FF2B5EF4-FFF2-40B4-BE49-F238E27FC236}">
                <a16:creationId xmlns:a16="http://schemas.microsoft.com/office/drawing/2014/main" id="{CF9D3035-0841-49C8-BF79-555162A059E1}"/>
              </a:ext>
            </a:extLst>
          </p:cNvPr>
          <p:cNvGrpSpPr/>
          <p:nvPr/>
        </p:nvGrpSpPr>
        <p:grpSpPr>
          <a:xfrm>
            <a:off x="990600" y="1924969"/>
            <a:ext cx="5943600" cy="3048000"/>
            <a:chOff x="3080223" y="2362200"/>
            <a:chExt cx="6812232" cy="3048000"/>
          </a:xfrm>
        </p:grpSpPr>
        <p:grpSp>
          <p:nvGrpSpPr>
            <p:cNvPr id="12" name="Group 11">
              <a:extLst>
                <a:ext uri="{FF2B5EF4-FFF2-40B4-BE49-F238E27FC236}">
                  <a16:creationId xmlns:a16="http://schemas.microsoft.com/office/drawing/2014/main" id="{A8348A10-EBF1-4E42-B85F-9C030C9EE970}"/>
                </a:ext>
              </a:extLst>
            </p:cNvPr>
            <p:cNvGrpSpPr/>
            <p:nvPr/>
          </p:nvGrpSpPr>
          <p:grpSpPr>
            <a:xfrm>
              <a:off x="3080223" y="2362200"/>
              <a:ext cx="6812232" cy="3048000"/>
              <a:chOff x="3080223" y="2850833"/>
              <a:chExt cx="6812232" cy="3048000"/>
            </a:xfrm>
          </p:grpSpPr>
          <p:cxnSp>
            <p:nvCxnSpPr>
              <p:cNvPr id="5" name="Straight Arrow Connector 4">
                <a:extLst>
                  <a:ext uri="{FF2B5EF4-FFF2-40B4-BE49-F238E27FC236}">
                    <a16:creationId xmlns:a16="http://schemas.microsoft.com/office/drawing/2014/main" id="{FFFDD490-6E32-41B7-8337-CB5B03444550}"/>
                  </a:ext>
                </a:extLst>
              </p:cNvPr>
              <p:cNvCxnSpPr>
                <a:cxnSpLocks/>
              </p:cNvCxnSpPr>
              <p:nvPr/>
            </p:nvCxnSpPr>
            <p:spPr>
              <a:xfrm flipV="1">
                <a:off x="3634222" y="3612833"/>
                <a:ext cx="0" cy="1905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DBC99FFB-9390-4EC3-ACC0-EF50784C925A}"/>
                  </a:ext>
                </a:extLst>
              </p:cNvPr>
              <p:cNvCxnSpPr>
                <a:cxnSpLocks/>
              </p:cNvCxnSpPr>
              <p:nvPr/>
            </p:nvCxnSpPr>
            <p:spPr>
              <a:xfrm flipV="1">
                <a:off x="3634222" y="4540752"/>
                <a:ext cx="4724400" cy="97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168C2BA-B3CE-4269-A4D1-CFB6517CBCAF}"/>
                  </a:ext>
                </a:extLst>
              </p:cNvPr>
              <p:cNvSpPr txBox="1"/>
              <p:nvPr/>
            </p:nvSpPr>
            <p:spPr>
              <a:xfrm>
                <a:off x="6844455" y="4589514"/>
                <a:ext cx="3048000" cy="369332"/>
              </a:xfrm>
              <a:prstGeom prst="rect">
                <a:avLst/>
              </a:prstGeom>
              <a:noFill/>
            </p:spPr>
            <p:txBody>
              <a:bodyPr wrap="square" rtlCol="0">
                <a:spAutoFit/>
              </a:bodyPr>
              <a:lstStyle/>
              <a:p>
                <a:pPr algn="ctr"/>
                <a:r>
                  <a:rPr lang="en-IN" b="1" dirty="0"/>
                  <a:t>TIME</a:t>
                </a:r>
              </a:p>
            </p:txBody>
          </p:sp>
          <p:sp>
            <p:nvSpPr>
              <p:cNvPr id="9" name="TextBox 8">
                <a:extLst>
                  <a:ext uri="{FF2B5EF4-FFF2-40B4-BE49-F238E27FC236}">
                    <a16:creationId xmlns:a16="http://schemas.microsoft.com/office/drawing/2014/main" id="{6AB7FBF5-8081-4A87-AB38-81A3D3AD308F}"/>
                  </a:ext>
                </a:extLst>
              </p:cNvPr>
              <p:cNvSpPr txBox="1"/>
              <p:nvPr/>
            </p:nvSpPr>
            <p:spPr>
              <a:xfrm rot="16200000">
                <a:off x="1740889" y="4190167"/>
                <a:ext cx="3048000" cy="369332"/>
              </a:xfrm>
              <a:prstGeom prst="rect">
                <a:avLst/>
              </a:prstGeom>
              <a:noFill/>
            </p:spPr>
            <p:txBody>
              <a:bodyPr wrap="square" rtlCol="0">
                <a:spAutoFit/>
              </a:bodyPr>
              <a:lstStyle/>
              <a:p>
                <a:pPr algn="ctr"/>
                <a:r>
                  <a:rPr lang="en-IN" b="1" dirty="0"/>
                  <a:t>AMPLITUDE</a:t>
                </a:r>
              </a:p>
            </p:txBody>
          </p:sp>
        </p:grpSp>
        <p:sp>
          <p:nvSpPr>
            <p:cNvPr id="10" name="Freeform: Shape 9">
              <a:extLst>
                <a:ext uri="{FF2B5EF4-FFF2-40B4-BE49-F238E27FC236}">
                  <a16:creationId xmlns:a16="http://schemas.microsoft.com/office/drawing/2014/main" id="{CFDAB964-7B55-4873-A3A8-3F6A5D0FA9B0}"/>
                </a:ext>
              </a:extLst>
            </p:cNvPr>
            <p:cNvSpPr/>
            <p:nvPr/>
          </p:nvSpPr>
          <p:spPr>
            <a:xfrm>
              <a:off x="3634221" y="3214562"/>
              <a:ext cx="4214379" cy="1870164"/>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grpSp>
      <p:grpSp>
        <p:nvGrpSpPr>
          <p:cNvPr id="31" name="Group 30">
            <a:extLst>
              <a:ext uri="{FF2B5EF4-FFF2-40B4-BE49-F238E27FC236}">
                <a16:creationId xmlns:a16="http://schemas.microsoft.com/office/drawing/2014/main" id="{7D4259FF-0A12-42BA-8BD1-D4B74AB53777}"/>
              </a:ext>
            </a:extLst>
          </p:cNvPr>
          <p:cNvGrpSpPr/>
          <p:nvPr/>
        </p:nvGrpSpPr>
        <p:grpSpPr>
          <a:xfrm>
            <a:off x="6210521" y="2090888"/>
            <a:ext cx="6281747" cy="3048000"/>
            <a:chOff x="6210521" y="2090888"/>
            <a:chExt cx="6281747" cy="3048000"/>
          </a:xfrm>
        </p:grpSpPr>
        <p:grpSp>
          <p:nvGrpSpPr>
            <p:cNvPr id="24" name="Group 23">
              <a:extLst>
                <a:ext uri="{FF2B5EF4-FFF2-40B4-BE49-F238E27FC236}">
                  <a16:creationId xmlns:a16="http://schemas.microsoft.com/office/drawing/2014/main" id="{741915FF-9879-46AE-9EE2-50A468092458}"/>
                </a:ext>
              </a:extLst>
            </p:cNvPr>
            <p:cNvGrpSpPr/>
            <p:nvPr/>
          </p:nvGrpSpPr>
          <p:grpSpPr>
            <a:xfrm>
              <a:off x="6210521" y="2090888"/>
              <a:ext cx="6281747" cy="3048000"/>
              <a:chOff x="3282647" y="3016752"/>
              <a:chExt cx="6281747" cy="3048000"/>
            </a:xfrm>
          </p:grpSpPr>
          <p:cxnSp>
            <p:nvCxnSpPr>
              <p:cNvPr id="26" name="Straight Arrow Connector 25">
                <a:extLst>
                  <a:ext uri="{FF2B5EF4-FFF2-40B4-BE49-F238E27FC236}">
                    <a16:creationId xmlns:a16="http://schemas.microsoft.com/office/drawing/2014/main" id="{BFCC1AC1-AA83-4CBE-AAAF-41D891A6198E}"/>
                  </a:ext>
                </a:extLst>
              </p:cNvPr>
              <p:cNvCxnSpPr>
                <a:cxnSpLocks/>
              </p:cNvCxnSpPr>
              <p:nvPr/>
            </p:nvCxnSpPr>
            <p:spPr>
              <a:xfrm flipV="1">
                <a:off x="3634222" y="3612833"/>
                <a:ext cx="0" cy="1905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0647B141-16F4-4E9D-A5A8-BEE5802C28FA}"/>
                  </a:ext>
                </a:extLst>
              </p:cNvPr>
              <p:cNvCxnSpPr>
                <a:cxnSpLocks/>
              </p:cNvCxnSpPr>
              <p:nvPr/>
            </p:nvCxnSpPr>
            <p:spPr>
              <a:xfrm flipV="1">
                <a:off x="3634222" y="4638277"/>
                <a:ext cx="463930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9A000209-8BEC-4794-A286-06D9B49A7807}"/>
                  </a:ext>
                </a:extLst>
              </p:cNvPr>
              <p:cNvSpPr txBox="1"/>
              <p:nvPr/>
            </p:nvSpPr>
            <p:spPr>
              <a:xfrm>
                <a:off x="6516394" y="4638277"/>
                <a:ext cx="3048000" cy="369332"/>
              </a:xfrm>
              <a:prstGeom prst="rect">
                <a:avLst/>
              </a:prstGeom>
              <a:noFill/>
            </p:spPr>
            <p:txBody>
              <a:bodyPr wrap="square" rtlCol="0">
                <a:spAutoFit/>
              </a:bodyPr>
              <a:lstStyle/>
              <a:p>
                <a:pPr algn="ctr"/>
                <a:r>
                  <a:rPr lang="en-IN" b="1" dirty="0"/>
                  <a:t>TIME</a:t>
                </a:r>
              </a:p>
            </p:txBody>
          </p:sp>
          <p:sp>
            <p:nvSpPr>
              <p:cNvPr id="29" name="TextBox 28">
                <a:extLst>
                  <a:ext uri="{FF2B5EF4-FFF2-40B4-BE49-F238E27FC236}">
                    <a16:creationId xmlns:a16="http://schemas.microsoft.com/office/drawing/2014/main" id="{4C80BABB-E941-489C-B90B-CB61818BC374}"/>
                  </a:ext>
                </a:extLst>
              </p:cNvPr>
              <p:cNvSpPr txBox="1"/>
              <p:nvPr/>
            </p:nvSpPr>
            <p:spPr>
              <a:xfrm rot="16200000">
                <a:off x="1943313" y="4356086"/>
                <a:ext cx="3048000" cy="369332"/>
              </a:xfrm>
              <a:prstGeom prst="rect">
                <a:avLst/>
              </a:prstGeom>
              <a:noFill/>
            </p:spPr>
            <p:txBody>
              <a:bodyPr wrap="square" rtlCol="0">
                <a:spAutoFit/>
              </a:bodyPr>
              <a:lstStyle/>
              <a:p>
                <a:pPr algn="ctr"/>
                <a:r>
                  <a:rPr lang="en-IN" b="1" dirty="0"/>
                  <a:t>AMPLITUDE</a:t>
                </a:r>
              </a:p>
            </p:txBody>
          </p:sp>
        </p:grpSp>
        <p:sp>
          <p:nvSpPr>
            <p:cNvPr id="30" name="Freeform: Shape 29">
              <a:extLst>
                <a:ext uri="{FF2B5EF4-FFF2-40B4-BE49-F238E27FC236}">
                  <a16:creationId xmlns:a16="http://schemas.microsoft.com/office/drawing/2014/main" id="{3FE550C9-9257-4C6D-A0A2-793828EA2259}"/>
                </a:ext>
              </a:extLst>
            </p:cNvPr>
            <p:cNvSpPr/>
            <p:nvPr/>
          </p:nvSpPr>
          <p:spPr>
            <a:xfrm>
              <a:off x="7194427" y="2411469"/>
              <a:ext cx="2477729" cy="1173943"/>
            </a:xfrm>
            <a:custGeom>
              <a:avLst/>
              <a:gdLst>
                <a:gd name="connsiteX0" fmla="*/ 0 w 2477729"/>
                <a:gd name="connsiteY0" fmla="*/ 1173943 h 1173943"/>
                <a:gd name="connsiteX1" fmla="*/ 275303 w 2477729"/>
                <a:gd name="connsiteY1" fmla="*/ 672497 h 1173943"/>
                <a:gd name="connsiteX2" fmla="*/ 560438 w 2477729"/>
                <a:gd name="connsiteY2" fmla="*/ 1164110 h 1173943"/>
                <a:gd name="connsiteX3" fmla="*/ 835742 w 2477729"/>
                <a:gd name="connsiteY3" fmla="*/ 328368 h 1173943"/>
                <a:gd name="connsiteX4" fmla="*/ 1425677 w 2477729"/>
                <a:gd name="connsiteY4" fmla="*/ 564343 h 1173943"/>
                <a:gd name="connsiteX5" fmla="*/ 1750142 w 2477729"/>
                <a:gd name="connsiteY5" fmla="*/ 436523 h 1173943"/>
                <a:gd name="connsiteX6" fmla="*/ 2084438 w 2477729"/>
                <a:gd name="connsiteY6" fmla="*/ 13736 h 1173943"/>
                <a:gd name="connsiteX7" fmla="*/ 2251587 w 2477729"/>
                <a:gd name="connsiteY7" fmla="*/ 1006794 h 1173943"/>
                <a:gd name="connsiteX8" fmla="*/ 2477729 w 2477729"/>
                <a:gd name="connsiteY8" fmla="*/ 957633 h 117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7729" h="1173943">
                  <a:moveTo>
                    <a:pt x="0" y="1173943"/>
                  </a:moveTo>
                  <a:cubicBezTo>
                    <a:pt x="90948" y="924039"/>
                    <a:pt x="181897" y="674136"/>
                    <a:pt x="275303" y="672497"/>
                  </a:cubicBezTo>
                  <a:cubicBezTo>
                    <a:pt x="368709" y="670858"/>
                    <a:pt x="467032" y="1221465"/>
                    <a:pt x="560438" y="1164110"/>
                  </a:cubicBezTo>
                  <a:cubicBezTo>
                    <a:pt x="653844" y="1106755"/>
                    <a:pt x="691536" y="428329"/>
                    <a:pt x="835742" y="328368"/>
                  </a:cubicBezTo>
                  <a:cubicBezTo>
                    <a:pt x="979948" y="228407"/>
                    <a:pt x="1273277" y="546317"/>
                    <a:pt x="1425677" y="564343"/>
                  </a:cubicBezTo>
                  <a:cubicBezTo>
                    <a:pt x="1578077" y="582369"/>
                    <a:pt x="1640349" y="528291"/>
                    <a:pt x="1750142" y="436523"/>
                  </a:cubicBezTo>
                  <a:cubicBezTo>
                    <a:pt x="1859936" y="344755"/>
                    <a:pt x="2000864" y="-81309"/>
                    <a:pt x="2084438" y="13736"/>
                  </a:cubicBezTo>
                  <a:cubicBezTo>
                    <a:pt x="2168012" y="108781"/>
                    <a:pt x="2186039" y="849478"/>
                    <a:pt x="2251587" y="1006794"/>
                  </a:cubicBezTo>
                  <a:cubicBezTo>
                    <a:pt x="2317135" y="1164110"/>
                    <a:pt x="2397432" y="1060871"/>
                    <a:pt x="2477729" y="95763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dirty="0"/>
            </a:p>
          </p:txBody>
        </p:sp>
      </p:grpSp>
      <p:sp>
        <p:nvSpPr>
          <p:cNvPr id="33" name="TextBox 32">
            <a:extLst>
              <a:ext uri="{FF2B5EF4-FFF2-40B4-BE49-F238E27FC236}">
                <a16:creationId xmlns:a16="http://schemas.microsoft.com/office/drawing/2014/main" id="{368A95BD-AE42-453C-9439-20E50D4C5129}"/>
              </a:ext>
            </a:extLst>
          </p:cNvPr>
          <p:cNvSpPr txBox="1"/>
          <p:nvPr/>
        </p:nvSpPr>
        <p:spPr>
          <a:xfrm flipH="1">
            <a:off x="1436574" y="4857809"/>
            <a:ext cx="4495800" cy="646331"/>
          </a:xfrm>
          <a:prstGeom prst="rect">
            <a:avLst/>
          </a:prstGeom>
          <a:noFill/>
        </p:spPr>
        <p:txBody>
          <a:bodyPr wrap="square" rtlCol="0">
            <a:spAutoFit/>
          </a:bodyPr>
          <a:lstStyle/>
          <a:p>
            <a:r>
              <a:rPr lang="en-IN" b="1" dirty="0"/>
              <a:t>Periodic wave: Repeats itself over time</a:t>
            </a:r>
          </a:p>
          <a:p>
            <a:pPr algn="ctr"/>
            <a:r>
              <a:rPr lang="en-IN" b="1" dirty="0"/>
              <a:t>(Sine wave )</a:t>
            </a:r>
          </a:p>
        </p:txBody>
      </p:sp>
      <p:sp>
        <p:nvSpPr>
          <p:cNvPr id="34" name="TextBox 33">
            <a:extLst>
              <a:ext uri="{FF2B5EF4-FFF2-40B4-BE49-F238E27FC236}">
                <a16:creationId xmlns:a16="http://schemas.microsoft.com/office/drawing/2014/main" id="{C1A824B6-C26F-47B2-9B10-CE27D5A6DC95}"/>
              </a:ext>
            </a:extLst>
          </p:cNvPr>
          <p:cNvSpPr txBox="1"/>
          <p:nvPr/>
        </p:nvSpPr>
        <p:spPr>
          <a:xfrm flipH="1">
            <a:off x="6400799" y="4840041"/>
            <a:ext cx="4737437" cy="646331"/>
          </a:xfrm>
          <a:prstGeom prst="rect">
            <a:avLst/>
          </a:prstGeom>
          <a:noFill/>
        </p:spPr>
        <p:txBody>
          <a:bodyPr wrap="square" rtlCol="0">
            <a:spAutoFit/>
          </a:bodyPr>
          <a:lstStyle/>
          <a:p>
            <a:r>
              <a:rPr lang="en-IN" b="1" dirty="0"/>
              <a:t>Aperiodic wave: Does not repeats itself over time</a:t>
            </a:r>
          </a:p>
        </p:txBody>
      </p:sp>
    </p:spTree>
    <p:extLst>
      <p:ext uri="{BB962C8B-B14F-4D97-AF65-F5344CB8AC3E}">
        <p14:creationId xmlns:p14="http://schemas.microsoft.com/office/powerpoint/2010/main" val="290884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D888-3FF8-48E3-B2E5-18D651AE1886}"/>
              </a:ext>
            </a:extLst>
          </p:cNvPr>
          <p:cNvSpPr>
            <a:spLocks noGrp="1"/>
          </p:cNvSpPr>
          <p:nvPr>
            <p:ph type="title"/>
          </p:nvPr>
        </p:nvSpPr>
        <p:spPr/>
        <p:txBody>
          <a:bodyPr/>
          <a:lstStyle/>
          <a:p>
            <a:r>
              <a:rPr lang="en-IN" dirty="0"/>
              <a:t>Mathematical representation</a:t>
            </a:r>
          </a:p>
        </p:txBody>
      </p:sp>
      <p:sp>
        <p:nvSpPr>
          <p:cNvPr id="3" name="Content Placeholder 2">
            <a:extLst>
              <a:ext uri="{FF2B5EF4-FFF2-40B4-BE49-F238E27FC236}">
                <a16:creationId xmlns:a16="http://schemas.microsoft.com/office/drawing/2014/main" id="{42CDD255-1A1E-47CE-9ABF-DEB7EF1B8A1C}"/>
              </a:ext>
            </a:extLst>
          </p:cNvPr>
          <p:cNvSpPr>
            <a:spLocks noGrp="1"/>
          </p:cNvSpPr>
          <p:nvPr>
            <p:ph idx="1"/>
          </p:nvPr>
        </p:nvSpPr>
        <p:spPr>
          <a:xfrm>
            <a:off x="685800" y="1456405"/>
            <a:ext cx="10515600" cy="4356100"/>
          </a:xfrm>
        </p:spPr>
        <p:txBody>
          <a:bodyPr/>
          <a:lstStyle/>
          <a:p>
            <a:pPr marL="0" indent="0" algn="ctr">
              <a:buNone/>
            </a:pPr>
            <a:endParaRPr lang="en-IN" i="1" dirty="0">
              <a:solidFill>
                <a:schemeClr val="accent1"/>
              </a:solidFill>
              <a:latin typeface="Calibri" panose="020F0502020204030204" pitchFamily="34" charset="0"/>
              <a:cs typeface="Calibri" panose="020F0502020204030204" pitchFamily="34" charset="0"/>
            </a:endParaRPr>
          </a:p>
          <a:p>
            <a:pPr marL="0" indent="0" algn="ctr">
              <a:buNone/>
            </a:pPr>
            <a:r>
              <a:rPr lang="en-IN" i="1" dirty="0">
                <a:solidFill>
                  <a:schemeClr val="accent1"/>
                </a:solidFill>
                <a:latin typeface="Calibri" panose="020F0502020204030204" pitchFamily="34" charset="0"/>
                <a:cs typeface="Calibri" panose="020F0502020204030204" pitchFamily="34" charset="0"/>
              </a:rPr>
              <a:t>S(t)= A sin (2 </a:t>
            </a:r>
            <a:r>
              <a:rPr lang="az-Cyrl-AZ" i="1" dirty="0">
                <a:solidFill>
                  <a:schemeClr val="accent1"/>
                </a:solidFill>
                <a:latin typeface="Calibri" panose="020F0502020204030204" pitchFamily="34" charset="0"/>
                <a:cs typeface="Calibri" panose="020F0502020204030204" pitchFamily="34" charset="0"/>
              </a:rPr>
              <a:t>Л</a:t>
            </a:r>
            <a:r>
              <a:rPr lang="en-IN" i="1" dirty="0">
                <a:solidFill>
                  <a:schemeClr val="accent1"/>
                </a:solidFill>
                <a:latin typeface="Calibri" panose="020F0502020204030204" pitchFamily="34" charset="0"/>
                <a:cs typeface="Calibri" panose="020F0502020204030204" pitchFamily="34" charset="0"/>
              </a:rPr>
              <a:t> f t + </a:t>
            </a:r>
            <a:r>
              <a:rPr lang="az-Cyrl-AZ" i="1" dirty="0">
                <a:solidFill>
                  <a:schemeClr val="accent1"/>
                </a:solidFill>
                <a:latin typeface="Calibri" panose="020F0502020204030204" pitchFamily="34" charset="0"/>
                <a:cs typeface="Calibri" panose="020F0502020204030204" pitchFamily="34" charset="0"/>
              </a:rPr>
              <a:t>Ф</a:t>
            </a:r>
            <a:r>
              <a:rPr lang="en-IN" i="1" dirty="0">
                <a:solidFill>
                  <a:schemeClr val="accent1"/>
                </a:solidFill>
                <a:latin typeface="Calibri" panose="020F0502020204030204" pitchFamily="34" charset="0"/>
                <a:cs typeface="Calibri" panose="020F0502020204030204" pitchFamily="34" charset="0"/>
              </a:rPr>
              <a:t>)</a:t>
            </a:r>
          </a:p>
          <a:p>
            <a:pPr marL="0" indent="0" algn="ctr">
              <a:buNone/>
            </a:pPr>
            <a:r>
              <a:rPr lang="en-IN" dirty="0"/>
              <a:t>A = Amplitude; f = Frequency; t = Period;</a:t>
            </a:r>
            <a:r>
              <a:rPr lang="az-Cyrl-AZ" dirty="0"/>
              <a:t>Ф </a:t>
            </a:r>
            <a:r>
              <a:rPr lang="en-IN" dirty="0"/>
              <a:t>= Phase</a:t>
            </a:r>
          </a:p>
          <a:p>
            <a:endParaRPr lang="en-IN" dirty="0"/>
          </a:p>
        </p:txBody>
      </p:sp>
      <p:grpSp>
        <p:nvGrpSpPr>
          <p:cNvPr id="6" name="Group 5">
            <a:extLst>
              <a:ext uri="{FF2B5EF4-FFF2-40B4-BE49-F238E27FC236}">
                <a16:creationId xmlns:a16="http://schemas.microsoft.com/office/drawing/2014/main" id="{0503025C-4D2B-4326-8C1B-7EFAE2F67FD0}"/>
              </a:ext>
            </a:extLst>
          </p:cNvPr>
          <p:cNvGrpSpPr/>
          <p:nvPr/>
        </p:nvGrpSpPr>
        <p:grpSpPr>
          <a:xfrm>
            <a:off x="2971800" y="2590800"/>
            <a:ext cx="5943600" cy="3048000"/>
            <a:chOff x="3080223" y="2362200"/>
            <a:chExt cx="6812232" cy="3048000"/>
          </a:xfrm>
        </p:grpSpPr>
        <p:grpSp>
          <p:nvGrpSpPr>
            <p:cNvPr id="7" name="Group 6">
              <a:extLst>
                <a:ext uri="{FF2B5EF4-FFF2-40B4-BE49-F238E27FC236}">
                  <a16:creationId xmlns:a16="http://schemas.microsoft.com/office/drawing/2014/main" id="{744B8905-D33E-4372-B434-EBD2E4C18A17}"/>
                </a:ext>
              </a:extLst>
            </p:cNvPr>
            <p:cNvGrpSpPr/>
            <p:nvPr/>
          </p:nvGrpSpPr>
          <p:grpSpPr>
            <a:xfrm>
              <a:off x="3080223" y="2362200"/>
              <a:ext cx="6812232" cy="3048000"/>
              <a:chOff x="3080223" y="2850833"/>
              <a:chExt cx="6812232" cy="3048000"/>
            </a:xfrm>
          </p:grpSpPr>
          <p:cxnSp>
            <p:nvCxnSpPr>
              <p:cNvPr id="9" name="Straight Arrow Connector 8">
                <a:extLst>
                  <a:ext uri="{FF2B5EF4-FFF2-40B4-BE49-F238E27FC236}">
                    <a16:creationId xmlns:a16="http://schemas.microsoft.com/office/drawing/2014/main" id="{1AE8174C-BBAB-4CCB-A71C-5E1CF3CD2E10}"/>
                  </a:ext>
                </a:extLst>
              </p:cNvPr>
              <p:cNvCxnSpPr>
                <a:cxnSpLocks/>
              </p:cNvCxnSpPr>
              <p:nvPr/>
            </p:nvCxnSpPr>
            <p:spPr>
              <a:xfrm flipV="1">
                <a:off x="3634222" y="3612833"/>
                <a:ext cx="0" cy="1905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1FD82A3-2C44-494B-9F42-992E22C7F10A}"/>
                  </a:ext>
                </a:extLst>
              </p:cNvPr>
              <p:cNvCxnSpPr>
                <a:cxnSpLocks/>
              </p:cNvCxnSpPr>
              <p:nvPr/>
            </p:nvCxnSpPr>
            <p:spPr>
              <a:xfrm flipV="1">
                <a:off x="3634222" y="4540752"/>
                <a:ext cx="4724400" cy="97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A09DB18-E7B7-4BB1-BCC9-89CCE0F474EC}"/>
                  </a:ext>
                </a:extLst>
              </p:cNvPr>
              <p:cNvSpPr txBox="1"/>
              <p:nvPr/>
            </p:nvSpPr>
            <p:spPr>
              <a:xfrm>
                <a:off x="6844455" y="4589514"/>
                <a:ext cx="3048000" cy="369332"/>
              </a:xfrm>
              <a:prstGeom prst="rect">
                <a:avLst/>
              </a:prstGeom>
              <a:noFill/>
            </p:spPr>
            <p:txBody>
              <a:bodyPr wrap="square" rtlCol="0">
                <a:spAutoFit/>
              </a:bodyPr>
              <a:lstStyle/>
              <a:p>
                <a:pPr algn="ctr"/>
                <a:r>
                  <a:rPr lang="en-IN" b="1" dirty="0"/>
                  <a:t>TIME</a:t>
                </a:r>
              </a:p>
            </p:txBody>
          </p:sp>
          <p:sp>
            <p:nvSpPr>
              <p:cNvPr id="12" name="TextBox 11">
                <a:extLst>
                  <a:ext uri="{FF2B5EF4-FFF2-40B4-BE49-F238E27FC236}">
                    <a16:creationId xmlns:a16="http://schemas.microsoft.com/office/drawing/2014/main" id="{4406EC9A-8A4D-4271-946B-509A9FFC64AC}"/>
                  </a:ext>
                </a:extLst>
              </p:cNvPr>
              <p:cNvSpPr txBox="1"/>
              <p:nvPr/>
            </p:nvSpPr>
            <p:spPr>
              <a:xfrm rot="16200000">
                <a:off x="1740889" y="4190167"/>
                <a:ext cx="3048000" cy="369332"/>
              </a:xfrm>
              <a:prstGeom prst="rect">
                <a:avLst/>
              </a:prstGeom>
              <a:noFill/>
            </p:spPr>
            <p:txBody>
              <a:bodyPr wrap="square" rtlCol="0">
                <a:spAutoFit/>
              </a:bodyPr>
              <a:lstStyle/>
              <a:p>
                <a:pPr algn="ctr"/>
                <a:r>
                  <a:rPr lang="en-IN" b="1" dirty="0"/>
                  <a:t>AMPLITUDE</a:t>
                </a:r>
              </a:p>
            </p:txBody>
          </p:sp>
        </p:grpSp>
        <p:sp>
          <p:nvSpPr>
            <p:cNvPr id="8" name="Freeform: Shape 7">
              <a:extLst>
                <a:ext uri="{FF2B5EF4-FFF2-40B4-BE49-F238E27FC236}">
                  <a16:creationId xmlns:a16="http://schemas.microsoft.com/office/drawing/2014/main" id="{E76776F6-C7F9-4DBB-A880-C858D5DE3713}"/>
                </a:ext>
              </a:extLst>
            </p:cNvPr>
            <p:cNvSpPr/>
            <p:nvPr/>
          </p:nvSpPr>
          <p:spPr>
            <a:xfrm>
              <a:off x="3634221" y="3214562"/>
              <a:ext cx="4214379" cy="1870164"/>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grpSp>
      <p:cxnSp>
        <p:nvCxnSpPr>
          <p:cNvPr id="14" name="Straight Arrow Connector 13">
            <a:extLst>
              <a:ext uri="{FF2B5EF4-FFF2-40B4-BE49-F238E27FC236}">
                <a16:creationId xmlns:a16="http://schemas.microsoft.com/office/drawing/2014/main" id="{3EA2DFA9-1247-4E35-9D89-E712DB999446}"/>
              </a:ext>
            </a:extLst>
          </p:cNvPr>
          <p:cNvCxnSpPr>
            <a:cxnSpLocks/>
          </p:cNvCxnSpPr>
          <p:nvPr/>
        </p:nvCxnSpPr>
        <p:spPr>
          <a:xfrm flipH="1">
            <a:off x="3817652" y="3443162"/>
            <a:ext cx="6696" cy="94194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CB27476-FA28-4FC7-8571-F15DB9F41869}"/>
              </a:ext>
            </a:extLst>
          </p:cNvPr>
          <p:cNvCxnSpPr>
            <a:cxnSpLocks/>
          </p:cNvCxnSpPr>
          <p:nvPr/>
        </p:nvCxnSpPr>
        <p:spPr>
          <a:xfrm flipV="1">
            <a:off x="3455157" y="5417103"/>
            <a:ext cx="1345443" cy="163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B02119F-F75E-4236-BA21-46DF7A111F76}"/>
              </a:ext>
            </a:extLst>
          </p:cNvPr>
          <p:cNvSpPr txBox="1"/>
          <p:nvPr/>
        </p:nvSpPr>
        <p:spPr>
          <a:xfrm>
            <a:off x="3941204" y="5422688"/>
            <a:ext cx="373348" cy="369332"/>
          </a:xfrm>
          <a:prstGeom prst="rect">
            <a:avLst/>
          </a:prstGeom>
          <a:noFill/>
        </p:spPr>
        <p:txBody>
          <a:bodyPr wrap="square" rtlCol="0">
            <a:spAutoFit/>
          </a:bodyPr>
          <a:lstStyle/>
          <a:p>
            <a:r>
              <a:rPr lang="en-IN" dirty="0"/>
              <a:t>t</a:t>
            </a:r>
          </a:p>
        </p:txBody>
      </p:sp>
      <p:sp>
        <p:nvSpPr>
          <p:cNvPr id="21" name="TextBox 20">
            <a:extLst>
              <a:ext uri="{FF2B5EF4-FFF2-40B4-BE49-F238E27FC236}">
                <a16:creationId xmlns:a16="http://schemas.microsoft.com/office/drawing/2014/main" id="{C6C167D1-D4FD-4899-87BE-991CD1480FAA}"/>
              </a:ext>
            </a:extLst>
          </p:cNvPr>
          <p:cNvSpPr txBox="1"/>
          <p:nvPr/>
        </p:nvSpPr>
        <p:spPr>
          <a:xfrm>
            <a:off x="3548441" y="3768828"/>
            <a:ext cx="373348" cy="369332"/>
          </a:xfrm>
          <a:prstGeom prst="rect">
            <a:avLst/>
          </a:prstGeom>
          <a:noFill/>
        </p:spPr>
        <p:txBody>
          <a:bodyPr wrap="square" rtlCol="0">
            <a:spAutoFit/>
          </a:bodyPr>
          <a:lstStyle/>
          <a:p>
            <a:r>
              <a:rPr lang="en-IN" dirty="0"/>
              <a:t>A</a:t>
            </a:r>
          </a:p>
        </p:txBody>
      </p:sp>
    </p:spTree>
    <p:extLst>
      <p:ext uri="{BB962C8B-B14F-4D97-AF65-F5344CB8AC3E}">
        <p14:creationId xmlns:p14="http://schemas.microsoft.com/office/powerpoint/2010/main" val="132056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FC93-0793-4471-9754-66DD0C0A53C2}"/>
              </a:ext>
            </a:extLst>
          </p:cNvPr>
          <p:cNvSpPr>
            <a:spLocks noGrp="1"/>
          </p:cNvSpPr>
          <p:nvPr>
            <p:ph type="title"/>
          </p:nvPr>
        </p:nvSpPr>
        <p:spPr/>
        <p:txBody>
          <a:bodyPr/>
          <a:lstStyle/>
          <a:p>
            <a:r>
              <a:rPr lang="en-IN" dirty="0"/>
              <a:t>Parameters of E.M. wave</a:t>
            </a:r>
          </a:p>
        </p:txBody>
      </p:sp>
      <p:sp>
        <p:nvSpPr>
          <p:cNvPr id="3" name="Content Placeholder 2">
            <a:extLst>
              <a:ext uri="{FF2B5EF4-FFF2-40B4-BE49-F238E27FC236}">
                <a16:creationId xmlns:a16="http://schemas.microsoft.com/office/drawing/2014/main" id="{CE7147E1-1D27-439F-AF65-E0095CC70CCA}"/>
              </a:ext>
            </a:extLst>
          </p:cNvPr>
          <p:cNvSpPr>
            <a:spLocks noGrp="1"/>
          </p:cNvSpPr>
          <p:nvPr>
            <p:ph sz="half" idx="1"/>
          </p:nvPr>
        </p:nvSpPr>
        <p:spPr>
          <a:xfrm>
            <a:off x="871954" y="1940673"/>
            <a:ext cx="2886020" cy="4351338"/>
          </a:xfrm>
        </p:spPr>
        <p:txBody>
          <a:bodyPr/>
          <a:lstStyle/>
          <a:p>
            <a:pPr marL="0" indent="0" algn="ctr">
              <a:buNone/>
            </a:pPr>
            <a:r>
              <a:rPr lang="en-IN" dirty="0">
                <a:solidFill>
                  <a:srgbClr val="FF0000"/>
                </a:solidFill>
              </a:rPr>
              <a:t>Amplitude</a:t>
            </a:r>
          </a:p>
          <a:p>
            <a:r>
              <a:rPr lang="en-IN" sz="2400" dirty="0"/>
              <a:t>Maximum value or strength of the signal over time</a:t>
            </a:r>
          </a:p>
          <a:p>
            <a:r>
              <a:rPr lang="en-IN" sz="2400" dirty="0"/>
              <a:t>Unit is volts</a:t>
            </a:r>
          </a:p>
          <a:p>
            <a:endParaRPr lang="en-IN" dirty="0"/>
          </a:p>
        </p:txBody>
      </p:sp>
      <p:sp>
        <p:nvSpPr>
          <p:cNvPr id="5" name="Content Placeholder 4">
            <a:extLst>
              <a:ext uri="{FF2B5EF4-FFF2-40B4-BE49-F238E27FC236}">
                <a16:creationId xmlns:a16="http://schemas.microsoft.com/office/drawing/2014/main" id="{8C496499-A29D-4193-87E2-21902F34A08C}"/>
              </a:ext>
            </a:extLst>
          </p:cNvPr>
          <p:cNvSpPr>
            <a:spLocks noGrp="1"/>
          </p:cNvSpPr>
          <p:nvPr>
            <p:ph sz="half" idx="2"/>
          </p:nvPr>
        </p:nvSpPr>
        <p:spPr/>
        <p:txBody>
          <a:bodyPr/>
          <a:lstStyle/>
          <a:p>
            <a:endParaRPr lang="en-IN"/>
          </a:p>
        </p:txBody>
      </p:sp>
      <p:grpSp>
        <p:nvGrpSpPr>
          <p:cNvPr id="19" name="Group 18">
            <a:extLst>
              <a:ext uri="{FF2B5EF4-FFF2-40B4-BE49-F238E27FC236}">
                <a16:creationId xmlns:a16="http://schemas.microsoft.com/office/drawing/2014/main" id="{90C53616-394B-4492-A011-6C761D475B29}"/>
              </a:ext>
            </a:extLst>
          </p:cNvPr>
          <p:cNvGrpSpPr/>
          <p:nvPr/>
        </p:nvGrpSpPr>
        <p:grpSpPr>
          <a:xfrm>
            <a:off x="3965729" y="1828800"/>
            <a:ext cx="7146562" cy="3924300"/>
            <a:chOff x="3965729" y="1828800"/>
            <a:chExt cx="7146562" cy="3924300"/>
          </a:xfrm>
        </p:grpSpPr>
        <p:pic>
          <p:nvPicPr>
            <p:cNvPr id="1026" name="Picture 2" descr="http://jwilson.coe.uga.edu/EMAT6680/Dunbar/Assignment1/image11.gif">
              <a:extLst>
                <a:ext uri="{FF2B5EF4-FFF2-40B4-BE49-F238E27FC236}">
                  <a16:creationId xmlns:a16="http://schemas.microsoft.com/office/drawing/2014/main" id="{29CB7EE1-29CE-4483-97C5-15C014A73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828800"/>
              <a:ext cx="4635291" cy="39243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40EC0AA-4424-4701-9F46-B4BD58DE9477}"/>
                </a:ext>
              </a:extLst>
            </p:cNvPr>
            <p:cNvGrpSpPr/>
            <p:nvPr/>
          </p:nvGrpSpPr>
          <p:grpSpPr>
            <a:xfrm>
              <a:off x="3965729" y="2077255"/>
              <a:ext cx="2159768" cy="2408419"/>
              <a:chOff x="867698" y="2263939"/>
              <a:chExt cx="2159768" cy="2408419"/>
            </a:xfrm>
          </p:grpSpPr>
          <p:sp>
            <p:nvSpPr>
              <p:cNvPr id="7" name="Freeform: Shape 6">
                <a:extLst>
                  <a:ext uri="{FF2B5EF4-FFF2-40B4-BE49-F238E27FC236}">
                    <a16:creationId xmlns:a16="http://schemas.microsoft.com/office/drawing/2014/main" id="{C06E1124-6108-4645-8EA7-0BF6BE582F5E}"/>
                  </a:ext>
                </a:extLst>
              </p:cNvPr>
              <p:cNvSpPr/>
              <p:nvPr/>
            </p:nvSpPr>
            <p:spPr>
              <a:xfrm>
                <a:off x="901189" y="2307043"/>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2C0AF6"/>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2B40D25A-B99B-4C66-951E-3381784E1A97}"/>
                  </a:ext>
                </a:extLst>
              </p:cNvPr>
              <p:cNvSpPr/>
              <p:nvPr/>
            </p:nvSpPr>
            <p:spPr>
              <a:xfrm>
                <a:off x="901189" y="2684418"/>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EA16CC"/>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9" name="Freeform: Shape 8">
                <a:extLst>
                  <a:ext uri="{FF2B5EF4-FFF2-40B4-BE49-F238E27FC236}">
                    <a16:creationId xmlns:a16="http://schemas.microsoft.com/office/drawing/2014/main" id="{8DCA3D12-10FE-458E-B11D-B6A166584653}"/>
                  </a:ext>
                </a:extLst>
              </p:cNvPr>
              <p:cNvSpPr/>
              <p:nvPr/>
            </p:nvSpPr>
            <p:spPr>
              <a:xfrm>
                <a:off x="901189" y="2983823"/>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FF000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10" name="Freeform: Shape 9">
                <a:extLst>
                  <a:ext uri="{FF2B5EF4-FFF2-40B4-BE49-F238E27FC236}">
                    <a16:creationId xmlns:a16="http://schemas.microsoft.com/office/drawing/2014/main" id="{520489F5-F7F3-4C5C-B2C2-F1F4EA31C8F6}"/>
                  </a:ext>
                </a:extLst>
              </p:cNvPr>
              <p:cNvSpPr/>
              <p:nvPr/>
            </p:nvSpPr>
            <p:spPr>
              <a:xfrm>
                <a:off x="867698" y="3338864"/>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2BF709"/>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11" name="Freeform: Shape 10">
                <a:extLst>
                  <a:ext uri="{FF2B5EF4-FFF2-40B4-BE49-F238E27FC236}">
                    <a16:creationId xmlns:a16="http://schemas.microsoft.com/office/drawing/2014/main" id="{3BB32440-525D-4744-9BBF-CF4BC72486E7}"/>
                  </a:ext>
                </a:extLst>
              </p:cNvPr>
              <p:cNvSpPr/>
              <p:nvPr/>
            </p:nvSpPr>
            <p:spPr>
              <a:xfrm>
                <a:off x="901189" y="3818664"/>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66FFFF"/>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12" name="Freeform: Shape 11">
                <a:extLst>
                  <a:ext uri="{FF2B5EF4-FFF2-40B4-BE49-F238E27FC236}">
                    <a16:creationId xmlns:a16="http://schemas.microsoft.com/office/drawing/2014/main" id="{329DFFF2-929C-4BA4-91B8-D76D168E76ED}"/>
                  </a:ext>
                </a:extLst>
              </p:cNvPr>
              <p:cNvSpPr/>
              <p:nvPr/>
            </p:nvSpPr>
            <p:spPr>
              <a:xfrm>
                <a:off x="901189" y="4303026"/>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FFFF0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6" name="TextBox 5">
                <a:extLst>
                  <a:ext uri="{FF2B5EF4-FFF2-40B4-BE49-F238E27FC236}">
                    <a16:creationId xmlns:a16="http://schemas.microsoft.com/office/drawing/2014/main" id="{8C889B9B-BD0F-4018-B269-4C994596ECBC}"/>
                  </a:ext>
                </a:extLst>
              </p:cNvPr>
              <p:cNvSpPr txBox="1"/>
              <p:nvPr/>
            </p:nvSpPr>
            <p:spPr>
              <a:xfrm>
                <a:off x="2102160" y="2263939"/>
                <a:ext cx="859451" cy="369332"/>
              </a:xfrm>
              <a:prstGeom prst="rect">
                <a:avLst/>
              </a:prstGeom>
              <a:noFill/>
            </p:spPr>
            <p:txBody>
              <a:bodyPr wrap="square" rtlCol="0">
                <a:spAutoFit/>
              </a:bodyPr>
              <a:lstStyle/>
              <a:p>
                <a:r>
                  <a:rPr lang="en-IN" dirty="0"/>
                  <a:t>A = 1</a:t>
                </a:r>
              </a:p>
            </p:txBody>
          </p:sp>
          <p:sp>
            <p:nvSpPr>
              <p:cNvPr id="14" name="TextBox 13">
                <a:extLst>
                  <a:ext uri="{FF2B5EF4-FFF2-40B4-BE49-F238E27FC236}">
                    <a16:creationId xmlns:a16="http://schemas.microsoft.com/office/drawing/2014/main" id="{E0E170B3-5A50-43AF-BF62-ABA0EC82C0B4}"/>
                  </a:ext>
                </a:extLst>
              </p:cNvPr>
              <p:cNvSpPr txBox="1"/>
              <p:nvPr/>
            </p:nvSpPr>
            <p:spPr>
              <a:xfrm>
                <a:off x="2087409" y="2594425"/>
                <a:ext cx="859451" cy="369332"/>
              </a:xfrm>
              <a:prstGeom prst="rect">
                <a:avLst/>
              </a:prstGeom>
              <a:noFill/>
            </p:spPr>
            <p:txBody>
              <a:bodyPr wrap="square" rtlCol="0">
                <a:spAutoFit/>
              </a:bodyPr>
              <a:lstStyle/>
              <a:p>
                <a:r>
                  <a:rPr lang="en-IN" dirty="0"/>
                  <a:t>A = 2</a:t>
                </a:r>
              </a:p>
            </p:txBody>
          </p:sp>
          <p:sp>
            <p:nvSpPr>
              <p:cNvPr id="15" name="TextBox 14">
                <a:extLst>
                  <a:ext uri="{FF2B5EF4-FFF2-40B4-BE49-F238E27FC236}">
                    <a16:creationId xmlns:a16="http://schemas.microsoft.com/office/drawing/2014/main" id="{C9B27AC5-4764-4BE7-9F66-044785086506}"/>
                  </a:ext>
                </a:extLst>
              </p:cNvPr>
              <p:cNvSpPr txBox="1"/>
              <p:nvPr/>
            </p:nvSpPr>
            <p:spPr>
              <a:xfrm>
                <a:off x="2093913" y="2983823"/>
                <a:ext cx="859451" cy="369332"/>
              </a:xfrm>
              <a:prstGeom prst="rect">
                <a:avLst/>
              </a:prstGeom>
              <a:noFill/>
            </p:spPr>
            <p:txBody>
              <a:bodyPr wrap="square" rtlCol="0">
                <a:spAutoFit/>
              </a:bodyPr>
              <a:lstStyle/>
              <a:p>
                <a:r>
                  <a:rPr lang="en-IN" dirty="0"/>
                  <a:t>A = 3</a:t>
                </a:r>
              </a:p>
            </p:txBody>
          </p:sp>
          <p:sp>
            <p:nvSpPr>
              <p:cNvPr id="16" name="TextBox 15">
                <a:extLst>
                  <a:ext uri="{FF2B5EF4-FFF2-40B4-BE49-F238E27FC236}">
                    <a16:creationId xmlns:a16="http://schemas.microsoft.com/office/drawing/2014/main" id="{219D86E3-4E28-418A-9A84-5A4D2B890678}"/>
                  </a:ext>
                </a:extLst>
              </p:cNvPr>
              <p:cNvSpPr txBox="1"/>
              <p:nvPr/>
            </p:nvSpPr>
            <p:spPr>
              <a:xfrm>
                <a:off x="2057914" y="3275798"/>
                <a:ext cx="859451" cy="369332"/>
              </a:xfrm>
              <a:prstGeom prst="rect">
                <a:avLst/>
              </a:prstGeom>
              <a:noFill/>
            </p:spPr>
            <p:txBody>
              <a:bodyPr wrap="square" rtlCol="0">
                <a:spAutoFit/>
              </a:bodyPr>
              <a:lstStyle/>
              <a:p>
                <a:r>
                  <a:rPr lang="en-IN" dirty="0"/>
                  <a:t>A = -1</a:t>
                </a:r>
              </a:p>
            </p:txBody>
          </p:sp>
          <p:sp>
            <p:nvSpPr>
              <p:cNvPr id="17" name="TextBox 16">
                <a:extLst>
                  <a:ext uri="{FF2B5EF4-FFF2-40B4-BE49-F238E27FC236}">
                    <a16:creationId xmlns:a16="http://schemas.microsoft.com/office/drawing/2014/main" id="{AE1C959A-36DE-49B7-8A92-E01495F83101}"/>
                  </a:ext>
                </a:extLst>
              </p:cNvPr>
              <p:cNvSpPr txBox="1"/>
              <p:nvPr/>
            </p:nvSpPr>
            <p:spPr>
              <a:xfrm>
                <a:off x="2133704" y="3790950"/>
                <a:ext cx="859451" cy="369332"/>
              </a:xfrm>
              <a:prstGeom prst="rect">
                <a:avLst/>
              </a:prstGeom>
              <a:noFill/>
            </p:spPr>
            <p:txBody>
              <a:bodyPr wrap="square" rtlCol="0">
                <a:spAutoFit/>
              </a:bodyPr>
              <a:lstStyle/>
              <a:p>
                <a:r>
                  <a:rPr lang="en-IN" dirty="0"/>
                  <a:t>A = 0.5</a:t>
                </a:r>
              </a:p>
            </p:txBody>
          </p:sp>
          <p:sp>
            <p:nvSpPr>
              <p:cNvPr id="18" name="TextBox 17">
                <a:extLst>
                  <a:ext uri="{FF2B5EF4-FFF2-40B4-BE49-F238E27FC236}">
                    <a16:creationId xmlns:a16="http://schemas.microsoft.com/office/drawing/2014/main" id="{61C8E442-6176-4ABA-A8FE-0F00525D023B}"/>
                  </a:ext>
                </a:extLst>
              </p:cNvPr>
              <p:cNvSpPr txBox="1"/>
              <p:nvPr/>
            </p:nvSpPr>
            <p:spPr>
              <a:xfrm>
                <a:off x="2168015" y="4303026"/>
                <a:ext cx="859451" cy="369332"/>
              </a:xfrm>
              <a:prstGeom prst="rect">
                <a:avLst/>
              </a:prstGeom>
              <a:noFill/>
            </p:spPr>
            <p:txBody>
              <a:bodyPr wrap="square" rtlCol="0">
                <a:spAutoFit/>
              </a:bodyPr>
              <a:lstStyle/>
              <a:p>
                <a:r>
                  <a:rPr lang="en-IN" dirty="0"/>
                  <a:t>A = -2</a:t>
                </a:r>
              </a:p>
            </p:txBody>
          </p:sp>
        </p:grpSp>
      </p:grpSp>
    </p:spTree>
    <p:extLst>
      <p:ext uri="{BB962C8B-B14F-4D97-AF65-F5344CB8AC3E}">
        <p14:creationId xmlns:p14="http://schemas.microsoft.com/office/powerpoint/2010/main" val="294163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54AF-ACAA-4B9F-824F-EC424D35054B}"/>
              </a:ext>
            </a:extLst>
          </p:cNvPr>
          <p:cNvSpPr>
            <a:spLocks noGrp="1"/>
          </p:cNvSpPr>
          <p:nvPr>
            <p:ph type="title"/>
          </p:nvPr>
        </p:nvSpPr>
        <p:spPr/>
        <p:txBody>
          <a:bodyPr/>
          <a:lstStyle/>
          <a:p>
            <a:r>
              <a:rPr lang="en-IN" dirty="0"/>
              <a:t>Parameters of E.M. wave</a:t>
            </a:r>
          </a:p>
        </p:txBody>
      </p:sp>
      <p:pic>
        <p:nvPicPr>
          <p:cNvPr id="2050" name="Picture 2" descr="http://jwilson.coe.uga.edu/EMAT6680/Dunbar/Assignment1/multiperiod.gif">
            <a:extLst>
              <a:ext uri="{FF2B5EF4-FFF2-40B4-BE49-F238E27FC236}">
                <a16:creationId xmlns:a16="http://schemas.microsoft.com/office/drawing/2014/main" id="{47615D40-18BE-492E-A9BD-760CA0B6DB6B}"/>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b="48505"/>
          <a:stretch/>
        </p:blipFill>
        <p:spPr bwMode="auto">
          <a:xfrm>
            <a:off x="6098458" y="1904428"/>
            <a:ext cx="5181600" cy="1610143"/>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4">
            <a:extLst>
              <a:ext uri="{FF2B5EF4-FFF2-40B4-BE49-F238E27FC236}">
                <a16:creationId xmlns:a16="http://schemas.microsoft.com/office/drawing/2014/main" id="{E761CB48-68A9-48A4-8A18-E951DC52609E}"/>
              </a:ext>
            </a:extLst>
          </p:cNvPr>
          <p:cNvSpPr>
            <a:spLocks noGrp="1"/>
          </p:cNvSpPr>
          <p:nvPr>
            <p:ph sz="half" idx="2"/>
          </p:nvPr>
        </p:nvSpPr>
        <p:spPr/>
        <p:txBody>
          <a:bodyPr/>
          <a:lstStyle/>
          <a:p>
            <a:endParaRPr lang="en-IN" dirty="0"/>
          </a:p>
        </p:txBody>
      </p:sp>
      <p:grpSp>
        <p:nvGrpSpPr>
          <p:cNvPr id="5" name="Group 4">
            <a:extLst>
              <a:ext uri="{FF2B5EF4-FFF2-40B4-BE49-F238E27FC236}">
                <a16:creationId xmlns:a16="http://schemas.microsoft.com/office/drawing/2014/main" id="{A1566F24-C737-4316-94F7-4713BD54FFAA}"/>
              </a:ext>
            </a:extLst>
          </p:cNvPr>
          <p:cNvGrpSpPr/>
          <p:nvPr/>
        </p:nvGrpSpPr>
        <p:grpSpPr>
          <a:xfrm>
            <a:off x="6860457" y="3905096"/>
            <a:ext cx="3657601" cy="1381191"/>
            <a:chOff x="867698" y="2263939"/>
            <a:chExt cx="2755212" cy="1381191"/>
          </a:xfrm>
        </p:grpSpPr>
        <p:sp>
          <p:nvSpPr>
            <p:cNvPr id="6" name="Freeform: Shape 5">
              <a:extLst>
                <a:ext uri="{FF2B5EF4-FFF2-40B4-BE49-F238E27FC236}">
                  <a16:creationId xmlns:a16="http://schemas.microsoft.com/office/drawing/2014/main" id="{2D554948-FDBF-44C3-B6E4-C111401F28B7}"/>
                </a:ext>
              </a:extLst>
            </p:cNvPr>
            <p:cNvSpPr/>
            <p:nvPr/>
          </p:nvSpPr>
          <p:spPr>
            <a:xfrm>
              <a:off x="901189" y="2307043"/>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2C0AF6"/>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7" name="Freeform: Shape 6">
              <a:extLst>
                <a:ext uri="{FF2B5EF4-FFF2-40B4-BE49-F238E27FC236}">
                  <a16:creationId xmlns:a16="http://schemas.microsoft.com/office/drawing/2014/main" id="{B5961222-6D0A-49AE-8AF9-E09E2E4D24CA}"/>
                </a:ext>
              </a:extLst>
            </p:cNvPr>
            <p:cNvSpPr/>
            <p:nvPr/>
          </p:nvSpPr>
          <p:spPr>
            <a:xfrm>
              <a:off x="901189" y="2684418"/>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EA16CC"/>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4A717804-0338-4F1D-B8FE-251F67BB6541}"/>
                </a:ext>
              </a:extLst>
            </p:cNvPr>
            <p:cNvSpPr/>
            <p:nvPr/>
          </p:nvSpPr>
          <p:spPr>
            <a:xfrm>
              <a:off x="901189" y="2983823"/>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FF000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9" name="Freeform: Shape 8">
              <a:extLst>
                <a:ext uri="{FF2B5EF4-FFF2-40B4-BE49-F238E27FC236}">
                  <a16:creationId xmlns:a16="http://schemas.microsoft.com/office/drawing/2014/main" id="{6486573C-2E9F-46F2-8814-75A7E33C1C76}"/>
                </a:ext>
              </a:extLst>
            </p:cNvPr>
            <p:cNvSpPr/>
            <p:nvPr/>
          </p:nvSpPr>
          <p:spPr>
            <a:xfrm>
              <a:off x="867698" y="3338864"/>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2BF709"/>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12" name="TextBox 11">
              <a:extLst>
                <a:ext uri="{FF2B5EF4-FFF2-40B4-BE49-F238E27FC236}">
                  <a16:creationId xmlns:a16="http://schemas.microsoft.com/office/drawing/2014/main" id="{455D70E6-47E2-473B-8D57-7DCB8285A935}"/>
                </a:ext>
              </a:extLst>
            </p:cNvPr>
            <p:cNvSpPr txBox="1"/>
            <p:nvPr/>
          </p:nvSpPr>
          <p:spPr>
            <a:xfrm>
              <a:off x="2102160" y="2263939"/>
              <a:ext cx="1463349" cy="369332"/>
            </a:xfrm>
            <a:prstGeom prst="rect">
              <a:avLst/>
            </a:prstGeom>
            <a:noFill/>
          </p:spPr>
          <p:txBody>
            <a:bodyPr wrap="square" rtlCol="0">
              <a:spAutoFit/>
            </a:bodyPr>
            <a:lstStyle/>
            <a:p>
              <a:r>
                <a:rPr lang="en-IN" dirty="0"/>
                <a:t>f = 3; T = 1/3 sec.</a:t>
              </a:r>
            </a:p>
          </p:txBody>
        </p:sp>
        <p:sp>
          <p:nvSpPr>
            <p:cNvPr id="13" name="TextBox 12">
              <a:extLst>
                <a:ext uri="{FF2B5EF4-FFF2-40B4-BE49-F238E27FC236}">
                  <a16:creationId xmlns:a16="http://schemas.microsoft.com/office/drawing/2014/main" id="{53F9690B-F8E1-4021-943E-29A28E3D4F67}"/>
                </a:ext>
              </a:extLst>
            </p:cNvPr>
            <p:cNvSpPr txBox="1"/>
            <p:nvPr/>
          </p:nvSpPr>
          <p:spPr>
            <a:xfrm>
              <a:off x="2087409" y="2594425"/>
              <a:ext cx="1305899" cy="369332"/>
            </a:xfrm>
            <a:prstGeom prst="rect">
              <a:avLst/>
            </a:prstGeom>
            <a:noFill/>
          </p:spPr>
          <p:txBody>
            <a:bodyPr wrap="square" rtlCol="0">
              <a:spAutoFit/>
            </a:bodyPr>
            <a:lstStyle/>
            <a:p>
              <a:r>
                <a:rPr lang="en-IN" dirty="0"/>
                <a:t>f = 1 ; T = 1 sec</a:t>
              </a:r>
            </a:p>
          </p:txBody>
        </p:sp>
        <p:sp>
          <p:nvSpPr>
            <p:cNvPr id="14" name="TextBox 13">
              <a:extLst>
                <a:ext uri="{FF2B5EF4-FFF2-40B4-BE49-F238E27FC236}">
                  <a16:creationId xmlns:a16="http://schemas.microsoft.com/office/drawing/2014/main" id="{70DE3975-D6D6-47A2-B2E0-3E7709A5536D}"/>
                </a:ext>
              </a:extLst>
            </p:cNvPr>
            <p:cNvSpPr txBox="1"/>
            <p:nvPr/>
          </p:nvSpPr>
          <p:spPr>
            <a:xfrm>
              <a:off x="2093913" y="2983823"/>
              <a:ext cx="1299395" cy="646331"/>
            </a:xfrm>
            <a:prstGeom prst="rect">
              <a:avLst/>
            </a:prstGeom>
            <a:noFill/>
          </p:spPr>
          <p:txBody>
            <a:bodyPr wrap="square" rtlCol="0">
              <a:spAutoFit/>
            </a:bodyPr>
            <a:lstStyle/>
            <a:p>
              <a:r>
                <a:rPr lang="en-IN" dirty="0"/>
                <a:t>f = 2 ; T = 1/2 sec</a:t>
              </a:r>
            </a:p>
          </p:txBody>
        </p:sp>
        <p:sp>
          <p:nvSpPr>
            <p:cNvPr id="15" name="TextBox 14">
              <a:extLst>
                <a:ext uri="{FF2B5EF4-FFF2-40B4-BE49-F238E27FC236}">
                  <a16:creationId xmlns:a16="http://schemas.microsoft.com/office/drawing/2014/main" id="{9B935771-53F1-4870-AAF2-440B7AB79725}"/>
                </a:ext>
              </a:extLst>
            </p:cNvPr>
            <p:cNvSpPr txBox="1"/>
            <p:nvPr/>
          </p:nvSpPr>
          <p:spPr>
            <a:xfrm>
              <a:off x="2057914" y="3275798"/>
              <a:ext cx="1564996" cy="369332"/>
            </a:xfrm>
            <a:prstGeom prst="rect">
              <a:avLst/>
            </a:prstGeom>
            <a:noFill/>
          </p:spPr>
          <p:txBody>
            <a:bodyPr wrap="square" rtlCol="0">
              <a:spAutoFit/>
            </a:bodyPr>
            <a:lstStyle/>
            <a:p>
              <a:r>
                <a:rPr lang="en-IN" dirty="0"/>
                <a:t>f = 0.5 ; T = 2sec</a:t>
              </a:r>
            </a:p>
          </p:txBody>
        </p:sp>
      </p:grpSp>
      <p:sp>
        <p:nvSpPr>
          <p:cNvPr id="4" name="Rectangle 3">
            <a:extLst>
              <a:ext uri="{FF2B5EF4-FFF2-40B4-BE49-F238E27FC236}">
                <a16:creationId xmlns:a16="http://schemas.microsoft.com/office/drawing/2014/main" id="{CBBACD72-AE81-4969-BF2D-33AB1AE289BD}"/>
              </a:ext>
            </a:extLst>
          </p:cNvPr>
          <p:cNvSpPr/>
          <p:nvPr/>
        </p:nvSpPr>
        <p:spPr>
          <a:xfrm>
            <a:off x="704581" y="2450105"/>
            <a:ext cx="5275006" cy="1938992"/>
          </a:xfrm>
          <a:prstGeom prst="rect">
            <a:avLst/>
          </a:prstGeom>
        </p:spPr>
        <p:txBody>
          <a:bodyPr wrap="square">
            <a:spAutoFit/>
          </a:bodyPr>
          <a:lstStyle/>
          <a:p>
            <a:r>
              <a:rPr lang="en-IN" sz="2400" dirty="0">
                <a:solidFill>
                  <a:srgbClr val="FF0000"/>
                </a:solidFill>
              </a:rPr>
              <a:t>Frequency(ν): </a:t>
            </a:r>
            <a:r>
              <a:rPr lang="en-IN" sz="2400" dirty="0"/>
              <a:t>Number of cycles per unit time. Unit is hertz</a:t>
            </a:r>
          </a:p>
          <a:p>
            <a:r>
              <a:rPr lang="en-IN" sz="2400" dirty="0">
                <a:solidFill>
                  <a:srgbClr val="FF0000"/>
                </a:solidFill>
              </a:rPr>
              <a:t>Time period(T) : </a:t>
            </a:r>
            <a:r>
              <a:rPr lang="en-IN" sz="2400" dirty="0"/>
              <a:t>Amount of time taken to complete one cycle. Unit is sec, </a:t>
            </a:r>
            <a:r>
              <a:rPr lang="en-IN" sz="2400" dirty="0" err="1"/>
              <a:t>ms</a:t>
            </a:r>
            <a:r>
              <a:rPr lang="en-IN" sz="2400" dirty="0"/>
              <a:t>…etc.</a:t>
            </a:r>
          </a:p>
          <a:p>
            <a:r>
              <a:rPr lang="en-IN" sz="2400" dirty="0"/>
              <a:t>		</a:t>
            </a:r>
            <a:r>
              <a:rPr lang="en-IN" sz="2400" b="1" dirty="0">
                <a:solidFill>
                  <a:srgbClr val="FF0000"/>
                </a:solidFill>
              </a:rPr>
              <a:t>T = 1/f</a:t>
            </a:r>
          </a:p>
        </p:txBody>
      </p:sp>
    </p:spTree>
    <p:extLst>
      <p:ext uri="{BB962C8B-B14F-4D97-AF65-F5344CB8AC3E}">
        <p14:creationId xmlns:p14="http://schemas.microsoft.com/office/powerpoint/2010/main" val="121453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26CA-D79F-49C7-B821-23938B8B242A}"/>
              </a:ext>
            </a:extLst>
          </p:cNvPr>
          <p:cNvSpPr>
            <a:spLocks noGrp="1"/>
          </p:cNvSpPr>
          <p:nvPr>
            <p:ph type="title"/>
          </p:nvPr>
        </p:nvSpPr>
        <p:spPr/>
        <p:txBody>
          <a:bodyPr/>
          <a:lstStyle/>
          <a:p>
            <a:r>
              <a:rPr lang="en-IN" dirty="0"/>
              <a:t>Parameters of E.M. wave</a:t>
            </a:r>
          </a:p>
        </p:txBody>
      </p:sp>
      <p:pic>
        <p:nvPicPr>
          <p:cNvPr id="4" name="Content Placeholder 3" descr="http://jwilson.coe.uga.edu/EMAT6680/Dunbar/Assignment1/image1.gif">
            <a:extLst>
              <a:ext uri="{FF2B5EF4-FFF2-40B4-BE49-F238E27FC236}">
                <a16:creationId xmlns:a16="http://schemas.microsoft.com/office/drawing/2014/main" id="{BD46CFF7-C5ED-4DE4-A43E-6A273A417908}"/>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11676"/>
          <a:stretch/>
        </p:blipFill>
        <p:spPr bwMode="auto">
          <a:xfrm>
            <a:off x="685801" y="1447801"/>
            <a:ext cx="3352799" cy="2057399"/>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17A1E32-D540-4531-A50E-E42C193C694F}"/>
              </a:ext>
            </a:extLst>
          </p:cNvPr>
          <p:cNvPicPr>
            <a:picLocks noChangeAspect="1"/>
          </p:cNvPicPr>
          <p:nvPr/>
        </p:nvPicPr>
        <p:blipFill>
          <a:blip r:embed="rId4"/>
          <a:stretch>
            <a:fillRect/>
          </a:stretch>
        </p:blipFill>
        <p:spPr>
          <a:xfrm>
            <a:off x="685800" y="3592462"/>
            <a:ext cx="3352799" cy="2368269"/>
          </a:xfrm>
          <a:prstGeom prst="rect">
            <a:avLst/>
          </a:prstGeom>
        </p:spPr>
      </p:pic>
      <p:sp>
        <p:nvSpPr>
          <p:cNvPr id="8" name="TextBox 7">
            <a:extLst>
              <a:ext uri="{FF2B5EF4-FFF2-40B4-BE49-F238E27FC236}">
                <a16:creationId xmlns:a16="http://schemas.microsoft.com/office/drawing/2014/main" id="{ABC58A38-DFBD-44D3-822B-F5F0797A793E}"/>
              </a:ext>
            </a:extLst>
          </p:cNvPr>
          <p:cNvSpPr txBox="1"/>
          <p:nvPr/>
        </p:nvSpPr>
        <p:spPr>
          <a:xfrm>
            <a:off x="914400" y="1593978"/>
            <a:ext cx="1600200" cy="646331"/>
          </a:xfrm>
          <a:prstGeom prst="rect">
            <a:avLst/>
          </a:prstGeom>
          <a:noFill/>
        </p:spPr>
        <p:txBody>
          <a:bodyPr wrap="square" rtlCol="0">
            <a:spAutoFit/>
          </a:bodyPr>
          <a:lstStyle/>
          <a:p>
            <a:r>
              <a:rPr lang="en-IN" dirty="0"/>
              <a:t>Phase shift : 0</a:t>
            </a:r>
          </a:p>
          <a:p>
            <a:endParaRPr lang="en-IN" dirty="0"/>
          </a:p>
        </p:txBody>
      </p:sp>
      <p:sp>
        <p:nvSpPr>
          <p:cNvPr id="10" name="TextBox 9">
            <a:extLst>
              <a:ext uri="{FF2B5EF4-FFF2-40B4-BE49-F238E27FC236}">
                <a16:creationId xmlns:a16="http://schemas.microsoft.com/office/drawing/2014/main" id="{AEFD0B60-17A8-4ABD-BD7F-C4F773C8B5C6}"/>
              </a:ext>
            </a:extLst>
          </p:cNvPr>
          <p:cNvSpPr txBox="1"/>
          <p:nvPr/>
        </p:nvSpPr>
        <p:spPr>
          <a:xfrm>
            <a:off x="990600" y="3615657"/>
            <a:ext cx="1600200" cy="646331"/>
          </a:xfrm>
          <a:prstGeom prst="rect">
            <a:avLst/>
          </a:prstGeom>
          <a:noFill/>
        </p:spPr>
        <p:txBody>
          <a:bodyPr wrap="square" rtlCol="0">
            <a:spAutoFit/>
          </a:bodyPr>
          <a:lstStyle/>
          <a:p>
            <a:r>
              <a:rPr lang="en-IN" dirty="0"/>
              <a:t>Phase shift : 90</a:t>
            </a:r>
          </a:p>
          <a:p>
            <a:endParaRPr lang="en-IN" dirty="0"/>
          </a:p>
        </p:txBody>
      </p:sp>
      <p:grpSp>
        <p:nvGrpSpPr>
          <p:cNvPr id="13" name="Group 12">
            <a:extLst>
              <a:ext uri="{FF2B5EF4-FFF2-40B4-BE49-F238E27FC236}">
                <a16:creationId xmlns:a16="http://schemas.microsoft.com/office/drawing/2014/main" id="{3FDBDCA9-9BEF-40CD-A5E6-2D233C0127A1}"/>
              </a:ext>
            </a:extLst>
          </p:cNvPr>
          <p:cNvGrpSpPr/>
          <p:nvPr/>
        </p:nvGrpSpPr>
        <p:grpSpPr>
          <a:xfrm>
            <a:off x="7565923" y="1460092"/>
            <a:ext cx="3810000" cy="4413258"/>
            <a:chOff x="6096000" y="1524001"/>
            <a:chExt cx="3810000" cy="4413258"/>
          </a:xfrm>
        </p:grpSpPr>
        <p:pic>
          <p:nvPicPr>
            <p:cNvPr id="5" name="Picture 4" descr="http://jwilson.coe.uga.edu/EMAT6680/Dunbar/Assignment1/sine_c1.gif">
              <a:extLst>
                <a:ext uri="{FF2B5EF4-FFF2-40B4-BE49-F238E27FC236}">
                  <a16:creationId xmlns:a16="http://schemas.microsoft.com/office/drawing/2014/main" id="{1AA15597-BA29-40DC-AFF3-A9FB0D132AA1}"/>
                </a:ext>
              </a:extLst>
            </p:cNvPr>
            <p:cNvPicPr/>
            <p:nvPr/>
          </p:nvPicPr>
          <p:blipFill rotWithShape="1">
            <a:blip r:embed="rId5">
              <a:extLst>
                <a:ext uri="{28A0092B-C50C-407E-A947-70E740481C1C}">
                  <a14:useLocalDpi xmlns:a14="http://schemas.microsoft.com/office/drawing/2010/main" val="0"/>
                </a:ext>
              </a:extLst>
            </a:blip>
            <a:srcRect l="41280"/>
            <a:stretch/>
          </p:blipFill>
          <p:spPr bwMode="auto">
            <a:xfrm>
              <a:off x="6096000" y="1524001"/>
              <a:ext cx="3810000" cy="2209799"/>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615E5AB-2FC4-49C2-AFCF-7EAA6D91CA1B}"/>
                </a:ext>
              </a:extLst>
            </p:cNvPr>
            <p:cNvPicPr>
              <a:picLocks noChangeAspect="1"/>
            </p:cNvPicPr>
            <p:nvPr/>
          </p:nvPicPr>
          <p:blipFill rotWithShape="1">
            <a:blip r:embed="rId6"/>
            <a:srcRect l="14000"/>
            <a:stretch/>
          </p:blipFill>
          <p:spPr>
            <a:xfrm>
              <a:off x="6096000" y="3845068"/>
              <a:ext cx="3810000" cy="2092191"/>
            </a:xfrm>
            <a:prstGeom prst="rect">
              <a:avLst/>
            </a:prstGeom>
          </p:spPr>
        </p:pic>
        <p:sp>
          <p:nvSpPr>
            <p:cNvPr id="9" name="TextBox 8">
              <a:extLst>
                <a:ext uri="{FF2B5EF4-FFF2-40B4-BE49-F238E27FC236}">
                  <a16:creationId xmlns:a16="http://schemas.microsoft.com/office/drawing/2014/main" id="{2F0468C0-6267-4D4F-AED1-31D5754265EB}"/>
                </a:ext>
              </a:extLst>
            </p:cNvPr>
            <p:cNvSpPr txBox="1"/>
            <p:nvPr/>
          </p:nvSpPr>
          <p:spPr>
            <a:xfrm>
              <a:off x="6553200" y="3924301"/>
              <a:ext cx="2133600" cy="646331"/>
            </a:xfrm>
            <a:prstGeom prst="rect">
              <a:avLst/>
            </a:prstGeom>
            <a:noFill/>
          </p:spPr>
          <p:txBody>
            <a:bodyPr wrap="square" rtlCol="0">
              <a:spAutoFit/>
            </a:bodyPr>
            <a:lstStyle/>
            <a:p>
              <a:r>
                <a:rPr lang="en-IN" dirty="0"/>
                <a:t>Phase shift : -90</a:t>
              </a:r>
            </a:p>
            <a:p>
              <a:endParaRPr lang="en-IN" dirty="0"/>
            </a:p>
          </p:txBody>
        </p:sp>
        <p:sp>
          <p:nvSpPr>
            <p:cNvPr id="11" name="TextBox 10">
              <a:extLst>
                <a:ext uri="{FF2B5EF4-FFF2-40B4-BE49-F238E27FC236}">
                  <a16:creationId xmlns:a16="http://schemas.microsoft.com/office/drawing/2014/main" id="{252D9296-C9C7-4776-BCCB-B68A56C260D3}"/>
                </a:ext>
              </a:extLst>
            </p:cNvPr>
            <p:cNvSpPr txBox="1"/>
            <p:nvPr/>
          </p:nvSpPr>
          <p:spPr>
            <a:xfrm>
              <a:off x="6400800" y="1534985"/>
              <a:ext cx="1905000" cy="646331"/>
            </a:xfrm>
            <a:prstGeom prst="rect">
              <a:avLst/>
            </a:prstGeom>
            <a:noFill/>
          </p:spPr>
          <p:txBody>
            <a:bodyPr wrap="square" rtlCol="0">
              <a:spAutoFit/>
            </a:bodyPr>
            <a:lstStyle/>
            <a:p>
              <a:r>
                <a:rPr lang="en-IN" dirty="0"/>
                <a:t>Phase shift : 180</a:t>
              </a:r>
            </a:p>
            <a:p>
              <a:endParaRPr lang="en-IN" dirty="0"/>
            </a:p>
          </p:txBody>
        </p:sp>
      </p:grpSp>
      <p:sp>
        <p:nvSpPr>
          <p:cNvPr id="12" name="TextBox 11">
            <a:extLst>
              <a:ext uri="{FF2B5EF4-FFF2-40B4-BE49-F238E27FC236}">
                <a16:creationId xmlns:a16="http://schemas.microsoft.com/office/drawing/2014/main" id="{ABED7014-D28B-4B33-96AF-E66670EA4836}"/>
              </a:ext>
            </a:extLst>
          </p:cNvPr>
          <p:cNvSpPr txBox="1"/>
          <p:nvPr/>
        </p:nvSpPr>
        <p:spPr>
          <a:xfrm>
            <a:off x="4122174" y="1826778"/>
            <a:ext cx="3335593" cy="4247317"/>
          </a:xfrm>
          <a:prstGeom prst="rect">
            <a:avLst/>
          </a:prstGeom>
          <a:noFill/>
        </p:spPr>
        <p:txBody>
          <a:bodyPr wrap="square" rtlCol="0">
            <a:spAutoFit/>
          </a:bodyPr>
          <a:lstStyle/>
          <a:p>
            <a:pPr algn="ctr"/>
            <a:r>
              <a:rPr lang="en-IN" sz="2400" dirty="0">
                <a:solidFill>
                  <a:srgbClr val="FF0000"/>
                </a:solidFill>
              </a:rPr>
              <a:t>Phase Shift</a:t>
            </a:r>
          </a:p>
          <a:p>
            <a:pPr algn="ctr"/>
            <a:endParaRPr lang="en-IN" sz="2400" dirty="0">
              <a:solidFill>
                <a:srgbClr val="FF0000"/>
              </a:solidFill>
            </a:endParaRPr>
          </a:p>
          <a:p>
            <a:pPr marL="285750" indent="-285750" algn="just">
              <a:buFont typeface="Arial" panose="020B0604020202020204" pitchFamily="34" charset="0"/>
              <a:buChar char="•"/>
            </a:pPr>
            <a:r>
              <a:rPr lang="en-IN" sz="2200" dirty="0"/>
              <a:t>Shift from the origin </a:t>
            </a:r>
          </a:p>
          <a:p>
            <a:pPr marL="285750" indent="-285750" algn="just">
              <a:buFont typeface="Arial" panose="020B0604020202020204" pitchFamily="34" charset="0"/>
              <a:buChar char="•"/>
            </a:pPr>
            <a:r>
              <a:rPr lang="en-IN" sz="2200" dirty="0"/>
              <a:t>Unit is degrees or radians </a:t>
            </a:r>
          </a:p>
          <a:p>
            <a:pPr marL="285750" indent="-285750" algn="just">
              <a:buFont typeface="Arial" panose="020B0604020202020204" pitchFamily="34" charset="0"/>
              <a:buChar char="•"/>
            </a:pPr>
            <a:r>
              <a:rPr lang="en-IN" sz="2200" dirty="0"/>
              <a:t>A negative phase shift indicates a movement to the right, and a positive phase shift indicates movement to the left.</a:t>
            </a:r>
          </a:p>
          <a:p>
            <a:pPr algn="just"/>
            <a:endParaRPr lang="en-IN" sz="2200" dirty="0"/>
          </a:p>
          <a:p>
            <a:endParaRPr lang="en-IN" sz="2400" dirty="0"/>
          </a:p>
        </p:txBody>
      </p:sp>
    </p:spTree>
    <p:extLst>
      <p:ext uri="{BB962C8B-B14F-4D97-AF65-F5344CB8AC3E}">
        <p14:creationId xmlns:p14="http://schemas.microsoft.com/office/powerpoint/2010/main" val="329082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AC73-1193-4552-8A75-22C19FDF7FEB}"/>
              </a:ext>
            </a:extLst>
          </p:cNvPr>
          <p:cNvSpPr>
            <a:spLocks noGrp="1"/>
          </p:cNvSpPr>
          <p:nvPr>
            <p:ph type="title"/>
          </p:nvPr>
        </p:nvSpPr>
        <p:spPr/>
        <p:txBody>
          <a:bodyPr/>
          <a:lstStyle/>
          <a:p>
            <a:r>
              <a:rPr lang="en-IN" dirty="0"/>
              <a:t>Parameters of E.M. wave</a:t>
            </a:r>
          </a:p>
        </p:txBody>
      </p:sp>
      <p:sp>
        <p:nvSpPr>
          <p:cNvPr id="3" name="Content Placeholder 2">
            <a:extLst>
              <a:ext uri="{FF2B5EF4-FFF2-40B4-BE49-F238E27FC236}">
                <a16:creationId xmlns:a16="http://schemas.microsoft.com/office/drawing/2014/main" id="{F1CE75F5-C47D-4A17-B5C9-B4315A541205}"/>
              </a:ext>
            </a:extLst>
          </p:cNvPr>
          <p:cNvSpPr>
            <a:spLocks noGrp="1"/>
          </p:cNvSpPr>
          <p:nvPr>
            <p:ph sz="half" idx="1"/>
          </p:nvPr>
        </p:nvSpPr>
        <p:spPr>
          <a:xfrm>
            <a:off x="845574" y="1435100"/>
            <a:ext cx="5181600" cy="4351338"/>
          </a:xfrm>
        </p:spPr>
        <p:txBody>
          <a:bodyPr>
            <a:normAutofit/>
          </a:bodyPr>
          <a:lstStyle/>
          <a:p>
            <a:pPr marL="0" indent="0" algn="ctr">
              <a:buNone/>
            </a:pPr>
            <a:r>
              <a:rPr lang="en-IN" sz="2400" dirty="0">
                <a:solidFill>
                  <a:srgbClr val="FF0000"/>
                </a:solidFill>
              </a:rPr>
              <a:t>Wave Length</a:t>
            </a:r>
          </a:p>
          <a:p>
            <a:pPr algn="just"/>
            <a:r>
              <a:rPr lang="en-IN" sz="2200" dirty="0"/>
              <a:t>Distance covered by one cycle. Distance between two peak values of a wave</a:t>
            </a:r>
          </a:p>
          <a:p>
            <a:pPr algn="just"/>
            <a:r>
              <a:rPr lang="en-IN" sz="2200" dirty="0"/>
              <a:t>Represented by symbol λ</a:t>
            </a:r>
          </a:p>
          <a:p>
            <a:pPr algn="just"/>
            <a:r>
              <a:rPr lang="en-IN" sz="2200" dirty="0"/>
              <a:t>Unit is unit of distance</a:t>
            </a:r>
          </a:p>
          <a:p>
            <a:pPr algn="just"/>
            <a:r>
              <a:rPr lang="en-IN" sz="2200" dirty="0"/>
              <a:t>As frequency increases, wavelength decreases</a:t>
            </a:r>
          </a:p>
          <a:p>
            <a:pPr algn="just"/>
            <a:r>
              <a:rPr lang="en-IN" sz="2200" dirty="0"/>
              <a:t>ν </a:t>
            </a:r>
            <a:r>
              <a:rPr lang="el-GR" sz="2200" dirty="0"/>
              <a:t>α</a:t>
            </a:r>
            <a:r>
              <a:rPr lang="en-IN" sz="2200" dirty="0"/>
              <a:t> 1/ λ or ν λ = c; where c is speed of light</a:t>
            </a:r>
          </a:p>
          <a:p>
            <a:endParaRPr lang="en-IN" dirty="0"/>
          </a:p>
        </p:txBody>
      </p:sp>
      <p:sp>
        <p:nvSpPr>
          <p:cNvPr id="5" name="Content Placeholder 4">
            <a:extLst>
              <a:ext uri="{FF2B5EF4-FFF2-40B4-BE49-F238E27FC236}">
                <a16:creationId xmlns:a16="http://schemas.microsoft.com/office/drawing/2014/main" id="{29536AF5-E2E8-4394-8320-C7776956E19D}"/>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B0E48C55-6FEC-4D91-8EBC-DDA7F4153F4C}"/>
              </a:ext>
            </a:extLst>
          </p:cNvPr>
          <p:cNvPicPr>
            <a:picLocks noChangeAspect="1"/>
          </p:cNvPicPr>
          <p:nvPr/>
        </p:nvPicPr>
        <p:blipFill rotWithShape="1">
          <a:blip r:embed="rId2"/>
          <a:srcRect l="833" r="58976"/>
          <a:stretch/>
        </p:blipFill>
        <p:spPr>
          <a:xfrm>
            <a:off x="6324600" y="1435100"/>
            <a:ext cx="4584601" cy="4432300"/>
          </a:xfrm>
          <a:prstGeom prst="rect">
            <a:avLst/>
          </a:prstGeom>
        </p:spPr>
      </p:pic>
    </p:spTree>
    <p:extLst>
      <p:ext uri="{BB962C8B-B14F-4D97-AF65-F5344CB8AC3E}">
        <p14:creationId xmlns:p14="http://schemas.microsoft.com/office/powerpoint/2010/main" val="160533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Communication entities: </a:t>
            </a:r>
            <a:r>
              <a:rPr lang="en-IN" b="1" dirty="0"/>
              <a:t>Data, Signals, Transmission and Channel</a:t>
            </a:r>
            <a:br>
              <a:rPr lang="en-US" b="1" dirty="0"/>
            </a:br>
            <a:endParaRPr lang="en-US" b="1" dirty="0"/>
          </a:p>
        </p:txBody>
      </p:sp>
      <p:sp>
        <p:nvSpPr>
          <p:cNvPr id="3" name="Content Placeholder 2"/>
          <p:cNvSpPr>
            <a:spLocks noGrp="1"/>
          </p:cNvSpPr>
          <p:nvPr>
            <p:ph idx="1"/>
          </p:nvPr>
        </p:nvSpPr>
        <p:spPr/>
        <p:txBody>
          <a:bodyPr>
            <a:normAutofit/>
          </a:bodyPr>
          <a:lstStyle/>
          <a:p>
            <a:pPr algn="just">
              <a:lnSpc>
                <a:spcPct val="100000"/>
              </a:lnSpc>
            </a:pPr>
            <a:r>
              <a:rPr lang="en-IN" dirty="0"/>
              <a:t>Data is the entity that is to be exchanged between different computers(voice, number, image..)</a:t>
            </a:r>
          </a:p>
          <a:p>
            <a:pPr algn="just">
              <a:lnSpc>
                <a:spcPct val="100000"/>
              </a:lnSpc>
            </a:pPr>
            <a:r>
              <a:rPr lang="en-IN" dirty="0"/>
              <a:t>Signals electrical or electromagnetic representation of data</a:t>
            </a:r>
          </a:p>
          <a:p>
            <a:pPr algn="just">
              <a:lnSpc>
                <a:spcPct val="100000"/>
              </a:lnSpc>
            </a:pPr>
            <a:r>
              <a:rPr lang="en-IN" dirty="0"/>
              <a:t>Data transmission is communication of data by the transmission or propagation of electromagnetic signals through either wired/wireless media (channel)</a:t>
            </a:r>
          </a:p>
        </p:txBody>
      </p:sp>
    </p:spTree>
    <p:extLst>
      <p:ext uri="{BB962C8B-B14F-4D97-AF65-F5344CB8AC3E}">
        <p14:creationId xmlns:p14="http://schemas.microsoft.com/office/powerpoint/2010/main" val="301665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54AF-ACAA-4B9F-824F-EC424D35054B}"/>
              </a:ext>
            </a:extLst>
          </p:cNvPr>
          <p:cNvSpPr>
            <a:spLocks noGrp="1"/>
          </p:cNvSpPr>
          <p:nvPr>
            <p:ph type="title"/>
          </p:nvPr>
        </p:nvSpPr>
        <p:spPr/>
        <p:txBody>
          <a:bodyPr/>
          <a:lstStyle/>
          <a:p>
            <a:r>
              <a:rPr lang="en-IN" dirty="0"/>
              <a:t>Parameters of E.M. wave</a:t>
            </a:r>
          </a:p>
        </p:txBody>
      </p:sp>
      <p:pic>
        <p:nvPicPr>
          <p:cNvPr id="2050" name="Picture 2" descr="http://jwilson.coe.uga.edu/EMAT6680/Dunbar/Assignment1/multiperiod.gif">
            <a:extLst>
              <a:ext uri="{FF2B5EF4-FFF2-40B4-BE49-F238E27FC236}">
                <a16:creationId xmlns:a16="http://schemas.microsoft.com/office/drawing/2014/main" id="{47615D40-18BE-492E-A9BD-760CA0B6DB6B}"/>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b="48505"/>
          <a:stretch/>
        </p:blipFill>
        <p:spPr bwMode="auto">
          <a:xfrm>
            <a:off x="6098458" y="1904428"/>
            <a:ext cx="5181600" cy="1610143"/>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4">
            <a:extLst>
              <a:ext uri="{FF2B5EF4-FFF2-40B4-BE49-F238E27FC236}">
                <a16:creationId xmlns:a16="http://schemas.microsoft.com/office/drawing/2014/main" id="{E761CB48-68A9-48A4-8A18-E951DC52609E}"/>
              </a:ext>
            </a:extLst>
          </p:cNvPr>
          <p:cNvSpPr>
            <a:spLocks noGrp="1"/>
          </p:cNvSpPr>
          <p:nvPr>
            <p:ph sz="half" idx="2"/>
          </p:nvPr>
        </p:nvSpPr>
        <p:spPr/>
        <p:txBody>
          <a:bodyPr/>
          <a:lstStyle/>
          <a:p>
            <a:endParaRPr lang="en-IN" dirty="0"/>
          </a:p>
        </p:txBody>
      </p:sp>
      <p:grpSp>
        <p:nvGrpSpPr>
          <p:cNvPr id="5" name="Group 4">
            <a:extLst>
              <a:ext uri="{FF2B5EF4-FFF2-40B4-BE49-F238E27FC236}">
                <a16:creationId xmlns:a16="http://schemas.microsoft.com/office/drawing/2014/main" id="{A1566F24-C737-4316-94F7-4713BD54FFAA}"/>
              </a:ext>
            </a:extLst>
          </p:cNvPr>
          <p:cNvGrpSpPr/>
          <p:nvPr/>
        </p:nvGrpSpPr>
        <p:grpSpPr>
          <a:xfrm>
            <a:off x="6860457" y="3905096"/>
            <a:ext cx="3657601" cy="1381191"/>
            <a:chOff x="867698" y="2263939"/>
            <a:chExt cx="2755212" cy="1381191"/>
          </a:xfrm>
        </p:grpSpPr>
        <p:sp>
          <p:nvSpPr>
            <p:cNvPr id="6" name="Freeform: Shape 5">
              <a:extLst>
                <a:ext uri="{FF2B5EF4-FFF2-40B4-BE49-F238E27FC236}">
                  <a16:creationId xmlns:a16="http://schemas.microsoft.com/office/drawing/2014/main" id="{2D554948-FDBF-44C3-B6E4-C111401F28B7}"/>
                </a:ext>
              </a:extLst>
            </p:cNvPr>
            <p:cNvSpPr/>
            <p:nvPr/>
          </p:nvSpPr>
          <p:spPr>
            <a:xfrm>
              <a:off x="901189" y="2307043"/>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2C0AF6"/>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7" name="Freeform: Shape 6">
              <a:extLst>
                <a:ext uri="{FF2B5EF4-FFF2-40B4-BE49-F238E27FC236}">
                  <a16:creationId xmlns:a16="http://schemas.microsoft.com/office/drawing/2014/main" id="{B5961222-6D0A-49AE-8AF9-E09E2E4D24CA}"/>
                </a:ext>
              </a:extLst>
            </p:cNvPr>
            <p:cNvSpPr/>
            <p:nvPr/>
          </p:nvSpPr>
          <p:spPr>
            <a:xfrm>
              <a:off x="901189" y="2684418"/>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EA16CC"/>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4A717804-0338-4F1D-B8FE-251F67BB6541}"/>
                </a:ext>
              </a:extLst>
            </p:cNvPr>
            <p:cNvSpPr/>
            <p:nvPr/>
          </p:nvSpPr>
          <p:spPr>
            <a:xfrm>
              <a:off x="901189" y="2983823"/>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FF000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9" name="Freeform: Shape 8">
              <a:extLst>
                <a:ext uri="{FF2B5EF4-FFF2-40B4-BE49-F238E27FC236}">
                  <a16:creationId xmlns:a16="http://schemas.microsoft.com/office/drawing/2014/main" id="{6486573C-2E9F-46F2-8814-75A7E33C1C76}"/>
                </a:ext>
              </a:extLst>
            </p:cNvPr>
            <p:cNvSpPr/>
            <p:nvPr/>
          </p:nvSpPr>
          <p:spPr>
            <a:xfrm>
              <a:off x="867698" y="3338864"/>
              <a:ext cx="1080012" cy="287382"/>
            </a:xfrm>
            <a:custGeom>
              <a:avLst/>
              <a:gdLst>
                <a:gd name="connsiteX0" fmla="*/ 0 w 2890684"/>
                <a:gd name="connsiteY0" fmla="*/ 973622 h 1966696"/>
                <a:gd name="connsiteX1" fmla="*/ 344129 w 2890684"/>
                <a:gd name="connsiteY1" fmla="*/ 29725 h 1966696"/>
                <a:gd name="connsiteX2" fmla="*/ 737420 w 2890684"/>
                <a:gd name="connsiteY2" fmla="*/ 1966680 h 1966696"/>
                <a:gd name="connsiteX3" fmla="*/ 1160207 w 2890684"/>
                <a:gd name="connsiteY3" fmla="*/ 69054 h 1966696"/>
                <a:gd name="connsiteX4" fmla="*/ 1612491 w 2890684"/>
                <a:gd name="connsiteY4" fmla="*/ 1956848 h 1966696"/>
                <a:gd name="connsiteX5" fmla="*/ 2035278 w 2890684"/>
                <a:gd name="connsiteY5" fmla="*/ 167377 h 1966696"/>
                <a:gd name="connsiteX6" fmla="*/ 2517058 w 2890684"/>
                <a:gd name="connsiteY6" fmla="*/ 1819196 h 1966696"/>
                <a:gd name="connsiteX7" fmla="*/ 2890684 w 2890684"/>
                <a:gd name="connsiteY7" fmla="*/ 1032615 h 1966696"/>
                <a:gd name="connsiteX8" fmla="*/ 2890684 w 2890684"/>
                <a:gd name="connsiteY8" fmla="*/ 1032615 h 19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684" h="1966696">
                  <a:moveTo>
                    <a:pt x="0" y="973622"/>
                  </a:moveTo>
                  <a:cubicBezTo>
                    <a:pt x="110613" y="418918"/>
                    <a:pt x="221226" y="-135785"/>
                    <a:pt x="344129" y="29725"/>
                  </a:cubicBezTo>
                  <a:cubicBezTo>
                    <a:pt x="467032" y="195235"/>
                    <a:pt x="601407" y="1960125"/>
                    <a:pt x="737420" y="1966680"/>
                  </a:cubicBezTo>
                  <a:cubicBezTo>
                    <a:pt x="873433" y="1973235"/>
                    <a:pt x="1014362" y="70693"/>
                    <a:pt x="1160207" y="69054"/>
                  </a:cubicBezTo>
                  <a:cubicBezTo>
                    <a:pt x="1306052" y="67415"/>
                    <a:pt x="1466646" y="1940461"/>
                    <a:pt x="1612491" y="1956848"/>
                  </a:cubicBezTo>
                  <a:cubicBezTo>
                    <a:pt x="1758336" y="1973235"/>
                    <a:pt x="1884517" y="190319"/>
                    <a:pt x="2035278" y="167377"/>
                  </a:cubicBezTo>
                  <a:cubicBezTo>
                    <a:pt x="2186039" y="144435"/>
                    <a:pt x="2374490" y="1674990"/>
                    <a:pt x="2517058" y="1819196"/>
                  </a:cubicBezTo>
                  <a:cubicBezTo>
                    <a:pt x="2659626" y="1963402"/>
                    <a:pt x="2890684" y="1032615"/>
                    <a:pt x="2890684" y="1032615"/>
                  </a:cubicBezTo>
                  <a:lnTo>
                    <a:pt x="2890684" y="1032615"/>
                  </a:lnTo>
                </a:path>
              </a:pathLst>
            </a:custGeom>
            <a:ln>
              <a:solidFill>
                <a:srgbClr val="2BF709"/>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sp>
          <p:nvSpPr>
            <p:cNvPr id="12" name="TextBox 11">
              <a:extLst>
                <a:ext uri="{FF2B5EF4-FFF2-40B4-BE49-F238E27FC236}">
                  <a16:creationId xmlns:a16="http://schemas.microsoft.com/office/drawing/2014/main" id="{455D70E6-47E2-473B-8D57-7DCB8285A935}"/>
                </a:ext>
              </a:extLst>
            </p:cNvPr>
            <p:cNvSpPr txBox="1"/>
            <p:nvPr/>
          </p:nvSpPr>
          <p:spPr>
            <a:xfrm>
              <a:off x="2102160" y="2263939"/>
              <a:ext cx="1463349" cy="369332"/>
            </a:xfrm>
            <a:prstGeom prst="rect">
              <a:avLst/>
            </a:prstGeom>
            <a:noFill/>
          </p:spPr>
          <p:txBody>
            <a:bodyPr wrap="square" rtlCol="0">
              <a:spAutoFit/>
            </a:bodyPr>
            <a:lstStyle/>
            <a:p>
              <a:r>
                <a:rPr lang="en-IN" dirty="0"/>
                <a:t>f = 3; t = 1/3 sec.</a:t>
              </a:r>
            </a:p>
          </p:txBody>
        </p:sp>
        <p:sp>
          <p:nvSpPr>
            <p:cNvPr id="13" name="TextBox 12">
              <a:extLst>
                <a:ext uri="{FF2B5EF4-FFF2-40B4-BE49-F238E27FC236}">
                  <a16:creationId xmlns:a16="http://schemas.microsoft.com/office/drawing/2014/main" id="{53F9690B-F8E1-4021-943E-29A28E3D4F67}"/>
                </a:ext>
              </a:extLst>
            </p:cNvPr>
            <p:cNvSpPr txBox="1"/>
            <p:nvPr/>
          </p:nvSpPr>
          <p:spPr>
            <a:xfrm>
              <a:off x="2087409" y="2594425"/>
              <a:ext cx="1305899" cy="369332"/>
            </a:xfrm>
            <a:prstGeom prst="rect">
              <a:avLst/>
            </a:prstGeom>
            <a:noFill/>
          </p:spPr>
          <p:txBody>
            <a:bodyPr wrap="square" rtlCol="0">
              <a:spAutoFit/>
            </a:bodyPr>
            <a:lstStyle/>
            <a:p>
              <a:r>
                <a:rPr lang="en-IN" dirty="0"/>
                <a:t>f = 1 ; t = 1 sec</a:t>
              </a:r>
            </a:p>
          </p:txBody>
        </p:sp>
        <p:sp>
          <p:nvSpPr>
            <p:cNvPr id="14" name="TextBox 13">
              <a:extLst>
                <a:ext uri="{FF2B5EF4-FFF2-40B4-BE49-F238E27FC236}">
                  <a16:creationId xmlns:a16="http://schemas.microsoft.com/office/drawing/2014/main" id="{70DE3975-D6D6-47A2-B2E0-3E7709A5536D}"/>
                </a:ext>
              </a:extLst>
            </p:cNvPr>
            <p:cNvSpPr txBox="1"/>
            <p:nvPr/>
          </p:nvSpPr>
          <p:spPr>
            <a:xfrm>
              <a:off x="2093913" y="2983823"/>
              <a:ext cx="1299395" cy="369332"/>
            </a:xfrm>
            <a:prstGeom prst="rect">
              <a:avLst/>
            </a:prstGeom>
            <a:noFill/>
          </p:spPr>
          <p:txBody>
            <a:bodyPr wrap="square" rtlCol="0">
              <a:spAutoFit/>
            </a:bodyPr>
            <a:lstStyle/>
            <a:p>
              <a:r>
                <a:rPr lang="en-IN" dirty="0"/>
                <a:t>f = 2 ; t = 1/2 sec</a:t>
              </a:r>
            </a:p>
          </p:txBody>
        </p:sp>
        <p:sp>
          <p:nvSpPr>
            <p:cNvPr id="15" name="TextBox 14">
              <a:extLst>
                <a:ext uri="{FF2B5EF4-FFF2-40B4-BE49-F238E27FC236}">
                  <a16:creationId xmlns:a16="http://schemas.microsoft.com/office/drawing/2014/main" id="{9B935771-53F1-4870-AAF2-440B7AB79725}"/>
                </a:ext>
              </a:extLst>
            </p:cNvPr>
            <p:cNvSpPr txBox="1"/>
            <p:nvPr/>
          </p:nvSpPr>
          <p:spPr>
            <a:xfrm>
              <a:off x="2057914" y="3275798"/>
              <a:ext cx="1564996" cy="369332"/>
            </a:xfrm>
            <a:prstGeom prst="rect">
              <a:avLst/>
            </a:prstGeom>
            <a:noFill/>
          </p:spPr>
          <p:txBody>
            <a:bodyPr wrap="square" rtlCol="0">
              <a:spAutoFit/>
            </a:bodyPr>
            <a:lstStyle/>
            <a:p>
              <a:r>
                <a:rPr lang="en-IN" dirty="0"/>
                <a:t>f = 0.5 ; t = 2sec</a:t>
              </a:r>
            </a:p>
          </p:txBody>
        </p:sp>
      </p:grpSp>
      <p:sp>
        <p:nvSpPr>
          <p:cNvPr id="4" name="Rectangle 3">
            <a:extLst>
              <a:ext uri="{FF2B5EF4-FFF2-40B4-BE49-F238E27FC236}">
                <a16:creationId xmlns:a16="http://schemas.microsoft.com/office/drawing/2014/main" id="{CBBACD72-AE81-4969-BF2D-33AB1AE289BD}"/>
              </a:ext>
            </a:extLst>
          </p:cNvPr>
          <p:cNvSpPr/>
          <p:nvPr/>
        </p:nvSpPr>
        <p:spPr>
          <a:xfrm>
            <a:off x="749710" y="2314242"/>
            <a:ext cx="5275006" cy="1169551"/>
          </a:xfrm>
          <a:prstGeom prst="rect">
            <a:avLst/>
          </a:prstGeom>
        </p:spPr>
        <p:txBody>
          <a:bodyPr wrap="square">
            <a:spAutoFit/>
          </a:bodyPr>
          <a:lstStyle/>
          <a:p>
            <a:r>
              <a:rPr lang="en-IN" sz="2400" dirty="0">
                <a:solidFill>
                  <a:srgbClr val="FF0000"/>
                </a:solidFill>
              </a:rPr>
              <a:t>Spectrum: </a:t>
            </a:r>
            <a:r>
              <a:rPr lang="en-IN" sz="2200" dirty="0"/>
              <a:t>Range of frequencies comprising a signal </a:t>
            </a:r>
          </a:p>
          <a:p>
            <a:r>
              <a:rPr lang="en-IN" sz="2400" dirty="0">
                <a:solidFill>
                  <a:srgbClr val="FF0000"/>
                </a:solidFill>
              </a:rPr>
              <a:t>Bandwidth:</a:t>
            </a:r>
            <a:r>
              <a:rPr lang="en-IN" sz="2200" dirty="0"/>
              <a:t> Width of Spectrum</a:t>
            </a:r>
          </a:p>
        </p:txBody>
      </p:sp>
    </p:spTree>
    <p:extLst>
      <p:ext uri="{BB962C8B-B14F-4D97-AF65-F5344CB8AC3E}">
        <p14:creationId xmlns:p14="http://schemas.microsoft.com/office/powerpoint/2010/main" val="86107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57B968-70A3-4690-B1F9-B3D79ABDAA06}"/>
              </a:ext>
            </a:extLst>
          </p:cNvPr>
          <p:cNvSpPr>
            <a:spLocks noGrp="1"/>
          </p:cNvSpPr>
          <p:nvPr>
            <p:ph type="title"/>
          </p:nvPr>
        </p:nvSpPr>
        <p:spPr/>
        <p:txBody>
          <a:bodyPr/>
          <a:lstStyle/>
          <a:p>
            <a:r>
              <a:rPr lang="en-IN" dirty="0"/>
              <a:t>Frequency perspective or Time perspective for communication</a:t>
            </a:r>
          </a:p>
        </p:txBody>
      </p:sp>
      <p:sp>
        <p:nvSpPr>
          <p:cNvPr id="6" name="Content Placeholder 5">
            <a:extLst>
              <a:ext uri="{FF2B5EF4-FFF2-40B4-BE49-F238E27FC236}">
                <a16:creationId xmlns:a16="http://schemas.microsoft.com/office/drawing/2014/main" id="{2AB5C7DB-BF27-431E-B0FC-9DD76D6C916E}"/>
              </a:ext>
            </a:extLst>
          </p:cNvPr>
          <p:cNvSpPr>
            <a:spLocks noGrp="1"/>
          </p:cNvSpPr>
          <p:nvPr>
            <p:ph idx="1"/>
          </p:nvPr>
        </p:nvSpPr>
        <p:spPr/>
        <p:txBody>
          <a:bodyPr/>
          <a:lstStyle/>
          <a:p>
            <a:pPr marL="0" indent="0" algn="ctr">
              <a:buNone/>
            </a:pPr>
            <a:endParaRPr lang="en-IN" i="1" dirty="0">
              <a:solidFill>
                <a:schemeClr val="accent1"/>
              </a:solidFill>
            </a:endParaRPr>
          </a:p>
          <a:p>
            <a:pPr marL="0" indent="0" algn="ctr">
              <a:buNone/>
            </a:pPr>
            <a:r>
              <a:rPr lang="en-IN" i="1" dirty="0">
                <a:solidFill>
                  <a:schemeClr val="accent1"/>
                </a:solidFill>
              </a:rPr>
              <a:t>Radio channels, satellite TV channels, mobile communication signals, Wireless LAN signals all coexist together in the free space medium without interference!!. </a:t>
            </a:r>
          </a:p>
          <a:p>
            <a:pPr marL="0" indent="0" algn="ctr">
              <a:buNone/>
            </a:pPr>
            <a:r>
              <a:rPr lang="en-IN" dirty="0">
                <a:solidFill>
                  <a:srgbClr val="FF0000"/>
                </a:solidFill>
              </a:rPr>
              <a:t>HOW???</a:t>
            </a:r>
          </a:p>
          <a:p>
            <a:pPr marL="0" indent="0" algn="ctr">
              <a:buNone/>
            </a:pPr>
            <a:r>
              <a:rPr lang="en-IN" i="1" dirty="0">
                <a:solidFill>
                  <a:schemeClr val="accent1"/>
                </a:solidFill>
              </a:rPr>
              <a:t> </a:t>
            </a:r>
            <a:r>
              <a:rPr lang="en-IN" sz="2400" b="1" dirty="0">
                <a:solidFill>
                  <a:srgbClr val="EA16CC"/>
                </a:solidFill>
              </a:rPr>
              <a:t>They Operate on different range of frequencies</a:t>
            </a:r>
          </a:p>
        </p:txBody>
      </p:sp>
    </p:spTree>
    <p:extLst>
      <p:ext uri="{BB962C8B-B14F-4D97-AF65-F5344CB8AC3E}">
        <p14:creationId xmlns:p14="http://schemas.microsoft.com/office/powerpoint/2010/main" val="151306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 Magnetic Spectrum</a:t>
            </a:r>
          </a:p>
        </p:txBody>
      </p:sp>
      <p:sp>
        <p:nvSpPr>
          <p:cNvPr id="3" name="Content Placeholder 2"/>
          <p:cNvSpPr>
            <a:spLocks noGrp="1"/>
          </p:cNvSpPr>
          <p:nvPr>
            <p:ph idx="1"/>
          </p:nvPr>
        </p:nvSpPr>
        <p:spPr/>
        <p:txBody>
          <a:bodyPr/>
          <a:lstStyle/>
          <a:p>
            <a:pPr marL="0" indent="0" algn="just">
              <a:buNone/>
            </a:pPr>
            <a:r>
              <a:rPr lang="en-US" dirty="0"/>
              <a:t>Electromagnetic radiation is transmitted in waves or particles at different wavelengths and frequencies. </a:t>
            </a:r>
          </a:p>
          <a:p>
            <a:pPr marL="0" indent="0" algn="just">
              <a:buNone/>
            </a:pPr>
            <a:r>
              <a:rPr lang="en-US" dirty="0"/>
              <a:t>This broad range of wavelengths is known as the </a:t>
            </a:r>
            <a:r>
              <a:rPr lang="en-US" dirty="0">
                <a:solidFill>
                  <a:srgbClr val="FF0000"/>
                </a:solidFill>
              </a:rPr>
              <a:t>electromagnetic (EM) spectrum</a:t>
            </a:r>
            <a:r>
              <a:rPr lang="en-US" dirty="0"/>
              <a:t>. </a:t>
            </a:r>
          </a:p>
          <a:p>
            <a:pPr marL="0" indent="0" algn="just">
              <a:buNone/>
            </a:pPr>
            <a:r>
              <a:rPr lang="en-US" dirty="0"/>
              <a:t>The spectrum is generally divided into seven regions in order of decreasing wavelength and increasing energy and frequency. </a:t>
            </a:r>
          </a:p>
          <a:p>
            <a:pPr marL="0" indent="0" algn="just">
              <a:buNone/>
            </a:pPr>
            <a:r>
              <a:rPr lang="en-US" dirty="0"/>
              <a:t>The common designations are radio waves, microwaves, infrared (IR), visible light, ultraviolet (UV), X-rays and gamma-rays. </a:t>
            </a:r>
          </a:p>
        </p:txBody>
      </p:sp>
    </p:spTree>
    <p:extLst>
      <p:ext uri="{BB962C8B-B14F-4D97-AF65-F5344CB8AC3E}">
        <p14:creationId xmlns:p14="http://schemas.microsoft.com/office/powerpoint/2010/main" val="259738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1553-94DC-48A5-B7AA-5542865A8497}"/>
              </a:ext>
            </a:extLst>
          </p:cNvPr>
          <p:cNvSpPr>
            <a:spLocks noGrp="1"/>
          </p:cNvSpPr>
          <p:nvPr>
            <p:ph type="title"/>
          </p:nvPr>
        </p:nvSpPr>
        <p:spPr/>
        <p:txBody>
          <a:bodyPr/>
          <a:lstStyle/>
          <a:p>
            <a:r>
              <a:rPr lang="en-IN" dirty="0"/>
              <a:t>Learning Objectives</a:t>
            </a:r>
          </a:p>
        </p:txBody>
      </p:sp>
      <p:graphicFrame>
        <p:nvGraphicFramePr>
          <p:cNvPr id="4" name="Content Placeholder 3">
            <a:extLst>
              <a:ext uri="{FF2B5EF4-FFF2-40B4-BE49-F238E27FC236}">
                <a16:creationId xmlns:a16="http://schemas.microsoft.com/office/drawing/2014/main" id="{70E229B8-AA18-4C7E-9D00-3A34969407D4}"/>
              </a:ext>
            </a:extLst>
          </p:cNvPr>
          <p:cNvGraphicFramePr>
            <a:graphicFrameLocks noGrp="1"/>
          </p:cNvGraphicFramePr>
          <p:nvPr>
            <p:ph idx="1"/>
          </p:nvPr>
        </p:nvGraphicFramePr>
        <p:xfrm>
          <a:off x="838200" y="1460501"/>
          <a:ext cx="10515600"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68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29893-83B4-4374-8266-F39D3076CE88}"/>
              </a:ext>
            </a:extLst>
          </p:cNvPr>
          <p:cNvSpPr>
            <a:spLocks noGrp="1"/>
          </p:cNvSpPr>
          <p:nvPr>
            <p:ph type="title"/>
          </p:nvPr>
        </p:nvSpPr>
        <p:spPr/>
        <p:txBody>
          <a:bodyPr/>
          <a:lstStyle/>
          <a:p>
            <a:r>
              <a:rPr lang="en-IN" dirty="0"/>
              <a:t>Electro magnetic spectrum</a:t>
            </a:r>
          </a:p>
        </p:txBody>
      </p:sp>
      <p:sp>
        <p:nvSpPr>
          <p:cNvPr id="6" name="Content Placeholder 5">
            <a:extLst>
              <a:ext uri="{FF2B5EF4-FFF2-40B4-BE49-F238E27FC236}">
                <a16:creationId xmlns:a16="http://schemas.microsoft.com/office/drawing/2014/main" id="{068F2BB1-2A84-4527-A66D-B4CECC66A829}"/>
              </a:ext>
            </a:extLst>
          </p:cNvPr>
          <p:cNvSpPr>
            <a:spLocks noGrp="1"/>
          </p:cNvSpPr>
          <p:nvPr>
            <p:ph idx="1"/>
          </p:nvPr>
        </p:nvSpPr>
        <p:spPr>
          <a:xfrm>
            <a:off x="1295400" y="1378566"/>
            <a:ext cx="10515600" cy="4356100"/>
          </a:xfrm>
        </p:spPr>
        <p:txBody>
          <a:bodyPr/>
          <a:lstStyle/>
          <a:p>
            <a:pPr marL="0" indent="0">
              <a:buNone/>
            </a:pPr>
            <a:r>
              <a:rPr lang="en-IN" dirty="0"/>
              <a:t>The electromagnetic spectrum is the range of all possible frequencies of electromagnetic radiation</a:t>
            </a:r>
          </a:p>
          <a:p>
            <a:pPr marL="0" indent="0">
              <a:buNone/>
            </a:pPr>
            <a:endParaRPr lang="en-IN" dirty="0"/>
          </a:p>
        </p:txBody>
      </p:sp>
      <p:pic>
        <p:nvPicPr>
          <p:cNvPr id="15" name="Picture 14">
            <a:extLst>
              <a:ext uri="{FF2B5EF4-FFF2-40B4-BE49-F238E27FC236}">
                <a16:creationId xmlns:a16="http://schemas.microsoft.com/office/drawing/2014/main" id="{BC4B4AE8-B98B-4CC8-B8C3-FF444B1199CC}"/>
              </a:ext>
            </a:extLst>
          </p:cNvPr>
          <p:cNvPicPr>
            <a:picLocks noChangeAspect="1"/>
          </p:cNvPicPr>
          <p:nvPr/>
        </p:nvPicPr>
        <p:blipFill>
          <a:blip r:embed="rId2"/>
          <a:stretch>
            <a:fillRect/>
          </a:stretch>
        </p:blipFill>
        <p:spPr>
          <a:xfrm>
            <a:off x="2428758" y="2286001"/>
            <a:ext cx="7728468" cy="2895600"/>
          </a:xfrm>
          <a:prstGeom prst="rect">
            <a:avLst/>
          </a:prstGeom>
        </p:spPr>
      </p:pic>
    </p:spTree>
    <p:extLst>
      <p:ext uri="{BB962C8B-B14F-4D97-AF65-F5344CB8AC3E}">
        <p14:creationId xmlns:p14="http://schemas.microsoft.com/office/powerpoint/2010/main" val="5053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43520390"/>
              </p:ext>
            </p:extLst>
          </p:nvPr>
        </p:nvGraphicFramePr>
        <p:xfrm>
          <a:off x="1371600" y="1524000"/>
          <a:ext cx="9448799" cy="3962400"/>
        </p:xfrm>
        <a:graphic>
          <a:graphicData uri="http://schemas.openxmlformats.org/drawingml/2006/table">
            <a:tbl>
              <a:tblPr firstRow="1" firstCol="1" bandRow="1">
                <a:tableStyleId>{0660B408-B3CF-4A94-85FC-2B1E0A45F4A2}</a:tableStyleId>
              </a:tblPr>
              <a:tblGrid>
                <a:gridCol w="1541656">
                  <a:extLst>
                    <a:ext uri="{9D8B030D-6E8A-4147-A177-3AD203B41FA5}">
                      <a16:colId xmlns:a16="http://schemas.microsoft.com/office/drawing/2014/main" val="20000"/>
                    </a:ext>
                  </a:extLst>
                </a:gridCol>
                <a:gridCol w="2457626">
                  <a:extLst>
                    <a:ext uri="{9D8B030D-6E8A-4147-A177-3AD203B41FA5}">
                      <a16:colId xmlns:a16="http://schemas.microsoft.com/office/drawing/2014/main" val="20001"/>
                    </a:ext>
                  </a:extLst>
                </a:gridCol>
                <a:gridCol w="2564478">
                  <a:extLst>
                    <a:ext uri="{9D8B030D-6E8A-4147-A177-3AD203B41FA5}">
                      <a16:colId xmlns:a16="http://schemas.microsoft.com/office/drawing/2014/main" val="20002"/>
                    </a:ext>
                  </a:extLst>
                </a:gridCol>
                <a:gridCol w="2885039">
                  <a:extLst>
                    <a:ext uri="{9D8B030D-6E8A-4147-A177-3AD203B41FA5}">
                      <a16:colId xmlns:a16="http://schemas.microsoft.com/office/drawing/2014/main" val="20003"/>
                    </a:ext>
                  </a:extLst>
                </a:gridCol>
              </a:tblGrid>
              <a:tr h="495300">
                <a:tc>
                  <a:txBody>
                    <a:bodyPr/>
                    <a:lstStyle/>
                    <a:p>
                      <a:pPr marL="0" marR="0" algn="ctr">
                        <a:lnSpc>
                          <a:spcPct val="115000"/>
                        </a:lnSpc>
                        <a:spcBef>
                          <a:spcPts val="0"/>
                        </a:spcBef>
                        <a:spcAft>
                          <a:spcPts val="0"/>
                        </a:spcAft>
                      </a:pPr>
                      <a:r>
                        <a:rPr lang="en-US" sz="1800" dirty="0">
                          <a:effectLst/>
                        </a:rPr>
                        <a:t>Name</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Wavelength</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Frequency (Hz)</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Photon Energy (eV)</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95300">
                <a:tc>
                  <a:txBody>
                    <a:bodyPr/>
                    <a:lstStyle/>
                    <a:p>
                      <a:pPr marL="0" marR="0" algn="ctr">
                        <a:lnSpc>
                          <a:spcPct val="115000"/>
                        </a:lnSpc>
                        <a:spcBef>
                          <a:spcPts val="0"/>
                        </a:spcBef>
                        <a:spcAft>
                          <a:spcPts val="0"/>
                        </a:spcAft>
                      </a:pPr>
                      <a:r>
                        <a:rPr lang="en-US" sz="1800" dirty="0">
                          <a:effectLst/>
                        </a:rPr>
                        <a:t>Gamma ray</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Less than 0.01 nm</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More than 10 EHz</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100 kev – 300+ GeV</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95300">
                <a:tc>
                  <a:txBody>
                    <a:bodyPr/>
                    <a:lstStyle/>
                    <a:p>
                      <a:pPr marL="0" marR="0" algn="ctr">
                        <a:lnSpc>
                          <a:spcPct val="115000"/>
                        </a:lnSpc>
                        <a:spcBef>
                          <a:spcPts val="0"/>
                        </a:spcBef>
                        <a:spcAft>
                          <a:spcPts val="0"/>
                        </a:spcAft>
                      </a:pPr>
                      <a:r>
                        <a:rPr lang="en-US" sz="1800" dirty="0">
                          <a:effectLst/>
                        </a:rPr>
                        <a:t>X – ray</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0.01 – 10 nm</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30 EHz – 30 PHz</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120 eV – 120 keV</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95300">
                <a:tc>
                  <a:txBody>
                    <a:bodyPr/>
                    <a:lstStyle/>
                    <a:p>
                      <a:pPr marL="0" marR="0" algn="ctr">
                        <a:lnSpc>
                          <a:spcPct val="115000"/>
                        </a:lnSpc>
                        <a:spcBef>
                          <a:spcPts val="0"/>
                        </a:spcBef>
                        <a:spcAft>
                          <a:spcPts val="0"/>
                        </a:spcAft>
                      </a:pPr>
                      <a:r>
                        <a:rPr lang="en-US" sz="1800">
                          <a:effectLst/>
                        </a:rPr>
                        <a:t>Ultraviolet</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10 nm – 400 nm</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30 PHz -790 THz</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 eV – 124 eV</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5300">
                <a:tc>
                  <a:txBody>
                    <a:bodyPr/>
                    <a:lstStyle/>
                    <a:p>
                      <a:pPr marL="0" marR="0" algn="ctr">
                        <a:lnSpc>
                          <a:spcPct val="115000"/>
                        </a:lnSpc>
                        <a:spcBef>
                          <a:spcPts val="0"/>
                        </a:spcBef>
                        <a:spcAft>
                          <a:spcPts val="0"/>
                        </a:spcAft>
                      </a:pPr>
                      <a:r>
                        <a:rPr lang="en-US" sz="1800">
                          <a:effectLst/>
                        </a:rPr>
                        <a:t>Visible</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390 nm – 750 nm</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790 THz – 405 THz</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1.7 eV – 3.3 eV</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95300">
                <a:tc>
                  <a:txBody>
                    <a:bodyPr/>
                    <a:lstStyle/>
                    <a:p>
                      <a:pPr marL="0" marR="0" algn="ctr">
                        <a:lnSpc>
                          <a:spcPct val="115000"/>
                        </a:lnSpc>
                        <a:spcBef>
                          <a:spcPts val="0"/>
                        </a:spcBef>
                        <a:spcAft>
                          <a:spcPts val="0"/>
                        </a:spcAft>
                      </a:pPr>
                      <a:r>
                        <a:rPr lang="en-US" sz="1800">
                          <a:effectLst/>
                        </a:rPr>
                        <a:t>Infrared</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750 nm – 1 mm</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405 THz – 300 GHz</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1.24 meV – 1.7 eV</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95300">
                <a:tc>
                  <a:txBody>
                    <a:bodyPr/>
                    <a:lstStyle/>
                    <a:p>
                      <a:pPr marL="0" marR="0" algn="ctr">
                        <a:lnSpc>
                          <a:spcPct val="115000"/>
                        </a:lnSpc>
                        <a:spcBef>
                          <a:spcPts val="0"/>
                        </a:spcBef>
                        <a:spcAft>
                          <a:spcPts val="0"/>
                        </a:spcAft>
                      </a:pPr>
                      <a:r>
                        <a:rPr lang="en-US" sz="1800">
                          <a:effectLst/>
                        </a:rPr>
                        <a:t>Microwave</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 mm -1 meter</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300 GHz – 300 MHz</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1.24 µ eV – 1.24 meV</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95300">
                <a:tc>
                  <a:txBody>
                    <a:bodyPr/>
                    <a:lstStyle/>
                    <a:p>
                      <a:pPr marL="0" marR="0" algn="ctr">
                        <a:lnSpc>
                          <a:spcPct val="115000"/>
                        </a:lnSpc>
                        <a:spcBef>
                          <a:spcPts val="0"/>
                        </a:spcBef>
                        <a:spcAft>
                          <a:spcPts val="0"/>
                        </a:spcAft>
                      </a:pPr>
                      <a:r>
                        <a:rPr lang="en-US" sz="1800">
                          <a:effectLst/>
                        </a:rPr>
                        <a:t>Radio</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 mm - km</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300 GHz – 3 Hz</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12.4 </a:t>
                      </a:r>
                      <a:r>
                        <a:rPr lang="en-US" sz="1800" dirty="0" err="1">
                          <a:effectLst/>
                        </a:rPr>
                        <a:t>feV</a:t>
                      </a:r>
                      <a:r>
                        <a:rPr lang="en-US" sz="1800" dirty="0">
                          <a:effectLst/>
                        </a:rPr>
                        <a:t> – 1.24 </a:t>
                      </a:r>
                      <a:r>
                        <a:rPr lang="en-US" sz="1800" dirty="0" err="1">
                          <a:effectLst/>
                        </a:rPr>
                        <a:t>meV</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2" name="Title 1">
            <a:extLst>
              <a:ext uri="{FF2B5EF4-FFF2-40B4-BE49-F238E27FC236}">
                <a16:creationId xmlns:a16="http://schemas.microsoft.com/office/drawing/2014/main" id="{2F475A93-0041-48C2-AF3C-82CDC28D1B86}"/>
              </a:ext>
            </a:extLst>
          </p:cNvPr>
          <p:cNvSpPr>
            <a:spLocks noGrp="1"/>
          </p:cNvSpPr>
          <p:nvPr>
            <p:ph type="title"/>
          </p:nvPr>
        </p:nvSpPr>
        <p:spPr/>
        <p:txBody>
          <a:bodyPr/>
          <a:lstStyle/>
          <a:p>
            <a:r>
              <a:rPr lang="en-IN" dirty="0"/>
              <a:t>Frequencies and wavelengths of bands of E.M. Spectrum</a:t>
            </a:r>
          </a:p>
        </p:txBody>
      </p:sp>
      <p:sp>
        <p:nvSpPr>
          <p:cNvPr id="3" name="Content Placeholder 2">
            <a:extLst>
              <a:ext uri="{FF2B5EF4-FFF2-40B4-BE49-F238E27FC236}">
                <a16:creationId xmlns:a16="http://schemas.microsoft.com/office/drawing/2014/main" id="{966F604C-76E9-4F29-919B-7A2A8C5AE1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35353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37E90F-4BFB-4E65-B016-FA02F49B4731}"/>
              </a:ext>
            </a:extLst>
          </p:cNvPr>
          <p:cNvSpPr>
            <a:spLocks noGrp="1"/>
          </p:cNvSpPr>
          <p:nvPr>
            <p:ph type="title"/>
          </p:nvPr>
        </p:nvSpPr>
        <p:spPr/>
        <p:txBody>
          <a:bodyPr/>
          <a:lstStyle/>
          <a:p>
            <a:r>
              <a:rPr lang="en-IN" dirty="0"/>
              <a:t>Bands suitable for communication</a:t>
            </a:r>
          </a:p>
        </p:txBody>
      </p:sp>
      <p:sp>
        <p:nvSpPr>
          <p:cNvPr id="6" name="Content Placeholder 5">
            <a:extLst>
              <a:ext uri="{FF2B5EF4-FFF2-40B4-BE49-F238E27FC236}">
                <a16:creationId xmlns:a16="http://schemas.microsoft.com/office/drawing/2014/main" id="{D0F783FA-6484-4373-96C4-149ED2C1A46F}"/>
              </a:ext>
            </a:extLst>
          </p:cNvPr>
          <p:cNvSpPr>
            <a:spLocks noGrp="1"/>
          </p:cNvSpPr>
          <p:nvPr>
            <p:ph idx="1"/>
          </p:nvPr>
        </p:nvSpPr>
        <p:spPr>
          <a:xfrm>
            <a:off x="2258520" y="2041131"/>
            <a:ext cx="7820978" cy="3546869"/>
          </a:xfrm>
        </p:spPr>
        <p:txBody>
          <a:bodyPr/>
          <a:lstStyle/>
          <a:p>
            <a:r>
              <a:rPr lang="en-IN" dirty="0"/>
              <a:t>Radio Waves</a:t>
            </a:r>
          </a:p>
          <a:p>
            <a:r>
              <a:rPr lang="en-IN" dirty="0"/>
              <a:t>Micro waves</a:t>
            </a:r>
          </a:p>
          <a:p>
            <a:r>
              <a:rPr lang="en-IN" dirty="0"/>
              <a:t>Infra red waves</a:t>
            </a:r>
          </a:p>
          <a:p>
            <a:r>
              <a:rPr lang="en-IN" dirty="0"/>
              <a:t>Visible spectrum</a:t>
            </a:r>
          </a:p>
          <a:p>
            <a:endParaRPr lang="en-IN" dirty="0"/>
          </a:p>
        </p:txBody>
      </p:sp>
      <p:pic>
        <p:nvPicPr>
          <p:cNvPr id="6146" name="Picture 2" descr="Image result for bands of em spectrum for communication">
            <a:extLst>
              <a:ext uri="{FF2B5EF4-FFF2-40B4-BE49-F238E27FC236}">
                <a16:creationId xmlns:a16="http://schemas.microsoft.com/office/drawing/2014/main" id="{DC0C2195-6529-40EC-A093-F89BDE9C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9927098" cy="43418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1676399"/>
            <a:ext cx="5943600" cy="4189413"/>
          </a:xfrm>
          <a:prstGeom prst="rect">
            <a:avLst/>
          </a:prstGeom>
          <a:noFill/>
          <a:ln w="76200">
            <a:solidFill>
              <a:srgbClr val="EA1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98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8675-ADFD-49C9-B444-E38C9097AF92}"/>
              </a:ext>
            </a:extLst>
          </p:cNvPr>
          <p:cNvSpPr>
            <a:spLocks noGrp="1"/>
          </p:cNvSpPr>
          <p:nvPr>
            <p:ph type="title"/>
          </p:nvPr>
        </p:nvSpPr>
        <p:spPr/>
        <p:txBody>
          <a:bodyPr/>
          <a:lstStyle/>
          <a:p>
            <a:r>
              <a:rPr lang="en-IN" dirty="0"/>
              <a:t>Features of Radio Waves</a:t>
            </a:r>
          </a:p>
        </p:txBody>
      </p:sp>
      <p:sp>
        <p:nvSpPr>
          <p:cNvPr id="3" name="Content Placeholder 2">
            <a:extLst>
              <a:ext uri="{FF2B5EF4-FFF2-40B4-BE49-F238E27FC236}">
                <a16:creationId xmlns:a16="http://schemas.microsoft.com/office/drawing/2014/main" id="{06E6589B-B62C-4235-B731-00B3EBF77C29}"/>
              </a:ext>
            </a:extLst>
          </p:cNvPr>
          <p:cNvSpPr>
            <a:spLocks noGrp="1"/>
          </p:cNvSpPr>
          <p:nvPr>
            <p:ph idx="1"/>
          </p:nvPr>
        </p:nvSpPr>
        <p:spPr/>
        <p:txBody>
          <a:bodyPr>
            <a:normAutofit fontScale="92500" lnSpcReduction="10000"/>
          </a:bodyPr>
          <a:lstStyle/>
          <a:p>
            <a:pPr algn="just">
              <a:lnSpc>
                <a:spcPct val="120000"/>
              </a:lnSpc>
            </a:pPr>
            <a:r>
              <a:rPr lang="en-US" sz="2400" dirty="0"/>
              <a:t>The lowest frequency portion of the electromagnetic spectrum is designated as "radio," generally considered to have wavelengths within 1 millimeter to 100 kilometers or frequencies within 300 GHz to 3 kHz</a:t>
            </a:r>
          </a:p>
          <a:p>
            <a:pPr algn="just">
              <a:lnSpc>
                <a:spcPct val="120000"/>
              </a:lnSpc>
            </a:pPr>
            <a:r>
              <a:rPr lang="en-US" sz="2400" dirty="0"/>
              <a:t>They can travel long distances carrying message</a:t>
            </a:r>
          </a:p>
          <a:p>
            <a:pPr>
              <a:lnSpc>
                <a:spcPct val="120000"/>
              </a:lnSpc>
            </a:pPr>
            <a:r>
              <a:rPr lang="en-US" sz="2400" dirty="0"/>
              <a:t>Can travel along Earth’s surface as in Ground Waves</a:t>
            </a:r>
          </a:p>
          <a:p>
            <a:pPr>
              <a:lnSpc>
                <a:spcPct val="120000"/>
              </a:lnSpc>
            </a:pPr>
            <a:r>
              <a:rPr lang="en-US" sz="2400" dirty="0"/>
              <a:t>At   higher   wavelengths,   can   travel   under   water,   as   required   in   submarine communication</a:t>
            </a:r>
          </a:p>
          <a:p>
            <a:pPr algn="just">
              <a:lnSpc>
                <a:spcPct val="120000"/>
              </a:lnSpc>
            </a:pPr>
            <a:r>
              <a:rPr lang="en-US" sz="2400" dirty="0"/>
              <a:t>It has different penetration through the walls of the buildings or houses based on the frequency making it appropriate for radio and television transmission and for cellular mobile phone service useful for both indoor and outdoor communications</a:t>
            </a:r>
          </a:p>
          <a:p>
            <a:pPr marL="0" indent="0" algn="just">
              <a:lnSpc>
                <a:spcPct val="120000"/>
              </a:lnSpc>
              <a:buNone/>
            </a:pPr>
            <a:endParaRPr lang="en-US" sz="2400" dirty="0"/>
          </a:p>
          <a:p>
            <a:endParaRPr lang="en-US" sz="2400" dirty="0"/>
          </a:p>
          <a:p>
            <a:endParaRPr lang="en-US" sz="2400" dirty="0"/>
          </a:p>
          <a:p>
            <a:endParaRPr lang="en-US" sz="2400" dirty="0"/>
          </a:p>
          <a:p>
            <a:pPr algn="just"/>
            <a:endParaRPr lang="en-US" sz="2400" dirty="0"/>
          </a:p>
          <a:p>
            <a:pPr algn="just"/>
            <a:endParaRPr lang="en-IN" sz="900" dirty="0"/>
          </a:p>
        </p:txBody>
      </p:sp>
    </p:spTree>
    <p:extLst>
      <p:ext uri="{BB962C8B-B14F-4D97-AF65-F5344CB8AC3E}">
        <p14:creationId xmlns:p14="http://schemas.microsoft.com/office/powerpoint/2010/main" val="2808485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Radio Waves</a:t>
            </a:r>
            <a:endParaRPr lang="en-US" dirty="0"/>
          </a:p>
        </p:txBody>
      </p:sp>
      <p:sp>
        <p:nvSpPr>
          <p:cNvPr id="3" name="Content Placeholder 2"/>
          <p:cNvSpPr>
            <a:spLocks noGrp="1"/>
          </p:cNvSpPr>
          <p:nvPr>
            <p:ph idx="1"/>
          </p:nvPr>
        </p:nvSpPr>
        <p:spPr/>
        <p:txBody>
          <a:bodyPr>
            <a:noAutofit/>
          </a:bodyPr>
          <a:lstStyle/>
          <a:p>
            <a:pPr algn="just">
              <a:lnSpc>
                <a:spcPct val="120000"/>
              </a:lnSpc>
            </a:pPr>
            <a:r>
              <a:rPr lang="en-US" sz="2200" dirty="0"/>
              <a:t>It is  able to bounce off the ionosphere and  could travel around the world</a:t>
            </a:r>
          </a:p>
          <a:p>
            <a:pPr algn="just">
              <a:lnSpc>
                <a:spcPct val="120000"/>
              </a:lnSpc>
            </a:pPr>
            <a:r>
              <a:rPr lang="en-US" sz="2200" dirty="0"/>
              <a:t>They are easy to generate</a:t>
            </a:r>
          </a:p>
          <a:p>
            <a:pPr algn="just">
              <a:lnSpc>
                <a:spcPct val="120000"/>
              </a:lnSpc>
            </a:pPr>
            <a:r>
              <a:rPr lang="en-US" sz="2200" dirty="0"/>
              <a:t>Antenna size for Radio wave are in the range of </a:t>
            </a:r>
            <a:r>
              <a:rPr lang="en-US" sz="2200" dirty="0" err="1"/>
              <a:t>millimetres</a:t>
            </a:r>
            <a:r>
              <a:rPr lang="en-US" sz="2200" dirty="0"/>
              <a:t> to </a:t>
            </a:r>
            <a:r>
              <a:rPr lang="en-US" sz="2200" dirty="0" err="1"/>
              <a:t>metres</a:t>
            </a:r>
            <a:r>
              <a:rPr lang="en-US" sz="2200" dirty="0"/>
              <a:t>, which is feasible to make</a:t>
            </a:r>
          </a:p>
          <a:p>
            <a:pPr>
              <a:lnSpc>
                <a:spcPct val="120000"/>
              </a:lnSpc>
            </a:pPr>
            <a:r>
              <a:rPr lang="en-US" sz="2200" dirty="0"/>
              <a:t>They have same velocity in vacuum</a:t>
            </a:r>
          </a:p>
          <a:p>
            <a:pPr>
              <a:lnSpc>
                <a:spcPct val="120000"/>
              </a:lnSpc>
            </a:pPr>
            <a:r>
              <a:rPr lang="en-US" sz="2200" dirty="0"/>
              <a:t>They are </a:t>
            </a:r>
            <a:r>
              <a:rPr lang="en-US" sz="2200" dirty="0" err="1"/>
              <a:t>omni</a:t>
            </a:r>
            <a:r>
              <a:rPr lang="en-US" sz="2200" dirty="0"/>
              <a:t>-directional hence can be used for broadcasting in all directions</a:t>
            </a:r>
          </a:p>
          <a:p>
            <a:pPr>
              <a:lnSpc>
                <a:spcPct val="120000"/>
              </a:lnSpc>
            </a:pPr>
            <a:r>
              <a:rPr lang="en-US" sz="2200" dirty="0"/>
              <a:t>Radio waves are used for multi-casting, in which there is one sender but many receivers such as AM and RM radio, television, maritime radio, cordless phones and paging</a:t>
            </a:r>
          </a:p>
          <a:p>
            <a:pPr>
              <a:lnSpc>
                <a:spcPct val="120000"/>
              </a:lnSpc>
            </a:pPr>
            <a:r>
              <a:rPr lang="en-US" sz="2200" dirty="0" err="1"/>
              <a:t>Behaviour</a:t>
            </a:r>
            <a:r>
              <a:rPr lang="en-US" sz="2200" dirty="0"/>
              <a:t> depends on frequency</a:t>
            </a:r>
          </a:p>
          <a:p>
            <a:endParaRPr lang="en-US" sz="2200" dirty="0"/>
          </a:p>
        </p:txBody>
      </p:sp>
    </p:spTree>
    <p:extLst>
      <p:ext uri="{BB962C8B-B14F-4D97-AF65-F5344CB8AC3E}">
        <p14:creationId xmlns:p14="http://schemas.microsoft.com/office/powerpoint/2010/main" val="4150978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Radio Waves</a:t>
            </a:r>
            <a:endParaRPr lang="en-US" dirty="0"/>
          </a:p>
        </p:txBody>
      </p:sp>
      <p:sp>
        <p:nvSpPr>
          <p:cNvPr id="3" name="Content Placeholder 2"/>
          <p:cNvSpPr>
            <a:spLocks noGrp="1"/>
          </p:cNvSpPr>
          <p:nvPr>
            <p:ph idx="1"/>
          </p:nvPr>
        </p:nvSpPr>
        <p:spPr/>
        <p:txBody>
          <a:bodyPr>
            <a:normAutofit/>
          </a:bodyPr>
          <a:lstStyle/>
          <a:p>
            <a:pPr>
              <a:lnSpc>
                <a:spcPct val="120000"/>
              </a:lnSpc>
            </a:pPr>
            <a:r>
              <a:rPr lang="en-US" sz="2200" dirty="0"/>
              <a:t>Uncontrolled radiation of RF affects pre-adolescent </a:t>
            </a:r>
            <a:r>
              <a:rPr lang="en-US" sz="2200" dirty="0" err="1"/>
              <a:t>childrens</a:t>
            </a:r>
            <a:r>
              <a:rPr lang="en-US" sz="2200" dirty="0"/>
              <a:t> , pregnant women, elderly humans, patients with pace makers, small birds, flora and fauna, small insects etc. </a:t>
            </a:r>
          </a:p>
          <a:p>
            <a:pPr>
              <a:lnSpc>
                <a:spcPct val="120000"/>
              </a:lnSpc>
            </a:pPr>
            <a:r>
              <a:rPr lang="en-US" sz="2200" dirty="0"/>
              <a:t>The areas near RF cellular towers have been observed with more lightening compare to other areas. </a:t>
            </a:r>
            <a:br>
              <a:rPr lang="en-US" sz="2200" dirty="0"/>
            </a:br>
            <a:r>
              <a:rPr lang="en-US" sz="2200" dirty="0"/>
              <a:t>It also affects some of the fruits grown near the RF tower areas</a:t>
            </a:r>
          </a:p>
          <a:p>
            <a:pPr>
              <a:lnSpc>
                <a:spcPct val="120000"/>
              </a:lnSpc>
            </a:pPr>
            <a:r>
              <a:rPr lang="en-US" sz="2200" dirty="0"/>
              <a:t>As RF waves are available both in LOS and non LOS regions of transmitter, it can be easily intruded by the hackers and crucial personal/official data can be decoded for malicious motives</a:t>
            </a:r>
          </a:p>
          <a:p>
            <a:endParaRPr lang="en-US" sz="2200" dirty="0"/>
          </a:p>
        </p:txBody>
      </p:sp>
    </p:spTree>
    <p:extLst>
      <p:ext uri="{BB962C8B-B14F-4D97-AF65-F5344CB8AC3E}">
        <p14:creationId xmlns:p14="http://schemas.microsoft.com/office/powerpoint/2010/main" val="3373831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5C53-3528-4F84-AD5B-8F2C29C3D17B}"/>
              </a:ext>
            </a:extLst>
          </p:cNvPr>
          <p:cNvSpPr>
            <a:spLocks noGrp="1"/>
          </p:cNvSpPr>
          <p:nvPr>
            <p:ph type="title"/>
          </p:nvPr>
        </p:nvSpPr>
        <p:spPr/>
        <p:txBody>
          <a:bodyPr/>
          <a:lstStyle/>
          <a:p>
            <a:r>
              <a:rPr lang="en-IN" dirty="0"/>
              <a:t>Features of Micro Waves</a:t>
            </a:r>
          </a:p>
        </p:txBody>
      </p:sp>
      <p:sp>
        <p:nvSpPr>
          <p:cNvPr id="3" name="Content Placeholder 2">
            <a:extLst>
              <a:ext uri="{FF2B5EF4-FFF2-40B4-BE49-F238E27FC236}">
                <a16:creationId xmlns:a16="http://schemas.microsoft.com/office/drawing/2014/main" id="{C5857BBA-CCB6-4676-B88A-87376E2BE295}"/>
              </a:ext>
            </a:extLst>
          </p:cNvPr>
          <p:cNvSpPr>
            <a:spLocks noGrp="1"/>
          </p:cNvSpPr>
          <p:nvPr>
            <p:ph idx="1"/>
          </p:nvPr>
        </p:nvSpPr>
        <p:spPr/>
        <p:txBody>
          <a:bodyPr>
            <a:noAutofit/>
          </a:bodyPr>
          <a:lstStyle/>
          <a:p>
            <a:pPr>
              <a:lnSpc>
                <a:spcPct val="120000"/>
              </a:lnSpc>
            </a:pPr>
            <a:r>
              <a:rPr lang="en-IN" sz="2200" dirty="0"/>
              <a:t>High frequency; large amount of information can be transmitted therefore cost efficient </a:t>
            </a:r>
          </a:p>
          <a:p>
            <a:pPr>
              <a:lnSpc>
                <a:spcPct val="120000"/>
              </a:lnSpc>
            </a:pPr>
            <a:r>
              <a:rPr lang="en-IN" sz="2200" dirty="0"/>
              <a:t>Meticulous circuitry is required at the receiving end</a:t>
            </a:r>
          </a:p>
          <a:p>
            <a:pPr>
              <a:lnSpc>
                <a:spcPct val="120000"/>
              </a:lnSpc>
            </a:pPr>
            <a:r>
              <a:rPr lang="en-IN" sz="2200" dirty="0"/>
              <a:t>Antenna size small…massive towers not needed</a:t>
            </a:r>
          </a:p>
          <a:p>
            <a:pPr>
              <a:lnSpc>
                <a:spcPct val="120000"/>
              </a:lnSpc>
            </a:pPr>
            <a:r>
              <a:rPr lang="en-IN" sz="2200" dirty="0"/>
              <a:t>Travel faster; more reliable less maintenance is required</a:t>
            </a:r>
          </a:p>
          <a:p>
            <a:pPr>
              <a:lnSpc>
                <a:spcPct val="120000"/>
              </a:lnSpc>
            </a:pPr>
            <a:r>
              <a:rPr lang="en-US" sz="2200" dirty="0"/>
              <a:t>Can travel through short distances due to higher frequency</a:t>
            </a:r>
          </a:p>
          <a:p>
            <a:pPr algn="just">
              <a:lnSpc>
                <a:spcPct val="120000"/>
              </a:lnSpc>
            </a:pPr>
            <a:r>
              <a:rPr lang="en-US" sz="2200" dirty="0"/>
              <a:t>Can travel through atmospheric layers making them suitable for satellite communication</a:t>
            </a:r>
          </a:p>
          <a:p>
            <a:pPr algn="just">
              <a:lnSpc>
                <a:spcPct val="120000"/>
              </a:lnSpc>
            </a:pPr>
            <a:r>
              <a:rPr lang="en-US" sz="2200" dirty="0"/>
              <a:t> Use directional antennas hence applicable in hilly remote areas where directionality is required</a:t>
            </a:r>
          </a:p>
          <a:p>
            <a:pPr>
              <a:lnSpc>
                <a:spcPct val="120000"/>
              </a:lnSpc>
            </a:pPr>
            <a:endParaRPr lang="en-US" sz="2200" dirty="0"/>
          </a:p>
          <a:p>
            <a:pPr>
              <a:lnSpc>
                <a:spcPct val="120000"/>
              </a:lnSpc>
            </a:pPr>
            <a:endParaRPr lang="en-US" sz="2200" dirty="0"/>
          </a:p>
        </p:txBody>
      </p:sp>
    </p:spTree>
    <p:extLst>
      <p:ext uri="{BB962C8B-B14F-4D97-AF65-F5344CB8AC3E}">
        <p14:creationId xmlns:p14="http://schemas.microsoft.com/office/powerpoint/2010/main" val="58139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Radio Waves</a:t>
            </a:r>
            <a:endParaRPr lang="en-US" dirty="0"/>
          </a:p>
        </p:txBody>
      </p:sp>
      <p:sp>
        <p:nvSpPr>
          <p:cNvPr id="3" name="Content Placeholder 2"/>
          <p:cNvSpPr>
            <a:spLocks noGrp="1"/>
          </p:cNvSpPr>
          <p:nvPr>
            <p:ph idx="1"/>
          </p:nvPr>
        </p:nvSpPr>
        <p:spPr/>
        <p:txBody>
          <a:bodyPr>
            <a:normAutofit/>
          </a:bodyPr>
          <a:lstStyle/>
          <a:p>
            <a:pPr algn="just">
              <a:lnSpc>
                <a:spcPct val="120000"/>
              </a:lnSpc>
            </a:pPr>
            <a:r>
              <a:rPr lang="en-US" dirty="0"/>
              <a:t>Line-of-sight transmission; signal has to be transmitted several times in different directions for propagating signal</a:t>
            </a:r>
          </a:p>
          <a:p>
            <a:pPr algn="just">
              <a:lnSpc>
                <a:spcPct val="120000"/>
              </a:lnSpc>
            </a:pPr>
            <a:r>
              <a:rPr lang="en-US" dirty="0"/>
              <a:t>Obstructed easily</a:t>
            </a:r>
          </a:p>
          <a:p>
            <a:pPr algn="just">
              <a:lnSpc>
                <a:spcPct val="120000"/>
              </a:lnSpc>
            </a:pPr>
            <a:r>
              <a:rPr lang="en-US" dirty="0"/>
              <a:t>Microwave radio communication can also be degraded by heavy moisture in the atmosphere, snow, rain and fog, in a phenomenon known as rain fade.</a:t>
            </a:r>
            <a:endParaRPr lang="en-IN" dirty="0"/>
          </a:p>
          <a:p>
            <a:pPr algn="just"/>
            <a:endParaRPr lang="en-US" dirty="0"/>
          </a:p>
        </p:txBody>
      </p:sp>
    </p:spTree>
    <p:extLst>
      <p:ext uri="{BB962C8B-B14F-4D97-AF65-F5344CB8AC3E}">
        <p14:creationId xmlns:p14="http://schemas.microsoft.com/office/powerpoint/2010/main" val="259217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radio propagation</a:t>
            </a:r>
          </a:p>
        </p:txBody>
      </p:sp>
      <p:sp>
        <p:nvSpPr>
          <p:cNvPr id="3" name="Content Placeholder 2"/>
          <p:cNvSpPr>
            <a:spLocks noGrp="1"/>
          </p:cNvSpPr>
          <p:nvPr>
            <p:ph idx="1"/>
          </p:nvPr>
        </p:nvSpPr>
        <p:spPr/>
        <p:txBody>
          <a:bodyPr/>
          <a:lstStyle/>
          <a:p>
            <a:r>
              <a:rPr lang="en-IN" dirty="0"/>
              <a:t>Increasingly limited availability of conventional bandwidths for electronic equipment</a:t>
            </a:r>
          </a:p>
          <a:p>
            <a:r>
              <a:rPr lang="en-IN" dirty="0"/>
              <a:t>Licensing of bands</a:t>
            </a:r>
          </a:p>
          <a:p>
            <a:r>
              <a:rPr lang="en-IN" dirty="0"/>
              <a:t>Radio communications interference with sensitive electrical equipment </a:t>
            </a:r>
          </a:p>
          <a:p>
            <a:r>
              <a:rPr lang="en-IN" dirty="0"/>
              <a:t>Data security</a:t>
            </a:r>
          </a:p>
          <a:p>
            <a:r>
              <a:rPr lang="en-IN" dirty="0"/>
              <a:t>Negative health consequences on environment</a:t>
            </a:r>
            <a:endParaRPr lang="en-US" dirty="0"/>
          </a:p>
        </p:txBody>
      </p:sp>
    </p:spTree>
    <p:extLst>
      <p:ext uri="{BB962C8B-B14F-4D97-AF65-F5344CB8AC3E}">
        <p14:creationId xmlns:p14="http://schemas.microsoft.com/office/powerpoint/2010/main" val="3955927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sz="3600" dirty="0"/>
          </a:p>
          <a:p>
            <a:pPr marL="0" indent="0" algn="ctr">
              <a:buNone/>
            </a:pPr>
            <a:r>
              <a:rPr lang="en-US" sz="3600" b="1" dirty="0"/>
              <a:t>Optical Communication</a:t>
            </a:r>
          </a:p>
        </p:txBody>
      </p:sp>
    </p:spTree>
    <p:extLst>
      <p:ext uri="{BB962C8B-B14F-4D97-AF65-F5344CB8AC3E}">
        <p14:creationId xmlns:p14="http://schemas.microsoft.com/office/powerpoint/2010/main" val="138747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vs. Digital signal</a:t>
            </a:r>
          </a:p>
        </p:txBody>
      </p:sp>
      <p:sp>
        <p:nvSpPr>
          <p:cNvPr id="3" name="Content Placeholder 2"/>
          <p:cNvSpPr>
            <a:spLocks noGrp="1"/>
          </p:cNvSpPr>
          <p:nvPr>
            <p:ph sz="half" idx="1"/>
          </p:nvPr>
        </p:nvSpPr>
        <p:spPr/>
        <p:txBody>
          <a:bodyPr/>
          <a:lstStyle/>
          <a:p>
            <a:pPr marL="0" indent="0" algn="just">
              <a:buNone/>
            </a:pPr>
            <a:r>
              <a:rPr lang="en-US" b="1" dirty="0"/>
              <a:t>Analog signal </a:t>
            </a:r>
          </a:p>
          <a:p>
            <a:pPr lvl="1" algn="just"/>
            <a:r>
              <a:rPr lang="en-US" dirty="0"/>
              <a:t>Continuous signal </a:t>
            </a:r>
          </a:p>
          <a:p>
            <a:pPr lvl="1" algn="just"/>
            <a:r>
              <a:rPr lang="en-US" dirty="0"/>
              <a:t>Uses continuous range of values to represent information</a:t>
            </a:r>
          </a:p>
          <a:p>
            <a:pPr lvl="1" algn="just"/>
            <a:r>
              <a:rPr lang="en-US" dirty="0"/>
              <a:t>denoted by sine waves	</a:t>
            </a:r>
          </a:p>
          <a:p>
            <a:pPr lvl="1" algn="just"/>
            <a:r>
              <a:rPr lang="en-US" dirty="0"/>
              <a:t>Analog technology records waveforms as they are</a:t>
            </a:r>
          </a:p>
          <a:p>
            <a:pPr lvl="1" algn="just"/>
            <a:r>
              <a:rPr lang="en-US" dirty="0"/>
              <a:t>Sine waves</a:t>
            </a:r>
          </a:p>
        </p:txBody>
      </p:sp>
      <p:sp>
        <p:nvSpPr>
          <p:cNvPr id="5" name="Content Placeholder 4"/>
          <p:cNvSpPr>
            <a:spLocks noGrp="1"/>
          </p:cNvSpPr>
          <p:nvPr>
            <p:ph sz="half" idx="2"/>
          </p:nvPr>
        </p:nvSpPr>
        <p:spPr/>
        <p:txBody>
          <a:bodyPr/>
          <a:lstStyle/>
          <a:p>
            <a:pPr marL="0" indent="0">
              <a:buNone/>
            </a:pPr>
            <a:r>
              <a:rPr lang="en-US" b="1" dirty="0"/>
              <a:t>Digital signals </a:t>
            </a:r>
          </a:p>
          <a:p>
            <a:pPr lvl="1" algn="just"/>
            <a:r>
              <a:rPr lang="en-US" dirty="0"/>
              <a:t>discrete time signals</a:t>
            </a:r>
          </a:p>
          <a:p>
            <a:pPr lvl="1" algn="just"/>
            <a:r>
              <a:rPr lang="en-US" dirty="0"/>
              <a:t>denoted by square waves</a:t>
            </a:r>
          </a:p>
          <a:p>
            <a:pPr lvl="1" algn="just"/>
            <a:r>
              <a:rPr lang="en-US" dirty="0"/>
              <a:t>Uses discrete or discontinuous values to represent information</a:t>
            </a:r>
          </a:p>
          <a:p>
            <a:pPr lvl="1" algn="just"/>
            <a:r>
              <a:rPr lang="en-US" dirty="0"/>
              <a:t>Samples analog waveforms into a limited set of numbers and records them</a:t>
            </a:r>
          </a:p>
          <a:p>
            <a:pPr lvl="1" algn="just"/>
            <a:r>
              <a:rPr lang="en-US" dirty="0"/>
              <a:t>Square waves</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057968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054E-F134-4829-A05E-C59904DCB63C}"/>
              </a:ext>
            </a:extLst>
          </p:cNvPr>
          <p:cNvSpPr>
            <a:spLocks noGrp="1"/>
          </p:cNvSpPr>
          <p:nvPr>
            <p:ph type="title"/>
          </p:nvPr>
        </p:nvSpPr>
        <p:spPr/>
        <p:txBody>
          <a:bodyPr/>
          <a:lstStyle/>
          <a:p>
            <a:r>
              <a:rPr lang="en-IN" dirty="0"/>
              <a:t>Infra red waves</a:t>
            </a:r>
          </a:p>
        </p:txBody>
      </p:sp>
      <p:sp>
        <p:nvSpPr>
          <p:cNvPr id="3" name="Content Placeholder 2">
            <a:extLst>
              <a:ext uri="{FF2B5EF4-FFF2-40B4-BE49-F238E27FC236}">
                <a16:creationId xmlns:a16="http://schemas.microsoft.com/office/drawing/2014/main" id="{2ADCD0DD-1E19-4C96-A023-8A1F45F133E4}"/>
              </a:ext>
            </a:extLst>
          </p:cNvPr>
          <p:cNvSpPr>
            <a:spLocks noGrp="1"/>
          </p:cNvSpPr>
          <p:nvPr>
            <p:ph idx="1"/>
          </p:nvPr>
        </p:nvSpPr>
        <p:spPr/>
        <p:txBody>
          <a:bodyPr>
            <a:noAutofit/>
          </a:bodyPr>
          <a:lstStyle/>
          <a:p>
            <a:r>
              <a:rPr lang="en-US" sz="2400" dirty="0"/>
              <a:t>The wavelength of infrared radiation varies from about 750 </a:t>
            </a:r>
            <a:r>
              <a:rPr lang="en-US" sz="2400" dirty="0" err="1"/>
              <a:t>nanometres</a:t>
            </a:r>
            <a:r>
              <a:rPr lang="en-US" sz="2400" dirty="0"/>
              <a:t> (the </a:t>
            </a:r>
            <a:r>
              <a:rPr lang="en-US" sz="2400" i="1" dirty="0"/>
              <a:t>near infrared</a:t>
            </a:r>
            <a:r>
              <a:rPr lang="en-US" sz="2400" dirty="0"/>
              <a:t>) to 1 </a:t>
            </a:r>
            <a:r>
              <a:rPr lang="en-US" sz="2400" dirty="0" err="1"/>
              <a:t>millimetre</a:t>
            </a:r>
            <a:r>
              <a:rPr lang="en-US" sz="2400" dirty="0"/>
              <a:t> (the </a:t>
            </a:r>
            <a:r>
              <a:rPr lang="en-US" sz="2400" i="1" dirty="0"/>
              <a:t>far infrared</a:t>
            </a:r>
            <a:r>
              <a:rPr lang="en-US" sz="2400" dirty="0"/>
              <a:t>). Frequencies range from about 300 GHz to 400 THz. I</a:t>
            </a:r>
          </a:p>
          <a:p>
            <a:r>
              <a:rPr lang="en-US" sz="2400" dirty="0"/>
              <a:t>Infrared transmitters are usually relatively directional, cheap, lightweight, reliable and easy to manufacture. </a:t>
            </a:r>
          </a:p>
          <a:p>
            <a:r>
              <a:rPr lang="en-US" sz="2400" dirty="0"/>
              <a:t>The main disadvantage is that infrared light will not pass through solid objects. </a:t>
            </a:r>
          </a:p>
          <a:p>
            <a:r>
              <a:rPr lang="en-US" sz="2400" dirty="0"/>
              <a:t>On the plus side, an infrared system in one room of a building will not interfere with similar systems in nearby rooms, and the possibility of eavesdropping is far lower than with radio-based systems</a:t>
            </a:r>
          </a:p>
        </p:txBody>
      </p:sp>
    </p:spTree>
    <p:extLst>
      <p:ext uri="{BB962C8B-B14F-4D97-AF65-F5344CB8AC3E}">
        <p14:creationId xmlns:p14="http://schemas.microsoft.com/office/powerpoint/2010/main" val="640101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17F1-0A04-49DF-8579-52D6D96BC863}"/>
              </a:ext>
            </a:extLst>
          </p:cNvPr>
          <p:cNvSpPr>
            <a:spLocks noGrp="1"/>
          </p:cNvSpPr>
          <p:nvPr>
            <p:ph type="title"/>
          </p:nvPr>
        </p:nvSpPr>
        <p:spPr/>
        <p:txBody>
          <a:bodyPr/>
          <a:lstStyle/>
          <a:p>
            <a:r>
              <a:rPr lang="en-IN" dirty="0"/>
              <a:t>Features of Infra red Waves</a:t>
            </a:r>
          </a:p>
        </p:txBody>
      </p:sp>
      <p:sp>
        <p:nvSpPr>
          <p:cNvPr id="3" name="Content Placeholder 2">
            <a:extLst>
              <a:ext uri="{FF2B5EF4-FFF2-40B4-BE49-F238E27FC236}">
                <a16:creationId xmlns:a16="http://schemas.microsoft.com/office/drawing/2014/main" id="{5D9CCE2A-4337-4332-949A-BA0054CEE25F}"/>
              </a:ext>
            </a:extLst>
          </p:cNvPr>
          <p:cNvSpPr>
            <a:spLocks noGrp="1"/>
          </p:cNvSpPr>
          <p:nvPr>
            <p:ph idx="1"/>
          </p:nvPr>
        </p:nvSpPr>
        <p:spPr/>
        <p:txBody>
          <a:bodyPr>
            <a:noAutofit/>
          </a:bodyPr>
          <a:lstStyle/>
          <a:p>
            <a:pPr algn="just"/>
            <a:r>
              <a:rPr lang="en-US" sz="2200" dirty="0"/>
              <a:t>The wavelength of infrared radiation varies from about 750 </a:t>
            </a:r>
            <a:r>
              <a:rPr lang="en-US" sz="2200" dirty="0" err="1"/>
              <a:t>nanometres</a:t>
            </a:r>
            <a:r>
              <a:rPr lang="en-US" sz="2200" dirty="0"/>
              <a:t> (the </a:t>
            </a:r>
            <a:r>
              <a:rPr lang="en-US" sz="2200" i="1" dirty="0"/>
              <a:t>near infrared</a:t>
            </a:r>
            <a:r>
              <a:rPr lang="en-US" sz="2200" dirty="0"/>
              <a:t>) to 1 millimeter  (the </a:t>
            </a:r>
            <a:r>
              <a:rPr lang="en-US" sz="2200" i="1" dirty="0"/>
              <a:t>far infrared</a:t>
            </a:r>
            <a:r>
              <a:rPr lang="en-US" sz="2200" dirty="0"/>
              <a:t>). </a:t>
            </a:r>
          </a:p>
          <a:p>
            <a:pPr algn="just"/>
            <a:r>
              <a:rPr lang="en-US" sz="2200" dirty="0"/>
              <a:t>Frequencies range from about 300 GHz to 400 THz</a:t>
            </a:r>
          </a:p>
          <a:p>
            <a:pPr algn="just"/>
            <a:r>
              <a:rPr lang="en-US" sz="2200" dirty="0"/>
              <a:t> </a:t>
            </a:r>
            <a:r>
              <a:rPr lang="en-IN" sz="2200" dirty="0"/>
              <a:t>An infrared transmitting device, either a light-emitting diode (LED) or a laser diode, converts an electrical signal to an optical signal. </a:t>
            </a:r>
          </a:p>
          <a:p>
            <a:pPr algn="just"/>
            <a:r>
              <a:rPr lang="en-IN" sz="2200" dirty="0"/>
              <a:t>LEDs have a naturally wide transmission path and are suitable for short-range applications. They are also much safer than laser diodes for indoor use. </a:t>
            </a:r>
          </a:p>
          <a:p>
            <a:pPr algn="just"/>
            <a:r>
              <a:rPr lang="en-IN" sz="2200" dirty="0"/>
              <a:t>Laser diodes have narrow transmit beams and a relatively narrow spectral width, making them more suitable for point-to-point long-range applications. </a:t>
            </a:r>
          </a:p>
          <a:p>
            <a:pPr algn="just"/>
            <a:r>
              <a:rPr lang="en-IN" sz="2200" dirty="0"/>
              <a:t>The transmitted signal's intensity or power is proportional to the modulating signal</a:t>
            </a:r>
          </a:p>
          <a:p>
            <a:pPr algn="just"/>
            <a:r>
              <a:rPr lang="en-IN" sz="2200" dirty="0"/>
              <a:t>Photodetector at the receiver produces an output current proportional to the received optical signal intensity;</a:t>
            </a:r>
            <a:r>
              <a:rPr lang="en-US" sz="2200" dirty="0"/>
              <a:t>Contemporary application is TV remote control</a:t>
            </a:r>
          </a:p>
          <a:p>
            <a:pPr algn="just"/>
            <a:endParaRPr lang="en-IN" sz="2200" dirty="0"/>
          </a:p>
          <a:p>
            <a:pPr algn="just"/>
            <a:endParaRPr lang="en-IN" sz="2200" dirty="0"/>
          </a:p>
        </p:txBody>
      </p:sp>
    </p:spTree>
    <p:extLst>
      <p:ext uri="{BB962C8B-B14F-4D97-AF65-F5344CB8AC3E}">
        <p14:creationId xmlns:p14="http://schemas.microsoft.com/office/powerpoint/2010/main" val="2636646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E0CD-7993-4343-AF45-03863D528C7B}"/>
              </a:ext>
            </a:extLst>
          </p:cNvPr>
          <p:cNvSpPr>
            <a:spLocks noGrp="1"/>
          </p:cNvSpPr>
          <p:nvPr>
            <p:ph type="title"/>
          </p:nvPr>
        </p:nvSpPr>
        <p:spPr/>
        <p:txBody>
          <a:bodyPr/>
          <a:lstStyle/>
          <a:p>
            <a:r>
              <a:rPr lang="en-IN" dirty="0"/>
              <a:t>Features of Infra red Waves</a:t>
            </a:r>
          </a:p>
        </p:txBody>
      </p:sp>
      <p:sp>
        <p:nvSpPr>
          <p:cNvPr id="3" name="Content Placeholder 2">
            <a:extLst>
              <a:ext uri="{FF2B5EF4-FFF2-40B4-BE49-F238E27FC236}">
                <a16:creationId xmlns:a16="http://schemas.microsoft.com/office/drawing/2014/main" id="{68B3EB87-AC92-46F7-96DB-727AF21BB03A}"/>
              </a:ext>
            </a:extLst>
          </p:cNvPr>
          <p:cNvSpPr>
            <a:spLocks noGrp="1"/>
          </p:cNvSpPr>
          <p:nvPr>
            <p:ph idx="1"/>
          </p:nvPr>
        </p:nvSpPr>
        <p:spPr>
          <a:xfrm>
            <a:off x="838200" y="1460501"/>
            <a:ext cx="10591800" cy="4356100"/>
          </a:xfrm>
        </p:spPr>
        <p:txBody>
          <a:bodyPr>
            <a:normAutofit/>
          </a:bodyPr>
          <a:lstStyle/>
          <a:p>
            <a:pPr algn="just"/>
            <a:r>
              <a:rPr lang="en-US" sz="2400" i="1" dirty="0"/>
              <a:t>Infrared Data Association</a:t>
            </a:r>
            <a:r>
              <a:rPr lang="en-US" sz="2400" dirty="0"/>
              <a:t> (IrDA), set up in 1993 to develop standards for infrared communication hardware software and communications protocol standards for short-range data communications in applications such as </a:t>
            </a:r>
            <a:r>
              <a:rPr lang="en-US" sz="2400" i="1" dirty="0"/>
              <a:t>personal area networks</a:t>
            </a:r>
            <a:r>
              <a:rPr lang="en-US" sz="2400" dirty="0"/>
              <a:t> (PANs)</a:t>
            </a:r>
          </a:p>
          <a:p>
            <a:pPr algn="just"/>
            <a:r>
              <a:rPr lang="en-US" sz="2400" dirty="0"/>
              <a:t>Infrared laser systems can also be used for long-range communication </a:t>
            </a:r>
          </a:p>
          <a:p>
            <a:pPr lvl="1" algn="just"/>
            <a:r>
              <a:rPr lang="en-US" sz="2000" dirty="0"/>
              <a:t>up to about 2.4 kilometers</a:t>
            </a:r>
          </a:p>
          <a:p>
            <a:pPr lvl="1" algn="just"/>
            <a:r>
              <a:rPr lang="en-US" sz="2000" dirty="0"/>
              <a:t> with a maximum projected data rate of 16 </a:t>
            </a:r>
            <a:r>
              <a:rPr lang="en-US" sz="2000" dirty="0" err="1"/>
              <a:t>Mbps</a:t>
            </a:r>
            <a:endParaRPr lang="en-US" sz="2000" dirty="0"/>
          </a:p>
          <a:p>
            <a:pPr lvl="1" algn="just"/>
            <a:r>
              <a:rPr lang="en-US" sz="2000" dirty="0"/>
              <a:t>Point-to-point (line-of-sight) systems</a:t>
            </a:r>
          </a:p>
          <a:p>
            <a:pPr lvl="1" algn="just"/>
            <a:r>
              <a:rPr lang="en-US" sz="2000" dirty="0"/>
              <a:t>Sensitive to fog and other atmospheric conditions</a:t>
            </a:r>
          </a:p>
          <a:p>
            <a:pPr lvl="1" algn="just"/>
            <a:r>
              <a:rPr lang="en-US" sz="2000" dirty="0"/>
              <a:t>Building to building transmission link</a:t>
            </a:r>
            <a:endParaRPr lang="en-IN" sz="2000" dirty="0"/>
          </a:p>
        </p:txBody>
      </p:sp>
    </p:spTree>
    <p:extLst>
      <p:ext uri="{BB962C8B-B14F-4D97-AF65-F5344CB8AC3E}">
        <p14:creationId xmlns:p14="http://schemas.microsoft.com/office/powerpoint/2010/main" val="1752258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5EFE-2EF3-4807-AC1D-2F5CC2F3D5B1}"/>
              </a:ext>
            </a:extLst>
          </p:cNvPr>
          <p:cNvSpPr>
            <a:spLocks noGrp="1"/>
          </p:cNvSpPr>
          <p:nvPr>
            <p:ph type="title"/>
          </p:nvPr>
        </p:nvSpPr>
        <p:spPr/>
        <p:txBody>
          <a:bodyPr/>
          <a:lstStyle/>
          <a:p>
            <a:r>
              <a:rPr lang="en-IN" dirty="0"/>
              <a:t>Point-to-point communication</a:t>
            </a:r>
          </a:p>
        </p:txBody>
      </p:sp>
      <p:pic>
        <p:nvPicPr>
          <p:cNvPr id="1026" name="Picture 2" descr="Image result for infrared laser beams pt to pt communication">
            <a:extLst>
              <a:ext uri="{FF2B5EF4-FFF2-40B4-BE49-F238E27FC236}">
                <a16:creationId xmlns:a16="http://schemas.microsoft.com/office/drawing/2014/main" id="{978C1E4C-F6B8-467C-A04F-34A02A8CCC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7157814" cy="423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66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066-E68D-4149-A3F6-F1EF6A71E2F0}"/>
              </a:ext>
            </a:extLst>
          </p:cNvPr>
          <p:cNvSpPr>
            <a:spLocks noGrp="1"/>
          </p:cNvSpPr>
          <p:nvPr>
            <p:ph type="title"/>
          </p:nvPr>
        </p:nvSpPr>
        <p:spPr/>
        <p:txBody>
          <a:bodyPr/>
          <a:lstStyle/>
          <a:p>
            <a:r>
              <a:rPr lang="en-IN" dirty="0"/>
              <a:t>Features of Infra red Waves</a:t>
            </a:r>
          </a:p>
        </p:txBody>
      </p:sp>
      <p:sp>
        <p:nvSpPr>
          <p:cNvPr id="3" name="Content Placeholder 2">
            <a:extLst>
              <a:ext uri="{FF2B5EF4-FFF2-40B4-BE49-F238E27FC236}">
                <a16:creationId xmlns:a16="http://schemas.microsoft.com/office/drawing/2014/main" id="{B0F5174A-7EA9-49AA-87A1-D765202F497F}"/>
              </a:ext>
            </a:extLst>
          </p:cNvPr>
          <p:cNvSpPr>
            <a:spLocks noGrp="1"/>
          </p:cNvSpPr>
          <p:nvPr>
            <p:ph idx="1"/>
          </p:nvPr>
        </p:nvSpPr>
        <p:spPr/>
        <p:txBody>
          <a:bodyPr>
            <a:normAutofit/>
          </a:bodyPr>
          <a:lstStyle/>
          <a:p>
            <a:pPr algn="just"/>
            <a:r>
              <a:rPr lang="en-US" dirty="0"/>
              <a:t>Diffuse (or non-line-of-sight) systems may be used for wireless LAN connectivity, in which the link between transmitter and receiver is maintained by "bouncing" the transmitted signals off reflecting surfaces such as walls and ceilings</a:t>
            </a:r>
          </a:p>
          <a:p>
            <a:pPr algn="just"/>
            <a:r>
              <a:rPr lang="en-US" dirty="0"/>
              <a:t>The specifications for infrared wireless LANs are covered in the IEEE 802.11 standard</a:t>
            </a:r>
          </a:p>
          <a:p>
            <a:endParaRPr lang="en-IN" dirty="0"/>
          </a:p>
        </p:txBody>
      </p:sp>
    </p:spTree>
    <p:extLst>
      <p:ext uri="{BB962C8B-B14F-4D97-AF65-F5344CB8AC3E}">
        <p14:creationId xmlns:p14="http://schemas.microsoft.com/office/powerpoint/2010/main" val="1894254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2646-08BB-4F5D-B420-0BC9A448FC13}"/>
              </a:ext>
            </a:extLst>
          </p:cNvPr>
          <p:cNvSpPr>
            <a:spLocks noGrp="1"/>
          </p:cNvSpPr>
          <p:nvPr>
            <p:ph type="title"/>
          </p:nvPr>
        </p:nvSpPr>
        <p:spPr/>
        <p:txBody>
          <a:bodyPr/>
          <a:lstStyle/>
          <a:p>
            <a:r>
              <a:rPr lang="en-IN" dirty="0"/>
              <a:t>Features of Infra red Waves</a:t>
            </a:r>
            <a:endParaRPr lang="en-IN" b="1" dirty="0"/>
          </a:p>
        </p:txBody>
      </p:sp>
      <p:sp>
        <p:nvSpPr>
          <p:cNvPr id="3" name="Content Placeholder 2">
            <a:extLst>
              <a:ext uri="{FF2B5EF4-FFF2-40B4-BE49-F238E27FC236}">
                <a16:creationId xmlns:a16="http://schemas.microsoft.com/office/drawing/2014/main" id="{B982C346-7141-4C9B-961E-EB7B894011B6}"/>
              </a:ext>
            </a:extLst>
          </p:cNvPr>
          <p:cNvSpPr>
            <a:spLocks noGrp="1"/>
          </p:cNvSpPr>
          <p:nvPr>
            <p:ph idx="1"/>
          </p:nvPr>
        </p:nvSpPr>
        <p:spPr/>
        <p:txBody>
          <a:bodyPr>
            <a:normAutofit/>
          </a:bodyPr>
          <a:lstStyle/>
          <a:p>
            <a:pPr algn="just"/>
            <a:endParaRPr lang="en-US" sz="2400" dirty="0"/>
          </a:p>
          <a:p>
            <a:pPr algn="just"/>
            <a:r>
              <a:rPr lang="en-US" sz="2400" dirty="0"/>
              <a:t>Infrared transmitters are usually relatively directional, cheap, lightweight, reliable and easy to manufacture</a:t>
            </a:r>
          </a:p>
          <a:p>
            <a:pPr algn="just"/>
            <a:r>
              <a:rPr lang="en-US" sz="2400" dirty="0"/>
              <a:t>An infrared system in one room of a building will not interfere with similar systems in nearby rooms</a:t>
            </a:r>
          </a:p>
          <a:p>
            <a:pPr algn="just"/>
            <a:r>
              <a:rPr lang="en-US" sz="2400" dirty="0"/>
              <a:t>Possibility of eavesdropping is far lower than with radio-based systems</a:t>
            </a:r>
          </a:p>
          <a:p>
            <a:pPr algn="just"/>
            <a:r>
              <a:rPr lang="en-US" sz="2400" dirty="0"/>
              <a:t>Infrared communication is more reliable alternative for indoor wireless LANs</a:t>
            </a:r>
          </a:p>
          <a:p>
            <a:pPr algn="just"/>
            <a:r>
              <a:rPr lang="en-US" sz="2400" dirty="0"/>
              <a:t>Easily obstructed</a:t>
            </a:r>
          </a:p>
          <a:p>
            <a:pPr algn="just"/>
            <a:r>
              <a:rPr lang="en-US" sz="2400" dirty="0"/>
              <a:t>Harmful at high power levels</a:t>
            </a:r>
          </a:p>
          <a:p>
            <a:pPr algn="just"/>
            <a:r>
              <a:rPr lang="en-US" sz="2400" dirty="0"/>
              <a:t>Cannot be used outside in day because of interference with sunlight</a:t>
            </a:r>
          </a:p>
          <a:p>
            <a:endParaRPr lang="en-IN" dirty="0"/>
          </a:p>
        </p:txBody>
      </p:sp>
    </p:spTree>
    <p:extLst>
      <p:ext uri="{BB962C8B-B14F-4D97-AF65-F5344CB8AC3E}">
        <p14:creationId xmlns:p14="http://schemas.microsoft.com/office/powerpoint/2010/main" val="3233072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C763-4574-4D6D-86BF-BC7B564FB958}"/>
              </a:ext>
            </a:extLst>
          </p:cNvPr>
          <p:cNvSpPr>
            <a:spLocks noGrp="1"/>
          </p:cNvSpPr>
          <p:nvPr>
            <p:ph type="title"/>
          </p:nvPr>
        </p:nvSpPr>
        <p:spPr/>
        <p:txBody>
          <a:bodyPr/>
          <a:lstStyle/>
          <a:p>
            <a:r>
              <a:rPr lang="en-IN" dirty="0"/>
              <a:t>Visible light communication</a:t>
            </a:r>
          </a:p>
        </p:txBody>
      </p:sp>
      <p:sp>
        <p:nvSpPr>
          <p:cNvPr id="3" name="Content Placeholder 2">
            <a:extLst>
              <a:ext uri="{FF2B5EF4-FFF2-40B4-BE49-F238E27FC236}">
                <a16:creationId xmlns:a16="http://schemas.microsoft.com/office/drawing/2014/main" id="{78AFB250-FB5E-4154-BC24-023142CD9666}"/>
              </a:ext>
            </a:extLst>
          </p:cNvPr>
          <p:cNvSpPr>
            <a:spLocks noGrp="1"/>
          </p:cNvSpPr>
          <p:nvPr>
            <p:ph idx="1"/>
          </p:nvPr>
        </p:nvSpPr>
        <p:spPr/>
        <p:txBody>
          <a:bodyPr/>
          <a:lstStyle/>
          <a:p>
            <a:pPr algn="just"/>
            <a:r>
              <a:rPr lang="en-IN" dirty="0"/>
              <a:t>Communicating information via light is a concept that has been around since ancient times when signal fires would relate important news across long distances</a:t>
            </a:r>
          </a:p>
          <a:p>
            <a:pPr algn="just"/>
            <a:r>
              <a:rPr lang="en-IN" dirty="0"/>
              <a:t> Visible light communication (VLC) is a less widely used form of communication which requires that the communication frequencies lie in the visible light spectrum</a:t>
            </a:r>
          </a:p>
          <a:p>
            <a:pPr algn="just"/>
            <a:r>
              <a:rPr lang="en-IN" dirty="0"/>
              <a:t>VLC methods are less pervasive because the transmitted signals are visible by people which can adversely impact their environment</a:t>
            </a:r>
          </a:p>
          <a:p>
            <a:pPr algn="just"/>
            <a:r>
              <a:rPr lang="en-IN" dirty="0"/>
              <a:t>A common phrase for VLC is Li-Fi (</a:t>
            </a:r>
            <a:r>
              <a:rPr lang="en-IN" dirty="0" err="1"/>
              <a:t>lightfidelity</a:t>
            </a:r>
            <a:r>
              <a:rPr lang="en-IN" dirty="0"/>
              <a:t>) after the popular Wi-Fi (wireless fidelity) communication method</a:t>
            </a:r>
          </a:p>
        </p:txBody>
      </p:sp>
    </p:spTree>
    <p:extLst>
      <p:ext uri="{BB962C8B-B14F-4D97-AF65-F5344CB8AC3E}">
        <p14:creationId xmlns:p14="http://schemas.microsoft.com/office/powerpoint/2010/main" val="2444281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C763-4574-4D6D-86BF-BC7B564FB958}"/>
              </a:ext>
            </a:extLst>
          </p:cNvPr>
          <p:cNvSpPr>
            <a:spLocks noGrp="1"/>
          </p:cNvSpPr>
          <p:nvPr>
            <p:ph type="title"/>
          </p:nvPr>
        </p:nvSpPr>
        <p:spPr/>
        <p:txBody>
          <a:bodyPr/>
          <a:lstStyle/>
          <a:p>
            <a:r>
              <a:rPr lang="en-IN" dirty="0"/>
              <a:t>Visible light communication</a:t>
            </a:r>
          </a:p>
        </p:txBody>
      </p:sp>
      <p:sp>
        <p:nvSpPr>
          <p:cNvPr id="3" name="Content Placeholder 2">
            <a:extLst>
              <a:ext uri="{FF2B5EF4-FFF2-40B4-BE49-F238E27FC236}">
                <a16:creationId xmlns:a16="http://schemas.microsoft.com/office/drawing/2014/main" id="{78AFB250-FB5E-4154-BC24-023142CD9666}"/>
              </a:ext>
            </a:extLst>
          </p:cNvPr>
          <p:cNvSpPr>
            <a:spLocks noGrp="1"/>
          </p:cNvSpPr>
          <p:nvPr>
            <p:ph idx="1"/>
          </p:nvPr>
        </p:nvSpPr>
        <p:spPr/>
        <p:txBody>
          <a:bodyPr/>
          <a:lstStyle/>
          <a:p>
            <a:pPr algn="just"/>
            <a:r>
              <a:rPr lang="en-IN" dirty="0"/>
              <a:t>Communicating information via light is an old  concept using signal fires</a:t>
            </a:r>
          </a:p>
          <a:p>
            <a:pPr algn="just"/>
            <a:r>
              <a:rPr lang="en-IN" dirty="0"/>
              <a:t> Visible light communication (VLC) is a form of communication which requires that the communication frequencies lie in the visible light spectrum</a:t>
            </a:r>
          </a:p>
          <a:p>
            <a:pPr algn="just"/>
            <a:r>
              <a:rPr lang="en-IN" dirty="0"/>
              <a:t>VLC methods are less pervasive because the transmitted signals are visible by people which can adversely impact their environment</a:t>
            </a:r>
          </a:p>
          <a:p>
            <a:pPr algn="just"/>
            <a:r>
              <a:rPr lang="en-IN" dirty="0"/>
              <a:t>A common phrase for VLC is Li-Fi (</a:t>
            </a:r>
            <a:r>
              <a:rPr lang="en-IN" dirty="0" err="1"/>
              <a:t>lightfidelity</a:t>
            </a:r>
            <a:r>
              <a:rPr lang="en-IN" dirty="0"/>
              <a:t>) after the popular Wi-Fi (wireless fidelity) communication method</a:t>
            </a:r>
          </a:p>
        </p:txBody>
      </p:sp>
    </p:spTree>
    <p:extLst>
      <p:ext uri="{BB962C8B-B14F-4D97-AF65-F5344CB8AC3E}">
        <p14:creationId xmlns:p14="http://schemas.microsoft.com/office/powerpoint/2010/main" val="1214820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5F48-3E23-437B-BE97-148A2AF46BAC}"/>
              </a:ext>
            </a:extLst>
          </p:cNvPr>
          <p:cNvSpPr>
            <a:spLocks noGrp="1"/>
          </p:cNvSpPr>
          <p:nvPr>
            <p:ph type="title"/>
          </p:nvPr>
        </p:nvSpPr>
        <p:spPr/>
        <p:txBody>
          <a:bodyPr/>
          <a:lstStyle/>
          <a:p>
            <a:r>
              <a:rPr lang="en-IN" dirty="0"/>
              <a:t>Advantage over radio communication</a:t>
            </a:r>
          </a:p>
        </p:txBody>
      </p:sp>
      <p:sp>
        <p:nvSpPr>
          <p:cNvPr id="3" name="Content Placeholder 2">
            <a:extLst>
              <a:ext uri="{FF2B5EF4-FFF2-40B4-BE49-F238E27FC236}">
                <a16:creationId xmlns:a16="http://schemas.microsoft.com/office/drawing/2014/main" id="{BFE08D45-EACA-404B-AA4C-F9C75A684DF8}"/>
              </a:ext>
            </a:extLst>
          </p:cNvPr>
          <p:cNvSpPr>
            <a:spLocks noGrp="1"/>
          </p:cNvSpPr>
          <p:nvPr>
            <p:ph idx="1"/>
          </p:nvPr>
        </p:nvSpPr>
        <p:spPr/>
        <p:txBody>
          <a:bodyPr>
            <a:normAutofit/>
          </a:bodyPr>
          <a:lstStyle/>
          <a:p>
            <a:pPr algn="just"/>
            <a:r>
              <a:rPr lang="en-IN" dirty="0"/>
              <a:t>Ultra-high-speed</a:t>
            </a:r>
          </a:p>
          <a:p>
            <a:pPr algn="just"/>
            <a:r>
              <a:rPr lang="en-IN" dirty="0"/>
              <a:t>High security</a:t>
            </a:r>
          </a:p>
          <a:p>
            <a:pPr algn="just"/>
            <a:r>
              <a:rPr lang="en-IN" dirty="0"/>
              <a:t>Biologically friendly communications</a:t>
            </a:r>
          </a:p>
          <a:p>
            <a:pPr algn="just"/>
            <a:r>
              <a:rPr lang="en-IN" dirty="0"/>
              <a:t>All time availability</a:t>
            </a:r>
          </a:p>
        </p:txBody>
      </p:sp>
    </p:spTree>
    <p:extLst>
      <p:ext uri="{BB962C8B-B14F-4D97-AF65-F5344CB8AC3E}">
        <p14:creationId xmlns:p14="http://schemas.microsoft.com/office/powerpoint/2010/main" val="2624438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Visible light communication</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20000"/>
              </a:lnSpc>
            </a:pPr>
            <a:r>
              <a:rPr lang="en-US" dirty="0"/>
              <a:t>VLC refers to communication using an illumination source which provides illumination as well as communication </a:t>
            </a:r>
          </a:p>
          <a:p>
            <a:pPr algn="just">
              <a:lnSpc>
                <a:spcPct val="120000"/>
              </a:lnSpc>
            </a:pPr>
            <a:r>
              <a:rPr lang="en-US" dirty="0"/>
              <a:t> It can send information using light-signals</a:t>
            </a:r>
          </a:p>
          <a:p>
            <a:pPr algn="just">
              <a:lnSpc>
                <a:spcPct val="120000"/>
              </a:lnSpc>
            </a:pPr>
            <a:r>
              <a:rPr lang="en-US" dirty="0"/>
              <a:t>The signals are sent by modulating them in ON OFF patterns to transmit 0 and 1</a:t>
            </a:r>
          </a:p>
          <a:p>
            <a:pPr algn="just">
              <a:lnSpc>
                <a:spcPct val="120000"/>
              </a:lnSpc>
            </a:pPr>
            <a:r>
              <a:rPr lang="en-US" dirty="0"/>
              <a:t>A photoreceptor at other end demodulates into data</a:t>
            </a:r>
          </a:p>
          <a:p>
            <a:pPr algn="just">
              <a:lnSpc>
                <a:spcPct val="120000"/>
              </a:lnSpc>
            </a:pPr>
            <a:r>
              <a:rPr lang="en-US" dirty="0"/>
              <a:t>The sources of light used in VLC can be florescent bulbs, incandescent bulbs, lasers, or LEDs </a:t>
            </a:r>
          </a:p>
          <a:p>
            <a:pPr algn="just">
              <a:lnSpc>
                <a:spcPct val="120000"/>
              </a:lnSpc>
            </a:pPr>
            <a:r>
              <a:rPr lang="en-US" dirty="0"/>
              <a:t> Incandescent lights cannot sustain quick switching in ON and OFF pattern to modulate 0 &amp; 1</a:t>
            </a:r>
          </a:p>
          <a:p>
            <a:pPr algn="just">
              <a:lnSpc>
                <a:spcPct val="120000"/>
              </a:lnSpc>
            </a:pPr>
            <a:r>
              <a:rPr lang="en-US" dirty="0"/>
              <a:t> In contrast, LED can be fluctuated with high frequency as it is made up of semi-conductor material</a:t>
            </a:r>
          </a:p>
          <a:p>
            <a:pPr algn="just">
              <a:lnSpc>
                <a:spcPct val="120000"/>
              </a:lnSpc>
            </a:pPr>
            <a:r>
              <a:rPr lang="en-US" dirty="0"/>
              <a:t>LED is also known as green lightning resource because it is energy efficient and doesn’t contain hazardous material like mercury emitted by florescent lamps</a:t>
            </a:r>
          </a:p>
          <a:p>
            <a:pPr algn="just">
              <a:lnSpc>
                <a:spcPct val="120000"/>
              </a:lnSpc>
            </a:pPr>
            <a:r>
              <a:rPr lang="en-US" dirty="0"/>
              <a:t>Hence LED has an edge over other sources for VLC</a:t>
            </a:r>
          </a:p>
        </p:txBody>
      </p:sp>
    </p:spTree>
    <p:extLst>
      <p:ext uri="{BB962C8B-B14F-4D97-AF65-F5344CB8AC3E}">
        <p14:creationId xmlns:p14="http://schemas.microsoft.com/office/powerpoint/2010/main" val="181014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232125751"/>
              </p:ext>
            </p:extLst>
          </p:nvPr>
        </p:nvGraphicFramePr>
        <p:xfrm>
          <a:off x="1524000" y="1905000"/>
          <a:ext cx="8610600" cy="3505200"/>
        </p:xfrm>
        <a:graphic>
          <a:graphicData uri="http://schemas.openxmlformats.org/drawingml/2006/table">
            <a:tbl>
              <a:tblPr firstRow="1" firstCol="1" bandRow="1">
                <a:tableStyleId>{5C22544A-7EE6-4342-B048-85BDC9FD1C3A}</a:tableStyleId>
              </a:tblPr>
              <a:tblGrid>
                <a:gridCol w="1459076">
                  <a:extLst>
                    <a:ext uri="{9D8B030D-6E8A-4147-A177-3AD203B41FA5}">
                      <a16:colId xmlns:a16="http://schemas.microsoft.com/office/drawing/2014/main" val="20000"/>
                    </a:ext>
                  </a:extLst>
                </a:gridCol>
                <a:gridCol w="3308607">
                  <a:extLst>
                    <a:ext uri="{9D8B030D-6E8A-4147-A177-3AD203B41FA5}">
                      <a16:colId xmlns:a16="http://schemas.microsoft.com/office/drawing/2014/main" val="20001"/>
                    </a:ext>
                  </a:extLst>
                </a:gridCol>
                <a:gridCol w="3842917">
                  <a:extLst>
                    <a:ext uri="{9D8B030D-6E8A-4147-A177-3AD203B41FA5}">
                      <a16:colId xmlns:a16="http://schemas.microsoft.com/office/drawing/2014/main" val="20002"/>
                    </a:ext>
                  </a:extLst>
                </a:gridCol>
              </a:tblGrid>
              <a:tr h="1752600">
                <a:tc>
                  <a:txBody>
                    <a:bodyPr/>
                    <a:lstStyle/>
                    <a:p>
                      <a:pPr marL="0" marR="0">
                        <a:lnSpc>
                          <a:spcPts val="1800"/>
                        </a:lnSpc>
                        <a:spcBef>
                          <a:spcPts val="0"/>
                        </a:spcBef>
                        <a:spcAft>
                          <a:spcPts val="1200"/>
                        </a:spcAft>
                      </a:pPr>
                      <a:r>
                        <a:rPr lang="en-IN" sz="2000">
                          <a:effectLst/>
                        </a:rPr>
                        <a:t>Bandwidth</a:t>
                      </a:r>
                      <a:endParaRPr lang="en-US" sz="240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2000" dirty="0">
                          <a:effectLst/>
                        </a:rPr>
                        <a:t>Low bandwidth (4KHz), which means low data transmission rates (up to 33.6Kbps) because of limited channel bandwidth</a:t>
                      </a:r>
                      <a:endParaRPr lang="en-US" sz="2400" dirty="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2000">
                          <a:effectLst/>
                        </a:rPr>
                        <a:t>High bandwidth that can support high-speed data and emerging applications that involve video and multimedia</a:t>
                      </a:r>
                      <a:endParaRPr lang="en-US" sz="2400">
                        <a:effectLst/>
                        <a:latin typeface="Calibri"/>
                        <a:ea typeface="Times New Roman"/>
                      </a:endParaRPr>
                    </a:p>
                  </a:txBody>
                  <a:tcPr marL="76200" marR="76200" marT="76200" marB="76200"/>
                </a:tc>
                <a:extLst>
                  <a:ext uri="{0D108BD9-81ED-4DB2-BD59-A6C34878D82A}">
                    <a16:rowId xmlns:a16="http://schemas.microsoft.com/office/drawing/2014/main" val="10000"/>
                  </a:ext>
                </a:extLst>
              </a:tr>
              <a:tr h="1752600">
                <a:tc>
                  <a:txBody>
                    <a:bodyPr/>
                    <a:lstStyle/>
                    <a:p>
                      <a:pPr marL="0" marR="0">
                        <a:lnSpc>
                          <a:spcPts val="1800"/>
                        </a:lnSpc>
                        <a:spcBef>
                          <a:spcPts val="0"/>
                        </a:spcBef>
                        <a:spcAft>
                          <a:spcPts val="1200"/>
                        </a:spcAft>
                      </a:pPr>
                      <a:r>
                        <a:rPr lang="en-IN" sz="2000">
                          <a:effectLst/>
                        </a:rPr>
                        <a:t>Network capacity</a:t>
                      </a:r>
                      <a:endParaRPr lang="en-US" sz="240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2000">
                          <a:effectLst/>
                        </a:rPr>
                        <a:t>Low; one conversation per telephone channel</a:t>
                      </a:r>
                      <a:endParaRPr lang="en-US" sz="240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2000" dirty="0">
                          <a:effectLst/>
                        </a:rPr>
                        <a:t>High; multiplexers enable multiple conversations to share a communications channel and hence to achieve greater transmission efficiencies</a:t>
                      </a:r>
                      <a:endParaRPr lang="en-US" sz="2400" dirty="0">
                        <a:effectLst/>
                        <a:latin typeface="Calibri"/>
                        <a:ea typeface="Times New Roman"/>
                      </a:endParaRPr>
                    </a:p>
                  </a:txBody>
                  <a:tcPr marL="76200" marR="76200" marT="76200" marB="762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66982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1D4B-EA74-41A3-A727-FF870B424D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EE7EA0-9172-4A13-8AF0-6A05AF8EB08D}"/>
              </a:ext>
            </a:extLst>
          </p:cNvPr>
          <p:cNvSpPr>
            <a:spLocks noGrp="1"/>
          </p:cNvSpPr>
          <p:nvPr>
            <p:ph idx="1"/>
          </p:nvPr>
        </p:nvSpPr>
        <p:spPr/>
        <p:txBody>
          <a:bodyPr/>
          <a:lstStyle/>
          <a:p>
            <a:pPr algn="just"/>
            <a:r>
              <a:rPr lang="en-IN" dirty="0"/>
              <a:t>Capacity: Light has 10000 times wider bandwidth than radio waves [2]. Also, light sources are already installed. So, Li-Fi has got better capacity and also the </a:t>
            </a:r>
            <a:r>
              <a:rPr lang="en-IN" dirty="0" err="1"/>
              <a:t>equipments</a:t>
            </a:r>
            <a:r>
              <a:rPr lang="en-IN" dirty="0"/>
              <a:t> are already available. b) Efficiency: Data transmission using Li-Fi is very cheap. LED lights consume less energy and are highly efficient. c) Availability: Availability is not an issue as light sources are present everywhere. There are billions of light bulbs worldwide; they just need to be replaced with LEDs for proper transmission of data. d) Security: Light waves do not penetrate through walls. So, they can‘t be intercepted and misused.</a:t>
            </a:r>
          </a:p>
        </p:txBody>
      </p:sp>
    </p:spTree>
    <p:extLst>
      <p:ext uri="{BB962C8B-B14F-4D97-AF65-F5344CB8AC3E}">
        <p14:creationId xmlns:p14="http://schemas.microsoft.com/office/powerpoint/2010/main" val="675796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8337-B0E4-4960-A114-C2EBE318D505}"/>
              </a:ext>
            </a:extLst>
          </p:cNvPr>
          <p:cNvSpPr>
            <a:spLocks noGrp="1"/>
          </p:cNvSpPr>
          <p:nvPr>
            <p:ph type="title"/>
          </p:nvPr>
        </p:nvSpPr>
        <p:spPr/>
        <p:txBody>
          <a:bodyPr/>
          <a:lstStyle/>
          <a:p>
            <a:endParaRPr lang="en-IN"/>
          </a:p>
        </p:txBody>
      </p:sp>
      <p:pic>
        <p:nvPicPr>
          <p:cNvPr id="2050" name="Picture 2" descr="Image result for lifi">
            <a:extLst>
              <a:ext uri="{FF2B5EF4-FFF2-40B4-BE49-F238E27FC236}">
                <a16:creationId xmlns:a16="http://schemas.microsoft.com/office/drawing/2014/main" id="{734FA3A7-C1A1-4924-A003-7A9294B992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4965" y="1460500"/>
            <a:ext cx="5802070"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12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EF91-A512-48AA-92D6-C3A832567C5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B7F9434-E3F4-46F4-98D7-221A4F9613B9}"/>
              </a:ext>
            </a:extLst>
          </p:cNvPr>
          <p:cNvSpPr>
            <a:spLocks noGrp="1"/>
          </p:cNvSpPr>
          <p:nvPr>
            <p:ph idx="1"/>
          </p:nvPr>
        </p:nvSpPr>
        <p:spPr/>
        <p:txBody>
          <a:bodyPr/>
          <a:lstStyle/>
          <a:p>
            <a:r>
              <a:rPr lang="en-IN" dirty="0"/>
              <a:t>Although the electromagnetic spectrum represents an enormous range of frequencies, not all the frequencies are suitable to purposes of human communications. At the very low end of the spectrum are signals that would be traveling at 30Hz (that is, at 30 cycles per second). One of the benefits of a very low frequency is that it can travel much farther than a high frequency before it loses power (that is, attenuates). So a 30Hz signal provides the benefit of being able to travel halfway around the world before it requires some form of amplification. For example, one </a:t>
            </a:r>
            <a:r>
              <a:rPr lang="en-IN" dirty="0" err="1"/>
              <a:t>defense</a:t>
            </a:r>
            <a:r>
              <a:rPr lang="en-IN" dirty="0"/>
              <a:t> agency uses 30Hz to communicate with its submarines by using telemetry (for example, a message that says "We're still here. We're still here" is sent, </a:t>
            </a:r>
          </a:p>
        </p:txBody>
      </p:sp>
    </p:spTree>
    <p:extLst>
      <p:ext uri="{BB962C8B-B14F-4D97-AF65-F5344CB8AC3E}">
        <p14:creationId xmlns:p14="http://schemas.microsoft.com/office/powerpoint/2010/main" val="1475193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How is data put on radio waves?</a:t>
            </a:r>
          </a:p>
          <a:p>
            <a:r>
              <a:rPr lang="en-US" dirty="0"/>
              <a:t>There are two common ways to put information in a radio wave, and you've likely run into them yourself. They are called A.M. and F.M. just like the two choices you've always known are on a radio. To understand these two ways of sending information it is important to know that radio waves, by themselves, have very regular patterns. Generally they keep the same amplitude or frequency all the time. (Amplitude is the "height" of the radio wave, frequency is how close the waves are to each other.)</a:t>
            </a:r>
          </a:p>
          <a:p>
            <a:r>
              <a:rPr lang="en-US" dirty="0"/>
              <a:t>A.M. stands for amplitude modulation. In this method, the information is put into a radio wave by varying the amplitude. For example, if all we wanted to do was send 1's and 0's, we could have just two different levels of amplitude that correspond to these numbers--1 being high, 0 being low.</a:t>
            </a:r>
          </a:p>
          <a:p>
            <a:r>
              <a:rPr lang="en-US" dirty="0"/>
              <a:t>F.M. stands for frequency modulation. This time the amplitude is kept constant, it is the frequency that is varied..</a:t>
            </a:r>
          </a:p>
          <a:p>
            <a:endParaRPr lang="en-US" dirty="0"/>
          </a:p>
        </p:txBody>
      </p:sp>
    </p:spTree>
    <p:extLst>
      <p:ext uri="{BB962C8B-B14F-4D97-AF65-F5344CB8AC3E}">
        <p14:creationId xmlns:p14="http://schemas.microsoft.com/office/powerpoint/2010/main" val="1079703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2011, Harald Haas from University of Edinburgh, UK, demonstrated VLC through LED evolving a technology called Li-Fi which abbreviates to “LIGHT FEDILITY” </a:t>
            </a:r>
          </a:p>
        </p:txBody>
      </p:sp>
    </p:spTree>
    <p:extLst>
      <p:ext uri="{BB962C8B-B14F-4D97-AF65-F5344CB8AC3E}">
        <p14:creationId xmlns:p14="http://schemas.microsoft.com/office/powerpoint/2010/main" val="2278604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1575815"/>
              </p:ext>
            </p:extLst>
          </p:nvPr>
        </p:nvGraphicFramePr>
        <p:xfrm>
          <a:off x="812800" y="1295400"/>
          <a:ext cx="10363200" cy="4079240"/>
        </p:xfrm>
        <a:graphic>
          <a:graphicData uri="http://schemas.openxmlformats.org/drawingml/2006/table">
            <a:tbl>
              <a:tblPr firstRow="1" bandRow="1">
                <a:tableStyleId>{5940675A-B579-460E-94D1-54222C63F5DA}</a:tableStyleId>
              </a:tblPr>
              <a:tblGrid>
                <a:gridCol w="23368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4267200">
                  <a:extLst>
                    <a:ext uri="{9D8B030D-6E8A-4147-A177-3AD203B41FA5}">
                      <a16:colId xmlns:a16="http://schemas.microsoft.com/office/drawing/2014/main" val="20003"/>
                    </a:ext>
                  </a:extLst>
                </a:gridCol>
              </a:tblGrid>
              <a:tr h="370840">
                <a:tc>
                  <a:txBody>
                    <a:bodyPr/>
                    <a:lstStyle/>
                    <a:p>
                      <a:pPr algn="ctr"/>
                      <a:r>
                        <a:rPr lang="en-US" b="1" dirty="0"/>
                        <a:t>ƒ</a:t>
                      </a:r>
                    </a:p>
                  </a:txBody>
                  <a:tcPr marL="121920" marR="121920"/>
                </a:tc>
                <a:tc>
                  <a:txBody>
                    <a:bodyPr/>
                    <a:lstStyle/>
                    <a:p>
                      <a:pPr algn="ctr"/>
                      <a:r>
                        <a:rPr lang="el-GR" b="1" dirty="0"/>
                        <a:t>λ</a:t>
                      </a:r>
                      <a:endParaRPr lang="en-US" b="1" dirty="0"/>
                    </a:p>
                  </a:txBody>
                  <a:tcPr marL="121920" marR="121920"/>
                </a:tc>
                <a:tc>
                  <a:txBody>
                    <a:bodyPr/>
                    <a:lstStyle/>
                    <a:p>
                      <a:pPr algn="ctr"/>
                      <a:r>
                        <a:rPr lang="en-US" b="1" dirty="0"/>
                        <a:t>Band</a:t>
                      </a:r>
                    </a:p>
                  </a:txBody>
                  <a:tcPr marL="121920" marR="121920"/>
                </a:tc>
                <a:tc>
                  <a:txBody>
                    <a:bodyPr/>
                    <a:lstStyle/>
                    <a:p>
                      <a:pPr algn="ctr"/>
                      <a:r>
                        <a:rPr lang="en-US" b="1" dirty="0"/>
                        <a:t>Description</a:t>
                      </a:r>
                    </a:p>
                  </a:txBody>
                  <a:tcPr marL="121920" marR="121920"/>
                </a:tc>
                <a:extLst>
                  <a:ext uri="{0D108BD9-81ED-4DB2-BD59-A6C34878D82A}">
                    <a16:rowId xmlns:a16="http://schemas.microsoft.com/office/drawing/2014/main" val="10000"/>
                  </a:ext>
                </a:extLst>
              </a:tr>
              <a:tr h="370840">
                <a:tc>
                  <a:txBody>
                    <a:bodyPr/>
                    <a:lstStyle/>
                    <a:p>
                      <a:pPr algn="ctr"/>
                      <a:r>
                        <a:rPr lang="en-US" dirty="0"/>
                        <a:t>30 –</a:t>
                      </a:r>
                      <a:r>
                        <a:rPr lang="en-US" baseline="0" dirty="0"/>
                        <a:t> 300 Hz</a:t>
                      </a:r>
                      <a:endParaRPr lang="en-US" dirty="0"/>
                    </a:p>
                  </a:txBody>
                  <a:tcPr marL="121920" marR="12192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10</a:t>
                      </a:r>
                      <a:r>
                        <a:rPr lang="en-US" sz="1800" kern="1200" baseline="30000" dirty="0">
                          <a:solidFill>
                            <a:schemeClr val="tx1"/>
                          </a:solidFill>
                          <a:effectLst/>
                          <a:latin typeface="+mn-lt"/>
                          <a:ea typeface="+mn-ea"/>
                          <a:cs typeface="+mn-cs"/>
                        </a:rPr>
                        <a:t>4 – </a:t>
                      </a:r>
                      <a:r>
                        <a:rPr lang="en-US" sz="1800" kern="1200" dirty="0">
                          <a:solidFill>
                            <a:schemeClr val="tx1"/>
                          </a:solidFill>
                          <a:effectLst/>
                          <a:latin typeface="+mn-lt"/>
                          <a:ea typeface="+mn-ea"/>
                          <a:cs typeface="+mn-cs"/>
                        </a:rPr>
                        <a:t>10</a:t>
                      </a:r>
                      <a:r>
                        <a:rPr lang="en-US" sz="1800" kern="1200" baseline="30000" dirty="0">
                          <a:solidFill>
                            <a:schemeClr val="tx1"/>
                          </a:solidFill>
                          <a:effectLst/>
                          <a:latin typeface="+mn-lt"/>
                          <a:ea typeface="+mn-ea"/>
                          <a:cs typeface="+mn-cs"/>
                        </a:rPr>
                        <a:t>4</a:t>
                      </a:r>
                      <a:r>
                        <a:rPr lang="en-US" sz="1800" kern="1200" baseline="0" dirty="0">
                          <a:solidFill>
                            <a:schemeClr val="tx1"/>
                          </a:solidFill>
                          <a:effectLst/>
                          <a:latin typeface="+mn-lt"/>
                          <a:ea typeface="+mn-ea"/>
                          <a:cs typeface="+mn-cs"/>
                        </a:rPr>
                        <a:t> km</a:t>
                      </a:r>
                      <a:endParaRPr lang="en-US" sz="1800" kern="1200" dirty="0">
                        <a:solidFill>
                          <a:schemeClr val="tx1"/>
                        </a:solidFill>
                        <a:effectLst/>
                        <a:latin typeface="+mn-lt"/>
                        <a:ea typeface="+mn-ea"/>
                        <a:cs typeface="+mn-cs"/>
                      </a:endParaRPr>
                    </a:p>
                  </a:txBody>
                  <a:tcPr marL="121920" marR="121920"/>
                </a:tc>
                <a:tc>
                  <a:txBody>
                    <a:bodyPr/>
                    <a:lstStyle/>
                    <a:p>
                      <a:pPr algn="ctr"/>
                      <a:r>
                        <a:rPr lang="en-US" dirty="0"/>
                        <a:t>ELF</a:t>
                      </a:r>
                    </a:p>
                  </a:txBody>
                  <a:tcPr marL="121920" marR="121920"/>
                </a:tc>
                <a:tc>
                  <a:txBody>
                    <a:bodyPr/>
                    <a:lstStyle/>
                    <a:p>
                      <a:pPr algn="ctr"/>
                      <a:r>
                        <a:rPr lang="en-US" dirty="0"/>
                        <a:t>Extremely</a:t>
                      </a:r>
                      <a:r>
                        <a:rPr lang="en-US" baseline="0" dirty="0"/>
                        <a:t> low frequency</a:t>
                      </a:r>
                      <a:endParaRPr lang="en-US" dirty="0"/>
                    </a:p>
                  </a:txBody>
                  <a:tcPr marL="121920" marR="121920"/>
                </a:tc>
                <a:extLst>
                  <a:ext uri="{0D108BD9-81ED-4DB2-BD59-A6C34878D82A}">
                    <a16:rowId xmlns:a16="http://schemas.microsoft.com/office/drawing/2014/main" val="10001"/>
                  </a:ext>
                </a:extLst>
              </a:tr>
              <a:tr h="370840">
                <a:tc>
                  <a:txBody>
                    <a:bodyPr/>
                    <a:lstStyle/>
                    <a:p>
                      <a:pPr algn="ctr"/>
                      <a:r>
                        <a:rPr lang="en-US" dirty="0"/>
                        <a:t>300 – 3000 </a:t>
                      </a:r>
                      <a:r>
                        <a:rPr lang="en-US" baseline="0" dirty="0"/>
                        <a:t>Hz</a:t>
                      </a:r>
                      <a:endParaRPr lang="en-US" dirty="0"/>
                    </a:p>
                  </a:txBody>
                  <a:tcPr marL="121920" marR="121920"/>
                </a:tc>
                <a:tc>
                  <a:txBody>
                    <a:bodyPr/>
                    <a:lstStyle/>
                    <a:p>
                      <a:pPr algn="ctr"/>
                      <a:r>
                        <a:rPr lang="en-US" sz="1800" kern="1200" dirty="0">
                          <a:solidFill>
                            <a:schemeClr val="tx1"/>
                          </a:solidFill>
                          <a:effectLst/>
                          <a:latin typeface="+mn-lt"/>
                          <a:ea typeface="+mn-ea"/>
                          <a:cs typeface="+mn-cs"/>
                        </a:rPr>
                        <a:t>10</a:t>
                      </a:r>
                      <a:r>
                        <a:rPr lang="en-US" sz="1800" kern="1200" baseline="30000" dirty="0">
                          <a:solidFill>
                            <a:schemeClr val="tx1"/>
                          </a:solidFill>
                          <a:effectLst/>
                          <a:latin typeface="+mn-lt"/>
                          <a:ea typeface="+mn-ea"/>
                          <a:cs typeface="+mn-cs"/>
                        </a:rPr>
                        <a:t>3 – </a:t>
                      </a:r>
                      <a:r>
                        <a:rPr lang="en-US" sz="1800" kern="1200" dirty="0">
                          <a:solidFill>
                            <a:schemeClr val="tx1"/>
                          </a:solidFill>
                          <a:effectLst/>
                          <a:latin typeface="+mn-lt"/>
                          <a:ea typeface="+mn-ea"/>
                          <a:cs typeface="+mn-cs"/>
                        </a:rPr>
                        <a:t>10</a:t>
                      </a:r>
                      <a:r>
                        <a:rPr lang="en-US" sz="1800" kern="1200" baseline="30000" dirty="0">
                          <a:solidFill>
                            <a:schemeClr val="tx1"/>
                          </a:solidFill>
                          <a:effectLst/>
                          <a:latin typeface="+mn-lt"/>
                          <a:ea typeface="+mn-ea"/>
                          <a:cs typeface="+mn-cs"/>
                        </a:rPr>
                        <a:t>2</a:t>
                      </a:r>
                      <a:r>
                        <a:rPr lang="en-US" sz="1800" kern="1200" baseline="0" dirty="0">
                          <a:solidFill>
                            <a:schemeClr val="tx1"/>
                          </a:solidFill>
                          <a:effectLst/>
                          <a:latin typeface="+mn-lt"/>
                          <a:ea typeface="+mn-ea"/>
                          <a:cs typeface="+mn-cs"/>
                        </a:rPr>
                        <a:t> km</a:t>
                      </a:r>
                      <a:endParaRPr lang="en-US" dirty="0"/>
                    </a:p>
                  </a:txBody>
                  <a:tcPr marL="121920" marR="121920"/>
                </a:tc>
                <a:tc>
                  <a:txBody>
                    <a:bodyPr/>
                    <a:lstStyle/>
                    <a:p>
                      <a:pPr algn="ctr"/>
                      <a:r>
                        <a:rPr lang="en-US" dirty="0"/>
                        <a:t>VF</a:t>
                      </a:r>
                    </a:p>
                  </a:txBody>
                  <a:tcPr marL="121920" marR="121920"/>
                </a:tc>
                <a:tc>
                  <a:txBody>
                    <a:bodyPr/>
                    <a:lstStyle/>
                    <a:p>
                      <a:pPr algn="ctr"/>
                      <a:r>
                        <a:rPr lang="en-US" dirty="0"/>
                        <a:t>Voice</a:t>
                      </a:r>
                      <a:r>
                        <a:rPr lang="en-US" baseline="0" dirty="0"/>
                        <a:t> frequency</a:t>
                      </a:r>
                      <a:endParaRPr lang="en-US" dirty="0"/>
                    </a:p>
                  </a:txBody>
                  <a:tcPr marL="121920" marR="121920"/>
                </a:tc>
                <a:extLst>
                  <a:ext uri="{0D108BD9-81ED-4DB2-BD59-A6C34878D82A}">
                    <a16:rowId xmlns:a16="http://schemas.microsoft.com/office/drawing/2014/main" val="10002"/>
                  </a:ext>
                </a:extLst>
              </a:tr>
              <a:tr h="370840">
                <a:tc>
                  <a:txBody>
                    <a:bodyPr/>
                    <a:lstStyle/>
                    <a:p>
                      <a:pPr algn="ctr"/>
                      <a:r>
                        <a:rPr lang="en-US" dirty="0"/>
                        <a:t>3 – 30 k</a:t>
                      </a:r>
                      <a:r>
                        <a:rPr lang="en-US" baseline="0" dirty="0"/>
                        <a:t>Hz</a:t>
                      </a:r>
                      <a:endParaRPr lang="en-US" dirty="0"/>
                    </a:p>
                  </a:txBody>
                  <a:tcPr marL="121920" marR="121920"/>
                </a:tc>
                <a:tc>
                  <a:txBody>
                    <a:bodyPr/>
                    <a:lstStyle/>
                    <a:p>
                      <a:pPr algn="ctr"/>
                      <a:r>
                        <a:rPr lang="en-US" dirty="0"/>
                        <a:t>100 – 10 km</a:t>
                      </a:r>
                    </a:p>
                  </a:txBody>
                  <a:tcPr marL="121920" marR="121920"/>
                </a:tc>
                <a:tc>
                  <a:txBody>
                    <a:bodyPr/>
                    <a:lstStyle/>
                    <a:p>
                      <a:pPr algn="ctr"/>
                      <a:r>
                        <a:rPr lang="en-US" dirty="0"/>
                        <a:t>VLF</a:t>
                      </a:r>
                    </a:p>
                  </a:txBody>
                  <a:tcPr marL="121920" marR="121920"/>
                </a:tc>
                <a:tc>
                  <a:txBody>
                    <a:bodyPr/>
                    <a:lstStyle/>
                    <a:p>
                      <a:pPr algn="ctr"/>
                      <a:r>
                        <a:rPr lang="en-US" dirty="0"/>
                        <a:t>Very low </a:t>
                      </a:r>
                      <a:r>
                        <a:rPr lang="en-US" baseline="0" dirty="0"/>
                        <a:t>frequency</a:t>
                      </a:r>
                      <a:endParaRPr lang="en-US" dirty="0"/>
                    </a:p>
                  </a:txBody>
                  <a:tcPr marL="121920" marR="121920"/>
                </a:tc>
                <a:extLst>
                  <a:ext uri="{0D108BD9-81ED-4DB2-BD59-A6C34878D82A}">
                    <a16:rowId xmlns:a16="http://schemas.microsoft.com/office/drawing/2014/main" val="10003"/>
                  </a:ext>
                </a:extLst>
              </a:tr>
              <a:tr h="370840">
                <a:tc>
                  <a:txBody>
                    <a:bodyPr/>
                    <a:lstStyle/>
                    <a:p>
                      <a:pPr algn="ctr"/>
                      <a:r>
                        <a:rPr lang="en-US" dirty="0"/>
                        <a:t>30 – 300k</a:t>
                      </a:r>
                      <a:r>
                        <a:rPr lang="en-US" baseline="0" dirty="0"/>
                        <a:t>Hz</a:t>
                      </a:r>
                      <a:endParaRPr lang="en-US" dirty="0"/>
                    </a:p>
                  </a:txBody>
                  <a:tcPr marL="121920" marR="121920"/>
                </a:tc>
                <a:tc>
                  <a:txBody>
                    <a:bodyPr/>
                    <a:lstStyle/>
                    <a:p>
                      <a:pPr algn="ctr"/>
                      <a:r>
                        <a:rPr lang="en-US" dirty="0"/>
                        <a:t>10 -1</a:t>
                      </a:r>
                      <a:r>
                        <a:rPr lang="en-US" baseline="0" dirty="0"/>
                        <a:t> km</a:t>
                      </a:r>
                      <a:endParaRPr lang="en-US" dirty="0"/>
                    </a:p>
                  </a:txBody>
                  <a:tcPr marL="121920" marR="121920"/>
                </a:tc>
                <a:tc>
                  <a:txBody>
                    <a:bodyPr/>
                    <a:lstStyle/>
                    <a:p>
                      <a:pPr algn="ctr"/>
                      <a:r>
                        <a:rPr lang="en-US" dirty="0"/>
                        <a:t>LF</a:t>
                      </a:r>
                    </a:p>
                  </a:txBody>
                  <a:tcPr marL="121920" marR="121920"/>
                </a:tc>
                <a:tc>
                  <a:txBody>
                    <a:bodyPr/>
                    <a:lstStyle/>
                    <a:p>
                      <a:pPr algn="ctr"/>
                      <a:r>
                        <a:rPr lang="en-US" dirty="0"/>
                        <a:t>Low </a:t>
                      </a:r>
                      <a:r>
                        <a:rPr lang="en-US" baseline="0" dirty="0"/>
                        <a:t>frequency</a:t>
                      </a:r>
                      <a:endParaRPr lang="en-US" dirty="0"/>
                    </a:p>
                  </a:txBody>
                  <a:tcPr marL="121920" marR="121920"/>
                </a:tc>
                <a:extLst>
                  <a:ext uri="{0D108BD9-81ED-4DB2-BD59-A6C34878D82A}">
                    <a16:rowId xmlns:a16="http://schemas.microsoft.com/office/drawing/2014/main" val="10004"/>
                  </a:ext>
                </a:extLst>
              </a:tr>
              <a:tr h="370840">
                <a:tc>
                  <a:txBody>
                    <a:bodyPr/>
                    <a:lstStyle/>
                    <a:p>
                      <a:pPr algn="ctr"/>
                      <a:r>
                        <a:rPr lang="en-US" dirty="0"/>
                        <a:t>0.3 – 3 M</a:t>
                      </a:r>
                      <a:r>
                        <a:rPr lang="en-US" baseline="0" dirty="0"/>
                        <a:t>Hz</a:t>
                      </a:r>
                      <a:endParaRPr lang="en-US" dirty="0"/>
                    </a:p>
                  </a:txBody>
                  <a:tcPr marL="121920" marR="121920"/>
                </a:tc>
                <a:tc>
                  <a:txBody>
                    <a:bodyPr/>
                    <a:lstStyle/>
                    <a:p>
                      <a:pPr algn="ctr"/>
                      <a:r>
                        <a:rPr lang="en-US" dirty="0"/>
                        <a:t>1 – 0.1 km</a:t>
                      </a:r>
                    </a:p>
                  </a:txBody>
                  <a:tcPr marL="121920" marR="121920"/>
                </a:tc>
                <a:tc>
                  <a:txBody>
                    <a:bodyPr/>
                    <a:lstStyle/>
                    <a:p>
                      <a:pPr algn="ctr"/>
                      <a:r>
                        <a:rPr lang="en-US" dirty="0"/>
                        <a:t>MF</a:t>
                      </a:r>
                    </a:p>
                  </a:txBody>
                  <a:tcPr marL="121920" marR="121920"/>
                </a:tc>
                <a:tc>
                  <a:txBody>
                    <a:bodyPr/>
                    <a:lstStyle/>
                    <a:p>
                      <a:pPr algn="ctr"/>
                      <a:r>
                        <a:rPr lang="en-US" dirty="0"/>
                        <a:t>Medium </a:t>
                      </a:r>
                      <a:r>
                        <a:rPr lang="en-US" baseline="0" dirty="0"/>
                        <a:t>frequency</a:t>
                      </a:r>
                      <a:endParaRPr lang="en-US" dirty="0"/>
                    </a:p>
                  </a:txBody>
                  <a:tcPr marL="121920" marR="121920"/>
                </a:tc>
                <a:extLst>
                  <a:ext uri="{0D108BD9-81ED-4DB2-BD59-A6C34878D82A}">
                    <a16:rowId xmlns:a16="http://schemas.microsoft.com/office/drawing/2014/main" val="10005"/>
                  </a:ext>
                </a:extLst>
              </a:tr>
              <a:tr h="370840">
                <a:tc>
                  <a:txBody>
                    <a:bodyPr/>
                    <a:lstStyle/>
                    <a:p>
                      <a:pPr algn="ctr"/>
                      <a:r>
                        <a:rPr lang="en-US" dirty="0"/>
                        <a:t>3 – 30 </a:t>
                      </a:r>
                      <a:r>
                        <a:rPr lang="en-US" baseline="0" dirty="0"/>
                        <a:t>MHz</a:t>
                      </a:r>
                      <a:endParaRPr lang="en-US" dirty="0"/>
                    </a:p>
                  </a:txBody>
                  <a:tcPr marL="121920" marR="121920"/>
                </a:tc>
                <a:tc>
                  <a:txBody>
                    <a:bodyPr/>
                    <a:lstStyle/>
                    <a:p>
                      <a:pPr algn="ctr"/>
                      <a:r>
                        <a:rPr lang="en-US" dirty="0"/>
                        <a:t>100 – 10 m</a:t>
                      </a:r>
                    </a:p>
                  </a:txBody>
                  <a:tcPr marL="121920" marR="121920"/>
                </a:tc>
                <a:tc>
                  <a:txBody>
                    <a:bodyPr/>
                    <a:lstStyle/>
                    <a:p>
                      <a:pPr algn="ctr"/>
                      <a:r>
                        <a:rPr lang="en-US" dirty="0"/>
                        <a:t>HF</a:t>
                      </a:r>
                    </a:p>
                  </a:txBody>
                  <a:tcPr marL="121920" marR="121920"/>
                </a:tc>
                <a:tc>
                  <a:txBody>
                    <a:bodyPr/>
                    <a:lstStyle/>
                    <a:p>
                      <a:pPr algn="ctr"/>
                      <a:r>
                        <a:rPr lang="en-US" dirty="0"/>
                        <a:t>High </a:t>
                      </a:r>
                      <a:r>
                        <a:rPr lang="en-US" baseline="0" dirty="0"/>
                        <a:t>frequency</a:t>
                      </a:r>
                      <a:endParaRPr lang="en-US" dirty="0"/>
                    </a:p>
                  </a:txBody>
                  <a:tcPr marL="121920" marR="121920"/>
                </a:tc>
                <a:extLst>
                  <a:ext uri="{0D108BD9-81ED-4DB2-BD59-A6C34878D82A}">
                    <a16:rowId xmlns:a16="http://schemas.microsoft.com/office/drawing/2014/main" val="10006"/>
                  </a:ext>
                </a:extLst>
              </a:tr>
              <a:tr h="370840">
                <a:tc>
                  <a:txBody>
                    <a:bodyPr/>
                    <a:lstStyle/>
                    <a:p>
                      <a:pPr algn="ctr"/>
                      <a:r>
                        <a:rPr lang="en-US" dirty="0"/>
                        <a:t>30 – 300 M</a:t>
                      </a:r>
                      <a:r>
                        <a:rPr lang="en-US" baseline="0" dirty="0"/>
                        <a:t>Hz</a:t>
                      </a:r>
                      <a:endParaRPr lang="en-US" dirty="0"/>
                    </a:p>
                  </a:txBody>
                  <a:tcPr marL="121920" marR="121920"/>
                </a:tc>
                <a:tc>
                  <a:txBody>
                    <a:bodyPr/>
                    <a:lstStyle/>
                    <a:p>
                      <a:pPr algn="ctr"/>
                      <a:r>
                        <a:rPr lang="en-US" dirty="0"/>
                        <a:t>10 – 1</a:t>
                      </a:r>
                      <a:r>
                        <a:rPr lang="en-US" baseline="0" dirty="0"/>
                        <a:t> </a:t>
                      </a:r>
                      <a:r>
                        <a:rPr lang="en-US" dirty="0"/>
                        <a:t>m</a:t>
                      </a:r>
                    </a:p>
                  </a:txBody>
                  <a:tcPr marL="121920" marR="121920"/>
                </a:tc>
                <a:tc>
                  <a:txBody>
                    <a:bodyPr/>
                    <a:lstStyle/>
                    <a:p>
                      <a:pPr algn="ctr"/>
                      <a:r>
                        <a:rPr lang="en-US" dirty="0"/>
                        <a:t>VHF</a:t>
                      </a:r>
                    </a:p>
                  </a:txBody>
                  <a:tcPr marL="121920" marR="121920"/>
                </a:tc>
                <a:tc>
                  <a:txBody>
                    <a:bodyPr/>
                    <a:lstStyle/>
                    <a:p>
                      <a:pPr algn="ctr"/>
                      <a:r>
                        <a:rPr lang="en-US" dirty="0"/>
                        <a:t>Very high </a:t>
                      </a:r>
                      <a:r>
                        <a:rPr lang="en-US" baseline="0" dirty="0"/>
                        <a:t>frequency</a:t>
                      </a:r>
                      <a:endParaRPr lang="en-US" dirty="0"/>
                    </a:p>
                  </a:txBody>
                  <a:tcPr marL="121920" marR="121920"/>
                </a:tc>
                <a:extLst>
                  <a:ext uri="{0D108BD9-81ED-4DB2-BD59-A6C34878D82A}">
                    <a16:rowId xmlns:a16="http://schemas.microsoft.com/office/drawing/2014/main" val="10007"/>
                  </a:ext>
                </a:extLst>
              </a:tr>
              <a:tr h="370840">
                <a:tc>
                  <a:txBody>
                    <a:bodyPr/>
                    <a:lstStyle/>
                    <a:p>
                      <a:pPr algn="ctr"/>
                      <a:r>
                        <a:rPr lang="en-US" dirty="0"/>
                        <a:t>300 – 3000 M</a:t>
                      </a:r>
                      <a:r>
                        <a:rPr lang="en-US" baseline="0" dirty="0"/>
                        <a:t>Hz</a:t>
                      </a:r>
                      <a:endParaRPr lang="en-US" dirty="0"/>
                    </a:p>
                  </a:txBody>
                  <a:tcPr marL="121920" marR="121920"/>
                </a:tc>
                <a:tc>
                  <a:txBody>
                    <a:bodyPr/>
                    <a:lstStyle/>
                    <a:p>
                      <a:pPr algn="ctr"/>
                      <a:r>
                        <a:rPr lang="en-US" dirty="0"/>
                        <a:t>100 – 10 cm</a:t>
                      </a:r>
                    </a:p>
                  </a:txBody>
                  <a:tcPr marL="121920" marR="121920"/>
                </a:tc>
                <a:tc>
                  <a:txBody>
                    <a:bodyPr/>
                    <a:lstStyle/>
                    <a:p>
                      <a:pPr algn="ctr"/>
                      <a:r>
                        <a:rPr lang="en-US" dirty="0"/>
                        <a:t>UHF</a:t>
                      </a:r>
                    </a:p>
                  </a:txBody>
                  <a:tcPr marL="121920" marR="121920"/>
                </a:tc>
                <a:tc>
                  <a:txBody>
                    <a:bodyPr/>
                    <a:lstStyle/>
                    <a:p>
                      <a:pPr algn="ctr"/>
                      <a:r>
                        <a:rPr lang="en-US" dirty="0"/>
                        <a:t>Ultra – high </a:t>
                      </a:r>
                      <a:r>
                        <a:rPr lang="en-US" baseline="0" dirty="0"/>
                        <a:t>frequency</a:t>
                      </a:r>
                      <a:endParaRPr lang="en-US" dirty="0"/>
                    </a:p>
                  </a:txBody>
                  <a:tcPr marL="121920" marR="121920"/>
                </a:tc>
                <a:extLst>
                  <a:ext uri="{0D108BD9-81ED-4DB2-BD59-A6C34878D82A}">
                    <a16:rowId xmlns:a16="http://schemas.microsoft.com/office/drawing/2014/main" val="10008"/>
                  </a:ext>
                </a:extLst>
              </a:tr>
              <a:tr h="370840">
                <a:tc>
                  <a:txBody>
                    <a:bodyPr/>
                    <a:lstStyle/>
                    <a:p>
                      <a:pPr algn="ctr"/>
                      <a:r>
                        <a:rPr lang="en-US" dirty="0"/>
                        <a:t>3 – 30 GHz</a:t>
                      </a:r>
                    </a:p>
                  </a:txBody>
                  <a:tcPr marL="121920" marR="121920"/>
                </a:tc>
                <a:tc>
                  <a:txBody>
                    <a:bodyPr/>
                    <a:lstStyle/>
                    <a:p>
                      <a:pPr algn="ctr"/>
                      <a:r>
                        <a:rPr lang="en-US" dirty="0"/>
                        <a:t>10 -1 cm</a:t>
                      </a:r>
                    </a:p>
                  </a:txBody>
                  <a:tcPr marL="121920" marR="121920"/>
                </a:tc>
                <a:tc>
                  <a:txBody>
                    <a:bodyPr/>
                    <a:lstStyle/>
                    <a:p>
                      <a:pPr algn="ctr"/>
                      <a:r>
                        <a:rPr lang="en-US" dirty="0"/>
                        <a:t>SHF</a:t>
                      </a:r>
                    </a:p>
                  </a:txBody>
                  <a:tcPr marL="121920" marR="121920"/>
                </a:tc>
                <a:tc>
                  <a:txBody>
                    <a:bodyPr/>
                    <a:lstStyle/>
                    <a:p>
                      <a:pPr algn="ctr"/>
                      <a:r>
                        <a:rPr lang="en-US" dirty="0" err="1"/>
                        <a:t>Superhigh</a:t>
                      </a:r>
                      <a:r>
                        <a:rPr lang="en-US" dirty="0"/>
                        <a:t> </a:t>
                      </a:r>
                      <a:r>
                        <a:rPr lang="en-US" baseline="0" dirty="0"/>
                        <a:t>frequency</a:t>
                      </a:r>
                      <a:endParaRPr lang="en-US" dirty="0"/>
                    </a:p>
                  </a:txBody>
                  <a:tcPr marL="121920" marR="121920"/>
                </a:tc>
                <a:extLst>
                  <a:ext uri="{0D108BD9-81ED-4DB2-BD59-A6C34878D82A}">
                    <a16:rowId xmlns:a16="http://schemas.microsoft.com/office/drawing/2014/main" val="10009"/>
                  </a:ext>
                </a:extLst>
              </a:tr>
              <a:tr h="370840">
                <a:tc>
                  <a:txBody>
                    <a:bodyPr/>
                    <a:lstStyle/>
                    <a:p>
                      <a:pPr algn="ctr"/>
                      <a:r>
                        <a:rPr lang="en-US" dirty="0"/>
                        <a:t>30 – 300  G</a:t>
                      </a:r>
                      <a:r>
                        <a:rPr lang="en-US" baseline="0" dirty="0"/>
                        <a:t>Hz</a:t>
                      </a:r>
                      <a:endParaRPr lang="en-US" dirty="0"/>
                    </a:p>
                  </a:txBody>
                  <a:tcPr marL="121920" marR="121920"/>
                </a:tc>
                <a:tc>
                  <a:txBody>
                    <a:bodyPr/>
                    <a:lstStyle/>
                    <a:p>
                      <a:pPr algn="ctr"/>
                      <a:r>
                        <a:rPr lang="en-US" dirty="0"/>
                        <a:t>10 – 1 mm</a:t>
                      </a:r>
                    </a:p>
                  </a:txBody>
                  <a:tcPr marL="121920" marR="121920"/>
                </a:tc>
                <a:tc>
                  <a:txBody>
                    <a:bodyPr/>
                    <a:lstStyle/>
                    <a:p>
                      <a:pPr algn="ctr"/>
                      <a:r>
                        <a:rPr lang="en-US" dirty="0"/>
                        <a:t>EHF</a:t>
                      </a:r>
                    </a:p>
                  </a:txBody>
                  <a:tcPr marL="121920" marR="121920"/>
                </a:tc>
                <a:tc>
                  <a:txBody>
                    <a:bodyPr/>
                    <a:lstStyle/>
                    <a:p>
                      <a:pPr algn="ctr"/>
                      <a:r>
                        <a:rPr lang="en-US" dirty="0"/>
                        <a:t>Extremely</a:t>
                      </a:r>
                      <a:r>
                        <a:rPr lang="en-US" baseline="0" dirty="0"/>
                        <a:t> high frequency</a:t>
                      </a:r>
                      <a:endParaRPr lang="en-US" dirty="0"/>
                    </a:p>
                  </a:txBody>
                  <a:tcPr marL="121920" marR="121920"/>
                </a:tc>
                <a:extLst>
                  <a:ext uri="{0D108BD9-81ED-4DB2-BD59-A6C34878D82A}">
                    <a16:rowId xmlns:a16="http://schemas.microsoft.com/office/drawing/2014/main" val="10010"/>
                  </a:ext>
                </a:extLst>
              </a:tr>
            </a:tbl>
          </a:graphicData>
        </a:graphic>
      </p:graphicFrame>
      <p:sp>
        <p:nvSpPr>
          <p:cNvPr id="2" name="Rectangle 1"/>
          <p:cNvSpPr/>
          <p:nvPr/>
        </p:nvSpPr>
        <p:spPr>
          <a:xfrm>
            <a:off x="1219200" y="5562600"/>
            <a:ext cx="3733800" cy="369332"/>
          </a:xfrm>
          <a:prstGeom prst="rect">
            <a:avLst/>
          </a:prstGeom>
        </p:spPr>
        <p:txBody>
          <a:bodyPr wrap="square">
            <a:spAutoFit/>
          </a:bodyPr>
          <a:lstStyle/>
          <a:p>
            <a:r>
              <a:rPr lang="en-US" dirty="0"/>
              <a:t>www.itu.int</a:t>
            </a:r>
          </a:p>
        </p:txBody>
      </p:sp>
    </p:spTree>
    <p:extLst>
      <p:ext uri="{BB962C8B-B14F-4D97-AF65-F5344CB8AC3E}">
        <p14:creationId xmlns:p14="http://schemas.microsoft.com/office/powerpoint/2010/main" val="1816341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891790"/>
              </p:ext>
            </p:extLst>
          </p:nvPr>
        </p:nvGraphicFramePr>
        <p:xfrm>
          <a:off x="2032000" y="1397000"/>
          <a:ext cx="8128000" cy="29667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baseline="0" dirty="0"/>
                        <a:t>ƒ (GHz)</a:t>
                      </a:r>
                      <a:endParaRPr lang="en-US" b="1" dirty="0"/>
                    </a:p>
                  </a:txBody>
                  <a:tcPr marL="121920" marR="121920"/>
                </a:tc>
                <a:tc>
                  <a:txBody>
                    <a:bodyPr/>
                    <a:lstStyle/>
                    <a:p>
                      <a:pPr algn="ctr"/>
                      <a:r>
                        <a:rPr lang="en-US" b="1" dirty="0"/>
                        <a:t>Letter Band Designation</a:t>
                      </a:r>
                    </a:p>
                  </a:txBody>
                  <a:tcPr marL="121920" marR="121920"/>
                </a:tc>
                <a:extLst>
                  <a:ext uri="{0D108BD9-81ED-4DB2-BD59-A6C34878D82A}">
                    <a16:rowId xmlns:a16="http://schemas.microsoft.com/office/drawing/2014/main" val="10000"/>
                  </a:ext>
                </a:extLst>
              </a:tr>
              <a:tr h="370840">
                <a:tc>
                  <a:txBody>
                    <a:bodyPr/>
                    <a:lstStyle/>
                    <a:p>
                      <a:pPr algn="ctr"/>
                      <a:r>
                        <a:rPr lang="en-US" dirty="0"/>
                        <a:t>1 – 2</a:t>
                      </a:r>
                    </a:p>
                  </a:txBody>
                  <a:tcPr marL="121920" marR="121920"/>
                </a:tc>
                <a:tc>
                  <a:txBody>
                    <a:bodyPr/>
                    <a:lstStyle/>
                    <a:p>
                      <a:pPr algn="ctr"/>
                      <a:r>
                        <a:rPr lang="en-US" dirty="0"/>
                        <a:t>L band</a:t>
                      </a:r>
                    </a:p>
                  </a:txBody>
                  <a:tcPr marL="121920" marR="121920"/>
                </a:tc>
                <a:extLst>
                  <a:ext uri="{0D108BD9-81ED-4DB2-BD59-A6C34878D82A}">
                    <a16:rowId xmlns:a16="http://schemas.microsoft.com/office/drawing/2014/main" val="10001"/>
                  </a:ext>
                </a:extLst>
              </a:tr>
              <a:tr h="370840">
                <a:tc>
                  <a:txBody>
                    <a:bodyPr/>
                    <a:lstStyle/>
                    <a:p>
                      <a:pPr algn="ctr"/>
                      <a:r>
                        <a:rPr lang="en-US" dirty="0"/>
                        <a:t>2 – 4</a:t>
                      </a:r>
                    </a:p>
                  </a:txBody>
                  <a:tcPr marL="121920" marR="121920"/>
                </a:tc>
                <a:tc>
                  <a:txBody>
                    <a:bodyPr/>
                    <a:lstStyle/>
                    <a:p>
                      <a:pPr algn="ctr"/>
                      <a:r>
                        <a:rPr lang="en-US" dirty="0"/>
                        <a:t>S band</a:t>
                      </a:r>
                    </a:p>
                  </a:txBody>
                  <a:tcPr marL="121920" marR="121920"/>
                </a:tc>
                <a:extLst>
                  <a:ext uri="{0D108BD9-81ED-4DB2-BD59-A6C34878D82A}">
                    <a16:rowId xmlns:a16="http://schemas.microsoft.com/office/drawing/2014/main" val="10002"/>
                  </a:ext>
                </a:extLst>
              </a:tr>
              <a:tr h="370840">
                <a:tc>
                  <a:txBody>
                    <a:bodyPr/>
                    <a:lstStyle/>
                    <a:p>
                      <a:pPr algn="ctr"/>
                      <a:r>
                        <a:rPr lang="en-US" dirty="0"/>
                        <a:t>4</a:t>
                      </a:r>
                      <a:r>
                        <a:rPr lang="en-US" baseline="0" dirty="0"/>
                        <a:t> – 8</a:t>
                      </a:r>
                      <a:endParaRPr lang="en-US" dirty="0"/>
                    </a:p>
                  </a:txBody>
                  <a:tcPr marL="121920" marR="121920"/>
                </a:tc>
                <a:tc>
                  <a:txBody>
                    <a:bodyPr/>
                    <a:lstStyle/>
                    <a:p>
                      <a:pPr algn="ctr"/>
                      <a:r>
                        <a:rPr lang="en-US" dirty="0"/>
                        <a:t>C band</a:t>
                      </a:r>
                    </a:p>
                  </a:txBody>
                  <a:tcPr marL="121920" marR="121920"/>
                </a:tc>
                <a:extLst>
                  <a:ext uri="{0D108BD9-81ED-4DB2-BD59-A6C34878D82A}">
                    <a16:rowId xmlns:a16="http://schemas.microsoft.com/office/drawing/2014/main" val="10003"/>
                  </a:ext>
                </a:extLst>
              </a:tr>
              <a:tr h="370840">
                <a:tc>
                  <a:txBody>
                    <a:bodyPr/>
                    <a:lstStyle/>
                    <a:p>
                      <a:pPr algn="ctr"/>
                      <a:r>
                        <a:rPr lang="en-US" dirty="0"/>
                        <a:t>8 – 12.4</a:t>
                      </a:r>
                    </a:p>
                  </a:txBody>
                  <a:tcPr marL="121920" marR="121920"/>
                </a:tc>
                <a:tc>
                  <a:txBody>
                    <a:bodyPr/>
                    <a:lstStyle/>
                    <a:p>
                      <a:pPr algn="ctr"/>
                      <a:r>
                        <a:rPr lang="en-US" dirty="0"/>
                        <a:t>X band</a:t>
                      </a:r>
                    </a:p>
                  </a:txBody>
                  <a:tcPr marL="121920" marR="121920"/>
                </a:tc>
                <a:extLst>
                  <a:ext uri="{0D108BD9-81ED-4DB2-BD59-A6C34878D82A}">
                    <a16:rowId xmlns:a16="http://schemas.microsoft.com/office/drawing/2014/main" val="10004"/>
                  </a:ext>
                </a:extLst>
              </a:tr>
              <a:tr h="370840">
                <a:tc>
                  <a:txBody>
                    <a:bodyPr/>
                    <a:lstStyle/>
                    <a:p>
                      <a:pPr algn="ctr"/>
                      <a:r>
                        <a:rPr lang="en-US" dirty="0"/>
                        <a:t>12.4 – 18</a:t>
                      </a:r>
                    </a:p>
                  </a:txBody>
                  <a:tcPr marL="121920" marR="121920"/>
                </a:tc>
                <a:tc>
                  <a:txBody>
                    <a:bodyPr/>
                    <a:lstStyle/>
                    <a:p>
                      <a:pPr algn="ctr"/>
                      <a:r>
                        <a:rPr lang="en-US" dirty="0"/>
                        <a:t>Ku band</a:t>
                      </a:r>
                    </a:p>
                  </a:txBody>
                  <a:tcPr marL="121920" marR="121920"/>
                </a:tc>
                <a:extLst>
                  <a:ext uri="{0D108BD9-81ED-4DB2-BD59-A6C34878D82A}">
                    <a16:rowId xmlns:a16="http://schemas.microsoft.com/office/drawing/2014/main" val="10005"/>
                  </a:ext>
                </a:extLst>
              </a:tr>
              <a:tr h="370840">
                <a:tc>
                  <a:txBody>
                    <a:bodyPr/>
                    <a:lstStyle/>
                    <a:p>
                      <a:pPr algn="ctr"/>
                      <a:r>
                        <a:rPr lang="en-US" dirty="0"/>
                        <a:t>18 – 26.5</a:t>
                      </a:r>
                    </a:p>
                  </a:txBody>
                  <a:tcPr marL="121920" marR="121920"/>
                </a:tc>
                <a:tc>
                  <a:txBody>
                    <a:bodyPr/>
                    <a:lstStyle/>
                    <a:p>
                      <a:pPr algn="ctr"/>
                      <a:r>
                        <a:rPr lang="en-US" dirty="0"/>
                        <a:t>K band</a:t>
                      </a:r>
                    </a:p>
                  </a:txBody>
                  <a:tcPr marL="121920" marR="121920"/>
                </a:tc>
                <a:extLst>
                  <a:ext uri="{0D108BD9-81ED-4DB2-BD59-A6C34878D82A}">
                    <a16:rowId xmlns:a16="http://schemas.microsoft.com/office/drawing/2014/main" val="10006"/>
                  </a:ext>
                </a:extLst>
              </a:tr>
              <a:tr h="370840">
                <a:tc>
                  <a:txBody>
                    <a:bodyPr/>
                    <a:lstStyle/>
                    <a:p>
                      <a:pPr algn="ctr"/>
                      <a:r>
                        <a:rPr lang="en-US" dirty="0"/>
                        <a:t>26.5 –</a:t>
                      </a:r>
                      <a:r>
                        <a:rPr lang="en-US" baseline="0" dirty="0"/>
                        <a:t> 40</a:t>
                      </a:r>
                      <a:endParaRPr lang="en-US" dirty="0"/>
                    </a:p>
                  </a:txBody>
                  <a:tcPr marL="121920" marR="121920"/>
                </a:tc>
                <a:tc>
                  <a:txBody>
                    <a:bodyPr/>
                    <a:lstStyle/>
                    <a:p>
                      <a:pPr algn="ctr"/>
                      <a:r>
                        <a:rPr lang="en-US" dirty="0" err="1"/>
                        <a:t>Ka</a:t>
                      </a:r>
                      <a:r>
                        <a:rPr lang="en-US" dirty="0"/>
                        <a:t> band</a:t>
                      </a:r>
                    </a:p>
                  </a:txBody>
                  <a:tcPr marL="121920" marR="12192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831910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84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IN" dirty="0"/>
              <a:t>Digital is rep represented as either changes in voltage or changes in light levels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96170165"/>
              </p:ext>
            </p:extLst>
          </p:nvPr>
        </p:nvGraphicFramePr>
        <p:xfrm>
          <a:off x="2895600" y="2743200"/>
          <a:ext cx="3314700" cy="2895600"/>
        </p:xfrm>
        <a:graphic>
          <a:graphicData uri="http://schemas.openxmlformats.org/drawingml/2006/table">
            <a:tbl>
              <a:tblPr firstRow="1" firstCol="1" bandRow="1">
                <a:tableStyleId>{5C22544A-7EE6-4342-B048-85BDC9FD1C3A}</a:tableStyleId>
              </a:tblPr>
              <a:tblGrid>
                <a:gridCol w="1533525">
                  <a:extLst>
                    <a:ext uri="{9D8B030D-6E8A-4147-A177-3AD203B41FA5}">
                      <a16:colId xmlns:a16="http://schemas.microsoft.com/office/drawing/2014/main" val="20000"/>
                    </a:ext>
                  </a:extLst>
                </a:gridCol>
                <a:gridCol w="1781175">
                  <a:extLst>
                    <a:ext uri="{9D8B030D-6E8A-4147-A177-3AD203B41FA5}">
                      <a16:colId xmlns:a16="http://schemas.microsoft.com/office/drawing/2014/main" val="20001"/>
                    </a:ext>
                  </a:extLst>
                </a:gridCol>
              </a:tblGrid>
              <a:tr h="0">
                <a:tc>
                  <a:txBody>
                    <a:bodyPr/>
                    <a:lstStyle/>
                    <a:p>
                      <a:pPr marL="0" marR="0">
                        <a:lnSpc>
                          <a:spcPts val="1800"/>
                        </a:lnSpc>
                        <a:spcBef>
                          <a:spcPts val="0"/>
                        </a:spcBef>
                        <a:spcAft>
                          <a:spcPts val="1200"/>
                        </a:spcAft>
                      </a:pPr>
                      <a:r>
                        <a:rPr lang="en-IN" sz="1800" dirty="0">
                          <a:effectLst/>
                        </a:rPr>
                        <a:t>Low bandwidth (4KHz), which means low data transmission rates (up to 33.6Kbps) because of limited channel bandwidth</a:t>
                      </a:r>
                      <a:endParaRPr lang="en-US" sz="2000" dirty="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1800" dirty="0">
                          <a:effectLst/>
                        </a:rPr>
                        <a:t>High bandwidth that can support high-speed data and emerging applications that involve video </a:t>
                      </a:r>
                      <a:r>
                        <a:rPr lang="en-IN" sz="3200" dirty="0">
                          <a:effectLst/>
                        </a:rPr>
                        <a:t>and</a:t>
                      </a:r>
                      <a:r>
                        <a:rPr lang="en-IN" sz="1800" dirty="0">
                          <a:effectLst/>
                        </a:rPr>
                        <a:t> multimedia</a:t>
                      </a:r>
                      <a:endParaRPr lang="en-US" sz="2000" dirty="0">
                        <a:effectLst/>
                        <a:latin typeface="Calibri"/>
                        <a:ea typeface="Times New Roman"/>
                      </a:endParaRP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69573997"/>
              </p:ext>
            </p:extLst>
          </p:nvPr>
        </p:nvGraphicFramePr>
        <p:xfrm>
          <a:off x="6096000" y="2514600"/>
          <a:ext cx="3990975" cy="1066800"/>
        </p:xfrm>
        <a:graphic>
          <a:graphicData uri="http://schemas.openxmlformats.org/drawingml/2006/table">
            <a:tbl>
              <a:tblPr firstRow="1" firstCol="1" bandRow="1">
                <a:tableStyleId>{5C22544A-7EE6-4342-B048-85BDC9FD1C3A}</a:tableStyleId>
              </a:tblPr>
              <a:tblGrid>
                <a:gridCol w="676275">
                  <a:extLst>
                    <a:ext uri="{9D8B030D-6E8A-4147-A177-3AD203B41FA5}">
                      <a16:colId xmlns:a16="http://schemas.microsoft.com/office/drawing/2014/main" val="20000"/>
                    </a:ext>
                  </a:extLst>
                </a:gridCol>
                <a:gridCol w="1533525">
                  <a:extLst>
                    <a:ext uri="{9D8B030D-6E8A-4147-A177-3AD203B41FA5}">
                      <a16:colId xmlns:a16="http://schemas.microsoft.com/office/drawing/2014/main" val="20001"/>
                    </a:ext>
                  </a:extLst>
                </a:gridCol>
                <a:gridCol w="1781175">
                  <a:extLst>
                    <a:ext uri="{9D8B030D-6E8A-4147-A177-3AD203B41FA5}">
                      <a16:colId xmlns:a16="http://schemas.microsoft.com/office/drawing/2014/main" val="20002"/>
                    </a:ext>
                  </a:extLst>
                </a:gridCol>
              </a:tblGrid>
              <a:tr h="0">
                <a:tc>
                  <a:txBody>
                    <a:bodyPr/>
                    <a:lstStyle/>
                    <a:p>
                      <a:pPr marL="0" marR="0">
                        <a:lnSpc>
                          <a:spcPts val="1800"/>
                        </a:lnSpc>
                        <a:spcBef>
                          <a:spcPts val="0"/>
                        </a:spcBef>
                        <a:spcAft>
                          <a:spcPts val="1200"/>
                        </a:spcAft>
                      </a:pPr>
                      <a:r>
                        <a:rPr lang="en-IN" sz="950">
                          <a:effectLst/>
                        </a:rPr>
                        <a:t>Power requirement</a:t>
                      </a:r>
                      <a:endParaRPr lang="en-US" sz="100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950">
                          <a:effectLst/>
                        </a:rPr>
                        <a:t>High because the signal contains a wide range of frequencies and amplitudes</a:t>
                      </a:r>
                      <a:endParaRPr lang="en-US" sz="100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950" dirty="0">
                          <a:effectLst/>
                        </a:rPr>
                        <a:t>Low because only two discrete signals—the one and the zero—need to be transmitted</a:t>
                      </a:r>
                      <a:endParaRPr lang="en-US" sz="1000" dirty="0">
                        <a:effectLst/>
                        <a:latin typeface="Calibri"/>
                        <a:ea typeface="Times New Roman"/>
                      </a:endParaRP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65251927"/>
              </p:ext>
            </p:extLst>
          </p:nvPr>
        </p:nvGraphicFramePr>
        <p:xfrm>
          <a:off x="7086600" y="3810000"/>
          <a:ext cx="3990975" cy="1295400"/>
        </p:xfrm>
        <a:graphic>
          <a:graphicData uri="http://schemas.openxmlformats.org/drawingml/2006/table">
            <a:tbl>
              <a:tblPr firstRow="1" firstCol="1" bandRow="1">
                <a:tableStyleId>{5C22544A-7EE6-4342-B048-85BDC9FD1C3A}</a:tableStyleId>
              </a:tblPr>
              <a:tblGrid>
                <a:gridCol w="676275">
                  <a:extLst>
                    <a:ext uri="{9D8B030D-6E8A-4147-A177-3AD203B41FA5}">
                      <a16:colId xmlns:a16="http://schemas.microsoft.com/office/drawing/2014/main" val="20000"/>
                    </a:ext>
                  </a:extLst>
                </a:gridCol>
                <a:gridCol w="1533525">
                  <a:extLst>
                    <a:ext uri="{9D8B030D-6E8A-4147-A177-3AD203B41FA5}">
                      <a16:colId xmlns:a16="http://schemas.microsoft.com/office/drawing/2014/main" val="20001"/>
                    </a:ext>
                  </a:extLst>
                </a:gridCol>
                <a:gridCol w="1781175">
                  <a:extLst>
                    <a:ext uri="{9D8B030D-6E8A-4147-A177-3AD203B41FA5}">
                      <a16:colId xmlns:a16="http://schemas.microsoft.com/office/drawing/2014/main" val="20002"/>
                    </a:ext>
                  </a:extLst>
                </a:gridCol>
              </a:tblGrid>
              <a:tr h="0">
                <a:tc>
                  <a:txBody>
                    <a:bodyPr/>
                    <a:lstStyle/>
                    <a:p>
                      <a:pPr marL="0" marR="0">
                        <a:lnSpc>
                          <a:spcPts val="1800"/>
                        </a:lnSpc>
                        <a:spcBef>
                          <a:spcPts val="0"/>
                        </a:spcBef>
                        <a:spcAft>
                          <a:spcPts val="1200"/>
                        </a:spcAft>
                      </a:pPr>
                      <a:r>
                        <a:rPr lang="en-IN" sz="950">
                          <a:effectLst/>
                        </a:rPr>
                        <a:t>Security</a:t>
                      </a:r>
                      <a:endParaRPr lang="en-US" sz="100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950">
                          <a:effectLst/>
                        </a:rPr>
                        <a:t>Poor; when you tap into an analog circuit, you hear the voice stream in its native form, and it is difficult to detect an intrusion</a:t>
                      </a:r>
                      <a:endParaRPr lang="en-US" sz="1000">
                        <a:effectLst/>
                        <a:latin typeface="Calibri"/>
                        <a:ea typeface="Times New Roman"/>
                      </a:endParaRPr>
                    </a:p>
                  </a:txBody>
                  <a:tcPr marL="76200" marR="76200" marT="76200" marB="76200"/>
                </a:tc>
                <a:tc>
                  <a:txBody>
                    <a:bodyPr/>
                    <a:lstStyle/>
                    <a:p>
                      <a:pPr marL="0" marR="0">
                        <a:lnSpc>
                          <a:spcPts val="1800"/>
                        </a:lnSpc>
                        <a:spcBef>
                          <a:spcPts val="0"/>
                        </a:spcBef>
                        <a:spcAft>
                          <a:spcPts val="1200"/>
                        </a:spcAft>
                      </a:pPr>
                      <a:r>
                        <a:rPr lang="en-IN" sz="950" dirty="0">
                          <a:effectLst/>
                        </a:rPr>
                        <a:t>Good; encryption can be used</a:t>
                      </a:r>
                      <a:endParaRPr lang="en-US" sz="1000" dirty="0">
                        <a:effectLst/>
                        <a:latin typeface="Calibri"/>
                        <a:ea typeface="Times New Roman"/>
                      </a:endParaRP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5897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Analog vs. Digital Representation</a:t>
            </a:r>
          </a:p>
        </p:txBody>
      </p:sp>
      <p:sp>
        <p:nvSpPr>
          <p:cNvPr id="6" name="Text Placeholder 5"/>
          <p:cNvSpPr>
            <a:spLocks noGrp="1"/>
          </p:cNvSpPr>
          <p:nvPr>
            <p:ph type="body" idx="1"/>
          </p:nvPr>
        </p:nvSpPr>
        <p:spPr/>
        <p:txBody>
          <a:bodyPr/>
          <a:lstStyle/>
          <a:p>
            <a:pPr algn="ctr"/>
            <a:r>
              <a:rPr lang="en-US" dirty="0"/>
              <a:t>Analog Signal		</a:t>
            </a:r>
          </a:p>
        </p:txBody>
      </p:sp>
      <p:sp>
        <p:nvSpPr>
          <p:cNvPr id="7" name="Content Placeholder 6"/>
          <p:cNvSpPr>
            <a:spLocks noGrp="1"/>
          </p:cNvSpPr>
          <p:nvPr>
            <p:ph sz="half" idx="2"/>
          </p:nvPr>
        </p:nvSpPr>
        <p:spPr/>
        <p:txBody>
          <a:bodyPr/>
          <a:lstStyle/>
          <a:p>
            <a:endParaRPr lang="en-US" dirty="0"/>
          </a:p>
        </p:txBody>
      </p:sp>
      <p:sp>
        <p:nvSpPr>
          <p:cNvPr id="8" name="Text Placeholder 7"/>
          <p:cNvSpPr>
            <a:spLocks noGrp="1"/>
          </p:cNvSpPr>
          <p:nvPr>
            <p:ph type="body" sz="quarter" idx="3"/>
          </p:nvPr>
        </p:nvSpPr>
        <p:spPr/>
        <p:txBody>
          <a:bodyPr/>
          <a:lstStyle/>
          <a:p>
            <a:pPr algn="ctr"/>
            <a:r>
              <a:rPr lang="en-US" dirty="0"/>
              <a:t>Digital Signal</a:t>
            </a:r>
          </a:p>
        </p:txBody>
      </p:sp>
      <p:sp>
        <p:nvSpPr>
          <p:cNvPr id="9" name="Content Placeholder 8"/>
          <p:cNvSpPr>
            <a:spLocks noGrp="1"/>
          </p:cNvSpPr>
          <p:nvPr>
            <p:ph sz="quarter" idx="4"/>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1524000" y="3581400"/>
            <a:ext cx="364807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4" descr="Image result for Analog signal vs digital signal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49936"/>
          <a:stretch/>
        </p:blipFill>
        <p:spPr bwMode="auto">
          <a:xfrm>
            <a:off x="6858000" y="3382446"/>
            <a:ext cx="364648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26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6438-6FEF-46AE-BC87-BF3850EB53D8}"/>
              </a:ext>
            </a:extLst>
          </p:cNvPr>
          <p:cNvSpPr>
            <a:spLocks noGrp="1"/>
          </p:cNvSpPr>
          <p:nvPr>
            <p:ph type="title"/>
          </p:nvPr>
        </p:nvSpPr>
        <p:spPr/>
        <p:txBody>
          <a:bodyPr/>
          <a:lstStyle/>
          <a:p>
            <a:r>
              <a:rPr lang="en-IN" dirty="0"/>
              <a:t>Electro magnetic waves</a:t>
            </a:r>
          </a:p>
        </p:txBody>
      </p:sp>
      <p:sp>
        <p:nvSpPr>
          <p:cNvPr id="3" name="Content Placeholder 2">
            <a:extLst>
              <a:ext uri="{FF2B5EF4-FFF2-40B4-BE49-F238E27FC236}">
                <a16:creationId xmlns:a16="http://schemas.microsoft.com/office/drawing/2014/main" id="{FA44F39D-DE2A-472C-815D-2C58ADFCDCE3}"/>
              </a:ext>
            </a:extLst>
          </p:cNvPr>
          <p:cNvSpPr>
            <a:spLocks noGrp="1"/>
          </p:cNvSpPr>
          <p:nvPr>
            <p:ph idx="1"/>
          </p:nvPr>
        </p:nvSpPr>
        <p:spPr/>
        <p:txBody>
          <a:bodyPr>
            <a:normAutofit lnSpcReduction="10000"/>
          </a:bodyPr>
          <a:lstStyle/>
          <a:p>
            <a:pPr algn="just">
              <a:lnSpc>
                <a:spcPct val="100000"/>
              </a:lnSpc>
            </a:pPr>
            <a:r>
              <a:rPr lang="en-IN" sz="2400" dirty="0"/>
              <a:t>Electrons when propagated either in a guided media or free space follow a wave like pattern</a:t>
            </a:r>
          </a:p>
          <a:p>
            <a:pPr algn="just">
              <a:lnSpc>
                <a:spcPct val="100000"/>
              </a:lnSpc>
            </a:pPr>
            <a:r>
              <a:rPr lang="en-IN" sz="2400" dirty="0"/>
              <a:t>They have both an electrical as well as a magnetic field associated with them</a:t>
            </a:r>
          </a:p>
          <a:p>
            <a:pPr algn="just">
              <a:lnSpc>
                <a:spcPct val="100000"/>
              </a:lnSpc>
            </a:pPr>
            <a:r>
              <a:rPr lang="en-IN" sz="2400" dirty="0"/>
              <a:t>Hence the name electro magnetic waves</a:t>
            </a:r>
          </a:p>
          <a:p>
            <a:pPr algn="just">
              <a:lnSpc>
                <a:spcPct val="100000"/>
              </a:lnSpc>
            </a:pPr>
            <a:r>
              <a:rPr lang="en-IN" sz="2400" dirty="0"/>
              <a:t>Phenomenon was first predicted to exist by James Maxwell, in 1865, and it was first produced and observed by Heinrich Hertz in 1887</a:t>
            </a:r>
          </a:p>
          <a:p>
            <a:pPr algn="just">
              <a:lnSpc>
                <a:spcPct val="100000"/>
              </a:lnSpc>
            </a:pPr>
            <a:r>
              <a:rPr lang="en-IN" sz="2400" dirty="0"/>
              <a:t>All of these waves vary with time in direction and intensity. </a:t>
            </a:r>
          </a:p>
          <a:p>
            <a:pPr algn="just">
              <a:lnSpc>
                <a:spcPct val="100000"/>
              </a:lnSpc>
            </a:pPr>
            <a:r>
              <a:rPr lang="en-IN" sz="2400" dirty="0"/>
              <a:t>They move with speed of light in </a:t>
            </a:r>
            <a:r>
              <a:rPr lang="en-IN" sz="2400" dirty="0" err="1"/>
              <a:t>vaccum</a:t>
            </a:r>
            <a:r>
              <a:rPr lang="en-IN" sz="2400" dirty="0"/>
              <a:t> ; Speed decreases after entering materials</a:t>
            </a:r>
          </a:p>
          <a:p>
            <a:pPr algn="just">
              <a:lnSpc>
                <a:spcPct val="100000"/>
              </a:lnSpc>
            </a:pPr>
            <a:r>
              <a:rPr lang="en-IN" sz="2400" dirty="0"/>
              <a:t>They move through vacuum, and do not need a medium to travel</a:t>
            </a:r>
          </a:p>
          <a:p>
            <a:pPr>
              <a:lnSpc>
                <a:spcPct val="100000"/>
              </a:lnSpc>
            </a:pPr>
            <a:endParaRPr lang="en-IN" sz="2400" dirty="0"/>
          </a:p>
        </p:txBody>
      </p:sp>
    </p:spTree>
    <p:extLst>
      <p:ext uri="{BB962C8B-B14F-4D97-AF65-F5344CB8AC3E}">
        <p14:creationId xmlns:p14="http://schemas.microsoft.com/office/powerpoint/2010/main" val="43493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1BA3-F84D-4D7D-B3CC-E2349EE73F0E}"/>
              </a:ext>
            </a:extLst>
          </p:cNvPr>
          <p:cNvSpPr>
            <a:spLocks noGrp="1"/>
          </p:cNvSpPr>
          <p:nvPr>
            <p:ph type="title"/>
          </p:nvPr>
        </p:nvSpPr>
        <p:spPr/>
        <p:txBody>
          <a:bodyPr/>
          <a:lstStyle/>
          <a:p>
            <a:r>
              <a:rPr lang="en-IN" dirty="0"/>
              <a:t>Examples in day to day life</a:t>
            </a:r>
          </a:p>
        </p:txBody>
      </p:sp>
      <p:sp>
        <p:nvSpPr>
          <p:cNvPr id="3" name="Content Placeholder 2">
            <a:extLst>
              <a:ext uri="{FF2B5EF4-FFF2-40B4-BE49-F238E27FC236}">
                <a16:creationId xmlns:a16="http://schemas.microsoft.com/office/drawing/2014/main" id="{D6E5C33D-B3DF-4685-98FE-7385B41E99A2}"/>
              </a:ext>
            </a:extLst>
          </p:cNvPr>
          <p:cNvSpPr>
            <a:spLocks noGrp="1"/>
          </p:cNvSpPr>
          <p:nvPr>
            <p:ph idx="1"/>
          </p:nvPr>
        </p:nvSpPr>
        <p:spPr/>
        <p:txBody>
          <a:bodyPr/>
          <a:lstStyle/>
          <a:p>
            <a:r>
              <a:rPr lang="en-IN" dirty="0"/>
              <a:t>Light</a:t>
            </a:r>
          </a:p>
          <a:p>
            <a:r>
              <a:rPr lang="en-IN" dirty="0"/>
              <a:t>Voice</a:t>
            </a:r>
          </a:p>
          <a:p>
            <a:r>
              <a:rPr lang="en-IN" dirty="0"/>
              <a:t>Radio waves…..</a:t>
            </a:r>
          </a:p>
        </p:txBody>
      </p:sp>
    </p:spTree>
    <p:extLst>
      <p:ext uri="{BB962C8B-B14F-4D97-AF65-F5344CB8AC3E}">
        <p14:creationId xmlns:p14="http://schemas.microsoft.com/office/powerpoint/2010/main" val="372135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B8C4-B0AB-43E8-9771-746835EAB999}"/>
              </a:ext>
            </a:extLst>
          </p:cNvPr>
          <p:cNvSpPr>
            <a:spLocks noGrp="1"/>
          </p:cNvSpPr>
          <p:nvPr>
            <p:ph type="title"/>
          </p:nvPr>
        </p:nvSpPr>
        <p:spPr/>
        <p:txBody>
          <a:bodyPr/>
          <a:lstStyle/>
          <a:p>
            <a:r>
              <a:rPr lang="en-IN" dirty="0"/>
              <a:t>Representation of E.M. wave</a:t>
            </a:r>
          </a:p>
        </p:txBody>
      </p:sp>
      <p:sp>
        <p:nvSpPr>
          <p:cNvPr id="4" name="Text Placeholder 3">
            <a:extLst>
              <a:ext uri="{FF2B5EF4-FFF2-40B4-BE49-F238E27FC236}">
                <a16:creationId xmlns:a16="http://schemas.microsoft.com/office/drawing/2014/main" id="{88620870-73A3-4196-97DE-BF392E3B8554}"/>
              </a:ext>
            </a:extLst>
          </p:cNvPr>
          <p:cNvSpPr>
            <a:spLocks noGrp="1"/>
          </p:cNvSpPr>
          <p:nvPr>
            <p:ph type="body" idx="1"/>
          </p:nvPr>
        </p:nvSpPr>
        <p:spPr/>
        <p:txBody>
          <a:bodyPr/>
          <a:lstStyle/>
          <a:p>
            <a:pPr algn="ctr"/>
            <a:r>
              <a:rPr lang="en-IN" dirty="0"/>
              <a:t>Function of Time </a:t>
            </a:r>
          </a:p>
          <a:p>
            <a:endParaRPr lang="en-IN" dirty="0"/>
          </a:p>
        </p:txBody>
      </p:sp>
      <p:sp>
        <p:nvSpPr>
          <p:cNvPr id="3" name="Content Placeholder 2">
            <a:extLst>
              <a:ext uri="{FF2B5EF4-FFF2-40B4-BE49-F238E27FC236}">
                <a16:creationId xmlns:a16="http://schemas.microsoft.com/office/drawing/2014/main" id="{A0513EA6-E6CE-484B-AB08-7D3B94FF1DED}"/>
              </a:ext>
            </a:extLst>
          </p:cNvPr>
          <p:cNvSpPr>
            <a:spLocks noGrp="1"/>
          </p:cNvSpPr>
          <p:nvPr>
            <p:ph sz="half" idx="2"/>
          </p:nvPr>
        </p:nvSpPr>
        <p:spPr/>
        <p:txBody>
          <a:bodyPr/>
          <a:lstStyle/>
          <a:p>
            <a:endParaRPr lang="en-IN" dirty="0"/>
          </a:p>
        </p:txBody>
      </p:sp>
      <p:sp>
        <p:nvSpPr>
          <p:cNvPr id="7" name="Text Placeholder 6">
            <a:extLst>
              <a:ext uri="{FF2B5EF4-FFF2-40B4-BE49-F238E27FC236}">
                <a16:creationId xmlns:a16="http://schemas.microsoft.com/office/drawing/2014/main" id="{27F1376D-E177-4359-BEEA-42FF28C91C1E}"/>
              </a:ext>
            </a:extLst>
          </p:cNvPr>
          <p:cNvSpPr>
            <a:spLocks noGrp="1"/>
          </p:cNvSpPr>
          <p:nvPr>
            <p:ph type="body" sz="quarter" idx="3"/>
          </p:nvPr>
        </p:nvSpPr>
        <p:spPr/>
        <p:txBody>
          <a:bodyPr/>
          <a:lstStyle/>
          <a:p>
            <a:pPr algn="ctr"/>
            <a:r>
              <a:rPr lang="en-IN" dirty="0"/>
              <a:t>Function of Frequency</a:t>
            </a:r>
          </a:p>
          <a:p>
            <a:endParaRPr lang="en-IN" dirty="0"/>
          </a:p>
        </p:txBody>
      </p:sp>
      <p:sp>
        <p:nvSpPr>
          <p:cNvPr id="8" name="Content Placeholder 7">
            <a:extLst>
              <a:ext uri="{FF2B5EF4-FFF2-40B4-BE49-F238E27FC236}">
                <a16:creationId xmlns:a16="http://schemas.microsoft.com/office/drawing/2014/main" id="{3E6FD54E-C189-43E9-AD95-32B5BA182F6D}"/>
              </a:ext>
            </a:extLst>
          </p:cNvPr>
          <p:cNvSpPr>
            <a:spLocks noGrp="1"/>
          </p:cNvSpPr>
          <p:nvPr>
            <p:ph sz="quarter" idx="4"/>
          </p:nvPr>
        </p:nvSpPr>
        <p:spPr/>
        <p:txBody>
          <a:bodyPr/>
          <a:lstStyle/>
          <a:p>
            <a:endParaRPr lang="en-IN" dirty="0"/>
          </a:p>
        </p:txBody>
      </p:sp>
      <p:grpSp>
        <p:nvGrpSpPr>
          <p:cNvPr id="22" name="Group 21">
            <a:extLst>
              <a:ext uri="{FF2B5EF4-FFF2-40B4-BE49-F238E27FC236}">
                <a16:creationId xmlns:a16="http://schemas.microsoft.com/office/drawing/2014/main" id="{A7546A04-8A0A-455F-93F6-3319C35D5333}"/>
              </a:ext>
            </a:extLst>
          </p:cNvPr>
          <p:cNvGrpSpPr/>
          <p:nvPr/>
        </p:nvGrpSpPr>
        <p:grpSpPr>
          <a:xfrm>
            <a:off x="1981200" y="2495243"/>
            <a:ext cx="8739622" cy="3254270"/>
            <a:chOff x="937778" y="2243071"/>
            <a:chExt cx="8739622" cy="3254270"/>
          </a:xfrm>
        </p:grpSpPr>
        <p:grpSp>
          <p:nvGrpSpPr>
            <p:cNvPr id="13" name="Group 12">
              <a:extLst>
                <a:ext uri="{FF2B5EF4-FFF2-40B4-BE49-F238E27FC236}">
                  <a16:creationId xmlns:a16="http://schemas.microsoft.com/office/drawing/2014/main" id="{9DBCF1F3-BF71-4338-892B-DD2366CA4117}"/>
                </a:ext>
              </a:extLst>
            </p:cNvPr>
            <p:cNvGrpSpPr/>
            <p:nvPr/>
          </p:nvGrpSpPr>
          <p:grpSpPr>
            <a:xfrm>
              <a:off x="937778" y="2264675"/>
              <a:ext cx="5158222" cy="3210057"/>
              <a:chOff x="937778" y="2264675"/>
              <a:chExt cx="5158222" cy="3210057"/>
            </a:xfrm>
          </p:grpSpPr>
          <p:cxnSp>
            <p:nvCxnSpPr>
              <p:cNvPr id="5" name="Straight Arrow Connector 4">
                <a:extLst>
                  <a:ext uri="{FF2B5EF4-FFF2-40B4-BE49-F238E27FC236}">
                    <a16:creationId xmlns:a16="http://schemas.microsoft.com/office/drawing/2014/main" id="{A6B66F58-2162-4D74-9AA9-E3CB569D96C7}"/>
                  </a:ext>
                </a:extLst>
              </p:cNvPr>
              <p:cNvCxnSpPr>
                <a:cxnSpLocks/>
              </p:cNvCxnSpPr>
              <p:nvPr/>
            </p:nvCxnSpPr>
            <p:spPr>
              <a:xfrm flipV="1">
                <a:off x="1371600" y="2590800"/>
                <a:ext cx="0" cy="2514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63E8A8B1-9879-4B6D-8CFD-A91D1D015812}"/>
                  </a:ext>
                </a:extLst>
              </p:cNvPr>
              <p:cNvCxnSpPr>
                <a:cxnSpLocks/>
              </p:cNvCxnSpPr>
              <p:nvPr/>
            </p:nvCxnSpPr>
            <p:spPr>
              <a:xfrm>
                <a:off x="1371600" y="5105400"/>
                <a:ext cx="3352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E750BCE1-3154-41EE-9C03-04B6781E9B41}"/>
                  </a:ext>
                </a:extLst>
              </p:cNvPr>
              <p:cNvSpPr/>
              <p:nvPr/>
            </p:nvSpPr>
            <p:spPr>
              <a:xfrm>
                <a:off x="1435510" y="3761851"/>
                <a:ext cx="2477729" cy="1173943"/>
              </a:xfrm>
              <a:custGeom>
                <a:avLst/>
                <a:gdLst>
                  <a:gd name="connsiteX0" fmla="*/ 0 w 2477729"/>
                  <a:gd name="connsiteY0" fmla="*/ 1173943 h 1173943"/>
                  <a:gd name="connsiteX1" fmla="*/ 275303 w 2477729"/>
                  <a:gd name="connsiteY1" fmla="*/ 672497 h 1173943"/>
                  <a:gd name="connsiteX2" fmla="*/ 560438 w 2477729"/>
                  <a:gd name="connsiteY2" fmla="*/ 1164110 h 1173943"/>
                  <a:gd name="connsiteX3" fmla="*/ 835742 w 2477729"/>
                  <a:gd name="connsiteY3" fmla="*/ 328368 h 1173943"/>
                  <a:gd name="connsiteX4" fmla="*/ 1425677 w 2477729"/>
                  <a:gd name="connsiteY4" fmla="*/ 564343 h 1173943"/>
                  <a:gd name="connsiteX5" fmla="*/ 1750142 w 2477729"/>
                  <a:gd name="connsiteY5" fmla="*/ 436523 h 1173943"/>
                  <a:gd name="connsiteX6" fmla="*/ 2084438 w 2477729"/>
                  <a:gd name="connsiteY6" fmla="*/ 13736 h 1173943"/>
                  <a:gd name="connsiteX7" fmla="*/ 2251587 w 2477729"/>
                  <a:gd name="connsiteY7" fmla="*/ 1006794 h 1173943"/>
                  <a:gd name="connsiteX8" fmla="*/ 2477729 w 2477729"/>
                  <a:gd name="connsiteY8" fmla="*/ 957633 h 117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7729" h="1173943">
                    <a:moveTo>
                      <a:pt x="0" y="1173943"/>
                    </a:moveTo>
                    <a:cubicBezTo>
                      <a:pt x="90948" y="924039"/>
                      <a:pt x="181897" y="674136"/>
                      <a:pt x="275303" y="672497"/>
                    </a:cubicBezTo>
                    <a:cubicBezTo>
                      <a:pt x="368709" y="670858"/>
                      <a:pt x="467032" y="1221465"/>
                      <a:pt x="560438" y="1164110"/>
                    </a:cubicBezTo>
                    <a:cubicBezTo>
                      <a:pt x="653844" y="1106755"/>
                      <a:pt x="691536" y="428329"/>
                      <a:pt x="835742" y="328368"/>
                    </a:cubicBezTo>
                    <a:cubicBezTo>
                      <a:pt x="979948" y="228407"/>
                      <a:pt x="1273277" y="546317"/>
                      <a:pt x="1425677" y="564343"/>
                    </a:cubicBezTo>
                    <a:cubicBezTo>
                      <a:pt x="1578077" y="582369"/>
                      <a:pt x="1640349" y="528291"/>
                      <a:pt x="1750142" y="436523"/>
                    </a:cubicBezTo>
                    <a:cubicBezTo>
                      <a:pt x="1859936" y="344755"/>
                      <a:pt x="2000864" y="-81309"/>
                      <a:pt x="2084438" y="13736"/>
                    </a:cubicBezTo>
                    <a:cubicBezTo>
                      <a:pt x="2168012" y="108781"/>
                      <a:pt x="2186039" y="849478"/>
                      <a:pt x="2251587" y="1006794"/>
                    </a:cubicBezTo>
                    <a:cubicBezTo>
                      <a:pt x="2317135" y="1164110"/>
                      <a:pt x="2397432" y="1060871"/>
                      <a:pt x="2477729" y="95763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dirty="0"/>
              </a:p>
            </p:txBody>
          </p:sp>
          <p:sp>
            <p:nvSpPr>
              <p:cNvPr id="11" name="TextBox 10">
                <a:extLst>
                  <a:ext uri="{FF2B5EF4-FFF2-40B4-BE49-F238E27FC236}">
                    <a16:creationId xmlns:a16="http://schemas.microsoft.com/office/drawing/2014/main" id="{D0F756E9-C429-490F-B0EB-2288C68792A1}"/>
                  </a:ext>
                </a:extLst>
              </p:cNvPr>
              <p:cNvSpPr txBox="1"/>
              <p:nvPr/>
            </p:nvSpPr>
            <p:spPr>
              <a:xfrm>
                <a:off x="3048000" y="5105400"/>
                <a:ext cx="3048000" cy="369332"/>
              </a:xfrm>
              <a:prstGeom prst="rect">
                <a:avLst/>
              </a:prstGeom>
              <a:noFill/>
            </p:spPr>
            <p:txBody>
              <a:bodyPr wrap="square" rtlCol="0">
                <a:spAutoFit/>
              </a:bodyPr>
              <a:lstStyle/>
              <a:p>
                <a:pPr algn="ctr"/>
                <a:r>
                  <a:rPr lang="en-IN" b="1" dirty="0"/>
                  <a:t>TIME</a:t>
                </a:r>
              </a:p>
            </p:txBody>
          </p:sp>
          <p:sp>
            <p:nvSpPr>
              <p:cNvPr id="12" name="TextBox 11">
                <a:extLst>
                  <a:ext uri="{FF2B5EF4-FFF2-40B4-BE49-F238E27FC236}">
                    <a16:creationId xmlns:a16="http://schemas.microsoft.com/office/drawing/2014/main" id="{5478AA76-1E64-483C-962A-E45D8AAC463E}"/>
                  </a:ext>
                </a:extLst>
              </p:cNvPr>
              <p:cNvSpPr txBox="1"/>
              <p:nvPr/>
            </p:nvSpPr>
            <p:spPr>
              <a:xfrm rot="16200000">
                <a:off x="-401556" y="3604009"/>
                <a:ext cx="3048000" cy="369332"/>
              </a:xfrm>
              <a:prstGeom prst="rect">
                <a:avLst/>
              </a:prstGeom>
              <a:noFill/>
            </p:spPr>
            <p:txBody>
              <a:bodyPr wrap="square" rtlCol="0">
                <a:spAutoFit/>
              </a:bodyPr>
              <a:lstStyle/>
              <a:p>
                <a:pPr algn="ctr"/>
                <a:r>
                  <a:rPr lang="en-IN" b="1" dirty="0"/>
                  <a:t>AMPLITUDE</a:t>
                </a:r>
              </a:p>
            </p:txBody>
          </p:sp>
        </p:grpSp>
        <p:grpSp>
          <p:nvGrpSpPr>
            <p:cNvPr id="21" name="Group 20">
              <a:extLst>
                <a:ext uri="{FF2B5EF4-FFF2-40B4-BE49-F238E27FC236}">
                  <a16:creationId xmlns:a16="http://schemas.microsoft.com/office/drawing/2014/main" id="{11DD4EC2-89E5-4979-8AF3-8991717188D1}"/>
                </a:ext>
              </a:extLst>
            </p:cNvPr>
            <p:cNvGrpSpPr/>
            <p:nvPr/>
          </p:nvGrpSpPr>
          <p:grpSpPr>
            <a:xfrm>
              <a:off x="4724400" y="2243071"/>
              <a:ext cx="4953000" cy="3254270"/>
              <a:chOff x="4724400" y="2243071"/>
              <a:chExt cx="4953000" cy="3254270"/>
            </a:xfrm>
          </p:grpSpPr>
          <p:cxnSp>
            <p:nvCxnSpPr>
              <p:cNvPr id="15" name="Straight Arrow Connector 14">
                <a:extLst>
                  <a:ext uri="{FF2B5EF4-FFF2-40B4-BE49-F238E27FC236}">
                    <a16:creationId xmlns:a16="http://schemas.microsoft.com/office/drawing/2014/main" id="{387D743E-99AD-4DF9-A23E-AA6D2A3ADB7C}"/>
                  </a:ext>
                </a:extLst>
              </p:cNvPr>
              <p:cNvCxnSpPr>
                <a:cxnSpLocks/>
              </p:cNvCxnSpPr>
              <p:nvPr/>
            </p:nvCxnSpPr>
            <p:spPr>
              <a:xfrm flipV="1">
                <a:off x="5158222" y="2569196"/>
                <a:ext cx="0" cy="2514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3FFDC37A-5B42-48E8-BBE7-9DC00B48D1AE}"/>
                  </a:ext>
                </a:extLst>
              </p:cNvPr>
              <p:cNvCxnSpPr>
                <a:cxnSpLocks/>
              </p:cNvCxnSpPr>
              <p:nvPr/>
            </p:nvCxnSpPr>
            <p:spPr>
              <a:xfrm>
                <a:off x="5158222" y="5083796"/>
                <a:ext cx="3352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E6242EE2-8CF6-40D4-A744-BF1391D6371E}"/>
                  </a:ext>
                </a:extLst>
              </p:cNvPr>
              <p:cNvSpPr txBox="1"/>
              <p:nvPr/>
            </p:nvSpPr>
            <p:spPr>
              <a:xfrm>
                <a:off x="6629400" y="5128009"/>
                <a:ext cx="3048000" cy="369332"/>
              </a:xfrm>
              <a:prstGeom prst="rect">
                <a:avLst/>
              </a:prstGeom>
              <a:noFill/>
            </p:spPr>
            <p:txBody>
              <a:bodyPr wrap="square" rtlCol="0">
                <a:spAutoFit/>
              </a:bodyPr>
              <a:lstStyle/>
              <a:p>
                <a:pPr algn="ctr"/>
                <a:r>
                  <a:rPr lang="en-IN" b="1" dirty="0"/>
                  <a:t>FREQUENCY</a:t>
                </a:r>
              </a:p>
            </p:txBody>
          </p:sp>
          <p:sp>
            <p:nvSpPr>
              <p:cNvPr id="19" name="TextBox 18">
                <a:extLst>
                  <a:ext uri="{FF2B5EF4-FFF2-40B4-BE49-F238E27FC236}">
                    <a16:creationId xmlns:a16="http://schemas.microsoft.com/office/drawing/2014/main" id="{5059D488-7973-4ACB-B31A-5543168C2A90}"/>
                  </a:ext>
                </a:extLst>
              </p:cNvPr>
              <p:cNvSpPr txBox="1"/>
              <p:nvPr/>
            </p:nvSpPr>
            <p:spPr>
              <a:xfrm rot="16200000">
                <a:off x="3385066" y="3582405"/>
                <a:ext cx="3048000" cy="369332"/>
              </a:xfrm>
              <a:prstGeom prst="rect">
                <a:avLst/>
              </a:prstGeom>
              <a:noFill/>
            </p:spPr>
            <p:txBody>
              <a:bodyPr wrap="square" rtlCol="0">
                <a:spAutoFit/>
              </a:bodyPr>
              <a:lstStyle/>
              <a:p>
                <a:pPr algn="ctr"/>
                <a:r>
                  <a:rPr lang="en-IN" b="1" dirty="0"/>
                  <a:t>AMPLITUDE</a:t>
                </a:r>
              </a:p>
            </p:txBody>
          </p:sp>
        </p:grpSp>
        <p:sp>
          <p:nvSpPr>
            <p:cNvPr id="20" name="Freeform: Shape 19">
              <a:extLst>
                <a:ext uri="{FF2B5EF4-FFF2-40B4-BE49-F238E27FC236}">
                  <a16:creationId xmlns:a16="http://schemas.microsoft.com/office/drawing/2014/main" id="{F04A3D8B-BC00-4F06-88FC-68C4A598732A}"/>
                </a:ext>
              </a:extLst>
            </p:cNvPr>
            <p:cNvSpPr/>
            <p:nvPr/>
          </p:nvSpPr>
          <p:spPr>
            <a:xfrm rot="16444451">
              <a:off x="6318429" y="2516830"/>
              <a:ext cx="1148213" cy="2986295"/>
            </a:xfrm>
            <a:custGeom>
              <a:avLst/>
              <a:gdLst>
                <a:gd name="connsiteX0" fmla="*/ 48127 w 3052909"/>
                <a:gd name="connsiteY0" fmla="*/ 130573 h 1698386"/>
                <a:gd name="connsiteX1" fmla="*/ 3052584 w 3052909"/>
                <a:gd name="connsiteY1" fmla="*/ 140621 h 1698386"/>
                <a:gd name="connsiteX2" fmla="*/ 259143 w 3052909"/>
                <a:gd name="connsiteY2" fmla="*/ 1567487 h 1698386"/>
                <a:gd name="connsiteX3" fmla="*/ 289288 w 3052909"/>
                <a:gd name="connsiteY3" fmla="*/ 1547390 h 1698386"/>
              </a:gdLst>
              <a:ahLst/>
              <a:cxnLst>
                <a:cxn ang="0">
                  <a:pos x="connsiteX0" y="connsiteY0"/>
                </a:cxn>
                <a:cxn ang="0">
                  <a:pos x="connsiteX1" y="connsiteY1"/>
                </a:cxn>
                <a:cxn ang="0">
                  <a:pos x="connsiteX2" y="connsiteY2"/>
                </a:cxn>
                <a:cxn ang="0">
                  <a:pos x="connsiteX3" y="connsiteY3"/>
                </a:cxn>
              </a:cxnLst>
              <a:rect l="l" t="t" r="r" b="b"/>
              <a:pathLst>
                <a:path w="3052909" h="1698386">
                  <a:moveTo>
                    <a:pt x="48127" y="130573"/>
                  </a:moveTo>
                  <a:cubicBezTo>
                    <a:pt x="1532771" y="15854"/>
                    <a:pt x="3017415" y="-98865"/>
                    <a:pt x="3052584" y="140621"/>
                  </a:cubicBezTo>
                  <a:cubicBezTo>
                    <a:pt x="3087753" y="380107"/>
                    <a:pt x="259143" y="1567487"/>
                    <a:pt x="259143" y="1567487"/>
                  </a:cubicBezTo>
                  <a:cubicBezTo>
                    <a:pt x="-201406" y="1801949"/>
                    <a:pt x="43941" y="1674669"/>
                    <a:pt x="289288" y="15473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83435414"/>
      </p:ext>
    </p:extLst>
  </p:cSld>
  <p:clrMapOvr>
    <a:masterClrMapping/>
  </p:clrMapOvr>
</p:sld>
</file>

<file path=ppt/theme/theme1.xml><?xml version="1.0" encoding="utf-8"?>
<a:theme xmlns:a="http://schemas.openxmlformats.org/drawingml/2006/main" name="EPG TH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G THM" id="{A25B44DC-0BEB-B245-B506-70C01267170C}" vid="{9849F7B5-4FC8-4940-9C33-6F5E95727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EPG THM</Template>
  <TotalTime>1889</TotalTime>
  <Words>2460</Words>
  <Application>Microsoft Office PowerPoint</Application>
  <PresentationFormat>Widescreen</PresentationFormat>
  <Paragraphs>344</Paragraphs>
  <Slides>47</Slides>
  <Notes>2</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EPG THM</vt:lpstr>
      <vt:lpstr>PowerPoint Presentation</vt:lpstr>
      <vt:lpstr>Learning Objectives</vt:lpstr>
      <vt:lpstr>Analog vs. Digital signal</vt:lpstr>
      <vt:lpstr>PowerPoint Presentation</vt:lpstr>
      <vt:lpstr>PowerPoint Presentation</vt:lpstr>
      <vt:lpstr>Analog vs. Digital Representation</vt:lpstr>
      <vt:lpstr>Electro magnetic waves</vt:lpstr>
      <vt:lpstr>Examples in day to day life</vt:lpstr>
      <vt:lpstr>Representation of E.M. wave</vt:lpstr>
      <vt:lpstr>Periodic vs. Aperiodic waves</vt:lpstr>
      <vt:lpstr>Mathematical representation</vt:lpstr>
      <vt:lpstr>Parameters of E.M. wave</vt:lpstr>
      <vt:lpstr>Parameters of E.M. wave</vt:lpstr>
      <vt:lpstr>Parameters of E.M. wave</vt:lpstr>
      <vt:lpstr>Parameters of E.M. wave</vt:lpstr>
      <vt:lpstr> Communication entities: Data, Signals, Transmission and Channel </vt:lpstr>
      <vt:lpstr>Parameters of E.M. wave</vt:lpstr>
      <vt:lpstr>Frequency perspective or Time perspective for communication</vt:lpstr>
      <vt:lpstr>Electro Magnetic Spectrum</vt:lpstr>
      <vt:lpstr>Electro magnetic spectrum</vt:lpstr>
      <vt:lpstr>Frequencies and wavelengths of bands of E.M. Spectrum</vt:lpstr>
      <vt:lpstr>Bands suitable for communication</vt:lpstr>
      <vt:lpstr>Features of Radio Waves</vt:lpstr>
      <vt:lpstr>Features of Radio Waves</vt:lpstr>
      <vt:lpstr>Features of Radio Waves</vt:lpstr>
      <vt:lpstr>Features of Micro Waves</vt:lpstr>
      <vt:lpstr>Features of Radio Waves</vt:lpstr>
      <vt:lpstr>Limitations of radio propagation</vt:lpstr>
      <vt:lpstr>PowerPoint Presentation</vt:lpstr>
      <vt:lpstr>Infra red waves</vt:lpstr>
      <vt:lpstr>Features of Infra red Waves</vt:lpstr>
      <vt:lpstr>Features of Infra red Waves</vt:lpstr>
      <vt:lpstr>Point-to-point communication</vt:lpstr>
      <vt:lpstr>Features of Infra red Waves</vt:lpstr>
      <vt:lpstr>Features of Infra red Waves</vt:lpstr>
      <vt:lpstr>Visible light communication</vt:lpstr>
      <vt:lpstr>Visible light communication</vt:lpstr>
      <vt:lpstr>Advantage over radio communication</vt:lpstr>
      <vt:lpstr>Visible light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suchit</dc:creator>
  <cp:lastModifiedBy>Suchit</cp:lastModifiedBy>
  <cp:revision>71</cp:revision>
  <dcterms:created xsi:type="dcterms:W3CDTF">2017-08-19T07:10:32Z</dcterms:created>
  <dcterms:modified xsi:type="dcterms:W3CDTF">2017-08-23T15:38:22Z</dcterms:modified>
</cp:coreProperties>
</file>