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94660"/>
  </p:normalViewPr>
  <p:slideViewPr>
    <p:cSldViewPr>
      <p:cViewPr varScale="1">
        <p:scale>
          <a:sx n="90" d="100"/>
          <a:sy n="90" d="100"/>
        </p:scale>
        <p:origin x="114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93725" y="3340333"/>
            <a:ext cx="406758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8600" indent="-228600"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pPr marL="228600" indent="-228600">
              <a:buAutoNum type="alphaLcParenBoth"/>
            </a:pPr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[16,34,35,38,39,41,44,45,55,63,64,65,72]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2"/>
            </a:pPr>
            <a:r>
              <a:rPr lang="en-US" sz="1200" dirty="0">
                <a:latin typeface="Times New Roman" pitchFamily="18" charset="0"/>
              </a:rPr>
              <a:t>What is the preorder traversal of the tree?</a:t>
            </a:r>
          </a:p>
          <a:p>
            <a:pPr marL="228600" indent="-228600">
              <a:buAutoNum type="alphaLcParenBoth" startAt="2"/>
            </a:pPr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[45,38,34,16,35,41,39.44,65,63,55,64,72]  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</a:t>
            </a:r>
          </a:p>
          <a:p>
            <a:r>
              <a:rPr lang="en-US" sz="1200" dirty="0">
                <a:latin typeface="Times New Roman" pitchFamily="18" charset="0"/>
              </a:rPr>
              <a:t>[16,35,34,39,44,41,38,55,64,63,72,65,45]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pPr marL="228600" indent="-228600">
              <a:buAutoNum type="alphaLcParenBoth" startAt="4"/>
            </a:pPr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Height is 4. </a:t>
            </a:r>
          </a:p>
          <a:p>
            <a:r>
              <a:rPr lang="en-US" sz="1200" dirty="0">
                <a:latin typeface="Times New Roman" pitchFamily="18" charset="0"/>
              </a:rPr>
              <a:t>Nodes 38, and 65 are on level 2.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69161" y="1865313"/>
            <a:ext cx="4998958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 ( 48 – (7 % 2) ) / 24 ) * ( ( 18 – (5*2) ) + 12 ) 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48 7 2 % - 24 / 18 5 2 * - 12 + *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  <a:p>
            <a:pPr marL="0" indent="0"/>
            <a:r>
              <a:rPr lang="en-US" sz="1200" dirty="0">
                <a:latin typeface="Times New Roman" pitchFamily="18" charset="0"/>
              </a:rPr>
              <a:t>Left side of * is (47/24) = 1 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Right side of * is (8+12) = 20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1*20 = 20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evaluates to 20 if using integer division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228600" indent="-228600">
              <a:buAutoNum type="alphaLcParenBoth" startAt="4"/>
            </a:pPr>
            <a:endParaRPr lang="en-US" sz="1200" dirty="0">
              <a:latin typeface="Times New Roman" pitchFamily="18" charset="0"/>
            </a:endParaRPr>
          </a:p>
          <a:p>
            <a:pPr marL="0" indent="0"/>
            <a:r>
              <a:rPr lang="en-US" sz="1200" dirty="0">
                <a:latin typeface="Times New Roman" pitchFamily="18" charset="0"/>
              </a:rPr>
              <a:t>Left side of * is (47/24) = 1.9583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Right side of * is (8+12) = 20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0" indent="0"/>
            <a:r>
              <a:rPr lang="en-US" sz="1200" dirty="0">
                <a:latin typeface="Times New Roman" pitchFamily="18" charset="0"/>
              </a:rPr>
              <a:t>1.9583 * 20 = 39.17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0" indent="0"/>
            <a:r>
              <a:rPr lang="en-US" sz="1200" dirty="0">
                <a:latin typeface="Times New Roman" pitchFamily="18" charset="0"/>
              </a:rPr>
              <a:t>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evaluates to 39.17 if using float division</a:t>
            </a:r>
          </a:p>
          <a:p>
            <a:pPr marL="228600" indent="-228600">
              <a:buAutoNum type="alphaLcParenBoth" startAt="4"/>
            </a:pPr>
            <a:endParaRPr lang="en-US" sz="1200" dirty="0">
              <a:latin typeface="Times New Roman" pitchFamily="18" charset="0"/>
            </a:endParaRP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4800600" y="696913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4277FC-534B-A2D4-2E38-8651153932A1}"/>
              </a:ext>
            </a:extLst>
          </p:cNvPr>
          <p:cNvSpPr txBox="1"/>
          <p:nvPr/>
        </p:nvSpPr>
        <p:spPr>
          <a:xfrm>
            <a:off x="1586046" y="2160167"/>
            <a:ext cx="414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85319-87A7-86A1-6AB8-97C807A8803D}"/>
              </a:ext>
            </a:extLst>
          </p:cNvPr>
          <p:cNvSpPr txBox="1"/>
          <p:nvPr/>
        </p:nvSpPr>
        <p:spPr>
          <a:xfrm>
            <a:off x="1586046" y="1855368"/>
            <a:ext cx="414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EC7331-8C77-54A3-C624-BB6DA7534217}"/>
              </a:ext>
            </a:extLst>
          </p:cNvPr>
          <p:cNvSpPr txBox="1"/>
          <p:nvPr/>
        </p:nvSpPr>
        <p:spPr>
          <a:xfrm>
            <a:off x="1593124" y="2449588"/>
            <a:ext cx="414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0FF5D0-5293-1EE5-EB07-CB72B9359947}"/>
              </a:ext>
            </a:extLst>
          </p:cNvPr>
          <p:cNvSpPr txBox="1"/>
          <p:nvPr/>
        </p:nvSpPr>
        <p:spPr>
          <a:xfrm>
            <a:off x="1586046" y="2745147"/>
            <a:ext cx="414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DF73C0-C6B5-6604-D3BE-4A449FBE93E0}"/>
              </a:ext>
            </a:extLst>
          </p:cNvPr>
          <p:cNvSpPr txBox="1"/>
          <p:nvPr/>
        </p:nvSpPr>
        <p:spPr>
          <a:xfrm>
            <a:off x="1578965" y="3069732"/>
            <a:ext cx="554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D6D5B-533B-6CD1-0BDD-3AF1A42ACD2C}"/>
              </a:ext>
            </a:extLst>
          </p:cNvPr>
          <p:cNvSpPr txBox="1"/>
          <p:nvPr/>
        </p:nvSpPr>
        <p:spPr>
          <a:xfrm>
            <a:off x="1593124" y="3363666"/>
            <a:ext cx="357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D0977B-5847-094F-D176-E0D77DB25C28}"/>
              </a:ext>
            </a:extLst>
          </p:cNvPr>
          <p:cNvSpPr txBox="1"/>
          <p:nvPr/>
        </p:nvSpPr>
        <p:spPr>
          <a:xfrm>
            <a:off x="1584790" y="3693866"/>
            <a:ext cx="357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D4E1F-FCF7-C38A-51E3-E60B942903C7}"/>
              </a:ext>
            </a:extLst>
          </p:cNvPr>
          <p:cNvSpPr txBox="1"/>
          <p:nvPr/>
        </p:nvSpPr>
        <p:spPr>
          <a:xfrm>
            <a:off x="1540865" y="3976297"/>
            <a:ext cx="554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0FD8AB-E1D4-4BE7-FD53-D0D8C3CE11CA}"/>
              </a:ext>
            </a:extLst>
          </p:cNvPr>
          <p:cNvSpPr txBox="1"/>
          <p:nvPr/>
        </p:nvSpPr>
        <p:spPr>
          <a:xfrm>
            <a:off x="1610917" y="4263073"/>
            <a:ext cx="357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26711E-A99E-EC8A-5D2A-897BC7019DFA}"/>
              </a:ext>
            </a:extLst>
          </p:cNvPr>
          <p:cNvSpPr txBox="1"/>
          <p:nvPr/>
        </p:nvSpPr>
        <p:spPr>
          <a:xfrm>
            <a:off x="1539908" y="4578948"/>
            <a:ext cx="554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3AF54F-4800-C30D-4A75-E08FB989C846}"/>
              </a:ext>
            </a:extLst>
          </p:cNvPr>
          <p:cNvSpPr txBox="1"/>
          <p:nvPr/>
        </p:nvSpPr>
        <p:spPr>
          <a:xfrm>
            <a:off x="1559951" y="4910035"/>
            <a:ext cx="554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8892B0-BCC1-E242-8C0B-EE54D330796C}"/>
              </a:ext>
            </a:extLst>
          </p:cNvPr>
          <p:cNvSpPr txBox="1"/>
          <p:nvPr/>
        </p:nvSpPr>
        <p:spPr>
          <a:xfrm>
            <a:off x="1539908" y="5214835"/>
            <a:ext cx="554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37CC48-CB40-84A2-DB0B-10259C8FA271}"/>
              </a:ext>
            </a:extLst>
          </p:cNvPr>
          <p:cNvSpPr txBox="1"/>
          <p:nvPr/>
        </p:nvSpPr>
        <p:spPr>
          <a:xfrm>
            <a:off x="1559951" y="5507881"/>
            <a:ext cx="357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1E908C-D312-E407-3827-BEEA176DE7E7}"/>
              </a:ext>
            </a:extLst>
          </p:cNvPr>
          <p:cNvSpPr txBox="1"/>
          <p:nvPr/>
        </p:nvSpPr>
        <p:spPr>
          <a:xfrm>
            <a:off x="1562032" y="5815713"/>
            <a:ext cx="554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5B8839-C3FC-6FB8-C516-715D72F99857}"/>
              </a:ext>
            </a:extLst>
          </p:cNvPr>
          <p:cNvSpPr txBox="1"/>
          <p:nvPr/>
        </p:nvSpPr>
        <p:spPr>
          <a:xfrm>
            <a:off x="1546294" y="6092968"/>
            <a:ext cx="554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144">
            <a:extLst>
              <a:ext uri="{FF2B5EF4-FFF2-40B4-BE49-F238E27FC236}">
                <a16:creationId xmlns:a16="http://schemas.microsoft.com/office/drawing/2014/main" id="{8A7F8DD5-064B-E6FF-EC6E-320E13D00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447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35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" name="Oval 146">
            <a:extLst>
              <a:ext uri="{FF2B5EF4-FFF2-40B4-BE49-F238E27FC236}">
                <a16:creationId xmlns:a16="http://schemas.microsoft.com/office/drawing/2014/main" id="{E3B01C4B-42BA-6CB5-586F-FBCB4B153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214067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20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5" name="Oval 147">
            <a:extLst>
              <a:ext uri="{FF2B5EF4-FFF2-40B4-BE49-F238E27FC236}">
                <a16:creationId xmlns:a16="http://schemas.microsoft.com/office/drawing/2014/main" id="{2CAD27E8-F3E1-B043-264F-429DCFB63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9922" y="2220413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6" name="Oval 148">
            <a:extLst>
              <a:ext uri="{FF2B5EF4-FFF2-40B4-BE49-F238E27FC236}">
                <a16:creationId xmlns:a16="http://schemas.microsoft.com/office/drawing/2014/main" id="{5574DB67-90E5-42D2-68C8-CA7FEB288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086" y="29143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40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7" name="Oval 149">
            <a:extLst>
              <a:ext uri="{FF2B5EF4-FFF2-40B4-BE49-F238E27FC236}">
                <a16:creationId xmlns:a16="http://schemas.microsoft.com/office/drawing/2014/main" id="{88FC9BC4-ACDF-9E71-F874-08861ACF4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5084" y="3886883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latin typeface="Times New Roman" pitchFamily="18" charset="0"/>
              </a:rPr>
              <a:t>17</a:t>
            </a:r>
          </a:p>
        </p:txBody>
      </p:sp>
      <p:sp>
        <p:nvSpPr>
          <p:cNvPr id="8" name="Oval 150">
            <a:extLst>
              <a:ext uri="{FF2B5EF4-FFF2-40B4-BE49-F238E27FC236}">
                <a16:creationId xmlns:a16="http://schemas.microsoft.com/office/drawing/2014/main" id="{74EF0781-D3E6-6DCC-CCBD-F123156BF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260" y="3200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1" name="Line 155">
            <a:extLst>
              <a:ext uri="{FF2B5EF4-FFF2-40B4-BE49-F238E27FC236}">
                <a16:creationId xmlns:a16="http://schemas.microsoft.com/office/drawing/2014/main" id="{FCAAE1D0-6425-D2B9-495C-4B0F9DD36A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1828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56">
            <a:extLst>
              <a:ext uri="{FF2B5EF4-FFF2-40B4-BE49-F238E27FC236}">
                <a16:creationId xmlns:a16="http://schemas.microsoft.com/office/drawing/2014/main" id="{839DBFEE-7C22-C92A-8618-F8EC4968B4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399" y="1828799"/>
            <a:ext cx="903689" cy="3909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57">
            <a:extLst>
              <a:ext uri="{FF2B5EF4-FFF2-40B4-BE49-F238E27FC236}">
                <a16:creationId xmlns:a16="http://schemas.microsoft.com/office/drawing/2014/main" id="{FEDC8C90-73B8-0A10-4F93-D9F5846B10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88833" y="2475816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58">
            <a:extLst>
              <a:ext uri="{FF2B5EF4-FFF2-40B4-BE49-F238E27FC236}">
                <a16:creationId xmlns:a16="http://schemas.microsoft.com/office/drawing/2014/main" id="{F74FC3DF-720F-5C90-0B5D-559A05D02F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5286" y="2547817"/>
            <a:ext cx="304800" cy="687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59">
            <a:extLst>
              <a:ext uri="{FF2B5EF4-FFF2-40B4-BE49-F238E27FC236}">
                <a16:creationId xmlns:a16="http://schemas.microsoft.com/office/drawing/2014/main" id="{EF813C23-F92A-FCB7-8C8D-FD37AE56C7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4973" y="3314700"/>
            <a:ext cx="395553" cy="4952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65">
            <a:extLst>
              <a:ext uri="{FF2B5EF4-FFF2-40B4-BE49-F238E27FC236}">
                <a16:creationId xmlns:a16="http://schemas.microsoft.com/office/drawing/2014/main" id="{3FCD0773-E8D2-1E53-F04A-3EE9C095F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4478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66">
            <a:extLst>
              <a:ext uri="{FF2B5EF4-FFF2-40B4-BE49-F238E27FC236}">
                <a16:creationId xmlns:a16="http://schemas.microsoft.com/office/drawing/2014/main" id="{4577F46E-6C4E-2BE3-A92D-C7E303CFD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1676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67">
            <a:extLst>
              <a:ext uri="{FF2B5EF4-FFF2-40B4-BE49-F238E27FC236}">
                <a16:creationId xmlns:a16="http://schemas.microsoft.com/office/drawing/2014/main" id="{88CFC6F2-1A11-0302-08B9-7239E64C4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2192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sp>
        <p:nvSpPr>
          <p:cNvPr id="21" name="Oval 151">
            <a:extLst>
              <a:ext uri="{FF2B5EF4-FFF2-40B4-BE49-F238E27FC236}">
                <a16:creationId xmlns:a16="http://schemas.microsoft.com/office/drawing/2014/main" id="{B2559091-3159-4268-4189-3DFB17AC9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667" y="320390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52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2" name="Line 160">
            <a:extLst>
              <a:ext uri="{FF2B5EF4-FFF2-40B4-BE49-F238E27FC236}">
                <a16:creationId xmlns:a16="http://schemas.microsoft.com/office/drawing/2014/main" id="{9AE61E9B-FA1A-BDBF-6CD6-8CE5A12A6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5849" y="2589430"/>
            <a:ext cx="325312" cy="5933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59">
            <a:extLst>
              <a:ext uri="{FF2B5EF4-FFF2-40B4-BE49-F238E27FC236}">
                <a16:creationId xmlns:a16="http://schemas.microsoft.com/office/drawing/2014/main" id="{C0B64403-E3BA-19FC-19C4-41E18B99C7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3684" y="3280834"/>
            <a:ext cx="457200" cy="6132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149">
            <a:extLst>
              <a:ext uri="{FF2B5EF4-FFF2-40B4-BE49-F238E27FC236}">
                <a16:creationId xmlns:a16="http://schemas.microsoft.com/office/drawing/2014/main" id="{EA7B767C-522C-782C-C878-E8DC6948F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771" y="383111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latin typeface="Times New Roman" pitchFamily="18" charset="0"/>
              </a:rPr>
              <a:t>25</a:t>
            </a:r>
          </a:p>
        </p:txBody>
      </p:sp>
      <p:sp>
        <p:nvSpPr>
          <p:cNvPr id="25" name="Line 159">
            <a:extLst>
              <a:ext uri="{FF2B5EF4-FFF2-40B4-BE49-F238E27FC236}">
                <a16:creationId xmlns:a16="http://schemas.microsoft.com/office/drawing/2014/main" id="{D6F92876-B3B0-A564-B8B3-EAC0D2635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5908" y="3640619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149">
            <a:extLst>
              <a:ext uri="{FF2B5EF4-FFF2-40B4-BE49-F238E27FC236}">
                <a16:creationId xmlns:a16="http://schemas.microsoft.com/office/drawing/2014/main" id="{DCFB877B-AF40-49A6-B083-488267EA2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9534" y="4022303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latin typeface="Times New Roman" pitchFamily="18" charset="0"/>
              </a:rPr>
              <a:t>7</a:t>
            </a:r>
          </a:p>
        </p:txBody>
      </p:sp>
      <p:sp>
        <p:nvSpPr>
          <p:cNvPr id="27" name="Line 159">
            <a:extLst>
              <a:ext uri="{FF2B5EF4-FFF2-40B4-BE49-F238E27FC236}">
                <a16:creationId xmlns:a16="http://schemas.microsoft.com/office/drawing/2014/main" id="{D27CB592-A634-7B03-BE57-8922DE03B9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6382" y="3570104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149">
            <a:extLst>
              <a:ext uri="{FF2B5EF4-FFF2-40B4-BE49-F238E27FC236}">
                <a16:creationId xmlns:a16="http://schemas.microsoft.com/office/drawing/2014/main" id="{54160C58-6CF3-CBB8-21DA-F7F5C882F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008" y="395178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latin typeface="Times New Roman" pitchFamily="18" charset="0"/>
              </a:rPr>
              <a:t>45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479</Words>
  <Application>Microsoft Office PowerPoint</Application>
  <PresentationFormat>On-screen Show (4:3)</PresentationFormat>
  <Paragraphs>155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Tatarian, Antranig</cp:lastModifiedBy>
  <cp:revision>34</cp:revision>
  <cp:lastPrinted>2016-04-12T17:35:20Z</cp:lastPrinted>
  <dcterms:created xsi:type="dcterms:W3CDTF">2006-11-01T05:42:40Z</dcterms:created>
  <dcterms:modified xsi:type="dcterms:W3CDTF">2025-10-16T22:15:35Z</dcterms:modified>
</cp:coreProperties>
</file>