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2869920"/>
            <a:ext cx="961344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80400" y="2869920"/>
            <a:ext cx="961344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93084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18128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8040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93084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18128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2869920"/>
            <a:ext cx="961344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F6E8A2-7460-4417-A180-C527BC624AE7}" type="datetime">
              <a:rPr b="0" lang="en-GB" sz="1050" spc="-1" strike="noStrike">
                <a:solidFill>
                  <a:srgbClr val="ffffff"/>
                </a:solidFill>
                <a:latin typeface="Trebuchet MS"/>
              </a:rPr>
              <a:t>24/01/21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18BA7A-FF6B-434D-A4F0-A0BC701D24B9}" type="slidenum">
              <a:rPr b="0" lang="en-GB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GB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00A4CD-0CDE-4F88-A495-351F0B9CD99B}" type="datetime">
              <a:rPr b="0" lang="en-GB" sz="1050" spc="-1" strike="noStrike">
                <a:solidFill>
                  <a:srgbClr val="ffffff"/>
                </a:solidFill>
                <a:latin typeface="Trebuchet MS"/>
              </a:rPr>
              <a:t>24/01/21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5E05C4-0F54-40AF-ABF1-5F7C4546FE9C}" type="slidenum">
              <a:rPr b="0" lang="en-GB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GB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3"/>
          <a:stretch/>
        </p:blipFill>
        <p:spPr>
          <a:xfrm>
            <a:off x="0" y="40870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4"/>
          <a:stretch/>
        </p:blipFill>
        <p:spPr>
          <a:xfrm>
            <a:off x="10585800" y="408780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0" y="27262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0585800" y="27262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632F92-49B9-4003-BBDC-1A4551EFBAF6}" type="datetime">
              <a:rPr b="0" lang="en-GB" sz="1050" spc="-1" strike="noStrike">
                <a:solidFill>
                  <a:srgbClr val="ffffff"/>
                </a:solidFill>
                <a:latin typeface="Trebuchet MS"/>
              </a:rPr>
              <a:t>24/01/21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10729440" y="28699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8AAAE5C-82B9-4669-BB2A-C71992CA8088}" type="slidenum">
              <a:rPr b="0" lang="en-GB" sz="3600" spc="-1" strike="noStrike">
                <a:solidFill>
                  <a:srgbClr val="ffffff"/>
                </a:solidFill>
                <a:latin typeface="Trebuchet MS"/>
              </a:rPr>
              <a:t>1</a:t>
            </a:fld>
            <a:endParaRPr b="0" lang="en-GB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Online Customer Intention Prediction 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Trebuchet MS"/>
              </a:rPr>
              <a:t>ak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Trebuchet MS"/>
              </a:rPr>
              <a:t>IBM Advanced Data Science Capstone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Model Selection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Two models were uses:-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Gradient boosted tree implemented with LightGBM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Deep Neural Network implemented with Keras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Hyper-parameters For each models were optimized using Bayesian optimization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models were evaluated on all 3 three feature sets.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66" name="Content Placeholder 3" descr=""/>
          <p:cNvPicPr/>
          <p:nvPr/>
        </p:nvPicPr>
        <p:blipFill>
          <a:blip r:embed="rId1"/>
          <a:stretch/>
        </p:blipFill>
        <p:spPr>
          <a:xfrm>
            <a:off x="2037600" y="3100320"/>
            <a:ext cx="7534080" cy="15426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68" name="Content Placeholder 5" descr=""/>
          <p:cNvPicPr/>
          <p:nvPr/>
        </p:nvPicPr>
        <p:blipFill>
          <a:blip r:embed="rId1"/>
          <a:stretch/>
        </p:blipFill>
        <p:spPr>
          <a:xfrm>
            <a:off x="2058840" y="2336760"/>
            <a:ext cx="6857640" cy="359856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3876840" y="6157800"/>
            <a:ext cx="393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TOP 10 most important features 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Dataset was cleaned , explored and visualized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Three transformations were tested and applied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Two models were trained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Top 10 correlating features were isolated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0400" y="2869920"/>
            <a:ext cx="9613440" cy="1090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THANK YOU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80400" y="4232160"/>
            <a:ext cx="9613440" cy="170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Use Case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80400" y="2336760"/>
            <a:ext cx="583560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Model user behavior based on their interactions with an e-commerce website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Measure which website actions correlate with revenue and sales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Identify seasonality and trends in buying behaviors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6516360" y="2336760"/>
            <a:ext cx="5069520" cy="35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Dataset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80400" y="2233800"/>
            <a:ext cx="10058040" cy="192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dataset was obtained from Kaggle (https://www.kaggle.com/roshansharma/online-shopper-s-intention)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Dataset consists of 12316 samples and  18 features of which 8 are categorical and 10 are numeric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680400" y="4433040"/>
            <a:ext cx="10058040" cy="200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 Quality Assessment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Data consists of 0.11 percent Missing values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Some duration values were negative suggesting outliers or missing values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numerical features are highly skewed.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Prediction classes are imbalanced with 1908 True and 10422 False classes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9" name="Content Placeholder 3" descr=""/>
          <p:cNvPicPr/>
          <p:nvPr/>
        </p:nvPicPr>
        <p:blipFill>
          <a:blip r:embed="rId1"/>
          <a:stretch/>
        </p:blipFill>
        <p:spPr>
          <a:xfrm>
            <a:off x="2203560" y="2151720"/>
            <a:ext cx="6567120" cy="34963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03560" y="6007320"/>
            <a:ext cx="656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Website visitors  and their contribution towards Revenue for different Months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52" name="Content Placeholder 3" descr=""/>
          <p:cNvPicPr/>
          <p:nvPr/>
        </p:nvPicPr>
        <p:blipFill>
          <a:blip r:embed="rId1"/>
          <a:stretch/>
        </p:blipFill>
        <p:spPr>
          <a:xfrm>
            <a:off x="102240" y="2293560"/>
            <a:ext cx="5778720" cy="274284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6202800" y="2293560"/>
            <a:ext cx="5870160" cy="274284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3871800" y="5496120"/>
            <a:ext cx="545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Enhanced Box Plots for outlier Detection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Feature Engineering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Missing values were dropped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Each numerical values was clipped to remove outliers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Categorical variables were One Hot encoded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Three different feature sets were generated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 scaling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Scaled using MinMax scaler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Yeo Johnson transformation 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58" name="Content Placeholder 3" descr=""/>
          <p:cNvPicPr/>
          <p:nvPr/>
        </p:nvPicPr>
        <p:blipFill>
          <a:blip r:embed="rId1"/>
          <a:stretch/>
        </p:blipFill>
        <p:spPr>
          <a:xfrm>
            <a:off x="172080" y="2427120"/>
            <a:ext cx="5778720" cy="274284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6284880" y="2427120"/>
            <a:ext cx="5778720" cy="27428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1442160" y="5763240"/>
            <a:ext cx="870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Before (left) and after applying Yeo Johnson Transformation on one feature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Model Performance Indicator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 handle imbalance of classes Balanced accuracy score was used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Balanced accuracy is calculated as the average of the proportion corrects of each class individually.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4599</TotalTime>
  <Application>LibreOffice/6.0.7.3$Linux_X86_64 LibreOffice_project/00m0$Build-3</Application>
  <Words>269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2019-09-05T18:53:51Z</dcterms:created>
  <dc:creator>Nikhil Nishikant Dange</dc:creator>
  <dc:description/>
  <dc:language>en-GB</dc:language>
  <cp:lastModifiedBy/>
  <dcterms:modified xsi:type="dcterms:W3CDTF">2021-01-24T15:56:10Z</dcterms:modified>
  <cp:revision>27</cp:revision>
  <dc:subject/>
  <dc:title>Online Customer Intention Prediction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