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7" r:id="rId4"/>
    <p:sldId id="269" r:id="rId5"/>
    <p:sldId id="273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5AA6"/>
    <a:srgbClr val="00803B"/>
    <a:srgbClr val="32B824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t>19.12.2024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t>19.12.2024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025"/>
            <a:ext cx="10515600" cy="4229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/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/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/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/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3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t>19.12.2024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330" y="2396490"/>
            <a:ext cx="9144000" cy="2130425"/>
          </a:xfrm>
        </p:spPr>
        <p:txBody>
          <a:bodyPr>
            <a:noAutofit/>
          </a:bodyPr>
          <a:lstStyle/>
          <a:p>
            <a:r>
              <a:rPr lang="en-US" altLang="en-US" sz="4000">
                <a:sym typeface="+mn-ea"/>
              </a:rPr>
              <a:t>Построение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модели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для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анализа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факторов</a:t>
            </a:r>
            <a:r>
              <a:rPr lang="en-US" altLang="ru-RU" sz="4000">
                <a:sym typeface="+mn-ea"/>
              </a:rPr>
              <a:t>, </a:t>
            </a:r>
            <a:r>
              <a:rPr lang="en-US" altLang="en-US" sz="4000">
                <a:sym typeface="+mn-ea"/>
              </a:rPr>
              <a:t>влияющих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на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качество</a:t>
            </a:r>
            <a:r>
              <a:rPr lang="en-US" altLang="ru-RU" sz="4000">
                <a:sym typeface="+mn-ea"/>
              </a:rPr>
              <a:t> </a:t>
            </a:r>
            <a:r>
              <a:rPr lang="en-US" altLang="en-US" sz="4000">
                <a:sym typeface="+mn-ea"/>
              </a:rPr>
              <a:t>воды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3330" y="4700905"/>
            <a:ext cx="9568815" cy="1698625"/>
          </a:xfrm>
        </p:spPr>
        <p:txBody>
          <a:bodyPr>
            <a:normAutofit fontScale="85000"/>
          </a:bodyPr>
          <a:lstStyle/>
          <a:p>
            <a:r>
              <a:rPr lang="ru-RU" altLang="en-US" dirty="0">
                <a:solidFill>
                  <a:schemeClr val="bg1"/>
                </a:solidFill>
                <a:sym typeface="+mn-ea"/>
              </a:rPr>
              <a:t>Проект разработали студенты 4 курса группы ИБАС-21:</a:t>
            </a:r>
            <a:endParaRPr lang="ru-RU" alt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>
                <a:solidFill>
                  <a:schemeClr val="bg1"/>
                </a:solidFill>
                <a:sym typeface="+mn-ea"/>
              </a:rPr>
              <a:t>Богомаз Виктор</a:t>
            </a:r>
            <a:endParaRPr lang="ru-RU" alt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>
                <a:solidFill>
                  <a:schemeClr val="bg1"/>
                </a:solidFill>
                <a:sym typeface="+mn-ea"/>
              </a:rPr>
              <a:t>Ксенофонтов Антон</a:t>
            </a:r>
            <a:endParaRPr lang="ru-RU" alt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en-US" dirty="0">
                <a:solidFill>
                  <a:schemeClr val="bg1"/>
                </a:solidFill>
                <a:sym typeface="+mn-ea"/>
              </a:rPr>
              <a:t>Матвеев Егор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Моделирование</a:t>
            </a:r>
            <a:endParaRPr lang="ru-RU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982345" y="1922145"/>
            <a:ext cx="5306060" cy="3288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sz="1800" b="1" i="1">
                <a:sym typeface="+mn-ea"/>
              </a:rPr>
              <a:t>Модели, использованные в работе: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Логистическая регрессия (LR).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Метод опорных векторов (SVC).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Деревья решений (CART).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Линейный дискриминантный анализ (LDA).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KNN </a:t>
            </a:r>
          </a:p>
          <a:p>
            <a:pPr>
              <a:lnSpc>
                <a:spcPct val="120000"/>
              </a:lnSpc>
            </a:pPr>
            <a:r>
              <a:rPr lang="ru-RU" sz="1800">
                <a:sym typeface="+mn-ea"/>
              </a:rPr>
              <a:t>Н</a:t>
            </a:r>
            <a:r>
              <a:rPr sz="1800">
                <a:sym typeface="+mn-ea"/>
              </a:rPr>
              <a:t>аивный Байес</a:t>
            </a:r>
            <a:r>
              <a:rPr lang="ru-RU" sz="1800">
                <a:sym typeface="+mn-ea"/>
              </a:rPr>
              <a:t>(</a:t>
            </a:r>
            <a:r>
              <a:rPr lang="en-US" sz="1800">
                <a:sym typeface="+mn-ea"/>
              </a:rPr>
              <a:t>NB)</a:t>
            </a:r>
            <a:r>
              <a:rPr sz="1800">
                <a:sym typeface="+mn-ea"/>
              </a:rPr>
              <a:t>.</a:t>
            </a:r>
          </a:p>
          <a:p>
            <a:pPr>
              <a:lnSpc>
                <a:spcPct val="120000"/>
              </a:lnSpc>
            </a:pPr>
            <a:endParaRPr lang="ru-RU" altLang="en-US" sz="1800" dirty="0"/>
          </a:p>
        </p:txBody>
      </p:sp>
      <p:pic>
        <p:nvPicPr>
          <p:cNvPr id="13" name="Изображение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935" y="2661920"/>
            <a:ext cx="3667760" cy="20529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7002780" y="1922145"/>
            <a:ext cx="401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i="1"/>
              <a:t>Усреднённые метрики для каждой модели: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3089275" y="5544820"/>
            <a:ext cx="910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i="1"/>
              <a:t>Вывод:</a:t>
            </a:r>
            <a:r>
              <a:rPr lang="ru-RU" altLang="en-US"/>
              <a:t> л</a:t>
            </a:r>
            <a:r>
              <a:rPr lang="en-US" altLang="en-US"/>
              <a:t>учшие</a:t>
            </a:r>
            <a:r>
              <a:rPr lang="en-US" altLang="ru-RU"/>
              <a:t> </a:t>
            </a:r>
            <a:r>
              <a:rPr lang="en-US" altLang="en-US"/>
              <a:t>метрики</a:t>
            </a:r>
            <a:r>
              <a:rPr lang="en-US" altLang="ru-RU"/>
              <a:t> </a:t>
            </a:r>
            <a:r>
              <a:rPr lang="en-US" altLang="en-US"/>
              <a:t>показали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CART </a:t>
            </a:r>
            <a:r>
              <a:rPr lang="en-US" altLang="en-US"/>
              <a:t>и</a:t>
            </a:r>
            <a:r>
              <a:rPr lang="en-US" altLang="ru-RU"/>
              <a:t> SVC.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Прогнозирование. </a:t>
            </a:r>
            <a:r>
              <a:rPr lang="en-US">
                <a:sym typeface="+mn-ea"/>
              </a:rPr>
              <a:t>CART</a:t>
            </a:r>
            <a:endParaRPr lang="ru-RU" altLang="en-US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746125" y="1922145"/>
            <a:ext cx="5306060" cy="3288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altLang="en-US" sz="1800" b="1" i="1" dirty="0"/>
              <a:t>Кривые обучения:</a:t>
            </a:r>
            <a:r>
              <a:rPr lang="ru-RU" altLang="en-US" sz="1800" dirty="0"/>
              <a:t> 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002780" y="1922145"/>
            <a:ext cx="401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i="1"/>
              <a:t>Кривые обучения: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538480" y="6043295"/>
            <a:ext cx="511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Для гиперпараметров, подобранных при помощи </a:t>
            </a:r>
            <a:r>
              <a:rPr lang="en-US" altLang="ru-RU"/>
              <a:t>GridSearchCV</a:t>
            </a:r>
            <a:r>
              <a:rPr lang="ru-RU" altLang="en-US"/>
              <a:t>.</a:t>
            </a:r>
            <a:r>
              <a:rPr lang="ru-RU"/>
              <a:t> </a:t>
            </a:r>
          </a:p>
        </p:txBody>
      </p:sp>
      <p:pic>
        <p:nvPicPr>
          <p:cNvPr id="20" name="Изображение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2400935"/>
            <a:ext cx="4930140" cy="364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Изображение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20" y="2400935"/>
            <a:ext cx="4922520" cy="36347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6719570" y="6043295"/>
            <a:ext cx="483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Для гиперпараметров, подобранных вручную</a:t>
            </a:r>
            <a:r>
              <a:rPr lang="ru-RU" altLang="en-US"/>
              <a:t>.</a:t>
            </a:r>
            <a:r>
              <a:rPr lang="ru-RU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Прогнозирование. </a:t>
            </a:r>
            <a:r>
              <a:rPr lang="en-US">
                <a:sym typeface="+mn-ea"/>
              </a:rPr>
              <a:t>CART</a:t>
            </a:r>
            <a:endParaRPr lang="ru-RU" altLang="en-US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746125" y="1922145"/>
            <a:ext cx="5306060" cy="443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altLang="en-US" sz="1800" b="1" i="1" dirty="0"/>
              <a:t>Результаты:</a:t>
            </a:r>
          </a:p>
          <a:p>
            <a:pPr marL="0" indent="0">
              <a:lnSpc>
                <a:spcPct val="120000"/>
              </a:lnSpc>
              <a:buNone/>
            </a:pPr>
            <a:endParaRPr lang="ru-RU" altLang="en-US" sz="1800" dirty="0"/>
          </a:p>
          <a:p>
            <a:pPr marL="0" indent="0">
              <a:lnSpc>
                <a:spcPct val="120000"/>
              </a:lnSpc>
              <a:buNone/>
            </a:pPr>
            <a:endParaRPr lang="ru-RU" altLang="en-US" sz="1800" dirty="0"/>
          </a:p>
          <a:p>
            <a:pPr marL="0" indent="0">
              <a:lnSpc>
                <a:spcPct val="120000"/>
              </a:lnSpc>
              <a:buNone/>
            </a:pPr>
            <a:endParaRPr lang="ru-RU" altLang="en-US" sz="1800" dirty="0"/>
          </a:p>
          <a:p>
            <a:pPr marL="0" indent="0">
              <a:lnSpc>
                <a:spcPct val="120000"/>
              </a:lnSpc>
              <a:buNone/>
            </a:pPr>
            <a:endParaRPr lang="ru-RU" alt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ru-RU" altLang="en-US" sz="1800" b="1" i="1" dirty="0"/>
              <a:t>Выводы по полученным результатам:</a:t>
            </a:r>
          </a:p>
          <a:p>
            <a:pPr>
              <a:lnSpc>
                <a:spcPct val="120000"/>
              </a:lnSpc>
            </a:pPr>
            <a:r>
              <a:rPr lang="en-US" altLang="ru-RU" sz="1800" dirty="0"/>
              <a:t>Accuracy = 0.58, </a:t>
            </a:r>
            <a:r>
              <a:rPr lang="en-US" altLang="en-US" sz="1800" dirty="0"/>
              <a:t>что</a:t>
            </a:r>
            <a:r>
              <a:rPr lang="en-US" altLang="ru-RU" sz="1800" dirty="0"/>
              <a:t> </a:t>
            </a:r>
            <a:r>
              <a:rPr lang="en-US" altLang="en-US" sz="1800" dirty="0"/>
              <a:t>является</a:t>
            </a:r>
            <a:r>
              <a:rPr lang="en-US" altLang="ru-RU" sz="1800" dirty="0"/>
              <a:t> </a:t>
            </a:r>
            <a:r>
              <a:rPr lang="en-US" altLang="en-US" sz="1800" dirty="0"/>
              <a:t>достаточно</a:t>
            </a:r>
            <a:r>
              <a:rPr lang="en-US" altLang="ru-RU" sz="1800" dirty="0"/>
              <a:t> </a:t>
            </a:r>
            <a:r>
              <a:rPr lang="en-US" altLang="en-US" sz="1800" dirty="0"/>
              <a:t>средним</a:t>
            </a:r>
            <a:r>
              <a:rPr lang="en-US" altLang="ru-RU" sz="1800" dirty="0"/>
              <a:t> </a:t>
            </a:r>
            <a:r>
              <a:rPr lang="en-US" altLang="en-US" sz="1800" dirty="0"/>
              <a:t>показателем</a:t>
            </a:r>
            <a:r>
              <a:rPr lang="en-US" altLang="ru-RU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altLang="en-US" sz="1800" dirty="0"/>
              <a:t> </a:t>
            </a:r>
          </a:p>
        </p:txBody>
      </p:sp>
      <p:pic>
        <p:nvPicPr>
          <p:cNvPr id="22" name="Изображение 28"/>
          <p:cNvPicPr>
            <a:picLocks noChangeAspect="1"/>
          </p:cNvPicPr>
          <p:nvPr/>
        </p:nvPicPr>
        <p:blipFill>
          <a:blip r:embed="rId2"/>
          <a:srcRect b="27196"/>
          <a:stretch>
            <a:fillRect/>
          </a:stretch>
        </p:blipFill>
        <p:spPr>
          <a:xfrm>
            <a:off x="5979160" y="2338070"/>
            <a:ext cx="5788660" cy="41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Изображение 28"/>
          <p:cNvPicPr>
            <a:picLocks noChangeAspect="1"/>
          </p:cNvPicPr>
          <p:nvPr/>
        </p:nvPicPr>
        <p:blipFill>
          <a:blip r:embed="rId2"/>
          <a:srcRect t="73011"/>
          <a:stretch>
            <a:fillRect/>
          </a:stretch>
        </p:blipFill>
        <p:spPr>
          <a:xfrm>
            <a:off x="838200" y="2610485"/>
            <a:ext cx="4617720" cy="1361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7937500" y="1830705"/>
            <a:ext cx="2075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i="1"/>
              <a:t>Матрица ошибок: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Прогнозирование. </a:t>
            </a:r>
            <a:r>
              <a:rPr lang="en-US">
                <a:sym typeface="+mn-ea"/>
              </a:rPr>
              <a:t>SVC</a:t>
            </a:r>
            <a:endParaRPr lang="ru-RU" altLang="en-US" dirty="0"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565910" y="2635885"/>
            <a:ext cx="234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i="1"/>
              <a:t>Матрица ошибок: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462915" y="1840865"/>
            <a:ext cx="5116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Модель построена для гиперпараметров, подобранных при помощи </a:t>
            </a:r>
            <a:r>
              <a:rPr lang="en-US" altLang="ru-RU"/>
              <a:t>GridSearchCV</a:t>
            </a:r>
            <a:r>
              <a:rPr lang="ru-RU" altLang="en-US"/>
              <a:t>.</a:t>
            </a:r>
            <a:r>
              <a:rPr lang="ru-RU"/>
              <a:t> </a:t>
            </a:r>
          </a:p>
        </p:txBody>
      </p:sp>
      <p:pic>
        <p:nvPicPr>
          <p:cNvPr id="6" name="Изображение 30"/>
          <p:cNvPicPr>
            <a:picLocks noChangeAspect="1"/>
          </p:cNvPicPr>
          <p:nvPr/>
        </p:nvPicPr>
        <p:blipFill>
          <a:blip r:embed="rId2"/>
          <a:srcRect b="26752"/>
          <a:stretch>
            <a:fillRect/>
          </a:stretch>
        </p:blipFill>
        <p:spPr>
          <a:xfrm>
            <a:off x="140970" y="3004185"/>
            <a:ext cx="4617720" cy="371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Изображение 30"/>
          <p:cNvPicPr>
            <a:picLocks noChangeAspect="1"/>
          </p:cNvPicPr>
          <p:nvPr/>
        </p:nvPicPr>
        <p:blipFill>
          <a:blip r:embed="rId2"/>
          <a:srcRect t="73436"/>
          <a:stretch>
            <a:fillRect/>
          </a:stretch>
        </p:blipFill>
        <p:spPr>
          <a:xfrm>
            <a:off x="6169660" y="3070860"/>
            <a:ext cx="5184140" cy="18211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8016875" y="2635885"/>
            <a:ext cx="165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 i="1"/>
              <a:t>Результаты:</a:t>
            </a: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787390" y="5153025"/>
            <a:ext cx="5871210" cy="1416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b="1" i="1"/>
              <a:t>Выводы по полученным результатам:</a:t>
            </a:r>
          </a:p>
          <a:p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Accuracy = 0.69,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</a:t>
            </a:r>
            <a:r>
              <a:rPr lang="en-US" altLang="en-US"/>
              <a:t>достаточно</a:t>
            </a:r>
            <a:r>
              <a:rPr lang="en-US" altLang="ru-RU"/>
              <a:t> </a:t>
            </a:r>
            <a:r>
              <a:rPr lang="en-US" altLang="en-US"/>
              <a:t>неплохим</a:t>
            </a:r>
            <a:r>
              <a:rPr lang="en-US" altLang="ru-RU"/>
              <a:t> </a:t>
            </a:r>
            <a:r>
              <a:rPr lang="en-US" altLang="en-US"/>
              <a:t>показателем</a:t>
            </a:r>
            <a:r>
              <a:rPr lang="en-US" altLang="ru-RU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Прогнозирование. </a:t>
            </a:r>
            <a:r>
              <a:rPr lang="en-US">
                <a:sym typeface="+mn-ea"/>
              </a:rPr>
              <a:t>SVC</a:t>
            </a:r>
            <a:endParaRPr lang="ru-RU" altLang="en-US" dirty="0">
              <a:sym typeface="+mn-ea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15060" y="2030095"/>
            <a:ext cx="511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i="1"/>
              <a:t>Значение</a:t>
            </a:r>
            <a:r>
              <a:rPr lang="en-US" altLang="ru-RU" b="1" i="1"/>
              <a:t> Threshold </a:t>
            </a:r>
            <a:r>
              <a:rPr lang="en-US" altLang="en-US" b="1" i="1"/>
              <a:t>для</a:t>
            </a:r>
            <a:r>
              <a:rPr lang="en-US" altLang="ru-RU" b="1" i="1"/>
              <a:t> </a:t>
            </a:r>
            <a:r>
              <a:rPr lang="en-US" altLang="en-US" b="1" i="1"/>
              <a:t>разных</a:t>
            </a:r>
            <a:r>
              <a:rPr lang="en-US" altLang="ru-RU" b="1" i="1"/>
              <a:t> </a:t>
            </a:r>
            <a:r>
              <a:rPr lang="en-US" altLang="en-US" b="1" i="1"/>
              <a:t>метрик</a:t>
            </a:r>
            <a:r>
              <a:rPr lang="ru-RU" altLang="en-US" b="1" i="1"/>
              <a:t>:</a:t>
            </a: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561455" y="2752725"/>
            <a:ext cx="5280025" cy="355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b="1" i="1"/>
              <a:t>Выводы:</a:t>
            </a:r>
          </a:p>
          <a:p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Лучшие</a:t>
            </a:r>
            <a:r>
              <a:rPr lang="en-US" altLang="ru-RU"/>
              <a:t> </a:t>
            </a:r>
            <a:r>
              <a:rPr lang="en-US" altLang="en-US"/>
              <a:t>метрики</a:t>
            </a:r>
            <a:r>
              <a:rPr lang="en-US" altLang="ru-RU"/>
              <a:t> </a:t>
            </a:r>
            <a:r>
              <a:rPr lang="en-US" altLang="en-US"/>
              <a:t>получились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threshold = 0.5. </a:t>
            </a:r>
            <a:r>
              <a:rPr lang="en-US" altLang="en-US"/>
              <a:t>Теперь</a:t>
            </a:r>
            <a:r>
              <a:rPr lang="en-US" altLang="ru-RU"/>
              <a:t> </a:t>
            </a:r>
            <a:r>
              <a:rPr lang="en-US" altLang="en-US"/>
              <a:t>всё</a:t>
            </a:r>
            <a:r>
              <a:rPr lang="en-US" altLang="ru-RU"/>
              <a:t>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меньше</a:t>
            </a:r>
            <a:r>
              <a:rPr lang="en-US" altLang="ru-RU"/>
              <a:t> 0.5 </a:t>
            </a:r>
            <a:r>
              <a:rPr lang="en-US" altLang="en-US"/>
              <a:t>это</a:t>
            </a:r>
            <a:r>
              <a:rPr lang="en-US" altLang="ru-RU"/>
              <a:t> 0, 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всё</a:t>
            </a:r>
            <a:r>
              <a:rPr lang="en-US" altLang="ru-RU"/>
              <a:t>, </a:t>
            </a:r>
            <a:r>
              <a:rPr lang="en-US" altLang="en-US"/>
              <a:t>что</a:t>
            </a:r>
            <a:r>
              <a:rPr lang="en-US" altLang="ru-RU"/>
              <a:t> </a:t>
            </a:r>
            <a:r>
              <a:rPr lang="en-US" altLang="en-US"/>
              <a:t>больше</a:t>
            </a:r>
            <a:r>
              <a:rPr lang="en-US" altLang="ru-RU"/>
              <a:t> 0.5 </a:t>
            </a:r>
            <a:r>
              <a:rPr lang="en-US" altLang="en-US"/>
              <a:t>это</a:t>
            </a:r>
            <a:r>
              <a:rPr lang="en-US" altLang="ru-RU"/>
              <a:t>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/>
              <a:t>Accuracy </a:t>
            </a:r>
            <a:r>
              <a:rPr lang="ru-RU" altLang="ru-RU"/>
              <a:t>для модели с таким </a:t>
            </a:r>
            <a:r>
              <a:rPr lang="en-US" altLang="ru-RU"/>
              <a:t>threshold </a:t>
            </a:r>
            <a:r>
              <a:rPr lang="ru-RU" altLang="ru-RU"/>
              <a:t>получилась точно такой же.</a:t>
            </a:r>
          </a:p>
        </p:txBody>
      </p:sp>
      <p:pic>
        <p:nvPicPr>
          <p:cNvPr id="26" name="Изображение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" y="2557780"/>
            <a:ext cx="6255385" cy="3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Результаты и выводы</a:t>
            </a:r>
            <a:endParaRPr lang="ru-RU" altLang="en-US" dirty="0">
              <a:sym typeface="+mn-ea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33145" y="1779905"/>
            <a:ext cx="8519795" cy="4839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ru-RU" sz="2100" b="1" i="1">
                <a:sym typeface="+mn-ea"/>
              </a:rPr>
              <a:t>Выводы:</a:t>
            </a:r>
          </a:p>
          <a:p>
            <a:pPr indent="0">
              <a:buFont typeface="Arial" panose="020B0604020202020204" pitchFamily="34" charset="0"/>
              <a:buNone/>
            </a:pPr>
            <a:endParaRPr sz="21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100">
                <a:sym typeface="+mn-ea"/>
              </a:rPr>
              <a:t>Построена модель SVC с точностью 69%.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2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100">
                <a:sym typeface="+mn-ea"/>
              </a:rPr>
              <a:t>Подтверждена гипотеза о зависимости качества воды от её параметров.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2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100">
                <a:sym typeface="+mn-ea"/>
              </a:rPr>
              <a:t>Разработанные методы обработки данных и моделирования применимы для мониторинга качества воды.</a:t>
            </a:r>
            <a:endParaRPr sz="2100"/>
          </a:p>
          <a:p>
            <a:endParaRPr sz="2100"/>
          </a:p>
          <a:p>
            <a:r>
              <a:rPr sz="2100" b="1" i="1">
                <a:sym typeface="+mn-ea"/>
              </a:rPr>
              <a:t>Рекомендации:</a:t>
            </a:r>
          </a:p>
          <a:p>
            <a:endParaRPr sz="2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100">
                <a:sym typeface="+mn-ea"/>
              </a:rPr>
              <a:t>Использование модели для предсказания пригодности воды в системах водоснабжения.</a:t>
            </a:r>
            <a:endParaRPr sz="2100"/>
          </a:p>
          <a:p>
            <a:endParaRPr lang="ru-RU" altLang="ru-RU" sz="2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70" y="4505325"/>
            <a:ext cx="4004945" cy="2165350"/>
          </a:xfrm>
          <a:prstGeom prst="rect">
            <a:avLst/>
          </a:prstGeom>
        </p:spPr>
      </p:pic>
      <p:sp>
        <p:nvSpPr>
          <p:cNvPr id="18" name="Текст 17"/>
          <p:cNvSpPr>
            <a:spLocks noGrp="1"/>
          </p:cNvSpPr>
          <p:nvPr>
            <p:ph type="body" idx="1"/>
          </p:nvPr>
        </p:nvSpPr>
        <p:spPr>
          <a:xfrm>
            <a:off x="2592070" y="2691130"/>
            <a:ext cx="6822440" cy="2012950"/>
          </a:xfrm>
        </p:spPr>
        <p:txBody>
          <a:bodyPr>
            <a:noAutofit/>
          </a:bodyPr>
          <a:lstStyle/>
          <a:p>
            <a:pPr algn="ctr"/>
            <a:r>
              <a:rPr lang="ru-RU" sz="5000" b="1" dirty="0"/>
              <a:t>Спасибо за внимание!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1132883"/>
            <a:ext cx="3084195" cy="764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Цель и задачи проекта</a:t>
            </a:r>
            <a:endParaRPr lang="ru-RU" dirty="0"/>
          </a:p>
        </p:txBody>
      </p:sp>
      <p:sp>
        <p:nvSpPr>
          <p:cNvPr id="7" name="Текст 2"/>
          <p:cNvSpPr txBox="1"/>
          <p:nvPr/>
        </p:nvSpPr>
        <p:spPr>
          <a:xfrm>
            <a:off x="413385" y="1927225"/>
            <a:ext cx="11778615" cy="508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 b="1" i="1">
                <a:sym typeface="+mn-ea"/>
              </a:rPr>
              <a:t>Цель проекта:</a:t>
            </a:r>
            <a:endParaRPr sz="2000" b="1" i="1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- Построить модель бинарной классификации для предсказания пригодности воды для питья.</a:t>
            </a: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 b="1" i="1">
                <a:sym typeface="+mn-ea"/>
              </a:rPr>
              <a:t>Задачи:</a:t>
            </a:r>
            <a:endParaRPr sz="2000" b="1" i="1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1. Провести анализ проблемы и обосновать актуальность.</a:t>
            </a: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2. Подготовить данные для анализа (устранение пропусков, обработка выбросов).</a:t>
            </a: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3. Выполнить корреляционный анализ факторов.</a:t>
            </a: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4. Построить и оптимизировать модели машинного обучения.</a:t>
            </a: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5. Сделать выводы и разработать рекомендации.</a:t>
            </a:r>
            <a:endParaRPr sz="20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Актуальность исследования</a:t>
            </a:r>
            <a:endParaRPr lang="ru-RU" dirty="0"/>
          </a:p>
        </p:txBody>
      </p:sp>
      <p:sp>
        <p:nvSpPr>
          <p:cNvPr id="7" name="Текст 2"/>
          <p:cNvSpPr txBox="1"/>
          <p:nvPr/>
        </p:nvSpPr>
        <p:spPr>
          <a:xfrm>
            <a:off x="413385" y="2201545"/>
            <a:ext cx="11778615" cy="2984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Качество воды напрямую влияет на здоровье населения.</a:t>
            </a:r>
          </a:p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Устойчивое развитие требует контроля и мониторинга состояния водных ресурсов.</a:t>
            </a:r>
          </a:p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Автоматизация анализа данных помогает оперативно выявлять угрозы и улучшать качество воды.</a:t>
            </a:r>
          </a:p>
          <a:p>
            <a:pPr>
              <a:lnSpc>
                <a:spcPct val="120000"/>
              </a:lnSpc>
            </a:pPr>
            <a:r>
              <a:rPr sz="2000">
                <a:sym typeface="+mn-ea"/>
              </a:rPr>
              <a:t>Проблема актуальна как для региональных систем водоснабжения, так и для глобальной экологии.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newsflash/>
      </p:transition>
    </mc:Choice>
    <mc:Fallback xmlns="">
      <p:transition spd="med">
        <p:newsfla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Исследуемые данные</a:t>
            </a:r>
            <a:endParaRPr lang="ru-RU" dirty="0"/>
          </a:p>
        </p:txBody>
      </p:sp>
      <p:sp>
        <p:nvSpPr>
          <p:cNvPr id="7" name="Текст 2"/>
          <p:cNvSpPr txBox="1"/>
          <p:nvPr/>
        </p:nvSpPr>
        <p:spPr>
          <a:xfrm>
            <a:off x="413385" y="1776095"/>
            <a:ext cx="11778615" cy="508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800" b="1" i="1" dirty="0" err="1">
                <a:sym typeface="+mn-ea"/>
              </a:rPr>
              <a:t>Характеристики</a:t>
            </a:r>
            <a:r>
              <a:rPr sz="1800" b="1" i="1" dirty="0">
                <a:sym typeface="+mn-ea"/>
              </a:rPr>
              <a:t> </a:t>
            </a:r>
            <a:r>
              <a:rPr sz="1800" b="1" i="1" dirty="0" err="1">
                <a:sym typeface="+mn-ea"/>
              </a:rPr>
              <a:t>воды</a:t>
            </a:r>
            <a:r>
              <a:rPr sz="1800" b="1" i="1" dirty="0">
                <a:sym typeface="+mn-ea"/>
              </a:rPr>
              <a:t> в </a:t>
            </a:r>
            <a:r>
              <a:rPr sz="1800" b="1" i="1" dirty="0" err="1">
                <a:sym typeface="+mn-ea"/>
              </a:rPr>
              <a:t>данных</a:t>
            </a:r>
            <a:r>
              <a:rPr sz="1800" b="1" i="1" dirty="0">
                <a:sym typeface="+mn-ea"/>
              </a:rPr>
              <a:t>:</a:t>
            </a:r>
            <a:endParaRPr sz="1800" b="1" i="1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pH – </a:t>
            </a:r>
            <a:r>
              <a:rPr sz="1800" dirty="0" err="1">
                <a:sym typeface="+mn-ea"/>
              </a:rPr>
              <a:t>кислотно-щелочной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баланс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Hardness – </a:t>
            </a:r>
            <a:r>
              <a:rPr sz="1800" dirty="0" err="1">
                <a:sym typeface="+mn-ea"/>
              </a:rPr>
              <a:t>твердость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воды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Solids – </a:t>
            </a:r>
            <a:r>
              <a:rPr sz="1800" dirty="0" err="1">
                <a:sym typeface="+mn-ea"/>
              </a:rPr>
              <a:t>содержание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твердых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веществ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Chloramines – </a:t>
            </a:r>
            <a:r>
              <a:rPr sz="1800" dirty="0" err="1">
                <a:sym typeface="+mn-ea"/>
              </a:rPr>
              <a:t>уровень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хлораминов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Sulfate – </a:t>
            </a:r>
            <a:r>
              <a:rPr sz="1800" dirty="0" err="1">
                <a:sym typeface="+mn-ea"/>
              </a:rPr>
              <a:t>концентрация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сульфатов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Conductivity – </a:t>
            </a:r>
            <a:r>
              <a:rPr sz="1800" dirty="0" err="1">
                <a:sym typeface="+mn-ea"/>
              </a:rPr>
              <a:t>проводимость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воды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Organic Carbon – </a:t>
            </a:r>
            <a:r>
              <a:rPr sz="1800" dirty="0" err="1">
                <a:sym typeface="+mn-ea"/>
              </a:rPr>
              <a:t>содержание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органического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углерода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Trihalomethanes – </a:t>
            </a:r>
            <a:r>
              <a:rPr sz="1800" dirty="0" err="1">
                <a:sym typeface="+mn-ea"/>
              </a:rPr>
              <a:t>концентрация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тригалометанов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Turbidity – </a:t>
            </a:r>
            <a:r>
              <a:rPr sz="1800" dirty="0" err="1">
                <a:sym typeface="+mn-ea"/>
              </a:rPr>
              <a:t>мутность</a:t>
            </a:r>
            <a:r>
              <a:rPr sz="1800" dirty="0">
                <a:sym typeface="+mn-ea"/>
              </a:rPr>
              <a:t>.</a:t>
            </a:r>
            <a:endParaRPr sz="1800" dirty="0"/>
          </a:p>
          <a:p>
            <a:pPr>
              <a:lnSpc>
                <a:spcPct val="120000"/>
              </a:lnSpc>
            </a:pPr>
            <a:r>
              <a:rPr sz="1800" dirty="0">
                <a:sym typeface="+mn-ea"/>
              </a:rPr>
              <a:t>Potability – </a:t>
            </a:r>
            <a:r>
              <a:rPr sz="1800" dirty="0" err="1">
                <a:sym typeface="+mn-ea"/>
              </a:rPr>
              <a:t>пригодность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воды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для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питья</a:t>
            </a:r>
            <a:r>
              <a:rPr sz="1800" dirty="0">
                <a:sym typeface="+mn-ea"/>
              </a:rPr>
              <a:t> (</a:t>
            </a:r>
            <a:r>
              <a:rPr sz="1800" dirty="0" err="1">
                <a:sym typeface="+mn-ea"/>
              </a:rPr>
              <a:t>целевая</a:t>
            </a:r>
            <a:r>
              <a:rPr sz="1800" dirty="0">
                <a:sym typeface="+mn-ea"/>
              </a:rPr>
              <a:t> </a:t>
            </a:r>
            <a:r>
              <a:rPr sz="1800" dirty="0" err="1">
                <a:sym typeface="+mn-ea"/>
              </a:rPr>
              <a:t>переменная</a:t>
            </a:r>
            <a:r>
              <a:rPr sz="1800" dirty="0">
                <a:sym typeface="+mn-ea"/>
              </a:rPr>
              <a:t>).</a:t>
            </a:r>
            <a:endParaRPr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ru-R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ym typeface="+mn-ea"/>
              </a:rPr>
              <a:t>Гипотеза исследования</a:t>
            </a:r>
            <a:endParaRPr lang="ru-RU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948055" y="2239010"/>
            <a:ext cx="10295890" cy="4279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200" b="1" i="1" dirty="0" err="1"/>
              <a:t>Выдвинем</a:t>
            </a:r>
            <a:r>
              <a:rPr lang="en-US" altLang="ru-RU" sz="2200" b="1" i="1" dirty="0"/>
              <a:t> </a:t>
            </a:r>
            <a:r>
              <a:rPr lang="en-US" altLang="en-US" sz="2200" b="1" i="1" dirty="0" err="1"/>
              <a:t>гипотезу</a:t>
            </a:r>
            <a:r>
              <a:rPr lang="en-US" altLang="ru-RU" sz="2200" b="1" i="1" dirty="0"/>
              <a:t> </a:t>
            </a:r>
            <a:r>
              <a:rPr lang="en-US" altLang="en-US" sz="2200" b="1" i="1" dirty="0" err="1"/>
              <a:t>исследования</a:t>
            </a:r>
            <a:r>
              <a:rPr lang="en-US" altLang="ru-RU" sz="2200" b="1" i="1" dirty="0"/>
              <a:t>: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200" dirty="0"/>
              <a:t>качество</a:t>
            </a:r>
            <a:r>
              <a:rPr lang="en-US" altLang="ru-RU" sz="2200" dirty="0"/>
              <a:t> </a:t>
            </a:r>
            <a:r>
              <a:rPr lang="en-US" altLang="en-US" sz="2200" dirty="0"/>
              <a:t>воды</a:t>
            </a:r>
            <a:r>
              <a:rPr lang="en-US" altLang="ru-RU" sz="2200" dirty="0"/>
              <a:t> </a:t>
            </a:r>
            <a:r>
              <a:rPr lang="en-US" altLang="en-US" sz="2200" dirty="0"/>
              <a:t>в</a:t>
            </a:r>
            <a:r>
              <a:rPr lang="en-US" altLang="ru-RU" sz="2200" dirty="0"/>
              <a:t> </a:t>
            </a:r>
            <a:r>
              <a:rPr lang="en-US" altLang="en-US" sz="2200" dirty="0"/>
              <a:t>определённой</a:t>
            </a:r>
            <a:r>
              <a:rPr lang="en-US" altLang="ru-RU" sz="2200" dirty="0"/>
              <a:t> </a:t>
            </a:r>
            <a:r>
              <a:rPr lang="en-US" altLang="en-US" sz="2200" dirty="0"/>
              <a:t>местности</a:t>
            </a:r>
            <a:r>
              <a:rPr lang="en-US" altLang="ru-RU" sz="2200" dirty="0"/>
              <a:t> </a:t>
            </a:r>
            <a:r>
              <a:rPr lang="en-US" altLang="en-US" sz="2200" dirty="0"/>
              <a:t>определяется</a:t>
            </a:r>
            <a:r>
              <a:rPr lang="en-US" altLang="ru-RU" sz="2200" dirty="0"/>
              <a:t> </a:t>
            </a:r>
            <a:r>
              <a:rPr lang="en-US" altLang="en-US" sz="2200" dirty="0" err="1"/>
              <a:t>множеством</a:t>
            </a:r>
            <a:r>
              <a:rPr lang="en-US" altLang="ru-RU" sz="2200" dirty="0"/>
              <a:t> </a:t>
            </a:r>
            <a:r>
              <a:rPr lang="en-US" altLang="en-US" sz="2200" dirty="0" err="1"/>
              <a:t>факторов</a:t>
            </a:r>
            <a:r>
              <a:rPr lang="en-US" altLang="ru-RU" sz="2200" dirty="0"/>
              <a:t> </a:t>
            </a:r>
            <a:r>
              <a:rPr lang="en-US" altLang="en-US" sz="2200" dirty="0"/>
              <a:t>и</a:t>
            </a:r>
            <a:r>
              <a:rPr lang="en-US" altLang="ru-RU" sz="2200" dirty="0"/>
              <a:t> </a:t>
            </a:r>
            <a:r>
              <a:rPr lang="en-US" altLang="en-US" sz="2200" dirty="0"/>
              <a:t>эти</a:t>
            </a:r>
            <a:r>
              <a:rPr lang="en-US" altLang="ru-RU" sz="2200" dirty="0"/>
              <a:t> </a:t>
            </a:r>
            <a:r>
              <a:rPr lang="en-US" altLang="en-US" sz="2200" dirty="0"/>
              <a:t>зависимости</a:t>
            </a:r>
            <a:r>
              <a:rPr lang="en-US" altLang="ru-RU" sz="2200" dirty="0"/>
              <a:t> </a:t>
            </a:r>
            <a:r>
              <a:rPr lang="en-US" altLang="en-US" sz="2200" dirty="0"/>
              <a:t>могут</a:t>
            </a:r>
            <a:r>
              <a:rPr lang="en-US" altLang="ru-RU" sz="2200" dirty="0"/>
              <a:t> </a:t>
            </a:r>
            <a:r>
              <a:rPr lang="en-US" altLang="en-US" sz="2200" dirty="0"/>
              <a:t>быть</a:t>
            </a:r>
            <a:r>
              <a:rPr lang="en-US" altLang="ru-RU" sz="2200" dirty="0"/>
              <a:t> </a:t>
            </a:r>
            <a:r>
              <a:rPr lang="en-US" altLang="en-US" sz="2200" dirty="0"/>
              <a:t>эффективно</a:t>
            </a:r>
            <a:r>
              <a:rPr lang="en-US" altLang="ru-RU" sz="2200" dirty="0"/>
              <a:t> </a:t>
            </a:r>
            <a:r>
              <a:rPr lang="en-US" altLang="en-US" sz="2200" dirty="0"/>
              <a:t>описаны</a:t>
            </a:r>
            <a:r>
              <a:rPr lang="en-US" altLang="ru-RU" sz="2200" dirty="0"/>
              <a:t> </a:t>
            </a:r>
            <a:r>
              <a:rPr lang="en-US" altLang="en-US" sz="2200" dirty="0"/>
              <a:t>и</a:t>
            </a:r>
            <a:r>
              <a:rPr lang="en-US" altLang="ru-RU" sz="2200" dirty="0"/>
              <a:t> </a:t>
            </a:r>
            <a:r>
              <a:rPr lang="en-US" altLang="en-US" sz="2200" dirty="0"/>
              <a:t>предсказаны</a:t>
            </a:r>
            <a:r>
              <a:rPr lang="en-US" altLang="ru-RU" sz="2200" dirty="0"/>
              <a:t> </a:t>
            </a:r>
            <a:r>
              <a:rPr lang="en-US" altLang="en-US" sz="2200" dirty="0"/>
              <a:t>с</a:t>
            </a:r>
            <a:r>
              <a:rPr lang="en-US" altLang="ru-RU" sz="2200" dirty="0"/>
              <a:t> </a:t>
            </a:r>
            <a:r>
              <a:rPr lang="en-US" altLang="en-US" sz="2200" dirty="0"/>
              <a:t>помощью</a:t>
            </a:r>
            <a:r>
              <a:rPr lang="en-US" altLang="ru-RU" sz="2200" dirty="0"/>
              <a:t> </a:t>
            </a:r>
            <a:r>
              <a:rPr lang="en-US" altLang="en-US" sz="2200" dirty="0"/>
              <a:t>методов</a:t>
            </a:r>
            <a:r>
              <a:rPr lang="en-US" altLang="ru-RU" sz="2200" dirty="0"/>
              <a:t> </a:t>
            </a:r>
            <a:r>
              <a:rPr lang="en-US" altLang="en-US" sz="2200" dirty="0"/>
              <a:t>машинного</a:t>
            </a:r>
            <a:r>
              <a:rPr lang="en-US" altLang="ru-RU" sz="2200" dirty="0"/>
              <a:t> </a:t>
            </a:r>
            <a:r>
              <a:rPr lang="en-US" altLang="en-US" sz="2200" dirty="0"/>
              <a:t>обучения</a:t>
            </a:r>
            <a:r>
              <a:rPr lang="en-US" altLang="ru-RU" sz="2200" dirty="0"/>
              <a:t> </a:t>
            </a:r>
            <a:r>
              <a:rPr lang="en-US" altLang="en-US" sz="2200" dirty="0"/>
              <a:t>на</a:t>
            </a:r>
            <a:r>
              <a:rPr lang="en-US" altLang="ru-RU" sz="2200" dirty="0"/>
              <a:t> </a:t>
            </a:r>
            <a:r>
              <a:rPr lang="en-US" altLang="en-US" sz="2200" dirty="0"/>
              <a:t>основе</a:t>
            </a:r>
            <a:r>
              <a:rPr lang="en-US" altLang="ru-RU" sz="2200" dirty="0"/>
              <a:t> </a:t>
            </a:r>
            <a:r>
              <a:rPr lang="en-US" altLang="en-US" sz="2200" dirty="0"/>
              <a:t>параметров</a:t>
            </a:r>
            <a:r>
              <a:rPr lang="en-US" altLang="ru-RU" sz="2200" dirty="0"/>
              <a:t> </a:t>
            </a:r>
            <a:r>
              <a:rPr lang="en-US" altLang="en-US" sz="2200" dirty="0"/>
              <a:t>воды</a:t>
            </a:r>
            <a:r>
              <a:rPr lang="en-US" altLang="ru-RU" sz="22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heel spokes="8"/>
      </p:transition>
    </mc:Choice>
    <mc:Fallback xmlns="">
      <p:transition spd="slow">
        <p:wheel spokes="8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Под</a:t>
            </a:r>
            <a:r>
              <a:rPr lang="ru-RU">
                <a:sym typeface="+mn-ea"/>
              </a:rPr>
              <a:t>готовка</a:t>
            </a:r>
            <a:r>
              <a:rPr>
                <a:sym typeface="+mn-ea"/>
              </a:rPr>
              <a:t> данных</a:t>
            </a:r>
            <a:r>
              <a:rPr lang="ru-RU">
                <a:sym typeface="+mn-ea"/>
              </a:rPr>
              <a:t> к анализу</a:t>
            </a:r>
            <a:endParaRPr lang="ru-RU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413385" y="1776095"/>
            <a:ext cx="11778615" cy="508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1800" b="1" i="1">
                <a:sym typeface="+mn-ea"/>
              </a:rPr>
              <a:t>1. </a:t>
            </a:r>
            <a:r>
              <a:rPr lang="ru-RU" sz="1800" b="1" i="1">
                <a:sym typeface="+mn-ea"/>
              </a:rPr>
              <a:t>Исходный датасет</a:t>
            </a:r>
            <a:r>
              <a:rPr sz="1800" b="1" i="1">
                <a:sym typeface="+mn-ea"/>
              </a:rPr>
              <a:t>: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1800" b="1" i="1">
                <a:sym typeface="+mn-ea"/>
              </a:rPr>
              <a:t>2</a:t>
            </a:r>
            <a:r>
              <a:rPr sz="1800" b="1" i="1">
                <a:sym typeface="+mn-ea"/>
              </a:rPr>
              <a:t>. Заполнение пропусков: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Использован</a:t>
            </a:r>
            <a:r>
              <a:rPr lang="ru-RU" sz="1800">
                <a:sym typeface="+mn-ea"/>
              </a:rPr>
              <a:t>а</a:t>
            </a:r>
            <a:r>
              <a:rPr sz="1800">
                <a:sym typeface="+mn-ea"/>
              </a:rPr>
              <a:t> модел</a:t>
            </a:r>
            <a:r>
              <a:rPr lang="ru-RU" sz="1800">
                <a:sym typeface="+mn-ea"/>
              </a:rPr>
              <a:t>ь</a:t>
            </a:r>
            <a:r>
              <a:rPr sz="1800">
                <a:sym typeface="+mn-ea"/>
              </a:rPr>
              <a:t> RandomForestRegressor.</a:t>
            </a:r>
          </a:p>
          <a:p>
            <a:pPr>
              <a:lnSpc>
                <a:spcPct val="120000"/>
              </a:lnSpc>
            </a:pPr>
            <a:r>
              <a:rPr lang="ru-RU" sz="1800">
                <a:sym typeface="+mn-ea"/>
              </a:rPr>
              <a:t>Датасет после заполнения пропусков:</a:t>
            </a:r>
            <a:endParaRPr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ru-RU" sz="1800" dirty="0"/>
          </a:p>
        </p:txBody>
      </p:sp>
      <p:pic>
        <p:nvPicPr>
          <p:cNvPr id="3" name="Изображение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2275840"/>
            <a:ext cx="6697980" cy="162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Изображение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05" y="3999865"/>
            <a:ext cx="641604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П</a:t>
            </a:r>
            <a:r>
              <a:rPr lang="ru-RU">
                <a:sym typeface="+mn-ea"/>
              </a:rPr>
              <a:t>редварительный анализ данных</a:t>
            </a:r>
            <a:endParaRPr lang="ru-RU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235585" y="1691005"/>
            <a:ext cx="11693525" cy="508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b="1" i="1">
                <a:sym typeface="+mn-ea"/>
              </a:rPr>
              <a:t>1</a:t>
            </a:r>
            <a:r>
              <a:rPr sz="1800" b="1" i="1">
                <a:sym typeface="+mn-ea"/>
              </a:rPr>
              <a:t>. Обработка выбросов: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Удалены с помощью IQR.</a:t>
            </a:r>
          </a:p>
          <a:p>
            <a:pPr>
              <a:lnSpc>
                <a:spcPct val="120000"/>
              </a:lnSpc>
            </a:pPr>
            <a:r>
              <a:rPr lang="ru-RU" sz="1800">
                <a:sym typeface="+mn-ea"/>
              </a:rPr>
              <a:t>Датасет после удаления выбросов: </a:t>
            </a:r>
            <a:endParaRPr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80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ru-RU" sz="1800">
              <a:sym typeface="+mn-ea"/>
            </a:endParaRPr>
          </a:p>
          <a:p>
            <a:pPr marL="0" indent="0"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1800" b="1" i="1">
                <a:sym typeface="+mn-ea"/>
              </a:rPr>
              <a:t>2</a:t>
            </a:r>
            <a:r>
              <a:rPr sz="1800" b="1" i="1">
                <a:sym typeface="+mn-ea"/>
              </a:rPr>
              <a:t>. Балансировка данных:</a:t>
            </a:r>
          </a:p>
          <a:p>
            <a:pPr algn="r">
              <a:lnSpc>
                <a:spcPct val="120000"/>
              </a:lnSpc>
            </a:pPr>
            <a:r>
              <a:rPr sz="1800">
                <a:sym typeface="+mn-ea"/>
              </a:rPr>
              <a:t>Применён метод RandomOverSampler для устранения дисбаланса классов.</a:t>
            </a:r>
          </a:p>
          <a:p>
            <a:pPr algn="r">
              <a:lnSpc>
                <a:spcPct val="120000"/>
              </a:lnSpc>
            </a:pPr>
            <a:r>
              <a:rPr lang="ru-RU" altLang="en-US" sz="1800" dirty="0"/>
              <a:t>Распределение по классам до балансировки: </a:t>
            </a:r>
          </a:p>
        </p:txBody>
      </p:sp>
      <p:pic>
        <p:nvPicPr>
          <p:cNvPr id="14" name="Изображение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918335"/>
            <a:ext cx="7029450" cy="231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Изображение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" y="3239770"/>
            <a:ext cx="3951605" cy="335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П</a:t>
            </a:r>
            <a:r>
              <a:rPr lang="ru-RU">
                <a:sym typeface="+mn-ea"/>
              </a:rPr>
              <a:t>редварительный анализ данных</a:t>
            </a:r>
            <a:endParaRPr lang="ru-RU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413385" y="1776095"/>
            <a:ext cx="11778615" cy="508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1800" b="1" i="1">
                <a:sym typeface="+mn-ea"/>
              </a:rPr>
              <a:t>3</a:t>
            </a:r>
            <a:r>
              <a:rPr sz="1800" b="1" i="1">
                <a:sym typeface="+mn-ea"/>
              </a:rPr>
              <a:t>. Нормализация: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Данные масштабированы с помощью StandardScaler.</a:t>
            </a:r>
          </a:p>
          <a:p>
            <a:pPr>
              <a:lnSpc>
                <a:spcPct val="120000"/>
              </a:lnSpc>
            </a:pPr>
            <a:r>
              <a:rPr lang="ru-RU" altLang="en-US" sz="1800" dirty="0"/>
              <a:t>Датасет после нормализации:</a:t>
            </a:r>
          </a:p>
          <a:p>
            <a:pPr>
              <a:lnSpc>
                <a:spcPct val="120000"/>
              </a:lnSpc>
            </a:pPr>
            <a:endParaRPr lang="ru-RU" altLang="en-US" sz="1800" dirty="0"/>
          </a:p>
        </p:txBody>
      </p:sp>
      <p:pic>
        <p:nvPicPr>
          <p:cNvPr id="17" name="Изображение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" y="3183890"/>
            <a:ext cx="6860540" cy="1830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Корреляционный анализ</a:t>
            </a:r>
            <a:endParaRPr lang="ru-RU" dirty="0">
              <a:sym typeface="+mn-ea"/>
            </a:endParaRPr>
          </a:p>
        </p:txBody>
      </p:sp>
      <p:sp>
        <p:nvSpPr>
          <p:cNvPr id="7" name="Текст 2"/>
          <p:cNvSpPr txBox="1"/>
          <p:nvPr/>
        </p:nvSpPr>
        <p:spPr>
          <a:xfrm>
            <a:off x="283210" y="1776730"/>
            <a:ext cx="11908790" cy="50819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sz="1800" b="1" i="1">
                <a:sym typeface="+mn-ea"/>
              </a:rPr>
              <a:t>Цель: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Оценить связь между характеристиками воды </a:t>
            </a:r>
          </a:p>
          <a:p>
            <a:pPr marL="0" indent="0">
              <a:lnSpc>
                <a:spcPct val="120000"/>
              </a:lnSpc>
              <a:buNone/>
            </a:pPr>
            <a:r>
              <a:rPr sz="1800">
                <a:sym typeface="+mn-ea"/>
              </a:rPr>
              <a:t>и её пригодностью</a:t>
            </a:r>
            <a:r>
              <a:rPr lang="ru-RU" sz="1800">
                <a:sym typeface="+mn-ea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sz="180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sz="1800" b="1" i="1">
                <a:sym typeface="+mn-ea"/>
              </a:rPr>
              <a:t>Результат:</a:t>
            </a:r>
          </a:p>
          <a:p>
            <a:pPr>
              <a:lnSpc>
                <a:spcPct val="120000"/>
              </a:lnSpc>
            </a:pPr>
            <a:r>
              <a:rPr sz="1800">
                <a:sym typeface="+mn-ea"/>
              </a:rPr>
              <a:t>Слабая линейная связь между отдельными </a:t>
            </a:r>
          </a:p>
          <a:p>
            <a:pPr marL="0" indent="0">
              <a:lnSpc>
                <a:spcPct val="120000"/>
              </a:lnSpc>
              <a:buNone/>
            </a:pPr>
            <a:r>
              <a:rPr sz="1800">
                <a:sym typeface="+mn-ea"/>
              </a:rPr>
              <a:t>характеристиками и целевой переменной</a:t>
            </a:r>
            <a:r>
              <a:rPr lang="ru-RU" sz="1800">
                <a:sym typeface="+mn-ea"/>
              </a:rPr>
              <a:t>(</a:t>
            </a:r>
            <a:r>
              <a:rPr lang="en-US" altLang="ru-RU" sz="1800">
                <a:sym typeface="+mn-ea"/>
              </a:rPr>
              <a:t>Potability</a:t>
            </a:r>
            <a:r>
              <a:rPr lang="ru-RU" altLang="en-US" sz="1800">
                <a:sym typeface="+mn-ea"/>
              </a:rPr>
              <a:t>).</a:t>
            </a:r>
            <a:endParaRPr sz="1800">
              <a:sym typeface="+mn-ea"/>
            </a:endParaRPr>
          </a:p>
          <a:p>
            <a:pPr>
              <a:lnSpc>
                <a:spcPct val="120000"/>
              </a:lnSpc>
            </a:pPr>
            <a:endParaRPr lang="ru-RU" altLang="en-US" sz="1800" dirty="0"/>
          </a:p>
        </p:txBody>
      </p:sp>
      <p:pic>
        <p:nvPicPr>
          <p:cNvPr id="10" name="Изображение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0" y="1776095"/>
            <a:ext cx="6597015" cy="50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910829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574</Words>
  <Application>Microsoft Office PowerPoint</Application>
  <PresentationFormat>Широкоэкранный</PresentationFormat>
  <Paragraphs>117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PermianSansTypeface</vt:lpstr>
      <vt:lpstr>PermianSerifTypeface</vt:lpstr>
      <vt:lpstr>Тема Office</vt:lpstr>
      <vt:lpstr>Построение модели для анализа факторов, влияющих на качество воды</vt:lpstr>
      <vt:lpstr>Цель и задачи проекта</vt:lpstr>
      <vt:lpstr>Актуальность исследования</vt:lpstr>
      <vt:lpstr>Исследуемые данные</vt:lpstr>
      <vt:lpstr>Гипотеза исследования</vt:lpstr>
      <vt:lpstr>Подготовка данных к анализу</vt:lpstr>
      <vt:lpstr>Предварительный анализ данных</vt:lpstr>
      <vt:lpstr>Предварительный анализ данных</vt:lpstr>
      <vt:lpstr>Корреляционный анализ</vt:lpstr>
      <vt:lpstr>Моделирование</vt:lpstr>
      <vt:lpstr>Прогнозирование. CART</vt:lpstr>
      <vt:lpstr>Прогнозирование. CART</vt:lpstr>
      <vt:lpstr>Прогнозирование. SVC</vt:lpstr>
      <vt:lpstr>Прогнозирование. SVC</vt:lpstr>
      <vt:lpstr>Результаты и выводы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Виктор Богомаз</cp:lastModifiedBy>
  <cp:revision>39</cp:revision>
  <dcterms:created xsi:type="dcterms:W3CDTF">2020-05-17T17:29:00Z</dcterms:created>
  <dcterms:modified xsi:type="dcterms:W3CDTF">2024-12-19T18:29:17Z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09014E89C88945B9BE2BDF1BF9786AD3_13</vt:lpwstr>
  </property>
  <property fmtid="{D5CDD505-2E9C-101B-9397-08002B2CF9AE}" pid="3" name="KSOProductBuildVer">
    <vt:lpwstr>1049-12.2.0.19307</vt:lpwstr>
  </property>
</Properties>
</file>