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SemiBold"/>
      <p:regular r:id="rId25"/>
      <p:bold r:id="rId26"/>
      <p:italic r:id="rId27"/>
      <p:boldItalic r:id="rId28"/>
    </p:embeddedFont>
    <p:embeddedFont>
      <p:font typeface="Fira Code Light"/>
      <p:regular r:id="rId29"/>
      <p:bold r:id="rId30"/>
    </p:embeddedFont>
    <p:embeddedFont>
      <p:font typeface="Proxima Nova"/>
      <p:regular r:id="rId31"/>
      <p:bold r:id="rId32"/>
      <p:italic r:id="rId33"/>
      <p:boldItalic r:id="rId34"/>
    </p:embeddedFont>
    <p:embeddedFont>
      <p:font typeface="Roboto"/>
      <p:regular r:id="rId35"/>
      <p:bold r:id="rId36"/>
      <p:italic r:id="rId37"/>
      <p:boldItalic r:id="rId38"/>
    </p:embeddedFont>
    <p:embeddedFont>
      <p:font typeface="Nunito"/>
      <p:regular r:id="rId39"/>
      <p:bold r:id="rId40"/>
      <p:italic r:id="rId41"/>
      <p:boldItalic r:id="rId42"/>
    </p:embeddedFont>
    <p:embeddedFont>
      <p:font typeface="Proxima Nova Semibold"/>
      <p:regular r:id="rId43"/>
      <p:bold r:id="rId44"/>
      <p:boldItalic r:id="rId45"/>
    </p:embeddedFont>
    <p:embeddedFont>
      <p:font typeface="Fira Code"/>
      <p:regular r:id="rId46"/>
      <p:bold r:id="rId47"/>
    </p:embeddedFont>
    <p:embeddedFont>
      <p:font typeface="Oswald"/>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CC7ABE-CC58-42B9-815B-E4BB2D33D18F}">
  <a:tblStyle styleId="{9BCC7ABE-CC58-42B9-815B-E4BB2D33D18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42" Type="http://schemas.openxmlformats.org/officeDocument/2006/relationships/font" Target="fonts/Nunito-boldItalic.fntdata"/><Relationship Id="rId41" Type="http://schemas.openxmlformats.org/officeDocument/2006/relationships/font" Target="fonts/Nunito-italic.fntdata"/><Relationship Id="rId44" Type="http://schemas.openxmlformats.org/officeDocument/2006/relationships/font" Target="fonts/ProximaNovaSemibold-bold.fntdata"/><Relationship Id="rId43" Type="http://schemas.openxmlformats.org/officeDocument/2006/relationships/font" Target="fonts/ProximaNovaSemibold-regular.fntdata"/><Relationship Id="rId46" Type="http://schemas.openxmlformats.org/officeDocument/2006/relationships/font" Target="fonts/FiraCode-regular.fntdata"/><Relationship Id="rId45" Type="http://schemas.openxmlformats.org/officeDocument/2006/relationships/font" Target="fonts/ProximaNovaSemibold-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swald-regular.fntdata"/><Relationship Id="rId47" Type="http://schemas.openxmlformats.org/officeDocument/2006/relationships/font" Target="fonts/FiraCode-bold.fntdata"/><Relationship Id="rId49"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regular.fntdata"/><Relationship Id="rId30" Type="http://schemas.openxmlformats.org/officeDocument/2006/relationships/font" Target="fonts/FiraCodeLight-bold.fntdata"/><Relationship Id="rId33" Type="http://schemas.openxmlformats.org/officeDocument/2006/relationships/font" Target="fonts/ProximaNova-italic.fntdata"/><Relationship Id="rId32" Type="http://schemas.openxmlformats.org/officeDocument/2006/relationships/font" Target="fonts/ProximaNova-bold.fntdata"/><Relationship Id="rId35" Type="http://schemas.openxmlformats.org/officeDocument/2006/relationships/font" Target="fonts/Roboto-regular.fntdata"/><Relationship Id="rId34" Type="http://schemas.openxmlformats.org/officeDocument/2006/relationships/font" Target="fonts/ProximaNova-boldItalic.fntdata"/><Relationship Id="rId37" Type="http://schemas.openxmlformats.org/officeDocument/2006/relationships/font" Target="fonts/Roboto-italic.fntdata"/><Relationship Id="rId36" Type="http://schemas.openxmlformats.org/officeDocument/2006/relationships/font" Target="fonts/Roboto-bold.fntdata"/><Relationship Id="rId39" Type="http://schemas.openxmlformats.org/officeDocument/2006/relationships/font" Target="fonts/Nunito-regular.fntdata"/><Relationship Id="rId38" Type="http://schemas.openxmlformats.org/officeDocument/2006/relationships/font" Target="fonts/Robo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font" Target="fonts/NunitoSemiBold-bold.fntdata"/><Relationship Id="rId25" Type="http://schemas.openxmlformats.org/officeDocument/2006/relationships/font" Target="fonts/NunitoSemiBold-regular.fntdata"/><Relationship Id="rId28" Type="http://schemas.openxmlformats.org/officeDocument/2006/relationships/font" Target="fonts/NunitoSemiBold-boldItalic.fntdata"/><Relationship Id="rId27" Type="http://schemas.openxmlformats.org/officeDocument/2006/relationships/font" Target="fonts/NunitoSemiBold-italic.fntdata"/><Relationship Id="rId29" Type="http://schemas.openxmlformats.org/officeDocument/2006/relationships/font" Target="fonts/FiraCodeLight-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9d68ab4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9d68ab4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2,3,4 are introductory, Slide 6 discuss problem statement and Slide 5 discuss significance..Hence Slide 5 and 6 are most important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24c6739dd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24c6739dd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24c6739dd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24c6739dd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24c6739dd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24c6739dd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4bc52835d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4bc52835d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24c6739dd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24c6739dd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24bc52835d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24bc52835d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24bc52835d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24bc52835d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24bc52835d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24bc52835d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21f8acb122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21f8acb122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21f8acb122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21f8acb122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4bc5283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4bc5283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4c6739dd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24c6739dd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4bc52835d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24bc52835d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4bc52835d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24bc52835d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4c6739dd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4c6739dd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4c6739dd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24c6739dd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4bc52835d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24bc52835d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4c6739dd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24c6739dd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55" name="Shape 55"/>
        <p:cNvGrpSpPr/>
        <p:nvPr/>
      </p:nvGrpSpPr>
      <p:grpSpPr>
        <a:xfrm>
          <a:off x="0" y="0"/>
          <a:ext cx="0" cy="0"/>
          <a:chOff x="0" y="0"/>
          <a:chExt cx="0" cy="0"/>
        </a:xfrm>
      </p:grpSpPr>
      <p:sp>
        <p:nvSpPr>
          <p:cNvPr id="56" name="Google Shape;56;p13"/>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ph type="ctrTitle"/>
          </p:nvPr>
        </p:nvSpPr>
        <p:spPr>
          <a:xfrm>
            <a:off x="926425" y="1317325"/>
            <a:ext cx="4087800" cy="1607100"/>
          </a:xfrm>
          <a:prstGeom prst="rect">
            <a:avLst/>
          </a:prstGeom>
        </p:spPr>
        <p:txBody>
          <a:bodyPr anchorCtr="0" anchor="ctr" bIns="91425" lIns="91425" spcFirstLastPara="1" rIns="91425" wrap="square" tIns="91425">
            <a:normAutofit/>
          </a:bodyPr>
          <a:lstStyle>
            <a:lvl1pPr lvl="0" rtl="0">
              <a:spcBef>
                <a:spcPts val="0"/>
              </a:spcBef>
              <a:spcAft>
                <a:spcPts val="0"/>
              </a:spcAft>
              <a:buClr>
                <a:srgbClr val="191919"/>
              </a:buClr>
              <a:buSzPts val="5200"/>
              <a:buNone/>
              <a:defRPr b="1" sz="5000">
                <a:solidFill>
                  <a:schemeClr val="dk2"/>
                </a:solidFill>
                <a:latin typeface="Oswald"/>
                <a:ea typeface="Oswald"/>
                <a:cs typeface="Oswald"/>
                <a:sym typeface="Oswal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58" name="Google Shape;58;p13"/>
          <p:cNvSpPr txBox="1"/>
          <p:nvPr>
            <p:ph idx="1" type="subTitle"/>
          </p:nvPr>
        </p:nvSpPr>
        <p:spPr>
          <a:xfrm>
            <a:off x="926425" y="3090600"/>
            <a:ext cx="2966400" cy="4242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800"/>
              <a:buNone/>
              <a:defRPr sz="1600">
                <a:solidFill>
                  <a:schemeClr val="dk2"/>
                </a:solidFill>
                <a:latin typeface="Fira Code Light"/>
                <a:ea typeface="Fira Code Light"/>
                <a:cs typeface="Fira Code Light"/>
                <a:sym typeface="Fira Code Light"/>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59" name="Google Shape;59;p13"/>
          <p:cNvGrpSpPr/>
          <p:nvPr/>
        </p:nvGrpSpPr>
        <p:grpSpPr>
          <a:xfrm>
            <a:off x="8424000" y="209250"/>
            <a:ext cx="433550" cy="78899"/>
            <a:chOff x="8424000" y="285450"/>
            <a:chExt cx="433550" cy="78899"/>
          </a:xfrm>
        </p:grpSpPr>
        <p:cxnSp>
          <p:nvCxnSpPr>
            <p:cNvPr id="60" name="Google Shape;60;p13"/>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61" name="Google Shape;61;p13"/>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13"/>
            <p:cNvGrpSpPr/>
            <p:nvPr/>
          </p:nvGrpSpPr>
          <p:grpSpPr>
            <a:xfrm>
              <a:off x="8785929" y="285450"/>
              <a:ext cx="71621" cy="78899"/>
              <a:chOff x="3621700" y="273825"/>
              <a:chExt cx="100875" cy="111125"/>
            </a:xfrm>
          </p:grpSpPr>
          <p:cxnSp>
            <p:nvCxnSpPr>
              <p:cNvPr id="63" name="Google Shape;63;p13"/>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64" name="Google Shape;64;p13"/>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65" name="Shape 65"/>
        <p:cNvGrpSpPr/>
        <p:nvPr/>
      </p:nvGrpSpPr>
      <p:grpSpPr>
        <a:xfrm>
          <a:off x="0" y="0"/>
          <a:ext cx="0" cy="0"/>
          <a:chOff x="0" y="0"/>
          <a:chExt cx="0" cy="0"/>
        </a:xfrm>
      </p:grpSpPr>
      <p:sp>
        <p:nvSpPr>
          <p:cNvPr id="66" name="Google Shape;66;p14"/>
          <p:cNvSpPr/>
          <p:nvPr/>
        </p:nvSpPr>
        <p:spPr>
          <a:xfrm>
            <a:off x="720000" y="1188900"/>
            <a:ext cx="77040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txBox="1"/>
          <p:nvPr>
            <p:ph type="title"/>
          </p:nvPr>
        </p:nvSpPr>
        <p:spPr>
          <a:xfrm>
            <a:off x="720000" y="540000"/>
            <a:ext cx="77040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 name="Google Shape;68;p14"/>
          <p:cNvSpPr txBox="1"/>
          <p:nvPr>
            <p:ph idx="1" type="body"/>
          </p:nvPr>
        </p:nvSpPr>
        <p:spPr>
          <a:xfrm>
            <a:off x="720000" y="1188900"/>
            <a:ext cx="7704000" cy="3380100"/>
          </a:xfrm>
          <a:prstGeom prst="rect">
            <a:avLst/>
          </a:prstGeom>
        </p:spPr>
        <p:txBody>
          <a:bodyPr anchorCtr="0" anchor="ctr" bIns="91425" lIns="91425" spcFirstLastPara="1" rIns="91425" wrap="square" tIns="91425">
            <a:normAutofit/>
          </a:bodyPr>
          <a:lstStyle>
            <a:lvl1pPr indent="-304800" lvl="0" marL="457200" rtl="0">
              <a:lnSpc>
                <a:spcPct val="100000"/>
              </a:lnSpc>
              <a:spcBef>
                <a:spcPts val="0"/>
              </a:spcBef>
              <a:spcAft>
                <a:spcPts val="0"/>
              </a:spcAft>
              <a:buSzPts val="1200"/>
              <a:buFont typeface="Anaheim"/>
              <a:buAutoNum type="arabicPeriod"/>
              <a:defRPr sz="1100"/>
            </a:lvl1pPr>
            <a:lvl2pPr indent="-304800" lvl="1" marL="914400" rtl="0">
              <a:lnSpc>
                <a:spcPct val="115000"/>
              </a:lnSpc>
              <a:spcBef>
                <a:spcPts val="0"/>
              </a:spcBef>
              <a:spcAft>
                <a:spcPts val="0"/>
              </a:spcAft>
              <a:buSzPts val="1200"/>
              <a:buFont typeface="Roboto Condensed Light"/>
              <a:buAutoNum type="alphaLcPeriod"/>
              <a:defRPr/>
            </a:lvl2pPr>
            <a:lvl3pPr indent="-304800" lvl="2" marL="1371600" rtl="0">
              <a:lnSpc>
                <a:spcPct val="115000"/>
              </a:lnSpc>
              <a:spcBef>
                <a:spcPts val="0"/>
              </a:spcBef>
              <a:spcAft>
                <a:spcPts val="0"/>
              </a:spcAft>
              <a:buSzPts val="1200"/>
              <a:buFont typeface="Roboto Condensed Light"/>
              <a:buAutoNum type="romanLcPeriod"/>
              <a:defRPr/>
            </a:lvl3pPr>
            <a:lvl4pPr indent="-304800" lvl="3" marL="1828800" rtl="0">
              <a:lnSpc>
                <a:spcPct val="115000"/>
              </a:lnSpc>
              <a:spcBef>
                <a:spcPts val="0"/>
              </a:spcBef>
              <a:spcAft>
                <a:spcPts val="0"/>
              </a:spcAft>
              <a:buSzPts val="1200"/>
              <a:buFont typeface="Roboto Condensed Light"/>
              <a:buAutoNum type="arabicPeriod"/>
              <a:defRPr/>
            </a:lvl4pPr>
            <a:lvl5pPr indent="-304800" lvl="4" marL="2286000" rtl="0">
              <a:lnSpc>
                <a:spcPct val="115000"/>
              </a:lnSpc>
              <a:spcBef>
                <a:spcPts val="0"/>
              </a:spcBef>
              <a:spcAft>
                <a:spcPts val="0"/>
              </a:spcAft>
              <a:buSzPts val="1200"/>
              <a:buFont typeface="Roboto Condensed Light"/>
              <a:buAutoNum type="alphaLcPeriod"/>
              <a:defRPr/>
            </a:lvl5pPr>
            <a:lvl6pPr indent="-304800" lvl="5" marL="2743200" rtl="0">
              <a:lnSpc>
                <a:spcPct val="115000"/>
              </a:lnSpc>
              <a:spcBef>
                <a:spcPts val="0"/>
              </a:spcBef>
              <a:spcAft>
                <a:spcPts val="0"/>
              </a:spcAft>
              <a:buSzPts val="1200"/>
              <a:buFont typeface="Roboto Condensed Light"/>
              <a:buAutoNum type="romanLcPeriod"/>
              <a:defRPr/>
            </a:lvl6pPr>
            <a:lvl7pPr indent="-304800" lvl="6" marL="3200400" rtl="0">
              <a:lnSpc>
                <a:spcPct val="115000"/>
              </a:lnSpc>
              <a:spcBef>
                <a:spcPts val="0"/>
              </a:spcBef>
              <a:spcAft>
                <a:spcPts val="0"/>
              </a:spcAft>
              <a:buSzPts val="1200"/>
              <a:buFont typeface="Roboto Condensed Light"/>
              <a:buAutoNum type="arabicPeriod"/>
              <a:defRPr/>
            </a:lvl7pPr>
            <a:lvl8pPr indent="-304800" lvl="7" marL="3657600" rtl="0">
              <a:lnSpc>
                <a:spcPct val="115000"/>
              </a:lnSpc>
              <a:spcBef>
                <a:spcPts val="0"/>
              </a:spcBef>
              <a:spcAft>
                <a:spcPts val="0"/>
              </a:spcAft>
              <a:buSzPts val="1200"/>
              <a:buFont typeface="Roboto Condensed Light"/>
              <a:buAutoNum type="alphaLcPeriod"/>
              <a:defRPr/>
            </a:lvl8pPr>
            <a:lvl9pPr indent="-304800" lvl="8" marL="4114800" rtl="0">
              <a:lnSpc>
                <a:spcPct val="115000"/>
              </a:lnSpc>
              <a:spcBef>
                <a:spcPts val="0"/>
              </a:spcBef>
              <a:spcAft>
                <a:spcPts val="0"/>
              </a:spcAft>
              <a:buSzPts val="1200"/>
              <a:buFont typeface="Roboto Condensed Light"/>
              <a:buAutoNum type="romanLcPeriod"/>
              <a:defRPr/>
            </a:lvl9pPr>
          </a:lstStyle>
          <a:p/>
        </p:txBody>
      </p:sp>
      <p:grpSp>
        <p:nvGrpSpPr>
          <p:cNvPr id="69" name="Google Shape;69;p14"/>
          <p:cNvGrpSpPr/>
          <p:nvPr/>
        </p:nvGrpSpPr>
        <p:grpSpPr>
          <a:xfrm>
            <a:off x="8424000" y="209250"/>
            <a:ext cx="433550" cy="78899"/>
            <a:chOff x="8424000" y="285450"/>
            <a:chExt cx="433550" cy="78899"/>
          </a:xfrm>
        </p:grpSpPr>
        <p:cxnSp>
          <p:nvCxnSpPr>
            <p:cNvPr id="70" name="Google Shape;70;p14"/>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71" name="Google Shape;71;p14"/>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 name="Google Shape;72;p14"/>
            <p:cNvGrpSpPr/>
            <p:nvPr/>
          </p:nvGrpSpPr>
          <p:grpSpPr>
            <a:xfrm>
              <a:off x="8785929" y="285450"/>
              <a:ext cx="71621" cy="78899"/>
              <a:chOff x="3621700" y="273825"/>
              <a:chExt cx="100875" cy="111125"/>
            </a:xfrm>
          </p:grpSpPr>
          <p:cxnSp>
            <p:nvCxnSpPr>
              <p:cNvPr id="73" name="Google Shape;73;p14"/>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74" name="Google Shape;74;p14"/>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75" name="Shape 75"/>
        <p:cNvGrpSpPr/>
        <p:nvPr/>
      </p:nvGrpSpPr>
      <p:grpSpPr>
        <a:xfrm>
          <a:off x="0" y="0"/>
          <a:ext cx="0" cy="0"/>
          <a:chOff x="0" y="0"/>
          <a:chExt cx="0" cy="0"/>
        </a:xfrm>
      </p:grpSpPr>
      <p:sp>
        <p:nvSpPr>
          <p:cNvPr id="76" name="Google Shape;76;p15"/>
          <p:cNvSpPr/>
          <p:nvPr/>
        </p:nvSpPr>
        <p:spPr>
          <a:xfrm>
            <a:off x="720000" y="1188900"/>
            <a:ext cx="77040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ph type="title"/>
          </p:nvPr>
        </p:nvSpPr>
        <p:spPr>
          <a:xfrm>
            <a:off x="1257538" y="1351338"/>
            <a:ext cx="1830300" cy="6120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8" name="Google Shape;78;p15"/>
          <p:cNvSpPr txBox="1"/>
          <p:nvPr>
            <p:ph idx="1" type="subTitle"/>
          </p:nvPr>
        </p:nvSpPr>
        <p:spPr>
          <a:xfrm>
            <a:off x="1257513" y="2022163"/>
            <a:ext cx="1830300" cy="7116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9" name="Google Shape;79;p15"/>
          <p:cNvSpPr txBox="1"/>
          <p:nvPr>
            <p:ph idx="2" type="title"/>
          </p:nvPr>
        </p:nvSpPr>
        <p:spPr>
          <a:xfrm>
            <a:off x="3755775" y="1351338"/>
            <a:ext cx="1830300" cy="6120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0" name="Google Shape;80;p15"/>
          <p:cNvSpPr txBox="1"/>
          <p:nvPr>
            <p:ph idx="3" type="subTitle"/>
          </p:nvPr>
        </p:nvSpPr>
        <p:spPr>
          <a:xfrm>
            <a:off x="3755782" y="2022163"/>
            <a:ext cx="1830300" cy="7116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 name="Google Shape;81;p15"/>
          <p:cNvSpPr txBox="1"/>
          <p:nvPr>
            <p:ph idx="4" type="title"/>
          </p:nvPr>
        </p:nvSpPr>
        <p:spPr>
          <a:xfrm>
            <a:off x="1257538" y="3058625"/>
            <a:ext cx="1830300" cy="6120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2" name="Google Shape;82;p15"/>
          <p:cNvSpPr txBox="1"/>
          <p:nvPr>
            <p:ph idx="5" type="subTitle"/>
          </p:nvPr>
        </p:nvSpPr>
        <p:spPr>
          <a:xfrm>
            <a:off x="1257513" y="3729463"/>
            <a:ext cx="1830300" cy="7116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3" name="Google Shape;83;p15"/>
          <p:cNvSpPr txBox="1"/>
          <p:nvPr>
            <p:ph idx="6" type="title"/>
          </p:nvPr>
        </p:nvSpPr>
        <p:spPr>
          <a:xfrm>
            <a:off x="3755775" y="3058625"/>
            <a:ext cx="1830300" cy="6120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4" name="Google Shape;84;p15"/>
          <p:cNvSpPr txBox="1"/>
          <p:nvPr>
            <p:ph idx="7" type="subTitle"/>
          </p:nvPr>
        </p:nvSpPr>
        <p:spPr>
          <a:xfrm>
            <a:off x="3755741" y="3729463"/>
            <a:ext cx="1830300" cy="7116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 name="Google Shape;85;p15"/>
          <p:cNvSpPr txBox="1"/>
          <p:nvPr>
            <p:ph idx="8" type="title"/>
          </p:nvPr>
        </p:nvSpPr>
        <p:spPr>
          <a:xfrm>
            <a:off x="6254050" y="1351338"/>
            <a:ext cx="1830300" cy="6120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6" name="Google Shape;86;p15"/>
          <p:cNvSpPr txBox="1"/>
          <p:nvPr>
            <p:ph idx="9" type="subTitle"/>
          </p:nvPr>
        </p:nvSpPr>
        <p:spPr>
          <a:xfrm>
            <a:off x="6254051" y="2022163"/>
            <a:ext cx="1830300" cy="7116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7" name="Google Shape;87;p15"/>
          <p:cNvSpPr txBox="1"/>
          <p:nvPr>
            <p:ph idx="13" type="title"/>
          </p:nvPr>
        </p:nvSpPr>
        <p:spPr>
          <a:xfrm>
            <a:off x="6254050" y="3058625"/>
            <a:ext cx="1830300" cy="6120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8" name="Google Shape;88;p15"/>
          <p:cNvSpPr txBox="1"/>
          <p:nvPr>
            <p:ph idx="14" type="subTitle"/>
          </p:nvPr>
        </p:nvSpPr>
        <p:spPr>
          <a:xfrm>
            <a:off x="6254006" y="3729463"/>
            <a:ext cx="1830300" cy="7116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9" name="Google Shape;89;p15"/>
          <p:cNvSpPr txBox="1"/>
          <p:nvPr>
            <p:ph idx="15" type="title"/>
          </p:nvPr>
        </p:nvSpPr>
        <p:spPr>
          <a:xfrm>
            <a:off x="720000" y="540000"/>
            <a:ext cx="77040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90" name="Google Shape;90;p15"/>
          <p:cNvGrpSpPr/>
          <p:nvPr/>
        </p:nvGrpSpPr>
        <p:grpSpPr>
          <a:xfrm>
            <a:off x="8424000" y="209250"/>
            <a:ext cx="433550" cy="78899"/>
            <a:chOff x="8424000" y="285450"/>
            <a:chExt cx="433550" cy="78899"/>
          </a:xfrm>
        </p:grpSpPr>
        <p:cxnSp>
          <p:nvCxnSpPr>
            <p:cNvPr id="91" name="Google Shape;91;p15"/>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92" name="Google Shape;92;p15"/>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15"/>
            <p:cNvGrpSpPr/>
            <p:nvPr/>
          </p:nvGrpSpPr>
          <p:grpSpPr>
            <a:xfrm>
              <a:off x="8785929" y="285450"/>
              <a:ext cx="71621" cy="78899"/>
              <a:chOff x="3621700" y="273825"/>
              <a:chExt cx="100875" cy="111125"/>
            </a:xfrm>
          </p:grpSpPr>
          <p:cxnSp>
            <p:nvCxnSpPr>
              <p:cNvPr id="94" name="Google Shape;94;p15"/>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95" name="Google Shape;95;p15"/>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
    <p:spTree>
      <p:nvGrpSpPr>
        <p:cNvPr id="96" name="Shape 96"/>
        <p:cNvGrpSpPr/>
        <p:nvPr/>
      </p:nvGrpSpPr>
      <p:grpSpPr>
        <a:xfrm>
          <a:off x="0" y="0"/>
          <a:ext cx="0" cy="0"/>
          <a:chOff x="0" y="0"/>
          <a:chExt cx="0" cy="0"/>
        </a:xfrm>
      </p:grpSpPr>
      <p:sp>
        <p:nvSpPr>
          <p:cNvPr id="97" name="Google Shape;97;p16"/>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txBox="1"/>
          <p:nvPr>
            <p:ph idx="1" type="subTitle"/>
          </p:nvPr>
        </p:nvSpPr>
        <p:spPr>
          <a:xfrm>
            <a:off x="2450700" y="2569350"/>
            <a:ext cx="4242600" cy="8910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9" name="Google Shape;99;p16"/>
          <p:cNvSpPr txBox="1"/>
          <p:nvPr>
            <p:ph type="title"/>
          </p:nvPr>
        </p:nvSpPr>
        <p:spPr>
          <a:xfrm>
            <a:off x="1796250" y="1266475"/>
            <a:ext cx="5551500" cy="1302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800"/>
              <a:buNone/>
              <a:defRPr sz="9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00" name="Google Shape;100;p16"/>
          <p:cNvGrpSpPr/>
          <p:nvPr/>
        </p:nvGrpSpPr>
        <p:grpSpPr>
          <a:xfrm>
            <a:off x="8424000" y="209250"/>
            <a:ext cx="433550" cy="78899"/>
            <a:chOff x="8424000" y="285450"/>
            <a:chExt cx="433550" cy="78899"/>
          </a:xfrm>
        </p:grpSpPr>
        <p:cxnSp>
          <p:nvCxnSpPr>
            <p:cNvPr id="101" name="Google Shape;101;p16"/>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102" name="Google Shape;102;p16"/>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 name="Google Shape;103;p16"/>
            <p:cNvGrpSpPr/>
            <p:nvPr/>
          </p:nvGrpSpPr>
          <p:grpSpPr>
            <a:xfrm>
              <a:off x="8785929" y="285450"/>
              <a:ext cx="71621" cy="78899"/>
              <a:chOff x="3621700" y="273825"/>
              <a:chExt cx="100875" cy="111125"/>
            </a:xfrm>
          </p:grpSpPr>
          <p:cxnSp>
            <p:nvCxnSpPr>
              <p:cNvPr id="104" name="Google Shape;104;p16"/>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105" name="Google Shape;105;p16"/>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hyperlink" Target="https://people.csail.mit.edu/madry/lab/cleanlabel.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hyperlink" Target="https://arxiv.org/pdf/2009.03728.pdf" TargetMode="External"/><Relationship Id="rId4" Type="http://schemas.openxmlformats.org/officeDocument/2006/relationships/hyperlink" Target="https://arxiv.org/pdf/2012.10544.pdf" TargetMode="External"/><Relationship Id="rId5" Type="http://schemas.openxmlformats.org/officeDocument/2006/relationships/hyperlink" Target="https://arxiv.org/pdf/1706.06083.pdf" TargetMode="External"/><Relationship Id="rId6" Type="http://schemas.openxmlformats.org/officeDocument/2006/relationships/hyperlink" Target="https://people.csail.mit.edu/madry/lab/cleanlabel.pdf" TargetMode="External"/><Relationship Id="rId7" Type="http://schemas.openxmlformats.org/officeDocument/2006/relationships/hyperlink" Target="https://arxiv.org/pdf/1412.6572.pdf" TargetMode="External"/><Relationship Id="rId8" Type="http://schemas.openxmlformats.org/officeDocument/2006/relationships/hyperlink" Target="https://arxiv.org/pdf/2012.10544.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1E2C"/>
        </a:solidFill>
      </p:bgPr>
    </p:bg>
    <p:spTree>
      <p:nvGrpSpPr>
        <p:cNvPr id="109" name="Shape 109"/>
        <p:cNvGrpSpPr/>
        <p:nvPr/>
      </p:nvGrpSpPr>
      <p:grpSpPr>
        <a:xfrm>
          <a:off x="0" y="0"/>
          <a:ext cx="0" cy="0"/>
          <a:chOff x="0" y="0"/>
          <a:chExt cx="0" cy="0"/>
        </a:xfrm>
      </p:grpSpPr>
      <p:sp>
        <p:nvSpPr>
          <p:cNvPr id="110" name="Google Shape;110;p17"/>
          <p:cNvSpPr txBox="1"/>
          <p:nvPr>
            <p:ph idx="1" type="subTitle"/>
          </p:nvPr>
        </p:nvSpPr>
        <p:spPr>
          <a:xfrm>
            <a:off x="926425" y="3090600"/>
            <a:ext cx="3731700" cy="839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Group No. 1</a:t>
            </a:r>
            <a:endParaRPr/>
          </a:p>
          <a:p>
            <a:pPr indent="0" lvl="0" marL="0" rtl="0" algn="l">
              <a:spcBef>
                <a:spcPts val="0"/>
              </a:spcBef>
              <a:spcAft>
                <a:spcPts val="0"/>
              </a:spcAft>
              <a:buNone/>
            </a:pPr>
            <a:r>
              <a:rPr lang="en"/>
              <a:t>Group Name: Four of a Kind</a:t>
            </a:r>
            <a:endParaRPr/>
          </a:p>
        </p:txBody>
      </p:sp>
      <p:sp>
        <p:nvSpPr>
          <p:cNvPr id="111" name="Google Shape;111;p17"/>
          <p:cNvSpPr txBox="1"/>
          <p:nvPr>
            <p:ph idx="1" type="subTitle"/>
          </p:nvPr>
        </p:nvSpPr>
        <p:spPr>
          <a:xfrm>
            <a:off x="796200" y="109800"/>
            <a:ext cx="3000600" cy="277800"/>
          </a:xfrm>
          <a:prstGeom prst="rect">
            <a:avLst/>
          </a:prstGeom>
        </p:spPr>
        <p:txBody>
          <a:bodyPr anchorCtr="0" anchor="ctr" bIns="91425" lIns="0" spcFirstLastPara="1" rIns="91425" wrap="square" tIns="91425">
            <a:normAutofit fontScale="77500" lnSpcReduction="20000"/>
          </a:bodyPr>
          <a:lstStyle/>
          <a:p>
            <a:pPr indent="0" lvl="0" marL="0" rtl="0" algn="l">
              <a:spcBef>
                <a:spcPts val="0"/>
              </a:spcBef>
              <a:spcAft>
                <a:spcPts val="0"/>
              </a:spcAft>
              <a:buNone/>
            </a:pPr>
            <a:r>
              <a:rPr lang="en" sz="1000">
                <a:latin typeface="Oswald"/>
                <a:ea typeface="Oswald"/>
                <a:cs typeface="Oswald"/>
                <a:sym typeface="Oswald"/>
              </a:rPr>
              <a:t>CS776A: Deep Learning for Computer Vision | End-Evaluation</a:t>
            </a:r>
            <a:endParaRPr sz="1000">
              <a:solidFill>
                <a:schemeClr val="dk2"/>
              </a:solidFill>
              <a:latin typeface="Oswald"/>
              <a:ea typeface="Oswald"/>
              <a:cs typeface="Oswald"/>
              <a:sym typeface="Oswald"/>
            </a:endParaRPr>
          </a:p>
        </p:txBody>
      </p:sp>
      <p:sp>
        <p:nvSpPr>
          <p:cNvPr id="112" name="Google Shape;112;p17"/>
          <p:cNvSpPr txBox="1"/>
          <p:nvPr>
            <p:ph type="ctrTitle"/>
          </p:nvPr>
        </p:nvSpPr>
        <p:spPr>
          <a:xfrm>
            <a:off x="926425" y="1317325"/>
            <a:ext cx="4087800" cy="1607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3700"/>
              <a:t>/ADVERSARIAL TRAINING IS ALL YOU NEED</a:t>
            </a:r>
            <a:r>
              <a:rPr lang="en" sz="3700"/>
              <a:t> </a:t>
            </a:r>
            <a:endParaRPr sz="3700"/>
          </a:p>
        </p:txBody>
      </p:sp>
      <p:grpSp>
        <p:nvGrpSpPr>
          <p:cNvPr id="113" name="Google Shape;113;p17"/>
          <p:cNvGrpSpPr/>
          <p:nvPr/>
        </p:nvGrpSpPr>
        <p:grpSpPr>
          <a:xfrm>
            <a:off x="5375029" y="1818088"/>
            <a:ext cx="2224161" cy="1884607"/>
            <a:chOff x="5375029" y="1818088"/>
            <a:chExt cx="2224161" cy="1884607"/>
          </a:xfrm>
        </p:grpSpPr>
        <p:sp>
          <p:nvSpPr>
            <p:cNvPr id="114" name="Google Shape;114;p17"/>
            <p:cNvSpPr/>
            <p:nvPr/>
          </p:nvSpPr>
          <p:spPr>
            <a:xfrm>
              <a:off x="6273950" y="3298356"/>
              <a:ext cx="426300" cy="396873"/>
            </a:xfrm>
            <a:custGeom>
              <a:rect b="b" l="l" r="r" t="t"/>
              <a:pathLst>
                <a:path extrusionOk="0" h="15982" w="17167">
                  <a:moveTo>
                    <a:pt x="1" y="0"/>
                  </a:moveTo>
                  <a:lnTo>
                    <a:pt x="1" y="15982"/>
                  </a:lnTo>
                  <a:lnTo>
                    <a:pt x="17167" y="15982"/>
                  </a:lnTo>
                  <a:lnTo>
                    <a:pt x="17167" y="0"/>
                  </a:lnTo>
                  <a:close/>
                </a:path>
              </a:pathLst>
            </a:custGeom>
            <a:gradFill>
              <a:gsLst>
                <a:gs pos="0">
                  <a:srgbClr val="E9A984"/>
                </a:gs>
                <a:gs pos="100000">
                  <a:srgbClr val="E57C85"/>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a:off x="6154104" y="3665446"/>
              <a:ext cx="666008" cy="37249"/>
            </a:xfrm>
            <a:custGeom>
              <a:rect b="b" l="l" r="r" t="t"/>
              <a:pathLst>
                <a:path extrusionOk="0" h="1500" w="26820">
                  <a:moveTo>
                    <a:pt x="938" y="1"/>
                  </a:moveTo>
                  <a:cubicBezTo>
                    <a:pt x="423" y="1"/>
                    <a:pt x="0" y="418"/>
                    <a:pt x="0" y="938"/>
                  </a:cubicBezTo>
                  <a:lnTo>
                    <a:pt x="0" y="1500"/>
                  </a:lnTo>
                  <a:lnTo>
                    <a:pt x="26819" y="1500"/>
                  </a:lnTo>
                  <a:lnTo>
                    <a:pt x="26819" y="938"/>
                  </a:lnTo>
                  <a:cubicBezTo>
                    <a:pt x="26819" y="418"/>
                    <a:pt x="26397" y="1"/>
                    <a:pt x="258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a:off x="6273950" y="3303326"/>
              <a:ext cx="426300" cy="126596"/>
            </a:xfrm>
            <a:custGeom>
              <a:rect b="b" l="l" r="r" t="t"/>
              <a:pathLst>
                <a:path extrusionOk="0" h="5098" w="17167">
                  <a:moveTo>
                    <a:pt x="1" y="0"/>
                  </a:moveTo>
                  <a:lnTo>
                    <a:pt x="1" y="1156"/>
                  </a:lnTo>
                  <a:lnTo>
                    <a:pt x="17167" y="5097"/>
                  </a:lnTo>
                  <a:lnTo>
                    <a:pt x="171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a:off x="5375029" y="3097292"/>
              <a:ext cx="2224098" cy="218476"/>
            </a:xfrm>
            <a:custGeom>
              <a:rect b="b" l="l" r="r" t="t"/>
              <a:pathLst>
                <a:path extrusionOk="0" h="8798" w="89564">
                  <a:moveTo>
                    <a:pt x="0" y="1"/>
                  </a:moveTo>
                  <a:lnTo>
                    <a:pt x="0" y="6435"/>
                  </a:lnTo>
                  <a:cubicBezTo>
                    <a:pt x="0" y="7739"/>
                    <a:pt x="1057" y="8797"/>
                    <a:pt x="2361" y="8797"/>
                  </a:cubicBezTo>
                  <a:lnTo>
                    <a:pt x="87208" y="8797"/>
                  </a:lnTo>
                  <a:cubicBezTo>
                    <a:pt x="88507" y="8797"/>
                    <a:pt x="89564" y="7739"/>
                    <a:pt x="89564" y="6435"/>
                  </a:cubicBezTo>
                  <a:lnTo>
                    <a:pt x="89564" y="1"/>
                  </a:lnTo>
                  <a:close/>
                </a:path>
              </a:pathLst>
            </a:custGeom>
            <a:gradFill>
              <a:gsLst>
                <a:gs pos="0">
                  <a:srgbClr val="E9A984"/>
                </a:gs>
                <a:gs pos="100000">
                  <a:srgbClr val="E57C85"/>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a:off x="5375029" y="1818088"/>
              <a:ext cx="2224161" cy="1289166"/>
            </a:xfrm>
            <a:custGeom>
              <a:rect b="b" l="l" r="r" t="t"/>
              <a:pathLst>
                <a:path extrusionOk="0" h="51913" w="89564">
                  <a:moveTo>
                    <a:pt x="2361" y="1"/>
                  </a:moveTo>
                  <a:cubicBezTo>
                    <a:pt x="1057" y="1"/>
                    <a:pt x="0" y="1059"/>
                    <a:pt x="0" y="2357"/>
                  </a:cubicBezTo>
                  <a:lnTo>
                    <a:pt x="0" y="51913"/>
                  </a:lnTo>
                  <a:lnTo>
                    <a:pt x="89564" y="51913"/>
                  </a:lnTo>
                  <a:lnTo>
                    <a:pt x="89564" y="2357"/>
                  </a:lnTo>
                  <a:cubicBezTo>
                    <a:pt x="89564" y="1059"/>
                    <a:pt x="88507" y="1"/>
                    <a:pt x="87208" y="1"/>
                  </a:cubicBezTo>
                  <a:close/>
                </a:path>
              </a:pathLst>
            </a:custGeom>
            <a:gradFill>
              <a:gsLst>
                <a:gs pos="0">
                  <a:schemeClr val="lt1"/>
                </a:gs>
                <a:gs pos="100000">
                  <a:schemeClr val="dk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a:off x="5434356" y="1871380"/>
              <a:ext cx="2105483" cy="1171978"/>
            </a:xfrm>
            <a:custGeom>
              <a:rect b="b" l="l" r="r" t="t"/>
              <a:pathLst>
                <a:path extrusionOk="0" h="47194" w="84785">
                  <a:moveTo>
                    <a:pt x="1" y="0"/>
                  </a:moveTo>
                  <a:lnTo>
                    <a:pt x="1" y="47193"/>
                  </a:lnTo>
                  <a:lnTo>
                    <a:pt x="84785" y="47193"/>
                  </a:lnTo>
                  <a:lnTo>
                    <a:pt x="84785" y="0"/>
                  </a:lnTo>
                  <a:close/>
                </a:path>
              </a:pathLst>
            </a:custGeom>
            <a:gradFill>
              <a:gsLst>
                <a:gs pos="0">
                  <a:srgbClr val="80DFFF"/>
                </a:gs>
                <a:gs pos="100000">
                  <a:srgbClr val="318FFA">
                    <a:alpha val="71764"/>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p:nvPr/>
          </p:nvSpPr>
          <p:spPr>
            <a:xfrm>
              <a:off x="5527258" y="1968354"/>
              <a:ext cx="677425" cy="476599"/>
            </a:xfrm>
            <a:custGeom>
              <a:rect b="b" l="l" r="r" t="t"/>
              <a:pathLst>
                <a:path extrusionOk="0" h="19192" w="27279">
                  <a:moveTo>
                    <a:pt x="2746" y="0"/>
                  </a:moveTo>
                  <a:cubicBezTo>
                    <a:pt x="1231" y="0"/>
                    <a:pt x="1" y="1230"/>
                    <a:pt x="1" y="2740"/>
                  </a:cubicBezTo>
                  <a:lnTo>
                    <a:pt x="1" y="16451"/>
                  </a:lnTo>
                  <a:cubicBezTo>
                    <a:pt x="1" y="17967"/>
                    <a:pt x="1231" y="19191"/>
                    <a:pt x="2746" y="19191"/>
                  </a:cubicBezTo>
                  <a:lnTo>
                    <a:pt x="24538" y="19191"/>
                  </a:lnTo>
                  <a:cubicBezTo>
                    <a:pt x="26054" y="19191"/>
                    <a:pt x="27278" y="17967"/>
                    <a:pt x="27278" y="16451"/>
                  </a:cubicBezTo>
                  <a:lnTo>
                    <a:pt x="27278" y="2740"/>
                  </a:lnTo>
                  <a:cubicBezTo>
                    <a:pt x="27278" y="1230"/>
                    <a:pt x="26054" y="0"/>
                    <a:pt x="24538" y="0"/>
                  </a:cubicBezTo>
                  <a:close/>
                </a:path>
              </a:pathLst>
            </a:custGeom>
            <a:gradFill>
              <a:gsLst>
                <a:gs pos="0">
                  <a:srgbClr val="3DB0FD"/>
                </a:gs>
                <a:gs pos="100000">
                  <a:srgbClr val="308EF7"/>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p:nvPr/>
          </p:nvSpPr>
          <p:spPr>
            <a:xfrm>
              <a:off x="5527258" y="2497898"/>
              <a:ext cx="1407769" cy="476698"/>
            </a:xfrm>
            <a:custGeom>
              <a:rect b="b" l="l" r="r" t="t"/>
              <a:pathLst>
                <a:path extrusionOk="0" h="19196" w="56689">
                  <a:moveTo>
                    <a:pt x="2746" y="0"/>
                  </a:moveTo>
                  <a:cubicBezTo>
                    <a:pt x="1231" y="0"/>
                    <a:pt x="1" y="1230"/>
                    <a:pt x="1" y="2746"/>
                  </a:cubicBezTo>
                  <a:lnTo>
                    <a:pt x="1" y="16450"/>
                  </a:lnTo>
                  <a:cubicBezTo>
                    <a:pt x="1" y="17965"/>
                    <a:pt x="1231" y="19195"/>
                    <a:pt x="2746" y="19195"/>
                  </a:cubicBezTo>
                  <a:lnTo>
                    <a:pt x="53949" y="19195"/>
                  </a:lnTo>
                  <a:cubicBezTo>
                    <a:pt x="55459" y="19195"/>
                    <a:pt x="56689" y="17965"/>
                    <a:pt x="56689" y="16450"/>
                  </a:cubicBezTo>
                  <a:lnTo>
                    <a:pt x="56689" y="2746"/>
                  </a:lnTo>
                  <a:cubicBezTo>
                    <a:pt x="56689" y="1230"/>
                    <a:pt x="55459" y="0"/>
                    <a:pt x="53949" y="0"/>
                  </a:cubicBezTo>
                  <a:close/>
                </a:path>
              </a:pathLst>
            </a:custGeom>
            <a:gradFill>
              <a:gsLst>
                <a:gs pos="0">
                  <a:srgbClr val="3DB0FD"/>
                </a:gs>
                <a:gs pos="100000">
                  <a:srgbClr val="308EF7"/>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p:nvPr/>
          </p:nvSpPr>
          <p:spPr>
            <a:xfrm>
              <a:off x="6257635" y="1968354"/>
              <a:ext cx="677400" cy="476599"/>
            </a:xfrm>
            <a:custGeom>
              <a:rect b="b" l="l" r="r" t="t"/>
              <a:pathLst>
                <a:path extrusionOk="0" h="19192" w="27278">
                  <a:moveTo>
                    <a:pt x="2740" y="0"/>
                  </a:moveTo>
                  <a:cubicBezTo>
                    <a:pt x="1225" y="0"/>
                    <a:pt x="0" y="1230"/>
                    <a:pt x="0" y="2740"/>
                  </a:cubicBezTo>
                  <a:lnTo>
                    <a:pt x="0" y="16451"/>
                  </a:lnTo>
                  <a:cubicBezTo>
                    <a:pt x="0" y="17967"/>
                    <a:pt x="1225" y="19191"/>
                    <a:pt x="2740" y="19191"/>
                  </a:cubicBezTo>
                  <a:lnTo>
                    <a:pt x="24538" y="19191"/>
                  </a:lnTo>
                  <a:cubicBezTo>
                    <a:pt x="26048" y="19191"/>
                    <a:pt x="27278" y="17967"/>
                    <a:pt x="27278" y="16451"/>
                  </a:cubicBezTo>
                  <a:lnTo>
                    <a:pt x="27278" y="2740"/>
                  </a:lnTo>
                  <a:cubicBezTo>
                    <a:pt x="27278" y="1230"/>
                    <a:pt x="26048" y="0"/>
                    <a:pt x="24538" y="0"/>
                  </a:cubicBezTo>
                  <a:close/>
                </a:path>
              </a:pathLst>
            </a:custGeom>
            <a:gradFill>
              <a:gsLst>
                <a:gs pos="0">
                  <a:srgbClr val="3DB0FD"/>
                </a:gs>
                <a:gs pos="100000">
                  <a:srgbClr val="308EF7"/>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p:nvPr/>
          </p:nvSpPr>
          <p:spPr>
            <a:xfrm>
              <a:off x="7002489" y="1968354"/>
              <a:ext cx="479554" cy="221338"/>
            </a:xfrm>
            <a:custGeom>
              <a:rect b="b" l="l" r="r" t="t"/>
              <a:pathLst>
                <a:path extrusionOk="0" h="8913" w="19311">
                  <a:moveTo>
                    <a:pt x="2746" y="0"/>
                  </a:moveTo>
                  <a:cubicBezTo>
                    <a:pt x="1230" y="0"/>
                    <a:pt x="1" y="1230"/>
                    <a:pt x="1" y="2740"/>
                  </a:cubicBezTo>
                  <a:lnTo>
                    <a:pt x="1" y="6167"/>
                  </a:lnTo>
                  <a:cubicBezTo>
                    <a:pt x="1" y="7682"/>
                    <a:pt x="1230" y="8912"/>
                    <a:pt x="2746" y="8912"/>
                  </a:cubicBezTo>
                  <a:lnTo>
                    <a:pt x="16571" y="8912"/>
                  </a:lnTo>
                  <a:cubicBezTo>
                    <a:pt x="18081" y="8912"/>
                    <a:pt x="19311" y="7682"/>
                    <a:pt x="19311" y="6167"/>
                  </a:cubicBezTo>
                  <a:lnTo>
                    <a:pt x="19311" y="2740"/>
                  </a:lnTo>
                  <a:cubicBezTo>
                    <a:pt x="19311" y="1230"/>
                    <a:pt x="18081" y="0"/>
                    <a:pt x="16571" y="0"/>
                  </a:cubicBezTo>
                  <a:close/>
                </a:path>
              </a:pathLst>
            </a:custGeom>
            <a:gradFill>
              <a:gsLst>
                <a:gs pos="0">
                  <a:srgbClr val="3DB0FD"/>
                </a:gs>
                <a:gs pos="100000">
                  <a:srgbClr val="308EF7"/>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a:off x="7002489" y="2241370"/>
              <a:ext cx="479554" cy="733225"/>
            </a:xfrm>
            <a:custGeom>
              <a:rect b="b" l="l" r="r" t="t"/>
              <a:pathLst>
                <a:path extrusionOk="0" h="29526" w="19311">
                  <a:moveTo>
                    <a:pt x="2746" y="1"/>
                  </a:moveTo>
                  <a:cubicBezTo>
                    <a:pt x="1230" y="1"/>
                    <a:pt x="1" y="1231"/>
                    <a:pt x="1" y="2741"/>
                  </a:cubicBezTo>
                  <a:lnTo>
                    <a:pt x="1" y="26780"/>
                  </a:lnTo>
                  <a:cubicBezTo>
                    <a:pt x="1" y="28295"/>
                    <a:pt x="1230" y="29525"/>
                    <a:pt x="2746" y="29525"/>
                  </a:cubicBezTo>
                  <a:lnTo>
                    <a:pt x="16571" y="29525"/>
                  </a:lnTo>
                  <a:cubicBezTo>
                    <a:pt x="18081" y="29525"/>
                    <a:pt x="19311" y="28295"/>
                    <a:pt x="19311" y="26780"/>
                  </a:cubicBezTo>
                  <a:lnTo>
                    <a:pt x="19311" y="2741"/>
                  </a:lnTo>
                  <a:cubicBezTo>
                    <a:pt x="19311" y="1231"/>
                    <a:pt x="18081" y="1"/>
                    <a:pt x="16571" y="1"/>
                  </a:cubicBezTo>
                  <a:close/>
                </a:path>
              </a:pathLst>
            </a:custGeom>
            <a:gradFill>
              <a:gsLst>
                <a:gs pos="0">
                  <a:srgbClr val="3DB0FD"/>
                </a:gs>
                <a:gs pos="100000">
                  <a:srgbClr val="308EF7"/>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17"/>
          <p:cNvGrpSpPr/>
          <p:nvPr/>
        </p:nvGrpSpPr>
        <p:grpSpPr>
          <a:xfrm>
            <a:off x="7118242" y="1435741"/>
            <a:ext cx="795392" cy="626115"/>
            <a:chOff x="7542675" y="1392460"/>
            <a:chExt cx="879178" cy="692069"/>
          </a:xfrm>
        </p:grpSpPr>
        <p:sp>
          <p:nvSpPr>
            <p:cNvPr id="126" name="Google Shape;126;p17"/>
            <p:cNvSpPr/>
            <p:nvPr/>
          </p:nvSpPr>
          <p:spPr>
            <a:xfrm>
              <a:off x="7542675" y="1392460"/>
              <a:ext cx="879178" cy="692069"/>
            </a:xfrm>
            <a:custGeom>
              <a:rect b="b" l="l" r="r" t="t"/>
              <a:pathLst>
                <a:path extrusionOk="0" h="23021" w="29245">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 name="Google Shape;127;p17"/>
            <p:cNvGrpSpPr/>
            <p:nvPr/>
          </p:nvGrpSpPr>
          <p:grpSpPr>
            <a:xfrm>
              <a:off x="7603656" y="1520706"/>
              <a:ext cx="657046" cy="305943"/>
              <a:chOff x="7603656" y="1520706"/>
              <a:chExt cx="657046" cy="305943"/>
            </a:xfrm>
          </p:grpSpPr>
          <p:sp>
            <p:nvSpPr>
              <p:cNvPr id="128" name="Google Shape;128;p17"/>
              <p:cNvSpPr/>
              <p:nvPr/>
            </p:nvSpPr>
            <p:spPr>
              <a:xfrm>
                <a:off x="7603656" y="1520706"/>
                <a:ext cx="296446" cy="38931"/>
              </a:xfrm>
              <a:custGeom>
                <a:rect b="b" l="l" r="r" t="t"/>
                <a:pathLst>
                  <a:path extrusionOk="0" h="1295" w="9861">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p:nvPr/>
            </p:nvSpPr>
            <p:spPr>
              <a:xfrm>
                <a:off x="7603656" y="1611163"/>
                <a:ext cx="657046" cy="38931"/>
              </a:xfrm>
              <a:custGeom>
                <a:rect b="b" l="l" r="r" t="t"/>
                <a:pathLst>
                  <a:path extrusionOk="0" h="1295" w="21856">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p:nvPr/>
            </p:nvSpPr>
            <p:spPr>
              <a:xfrm>
                <a:off x="7603656" y="1699576"/>
                <a:ext cx="657046" cy="38871"/>
              </a:xfrm>
              <a:custGeom>
                <a:rect b="b" l="l" r="r" t="t"/>
                <a:pathLst>
                  <a:path extrusionOk="0" h="1293" w="21856">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p:nvPr/>
            </p:nvSpPr>
            <p:spPr>
              <a:xfrm>
                <a:off x="7603656" y="1787748"/>
                <a:ext cx="549212" cy="38901"/>
              </a:xfrm>
              <a:custGeom>
                <a:rect b="b" l="l" r="r" t="t"/>
                <a:pathLst>
                  <a:path extrusionOk="0" h="1294" w="18269">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2" name="Google Shape;132;p17"/>
          <p:cNvGrpSpPr/>
          <p:nvPr/>
        </p:nvGrpSpPr>
        <p:grpSpPr>
          <a:xfrm>
            <a:off x="299286" y="189025"/>
            <a:ext cx="133205" cy="119344"/>
            <a:chOff x="222150" y="185025"/>
            <a:chExt cx="170100" cy="152400"/>
          </a:xfrm>
        </p:grpSpPr>
        <p:cxnSp>
          <p:nvCxnSpPr>
            <p:cNvPr id="133" name="Google Shape;133;p17"/>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34" name="Google Shape;134;p17"/>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35" name="Google Shape;135;p17"/>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36" name="Google Shape;136;p17"/>
          <p:cNvGrpSpPr/>
          <p:nvPr/>
        </p:nvGrpSpPr>
        <p:grpSpPr>
          <a:xfrm>
            <a:off x="5055410" y="2845326"/>
            <a:ext cx="633471" cy="733893"/>
            <a:chOff x="5055410" y="2845326"/>
            <a:chExt cx="633471" cy="733893"/>
          </a:xfrm>
        </p:grpSpPr>
        <p:grpSp>
          <p:nvGrpSpPr>
            <p:cNvPr id="137" name="Google Shape;137;p17"/>
            <p:cNvGrpSpPr/>
            <p:nvPr/>
          </p:nvGrpSpPr>
          <p:grpSpPr>
            <a:xfrm>
              <a:off x="5055410" y="2845326"/>
              <a:ext cx="633471" cy="733893"/>
              <a:chOff x="5418807" y="2497285"/>
              <a:chExt cx="700200" cy="811200"/>
            </a:xfrm>
          </p:grpSpPr>
          <p:sp>
            <p:nvSpPr>
              <p:cNvPr id="138" name="Google Shape;138;p17"/>
              <p:cNvSpPr/>
              <p:nvPr/>
            </p:nvSpPr>
            <p:spPr>
              <a:xfrm>
                <a:off x="5418807" y="2497285"/>
                <a:ext cx="700200" cy="811200"/>
              </a:xfrm>
              <a:prstGeom prst="roundRect">
                <a:avLst>
                  <a:gd fmla="val 18711" name="adj"/>
                </a:avLst>
              </a:prstGeom>
              <a:gradFill>
                <a:gsLst>
                  <a:gs pos="0">
                    <a:srgbClr val="FFFFFF">
                      <a:alpha val="85710"/>
                    </a:srgbClr>
                  </a:gs>
                  <a:gs pos="100000">
                    <a:srgbClr val="C5C7F4">
                      <a:alpha val="85710"/>
                    </a:srgbClr>
                  </a:gs>
                </a:gsLst>
                <a:lin ang="5400012" scaled="0"/>
              </a:gradFill>
              <a:ln>
                <a:noFill/>
              </a:ln>
              <a:effectLst>
                <a:outerShdw blurRad="57150" rotWithShape="0" algn="bl" dir="5400000" dist="19050">
                  <a:schemeClr val="dk1">
                    <a:alpha val="2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 name="Google Shape;139;p17"/>
              <p:cNvGrpSpPr/>
              <p:nvPr/>
            </p:nvGrpSpPr>
            <p:grpSpPr>
              <a:xfrm>
                <a:off x="5600579" y="2592573"/>
                <a:ext cx="336576" cy="344118"/>
                <a:chOff x="3409000" y="1026975"/>
                <a:chExt cx="355075" cy="363032"/>
              </a:xfrm>
            </p:grpSpPr>
            <p:sp>
              <p:nvSpPr>
                <p:cNvPr id="140" name="Google Shape;140;p17"/>
                <p:cNvSpPr/>
                <p:nvPr/>
              </p:nvSpPr>
              <p:spPr>
                <a:xfrm>
                  <a:off x="3409000" y="1026975"/>
                  <a:ext cx="355075" cy="355225"/>
                </a:xfrm>
                <a:custGeom>
                  <a:rect b="b" l="l" r="r" t="t"/>
                  <a:pathLst>
                    <a:path extrusionOk="0" h="14209" w="14203">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p:nvPr/>
              </p:nvSpPr>
              <p:spPr>
                <a:xfrm>
                  <a:off x="3528425" y="1078900"/>
                  <a:ext cx="116400" cy="116250"/>
                </a:xfrm>
                <a:custGeom>
                  <a:rect b="b" l="l" r="r" t="t"/>
                  <a:pathLst>
                    <a:path extrusionOk="0" h="4650" w="4656">
                      <a:moveTo>
                        <a:pt x="2327" y="0"/>
                      </a:moveTo>
                      <a:cubicBezTo>
                        <a:pt x="1041" y="0"/>
                        <a:pt x="0" y="1041"/>
                        <a:pt x="0" y="2322"/>
                      </a:cubicBezTo>
                      <a:cubicBezTo>
                        <a:pt x="0" y="3609"/>
                        <a:pt x="1041" y="4650"/>
                        <a:pt x="2327" y="4650"/>
                      </a:cubicBezTo>
                      <a:cubicBezTo>
                        <a:pt x="3609" y="4650"/>
                        <a:pt x="4655" y="3609"/>
                        <a:pt x="4655" y="2322"/>
                      </a:cubicBezTo>
                      <a:cubicBezTo>
                        <a:pt x="4655" y="1041"/>
                        <a:pt x="3609" y="0"/>
                        <a:pt x="23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p:nvPr/>
              </p:nvSpPr>
              <p:spPr>
                <a:xfrm>
                  <a:off x="3464200" y="1246832"/>
                  <a:ext cx="244825" cy="143175"/>
                </a:xfrm>
                <a:custGeom>
                  <a:rect b="b" l="l" r="r" t="t"/>
                  <a:pathLst>
                    <a:path extrusionOk="0" h="5727" w="9793">
                      <a:moveTo>
                        <a:pt x="4896" y="1"/>
                      </a:moveTo>
                      <a:cubicBezTo>
                        <a:pt x="2551" y="1"/>
                        <a:pt x="572" y="1597"/>
                        <a:pt x="1" y="3765"/>
                      </a:cubicBezTo>
                      <a:cubicBezTo>
                        <a:pt x="1276" y="4984"/>
                        <a:pt x="3003" y="5726"/>
                        <a:pt x="4896" y="5726"/>
                      </a:cubicBezTo>
                      <a:cubicBezTo>
                        <a:pt x="6790" y="5726"/>
                        <a:pt x="8517" y="4984"/>
                        <a:pt x="9792" y="3765"/>
                      </a:cubicBezTo>
                      <a:cubicBezTo>
                        <a:pt x="9215" y="1597"/>
                        <a:pt x="7236" y="1"/>
                        <a:pt x="48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3" name="Google Shape;143;p17"/>
            <p:cNvGrpSpPr/>
            <p:nvPr/>
          </p:nvGrpSpPr>
          <p:grpSpPr>
            <a:xfrm>
              <a:off x="5195602" y="3311831"/>
              <a:ext cx="352067" cy="169406"/>
              <a:chOff x="5528432" y="2979624"/>
              <a:chExt cx="480900" cy="187251"/>
            </a:xfrm>
          </p:grpSpPr>
          <p:sp>
            <p:nvSpPr>
              <p:cNvPr id="144" name="Google Shape;144;p17"/>
              <p:cNvSpPr/>
              <p:nvPr/>
            </p:nvSpPr>
            <p:spPr>
              <a:xfrm>
                <a:off x="5528432" y="2979624"/>
                <a:ext cx="480900" cy="40800"/>
              </a:xfrm>
              <a:prstGeom prst="roundRect">
                <a:avLst>
                  <a:gd fmla="val 50000" name="adj"/>
                </a:avLst>
              </a:prstGeom>
              <a:solidFill>
                <a:srgbClr val="7E3BBE">
                  <a:alpha val="53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p:nvPr/>
            </p:nvSpPr>
            <p:spPr>
              <a:xfrm>
                <a:off x="5528432" y="3052849"/>
                <a:ext cx="480900" cy="40800"/>
              </a:xfrm>
              <a:prstGeom prst="roundRect">
                <a:avLst>
                  <a:gd fmla="val 50000" name="adj"/>
                </a:avLst>
              </a:prstGeom>
              <a:solidFill>
                <a:srgbClr val="7E3BBE">
                  <a:alpha val="53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p:nvPr/>
            </p:nvSpPr>
            <p:spPr>
              <a:xfrm>
                <a:off x="5610449" y="3126075"/>
                <a:ext cx="316800" cy="40800"/>
              </a:xfrm>
              <a:prstGeom prst="roundRect">
                <a:avLst>
                  <a:gd fmla="val 50000" name="adj"/>
                </a:avLst>
              </a:prstGeom>
              <a:solidFill>
                <a:srgbClr val="7E3BBE">
                  <a:alpha val="53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7" name="Google Shape;147;p17"/>
          <p:cNvGrpSpPr/>
          <p:nvPr/>
        </p:nvGrpSpPr>
        <p:grpSpPr>
          <a:xfrm>
            <a:off x="7427195" y="2464693"/>
            <a:ext cx="694832" cy="494692"/>
            <a:chOff x="3336290" y="764021"/>
            <a:chExt cx="810300" cy="576900"/>
          </a:xfrm>
        </p:grpSpPr>
        <p:sp>
          <p:nvSpPr>
            <p:cNvPr id="148" name="Google Shape;148;p17"/>
            <p:cNvSpPr/>
            <p:nvPr/>
          </p:nvSpPr>
          <p:spPr>
            <a:xfrm rot="-5401788">
              <a:off x="3452990" y="647471"/>
              <a:ext cx="576900" cy="810000"/>
            </a:xfrm>
            <a:prstGeom prst="roundRect">
              <a:avLst>
                <a:gd fmla="val 7267" name="adj"/>
              </a:avLst>
            </a:prstGeom>
            <a:gradFill>
              <a:gsLst>
                <a:gs pos="0">
                  <a:srgbClr val="FFFFFF"/>
                </a:gs>
                <a:gs pos="100000">
                  <a:srgbClr val="C5C7F4"/>
                </a:gs>
              </a:gsLst>
              <a:lin ang="5400012"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p:nvPr/>
          </p:nvSpPr>
          <p:spPr>
            <a:xfrm>
              <a:off x="3414726" y="1013671"/>
              <a:ext cx="653730" cy="281110"/>
            </a:xfrm>
            <a:custGeom>
              <a:rect b="b" l="l" r="r" t="t"/>
              <a:pathLst>
                <a:path extrusionOk="0" h="14176" w="28015">
                  <a:moveTo>
                    <a:pt x="7411" y="1"/>
                  </a:moveTo>
                  <a:cubicBezTo>
                    <a:pt x="6941" y="1"/>
                    <a:pt x="6471" y="194"/>
                    <a:pt x="6132" y="580"/>
                  </a:cubicBezTo>
                  <a:lnTo>
                    <a:pt x="429" y="7037"/>
                  </a:lnTo>
                  <a:cubicBezTo>
                    <a:pt x="154" y="7353"/>
                    <a:pt x="0" y="7752"/>
                    <a:pt x="0" y="8170"/>
                  </a:cubicBezTo>
                  <a:lnTo>
                    <a:pt x="0" y="12472"/>
                  </a:lnTo>
                  <a:cubicBezTo>
                    <a:pt x="0" y="13409"/>
                    <a:pt x="766" y="14175"/>
                    <a:pt x="1711" y="14175"/>
                  </a:cubicBezTo>
                  <a:lnTo>
                    <a:pt x="26304" y="14175"/>
                  </a:lnTo>
                  <a:cubicBezTo>
                    <a:pt x="27249" y="14175"/>
                    <a:pt x="28015" y="13409"/>
                    <a:pt x="28015" y="12472"/>
                  </a:cubicBezTo>
                  <a:lnTo>
                    <a:pt x="28015" y="8742"/>
                  </a:lnTo>
                  <a:cubicBezTo>
                    <a:pt x="28015" y="8245"/>
                    <a:pt x="27798" y="7776"/>
                    <a:pt x="27420" y="7449"/>
                  </a:cubicBezTo>
                  <a:lnTo>
                    <a:pt x="22816" y="3486"/>
                  </a:lnTo>
                  <a:cubicBezTo>
                    <a:pt x="22496" y="3210"/>
                    <a:pt x="22100" y="3072"/>
                    <a:pt x="21705" y="3072"/>
                  </a:cubicBezTo>
                  <a:cubicBezTo>
                    <a:pt x="21289" y="3072"/>
                    <a:pt x="20874" y="3224"/>
                    <a:pt x="20546" y="3526"/>
                  </a:cubicBezTo>
                  <a:lnTo>
                    <a:pt x="16959" y="6826"/>
                  </a:lnTo>
                  <a:cubicBezTo>
                    <a:pt x="16631" y="7127"/>
                    <a:pt x="16216" y="7277"/>
                    <a:pt x="15803" y="7277"/>
                  </a:cubicBezTo>
                  <a:cubicBezTo>
                    <a:pt x="15352" y="7277"/>
                    <a:pt x="14902" y="7099"/>
                    <a:pt x="14568" y="6746"/>
                  </a:cubicBezTo>
                  <a:lnTo>
                    <a:pt x="8648" y="529"/>
                  </a:lnTo>
                  <a:cubicBezTo>
                    <a:pt x="8310" y="177"/>
                    <a:pt x="7860" y="1"/>
                    <a:pt x="7411" y="1"/>
                  </a:cubicBezTo>
                  <a:close/>
                </a:path>
              </a:pathLst>
            </a:custGeom>
            <a:gradFill>
              <a:gsLst>
                <a:gs pos="0">
                  <a:srgbClr val="8D90E1"/>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7"/>
            <p:cNvSpPr/>
            <p:nvPr/>
          </p:nvSpPr>
          <p:spPr>
            <a:xfrm>
              <a:off x="3848871" y="832785"/>
              <a:ext cx="144823" cy="144867"/>
            </a:xfrm>
            <a:custGeom>
              <a:rect b="b" l="l" r="r" t="t"/>
              <a:pathLst>
                <a:path extrusionOk="0" h="4417" w="4416">
                  <a:moveTo>
                    <a:pt x="2208" y="1"/>
                  </a:moveTo>
                  <a:cubicBezTo>
                    <a:pt x="991" y="1"/>
                    <a:pt x="1" y="990"/>
                    <a:pt x="1" y="2209"/>
                  </a:cubicBezTo>
                  <a:cubicBezTo>
                    <a:pt x="1" y="3427"/>
                    <a:pt x="991" y="4417"/>
                    <a:pt x="2208" y="4417"/>
                  </a:cubicBezTo>
                  <a:cubicBezTo>
                    <a:pt x="3427" y="4417"/>
                    <a:pt x="4416" y="3427"/>
                    <a:pt x="4416" y="2209"/>
                  </a:cubicBezTo>
                  <a:cubicBezTo>
                    <a:pt x="4416" y="990"/>
                    <a:pt x="3427" y="1"/>
                    <a:pt x="2208" y="1"/>
                  </a:cubicBezTo>
                  <a:close/>
                </a:path>
              </a:pathLst>
            </a:custGeom>
            <a:gradFill>
              <a:gsLst>
                <a:gs pos="0">
                  <a:srgbClr val="FFF68E"/>
                </a:gs>
                <a:gs pos="100000">
                  <a:srgbClr val="FFD966"/>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17"/>
          <p:cNvGrpSpPr/>
          <p:nvPr/>
        </p:nvGrpSpPr>
        <p:grpSpPr>
          <a:xfrm>
            <a:off x="5159411" y="1731360"/>
            <a:ext cx="999286" cy="251306"/>
            <a:chOff x="6394932" y="2541500"/>
            <a:chExt cx="959100" cy="241200"/>
          </a:xfrm>
        </p:grpSpPr>
        <p:sp>
          <p:nvSpPr>
            <p:cNvPr id="152" name="Google Shape;152;p17"/>
            <p:cNvSpPr/>
            <p:nvPr/>
          </p:nvSpPr>
          <p:spPr>
            <a:xfrm rot="-5400000">
              <a:off x="6753882" y="2182550"/>
              <a:ext cx="241200" cy="959100"/>
            </a:xfrm>
            <a:prstGeom prst="roundRect">
              <a:avLst>
                <a:gd fmla="val 7267" name="adj"/>
              </a:avLst>
            </a:prstGeom>
            <a:gradFill>
              <a:gsLst>
                <a:gs pos="0">
                  <a:srgbClr val="FFFFFF"/>
                </a:gs>
                <a:gs pos="100000">
                  <a:srgbClr val="C5C7F4"/>
                </a:gs>
              </a:gsLst>
              <a:lin ang="5400012"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p:nvPr/>
          </p:nvSpPr>
          <p:spPr>
            <a:xfrm rot="-5400000">
              <a:off x="6465475" y="2584700"/>
              <a:ext cx="152700" cy="154800"/>
            </a:xfrm>
            <a:prstGeom prst="roundRect">
              <a:avLst>
                <a:gd fmla="val 7267" name="adj"/>
              </a:avLst>
            </a:prstGeom>
            <a:gradFill>
              <a:gsLst>
                <a:gs pos="0">
                  <a:srgbClr val="E9A984"/>
                </a:gs>
                <a:gs pos="100000">
                  <a:srgbClr val="E57C85"/>
                </a:gs>
              </a:gsLst>
              <a:lin ang="2700006"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p:nvPr/>
          </p:nvSpPr>
          <p:spPr>
            <a:xfrm rot="-5400000">
              <a:off x="6687242" y="2584700"/>
              <a:ext cx="152700" cy="154800"/>
            </a:xfrm>
            <a:prstGeom prst="roundRect">
              <a:avLst>
                <a:gd fmla="val 7267" name="adj"/>
              </a:avLst>
            </a:prstGeom>
            <a:gradFill>
              <a:gsLst>
                <a:gs pos="0">
                  <a:srgbClr val="3DB0FD"/>
                </a:gs>
                <a:gs pos="100000">
                  <a:srgbClr val="308EF7"/>
                </a:gs>
              </a:gsLst>
              <a:lin ang="2700006"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p:nvPr/>
          </p:nvSpPr>
          <p:spPr>
            <a:xfrm rot="-5400000">
              <a:off x="6909008" y="2584700"/>
              <a:ext cx="152700" cy="154800"/>
            </a:xfrm>
            <a:prstGeom prst="roundRect">
              <a:avLst>
                <a:gd fmla="val 7267" name="adj"/>
              </a:avLst>
            </a:prstGeom>
            <a:gradFill>
              <a:gsLst>
                <a:gs pos="0">
                  <a:srgbClr val="E57C85"/>
                </a:gs>
                <a:gs pos="100000">
                  <a:schemeClr val="accent6"/>
                </a:gs>
              </a:gsLst>
              <a:lin ang="5400012"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p:nvPr/>
          </p:nvSpPr>
          <p:spPr>
            <a:xfrm rot="-5400000">
              <a:off x="7130775" y="2584700"/>
              <a:ext cx="152700" cy="154800"/>
            </a:xfrm>
            <a:prstGeom prst="roundRect">
              <a:avLst>
                <a:gd fmla="val 7267" name="adj"/>
              </a:avLst>
            </a:prstGeom>
            <a:gradFill>
              <a:gsLst>
                <a:gs pos="0">
                  <a:schemeClr val="lt2"/>
                </a:gs>
                <a:gs pos="100000">
                  <a:srgbClr val="E57C85"/>
                </a:gs>
              </a:gsLst>
              <a:lin ang="5400012"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17"/>
          <p:cNvGrpSpPr/>
          <p:nvPr/>
        </p:nvGrpSpPr>
        <p:grpSpPr>
          <a:xfrm>
            <a:off x="286617" y="3999999"/>
            <a:ext cx="145867" cy="958251"/>
            <a:chOff x="286625" y="3923799"/>
            <a:chExt cx="145867" cy="958251"/>
          </a:xfrm>
        </p:grpSpPr>
        <p:sp>
          <p:nvSpPr>
            <p:cNvPr id="158" name="Google Shape;158;p17"/>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 name="Google Shape;159;p17"/>
            <p:cNvGrpSpPr/>
            <p:nvPr/>
          </p:nvGrpSpPr>
          <p:grpSpPr>
            <a:xfrm>
              <a:off x="298112" y="4342643"/>
              <a:ext cx="110182" cy="126862"/>
              <a:chOff x="281100" y="2027800"/>
              <a:chExt cx="140700" cy="162000"/>
            </a:xfrm>
          </p:grpSpPr>
          <p:sp>
            <p:nvSpPr>
              <p:cNvPr id="160" name="Google Shape;160;p17"/>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17"/>
              <p:cNvGrpSpPr/>
              <p:nvPr/>
            </p:nvGrpSpPr>
            <p:grpSpPr>
              <a:xfrm>
                <a:off x="308875" y="2088450"/>
                <a:ext cx="85200" cy="40700"/>
                <a:chOff x="308875" y="2087000"/>
                <a:chExt cx="85200" cy="40700"/>
              </a:xfrm>
            </p:grpSpPr>
            <p:cxnSp>
              <p:nvCxnSpPr>
                <p:cNvPr id="162" name="Google Shape;162;p17"/>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63" name="Google Shape;163;p17"/>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64" name="Google Shape;164;p17"/>
            <p:cNvGrpSpPr/>
            <p:nvPr/>
          </p:nvGrpSpPr>
          <p:grpSpPr>
            <a:xfrm>
              <a:off x="286625" y="3923799"/>
              <a:ext cx="133200" cy="133200"/>
              <a:chOff x="286625" y="3648899"/>
              <a:chExt cx="133200" cy="133200"/>
            </a:xfrm>
          </p:grpSpPr>
          <p:sp>
            <p:nvSpPr>
              <p:cNvPr id="165" name="Google Shape;165;p17"/>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7"/>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67" name="Google Shape;167;p17">
            <a:hlinkClick action="ppaction://hlinkshowjump?jump=nextslide"/>
          </p:cNvPr>
          <p:cNvCxnSpPr/>
          <p:nvPr/>
        </p:nvCxnSpPr>
        <p:spPr>
          <a:xfrm>
            <a:off x="1046100" y="4007188"/>
            <a:ext cx="740100" cy="0"/>
          </a:xfrm>
          <a:prstGeom prst="straightConnector1">
            <a:avLst/>
          </a:prstGeom>
          <a:noFill/>
          <a:ln cap="flat" cmpd="sng" w="9525">
            <a:solidFill>
              <a:schemeClr val="dk2"/>
            </a:solidFill>
            <a:prstDash val="solid"/>
            <a:round/>
            <a:headEnd len="med" w="med" type="none"/>
            <a:tailEnd len="med" w="med" type="stealth"/>
          </a:ln>
        </p:spPr>
      </p:cxnSp>
      <p:sp>
        <p:nvSpPr>
          <p:cNvPr id="168" name="Google Shape;168;p17"/>
          <p:cNvSpPr txBox="1"/>
          <p:nvPr>
            <p:ph idx="1" type="subTitle"/>
          </p:nvPr>
        </p:nvSpPr>
        <p:spPr>
          <a:xfrm>
            <a:off x="6811025" y="4755900"/>
            <a:ext cx="2046600" cy="277800"/>
          </a:xfrm>
          <a:prstGeom prst="rect">
            <a:avLst/>
          </a:prstGeom>
        </p:spPr>
        <p:txBody>
          <a:bodyPr anchorCtr="0" anchor="ctr" bIns="91425" lIns="91425" spcFirstLastPara="1" rIns="0" wrap="square" tIns="91425">
            <a:normAutofit fontScale="77500" lnSpcReduction="20000"/>
          </a:bodyPr>
          <a:lstStyle/>
          <a:p>
            <a:pPr indent="0" lvl="0" marL="0" rtl="0" algn="r">
              <a:spcBef>
                <a:spcPts val="0"/>
              </a:spcBef>
              <a:spcAft>
                <a:spcPts val="0"/>
              </a:spcAft>
              <a:buNone/>
            </a:pPr>
            <a:r>
              <a:rPr lang="en" sz="1000">
                <a:latin typeface="Oswald"/>
                <a:ea typeface="Oswald"/>
                <a:cs typeface="Oswald"/>
                <a:sym typeface="Oswald"/>
              </a:rPr>
              <a:t>Instructor: Prof. Priyanka  Bagade</a:t>
            </a:r>
            <a:endParaRPr sz="1000">
              <a:solidFill>
                <a:schemeClr val="dk2"/>
              </a:solidFill>
              <a:latin typeface="Oswald"/>
              <a:ea typeface="Oswald"/>
              <a:cs typeface="Oswald"/>
              <a:sym typeface="Oswald"/>
            </a:endParaRPr>
          </a:p>
        </p:txBody>
      </p:sp>
      <p:sp>
        <p:nvSpPr>
          <p:cNvPr id="169" name="Google Shape;169;p17">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7">
            <a:hlinkClick/>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txBox="1"/>
          <p:nvPr>
            <p:ph idx="1" type="subTitle"/>
          </p:nvPr>
        </p:nvSpPr>
        <p:spPr>
          <a:xfrm>
            <a:off x="632275" y="4755900"/>
            <a:ext cx="4676100" cy="277800"/>
          </a:xfrm>
          <a:prstGeom prst="rect">
            <a:avLst/>
          </a:prstGeom>
        </p:spPr>
        <p:txBody>
          <a:bodyPr anchorCtr="0" anchor="ctr" bIns="91425" lIns="91425" spcFirstLastPara="1" rIns="0" wrap="square" tIns="91425">
            <a:normAutofit fontScale="77500" lnSpcReduction="20000"/>
          </a:bodyPr>
          <a:lstStyle/>
          <a:p>
            <a:pPr indent="0" lvl="0" marL="0" rtl="0" algn="l">
              <a:spcBef>
                <a:spcPts val="0"/>
              </a:spcBef>
              <a:spcAft>
                <a:spcPts val="0"/>
              </a:spcAft>
              <a:buNone/>
            </a:pPr>
            <a:r>
              <a:rPr lang="en" sz="1000">
                <a:latin typeface="Oswald"/>
                <a:ea typeface="Oswald"/>
                <a:cs typeface="Oswald"/>
                <a:sym typeface="Oswald"/>
              </a:rPr>
              <a:t>Group Members</a:t>
            </a:r>
            <a:r>
              <a:rPr lang="en" sz="1000">
                <a:latin typeface="Oswald"/>
                <a:ea typeface="Oswald"/>
                <a:cs typeface="Oswald"/>
                <a:sym typeface="Oswald"/>
              </a:rPr>
              <a:t>: Antreev Singh Brar, Anubhav Kalyani, Gurbaaz Singh Nandra, Pramodh Gopalan</a:t>
            </a:r>
            <a:endParaRPr sz="1000">
              <a:solidFill>
                <a:schemeClr val="dk2"/>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6" name="Shape 246"/>
        <p:cNvGrpSpPr/>
        <p:nvPr/>
      </p:nvGrpSpPr>
      <p:grpSpPr>
        <a:xfrm>
          <a:off x="0" y="0"/>
          <a:ext cx="0" cy="0"/>
          <a:chOff x="0" y="0"/>
          <a:chExt cx="0" cy="0"/>
        </a:xfrm>
      </p:grpSpPr>
      <p:sp>
        <p:nvSpPr>
          <p:cNvPr id="247" name="Google Shape;247;p26"/>
          <p:cNvSpPr txBox="1"/>
          <p:nvPr>
            <p:ph idx="4294967295" type="title"/>
          </p:nvPr>
        </p:nvSpPr>
        <p:spPr>
          <a:xfrm>
            <a:off x="720000" y="255725"/>
            <a:ext cx="7704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Problem Statement</a:t>
            </a:r>
            <a:endParaRPr sz="2400"/>
          </a:p>
        </p:txBody>
      </p:sp>
      <p:sp>
        <p:nvSpPr>
          <p:cNvPr id="248" name="Google Shape;248;p26"/>
          <p:cNvSpPr txBox="1"/>
          <p:nvPr/>
        </p:nvSpPr>
        <p:spPr>
          <a:xfrm>
            <a:off x="777425" y="369800"/>
            <a:ext cx="7474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Proxima Nova"/>
                <a:ea typeface="Proxima Nova"/>
                <a:cs typeface="Proxima Nova"/>
                <a:sym typeface="Proxima Nova"/>
              </a:rPr>
              <a:t>Results</a:t>
            </a:r>
            <a:endParaRPr b="1" sz="2400">
              <a:solidFill>
                <a:schemeClr val="lt1"/>
              </a:solidFill>
              <a:latin typeface="Proxima Nova"/>
              <a:ea typeface="Proxima Nova"/>
              <a:cs typeface="Proxima Nova"/>
              <a:sym typeface="Proxima Nova"/>
            </a:endParaRPr>
          </a:p>
        </p:txBody>
      </p:sp>
      <p:sp>
        <p:nvSpPr>
          <p:cNvPr id="249" name="Google Shape;249;p26"/>
          <p:cNvSpPr txBox="1"/>
          <p:nvPr/>
        </p:nvSpPr>
        <p:spPr>
          <a:xfrm>
            <a:off x="777425" y="923900"/>
            <a:ext cx="8550000" cy="401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highlight>
                  <a:schemeClr val="dk1"/>
                </a:highlight>
                <a:latin typeface="Nunito"/>
                <a:ea typeface="Nunito"/>
                <a:cs typeface="Nunito"/>
                <a:sym typeface="Nunito"/>
              </a:rPr>
              <a:t>CIFAR - 10 Dataset</a:t>
            </a:r>
            <a:endParaRPr b="1" sz="1800">
              <a:solidFill>
                <a:schemeClr val="lt1"/>
              </a:solidFill>
              <a:highlight>
                <a:schemeClr val="dk1"/>
              </a:highlight>
              <a:latin typeface="Nunito"/>
              <a:ea typeface="Nunito"/>
              <a:cs typeface="Nunito"/>
              <a:sym typeface="Nunito"/>
            </a:endParaRPr>
          </a:p>
          <a:p>
            <a:pPr indent="0" lvl="0" marL="0" rtl="0" algn="l">
              <a:spcBef>
                <a:spcPts val="0"/>
              </a:spcBef>
              <a:spcAft>
                <a:spcPts val="0"/>
              </a:spcAft>
              <a:buNone/>
            </a:pPr>
            <a:r>
              <a:t/>
            </a:r>
            <a:endParaRPr b="1">
              <a:solidFill>
                <a:schemeClr val="lt1"/>
              </a:solidFill>
              <a:highlight>
                <a:schemeClr val="dk1"/>
              </a:highlight>
              <a:latin typeface="Nunito"/>
              <a:ea typeface="Nunito"/>
              <a:cs typeface="Nunito"/>
              <a:sym typeface="Nunito"/>
            </a:endParaRPr>
          </a:p>
          <a:p>
            <a:pPr indent="0" lvl="0" marL="0" rtl="0" algn="l">
              <a:spcBef>
                <a:spcPts val="0"/>
              </a:spcBef>
              <a:spcAft>
                <a:spcPts val="0"/>
              </a:spcAft>
              <a:buNone/>
            </a:pPr>
            <a:r>
              <a:rPr lang="en" u="sng">
                <a:solidFill>
                  <a:schemeClr val="lt1"/>
                </a:solidFill>
                <a:highlight>
                  <a:schemeClr val="dk1"/>
                </a:highlight>
                <a:latin typeface="Nunito SemiBold"/>
                <a:ea typeface="Nunito SemiBold"/>
                <a:cs typeface="Nunito SemiBold"/>
                <a:sym typeface="Nunito SemiBold"/>
              </a:rPr>
              <a:t>Clean label attack ( Turner attack )  </a:t>
            </a:r>
            <a:endParaRPr>
              <a:solidFill>
                <a:schemeClr val="lt1"/>
              </a:solidFill>
              <a:highlight>
                <a:schemeClr val="dk1"/>
              </a:highlight>
              <a:latin typeface="Nunito SemiBold"/>
              <a:ea typeface="Nunito SemiBold"/>
              <a:cs typeface="Nunito SemiBold"/>
              <a:sym typeface="Nunito SemiBold"/>
            </a:endParaRPr>
          </a:p>
          <a:p>
            <a:pPr indent="0" lvl="0" marL="0" rtl="0" algn="l">
              <a:spcBef>
                <a:spcPts val="0"/>
              </a:spcBef>
              <a:spcAft>
                <a:spcPts val="0"/>
              </a:spcAft>
              <a:buNone/>
            </a:pPr>
            <a:r>
              <a:t/>
            </a:r>
            <a:endParaRPr>
              <a:solidFill>
                <a:schemeClr val="lt1"/>
              </a:solidFill>
              <a:highlight>
                <a:schemeClr val="dk1"/>
              </a:highlight>
              <a:latin typeface="Nunito SemiBold"/>
              <a:ea typeface="Nunito SemiBold"/>
              <a:cs typeface="Nunito SemiBold"/>
              <a:sym typeface="Nunito SemiBold"/>
            </a:endParaRPr>
          </a:p>
          <a:p>
            <a:pPr indent="0" lvl="0" marL="0" rtl="0" algn="l">
              <a:spcBef>
                <a:spcPts val="0"/>
              </a:spcBef>
              <a:spcAft>
                <a:spcPts val="0"/>
              </a:spcAft>
              <a:buNone/>
            </a:pPr>
            <a:r>
              <a:rPr lang="en">
                <a:solidFill>
                  <a:schemeClr val="lt1"/>
                </a:solidFill>
                <a:highlight>
                  <a:schemeClr val="dk1"/>
                </a:highlight>
                <a:latin typeface="Nunito SemiBold"/>
                <a:ea typeface="Nunito SemiBold"/>
                <a:cs typeface="Nunito SemiBold"/>
                <a:sym typeface="Nunito SemiBold"/>
              </a:rPr>
              <a:t>Test accuracy on Images with backdoor</a:t>
            </a:r>
            <a:endParaRPr>
              <a:solidFill>
                <a:schemeClr val="lt1"/>
              </a:solidFill>
              <a:highlight>
                <a:schemeClr val="dk1"/>
              </a:highlight>
              <a:latin typeface="Nunito SemiBold"/>
              <a:ea typeface="Nunito SemiBold"/>
              <a:cs typeface="Nunito SemiBold"/>
              <a:sym typeface="Nunito SemiBold"/>
            </a:endParaRPr>
          </a:p>
          <a:p>
            <a:pPr indent="0" lvl="0" marL="0" rtl="0" algn="l">
              <a:spcBef>
                <a:spcPts val="0"/>
              </a:spcBef>
              <a:spcAft>
                <a:spcPts val="0"/>
              </a:spcAft>
              <a:buNone/>
            </a:pPr>
            <a:r>
              <a:t/>
            </a:r>
            <a:endParaRPr b="1">
              <a:solidFill>
                <a:schemeClr val="lt1"/>
              </a:solidFill>
              <a:highlight>
                <a:schemeClr val="dk1"/>
              </a:highlight>
              <a:latin typeface="Nunito"/>
              <a:ea typeface="Nunito"/>
              <a:cs typeface="Nunito"/>
              <a:sym typeface="Nunito"/>
            </a:endParaRPr>
          </a:p>
          <a:p>
            <a:pPr indent="0" lvl="0" marL="0" rtl="0" algn="l">
              <a:spcBef>
                <a:spcPts val="0"/>
              </a:spcBef>
              <a:spcAft>
                <a:spcPts val="0"/>
              </a:spcAft>
              <a:buNone/>
            </a:pPr>
            <a:r>
              <a:t/>
            </a:r>
            <a:endParaRPr b="1">
              <a:solidFill>
                <a:schemeClr val="lt1"/>
              </a:solidFill>
              <a:highlight>
                <a:schemeClr val="dk1"/>
              </a:highlight>
              <a:latin typeface="Nunito"/>
              <a:ea typeface="Nunito"/>
              <a:cs typeface="Nunito"/>
              <a:sym typeface="Nunito"/>
            </a:endParaRPr>
          </a:p>
          <a:p>
            <a:pPr indent="0" lvl="0" marL="0" rtl="0" algn="l">
              <a:spcBef>
                <a:spcPts val="0"/>
              </a:spcBef>
              <a:spcAft>
                <a:spcPts val="0"/>
              </a:spcAft>
              <a:buNone/>
            </a:pPr>
            <a:r>
              <a:t/>
            </a:r>
            <a:endParaRPr b="1">
              <a:solidFill>
                <a:schemeClr val="lt1"/>
              </a:solidFill>
              <a:highlight>
                <a:schemeClr val="dk1"/>
              </a:highlight>
              <a:latin typeface="Nunito"/>
              <a:ea typeface="Nunito"/>
              <a:cs typeface="Nunito"/>
              <a:sym typeface="Nunito"/>
            </a:endParaRPr>
          </a:p>
          <a:p>
            <a:pPr indent="0" lvl="0" marL="0" rtl="0" algn="l">
              <a:spcBef>
                <a:spcPts val="0"/>
              </a:spcBef>
              <a:spcAft>
                <a:spcPts val="0"/>
              </a:spcAft>
              <a:buNone/>
            </a:pPr>
            <a:r>
              <a:t/>
            </a:r>
            <a:endParaRPr b="1">
              <a:solidFill>
                <a:schemeClr val="lt1"/>
              </a:solidFill>
              <a:highlight>
                <a:schemeClr val="dk1"/>
              </a:highlight>
              <a:latin typeface="Nunito"/>
              <a:ea typeface="Nunito"/>
              <a:cs typeface="Nunito"/>
              <a:sym typeface="Nunito"/>
            </a:endParaRPr>
          </a:p>
          <a:p>
            <a:pPr indent="0" lvl="0" marL="0" rtl="0" algn="l">
              <a:spcBef>
                <a:spcPts val="0"/>
              </a:spcBef>
              <a:spcAft>
                <a:spcPts val="0"/>
              </a:spcAft>
              <a:buNone/>
            </a:pPr>
            <a:r>
              <a:t/>
            </a:r>
            <a:endParaRPr b="1">
              <a:solidFill>
                <a:schemeClr val="lt1"/>
              </a:solidFill>
              <a:highlight>
                <a:schemeClr val="dk1"/>
              </a:highlight>
              <a:latin typeface="Nunito"/>
              <a:ea typeface="Nunito"/>
              <a:cs typeface="Nunito"/>
              <a:sym typeface="Nunito"/>
            </a:endParaRPr>
          </a:p>
          <a:p>
            <a:pPr indent="0" lvl="0" marL="0" rtl="0" algn="l">
              <a:spcBef>
                <a:spcPts val="0"/>
              </a:spcBef>
              <a:spcAft>
                <a:spcPts val="0"/>
              </a:spcAft>
              <a:buNone/>
            </a:pPr>
            <a:r>
              <a:rPr lang="en">
                <a:solidFill>
                  <a:schemeClr val="lt1"/>
                </a:solidFill>
                <a:highlight>
                  <a:schemeClr val="dk1"/>
                </a:highlight>
                <a:latin typeface="Nunito SemiBold"/>
                <a:ea typeface="Nunito SemiBold"/>
                <a:cs typeface="Nunito SemiBold"/>
                <a:sym typeface="Nunito SemiBold"/>
              </a:rPr>
              <a:t>Test accuracy on Images without backdoor</a:t>
            </a:r>
            <a:r>
              <a:rPr b="1" lang="en">
                <a:solidFill>
                  <a:schemeClr val="lt1"/>
                </a:solidFill>
                <a:highlight>
                  <a:schemeClr val="dk1"/>
                </a:highlight>
                <a:latin typeface="Nunito"/>
                <a:ea typeface="Nunito"/>
                <a:cs typeface="Nunito"/>
                <a:sym typeface="Nunito"/>
              </a:rPr>
              <a:t>	</a:t>
            </a:r>
            <a:endParaRPr b="1">
              <a:solidFill>
                <a:schemeClr val="lt1"/>
              </a:solidFill>
              <a:highlight>
                <a:schemeClr val="dk1"/>
              </a:highlight>
              <a:latin typeface="Nunito"/>
              <a:ea typeface="Nunito"/>
              <a:cs typeface="Nunito"/>
              <a:sym typeface="Nunito"/>
            </a:endParaRPr>
          </a:p>
          <a:p>
            <a:pPr indent="0" lvl="0" marL="0" rtl="0" algn="l">
              <a:spcBef>
                <a:spcPts val="0"/>
              </a:spcBef>
              <a:spcAft>
                <a:spcPts val="0"/>
              </a:spcAft>
              <a:buNone/>
            </a:pPr>
            <a:r>
              <a:t/>
            </a:r>
            <a:endParaRPr u="sng">
              <a:solidFill>
                <a:schemeClr val="lt1"/>
              </a:solidFill>
              <a:highlight>
                <a:schemeClr val="dk1"/>
              </a:highlight>
              <a:latin typeface="Nunito SemiBold"/>
              <a:ea typeface="Nunito SemiBold"/>
              <a:cs typeface="Nunito SemiBold"/>
              <a:sym typeface="Nunito SemiBold"/>
            </a:endParaRPr>
          </a:p>
          <a:p>
            <a:pPr indent="0" lvl="0" marL="0" rtl="0" algn="l">
              <a:spcBef>
                <a:spcPts val="0"/>
              </a:spcBef>
              <a:spcAft>
                <a:spcPts val="0"/>
              </a:spcAft>
              <a:buNone/>
            </a:pPr>
            <a:r>
              <a:t/>
            </a:r>
            <a:endParaRPr u="sng">
              <a:solidFill>
                <a:schemeClr val="lt1"/>
              </a:solidFill>
              <a:highlight>
                <a:schemeClr val="dk1"/>
              </a:highlight>
              <a:latin typeface="Nunito SemiBold"/>
              <a:ea typeface="Nunito SemiBold"/>
              <a:cs typeface="Nunito SemiBold"/>
              <a:sym typeface="Nunito SemiBold"/>
            </a:endParaRPr>
          </a:p>
          <a:p>
            <a:pPr indent="0" lvl="0" marL="0" rtl="0" algn="l">
              <a:spcBef>
                <a:spcPts val="0"/>
              </a:spcBef>
              <a:spcAft>
                <a:spcPts val="0"/>
              </a:spcAft>
              <a:buNone/>
            </a:pPr>
            <a:r>
              <a:t/>
            </a:r>
            <a:endParaRPr>
              <a:solidFill>
                <a:schemeClr val="lt1"/>
              </a:solidFill>
              <a:highlight>
                <a:schemeClr val="dk1"/>
              </a:highlight>
              <a:latin typeface="Nunito SemiBold"/>
              <a:ea typeface="Nunito SemiBold"/>
              <a:cs typeface="Nunito SemiBold"/>
              <a:sym typeface="Nunito SemiBold"/>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n" sz="700">
                <a:solidFill>
                  <a:schemeClr val="lt1"/>
                </a:solidFill>
                <a:latin typeface="Nunito"/>
                <a:ea typeface="Nunito"/>
                <a:cs typeface="Nunito"/>
                <a:sym typeface="Nunito"/>
              </a:rPr>
              <a:t>*Taken from </a:t>
            </a:r>
            <a:r>
              <a:rPr lang="en" sz="700" u="sng">
                <a:solidFill>
                  <a:schemeClr val="lt1"/>
                </a:solidFill>
                <a:latin typeface="Nunito"/>
                <a:ea typeface="Nunito"/>
                <a:cs typeface="Nunito"/>
                <a:sym typeface="Nunito"/>
                <a:hlinkClick r:id="rId3">
                  <a:extLst>
                    <a:ext uri="{A12FA001-AC4F-418D-AE19-62706E023703}">
                      <ahyp:hlinkClr val="tx"/>
                    </a:ext>
                  </a:extLst>
                </a:hlinkClick>
              </a:rPr>
              <a:t>https://people.csail.mit.edu/madry/lab/cleanlabel.pdf</a:t>
            </a:r>
            <a:r>
              <a:rPr lang="en" sz="700">
                <a:solidFill>
                  <a:schemeClr val="lt1"/>
                </a:solidFill>
                <a:latin typeface="Nunito"/>
                <a:ea typeface="Nunito"/>
                <a:cs typeface="Nunito"/>
                <a:sym typeface="Nunito"/>
              </a:rPr>
              <a:t> </a:t>
            </a:r>
            <a:endParaRPr sz="700">
              <a:solidFill>
                <a:schemeClr val="lt1"/>
              </a:solidFill>
              <a:latin typeface="Nunito"/>
              <a:ea typeface="Nunito"/>
              <a:cs typeface="Nunito"/>
              <a:sym typeface="Nunito"/>
            </a:endParaRPr>
          </a:p>
        </p:txBody>
      </p:sp>
      <p:graphicFrame>
        <p:nvGraphicFramePr>
          <p:cNvPr id="250" name="Google Shape;250;p26"/>
          <p:cNvGraphicFramePr/>
          <p:nvPr/>
        </p:nvGraphicFramePr>
        <p:xfrm>
          <a:off x="952500" y="2190750"/>
          <a:ext cx="3000000" cy="3000000"/>
        </p:xfrm>
        <a:graphic>
          <a:graphicData uri="http://schemas.openxmlformats.org/drawingml/2006/table">
            <a:tbl>
              <a:tblPr>
                <a:noFill/>
                <a:tableStyleId>{9BCC7ABE-CC58-42B9-815B-E4BB2D33D18F}</a:tableStyleId>
              </a:tblPr>
              <a:tblGrid>
                <a:gridCol w="3619500"/>
                <a:gridCol w="3619500"/>
              </a:tblGrid>
              <a:tr h="381000">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Normal Training with Poisoned Data</a:t>
                      </a:r>
                      <a:endParaRPr>
                        <a:solidFill>
                          <a:schemeClr val="lt1"/>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Adversarial Training with Poisoned Data</a:t>
                      </a:r>
                      <a:endParaRPr>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30*%</a:t>
                      </a:r>
                      <a:endParaRPr>
                        <a:solidFill>
                          <a:schemeClr val="lt1"/>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51.90%</a:t>
                      </a:r>
                      <a:endParaRPr>
                        <a:latin typeface="Nunito"/>
                        <a:ea typeface="Nunito"/>
                        <a:cs typeface="Nunito"/>
                        <a:sym typeface="Nunito"/>
                      </a:endParaRPr>
                    </a:p>
                  </a:txBody>
                  <a:tcPr marT="91425" marB="91425" marR="91425" marL="91425"/>
                </a:tc>
              </a:tr>
            </a:tbl>
          </a:graphicData>
        </a:graphic>
      </p:graphicFrame>
      <p:graphicFrame>
        <p:nvGraphicFramePr>
          <p:cNvPr id="251" name="Google Shape;251;p26"/>
          <p:cNvGraphicFramePr/>
          <p:nvPr/>
        </p:nvGraphicFramePr>
        <p:xfrm>
          <a:off x="952500" y="3593525"/>
          <a:ext cx="3000000" cy="3000000"/>
        </p:xfrm>
        <a:graphic>
          <a:graphicData uri="http://schemas.openxmlformats.org/drawingml/2006/table">
            <a:tbl>
              <a:tblPr>
                <a:noFill/>
                <a:tableStyleId>{9BCC7ABE-CC58-42B9-815B-E4BB2D33D18F}</a:tableStyleId>
              </a:tblPr>
              <a:tblGrid>
                <a:gridCol w="3619500"/>
                <a:gridCol w="3619500"/>
              </a:tblGrid>
              <a:tr h="381000">
                <a:tc gridSpan="2">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Adversarial Training with Poisoned Data</a:t>
                      </a:r>
                      <a:endParaRPr>
                        <a:latin typeface="Nunito"/>
                        <a:ea typeface="Nunito"/>
                        <a:cs typeface="Nunito"/>
                        <a:sym typeface="Nunito"/>
                      </a:endParaRPr>
                    </a:p>
                  </a:txBody>
                  <a:tcPr marT="91425" marB="91425" marR="91425" marL="91425"/>
                </a:tc>
                <a:tc hMerge="1"/>
              </a:tr>
              <a:tr h="381000">
                <a:tc gridSpan="2">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58.96%</a:t>
                      </a:r>
                      <a:endParaRPr>
                        <a:solidFill>
                          <a:schemeClr val="lt1"/>
                        </a:solidFill>
                        <a:latin typeface="Nunito"/>
                        <a:ea typeface="Nunito"/>
                        <a:cs typeface="Nunito"/>
                        <a:sym typeface="Nunito"/>
                      </a:endParaRPr>
                    </a:p>
                  </a:txBody>
                  <a:tcPr marT="91425" marB="91425" marR="91425" marL="91425"/>
                </a:tc>
                <a:tc hMerge="1"/>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5" name="Shape 255"/>
        <p:cNvGrpSpPr/>
        <p:nvPr/>
      </p:nvGrpSpPr>
      <p:grpSpPr>
        <a:xfrm>
          <a:off x="0" y="0"/>
          <a:ext cx="0" cy="0"/>
          <a:chOff x="0" y="0"/>
          <a:chExt cx="0" cy="0"/>
        </a:xfrm>
      </p:grpSpPr>
      <p:sp>
        <p:nvSpPr>
          <p:cNvPr id="256" name="Google Shape;256;p27"/>
          <p:cNvSpPr txBox="1"/>
          <p:nvPr>
            <p:ph idx="4294967295" type="title"/>
          </p:nvPr>
        </p:nvSpPr>
        <p:spPr>
          <a:xfrm>
            <a:off x="720000" y="255725"/>
            <a:ext cx="7704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Problem Statement</a:t>
            </a:r>
            <a:endParaRPr sz="2400"/>
          </a:p>
        </p:txBody>
      </p:sp>
      <p:sp>
        <p:nvSpPr>
          <p:cNvPr id="257" name="Google Shape;257;p27"/>
          <p:cNvSpPr txBox="1"/>
          <p:nvPr/>
        </p:nvSpPr>
        <p:spPr>
          <a:xfrm>
            <a:off x="384275" y="341700"/>
            <a:ext cx="7474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Proxima Nova"/>
                <a:ea typeface="Proxima Nova"/>
                <a:cs typeface="Proxima Nova"/>
                <a:sym typeface="Proxima Nova"/>
              </a:rPr>
              <a:t>Why the defense works on Clean label attacks ?</a:t>
            </a:r>
            <a:endParaRPr b="1" sz="2400">
              <a:solidFill>
                <a:schemeClr val="lt1"/>
              </a:solidFill>
              <a:latin typeface="Proxima Nova"/>
              <a:ea typeface="Proxima Nova"/>
              <a:cs typeface="Proxima Nova"/>
              <a:sym typeface="Proxima Nova"/>
            </a:endParaRPr>
          </a:p>
        </p:txBody>
      </p:sp>
      <p:sp>
        <p:nvSpPr>
          <p:cNvPr id="258" name="Google Shape;258;p27"/>
          <p:cNvSpPr txBox="1"/>
          <p:nvPr/>
        </p:nvSpPr>
        <p:spPr>
          <a:xfrm>
            <a:off x="384275" y="941300"/>
            <a:ext cx="855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a:ea typeface="Nunito"/>
                <a:cs typeface="Nunito"/>
                <a:sym typeface="Nunito"/>
              </a:rPr>
              <a:t>Turner et al propose an attack in which Training data is poisoned with backdoor and </a:t>
            </a:r>
            <a:r>
              <a:rPr lang="en">
                <a:solidFill>
                  <a:schemeClr val="lt1"/>
                </a:solidFill>
                <a:latin typeface="Nunito"/>
                <a:ea typeface="Nunito"/>
                <a:cs typeface="Nunito"/>
                <a:sym typeface="Nunito"/>
              </a:rPr>
              <a:t>Adversarial Perturbations while maintaining the correct labels.</a:t>
            </a:r>
            <a:endParaRPr>
              <a:solidFill>
                <a:schemeClr val="lt1"/>
              </a:solidFill>
              <a:latin typeface="Nunito"/>
              <a:ea typeface="Nunito"/>
              <a:cs typeface="Nunito"/>
              <a:sym typeface="Nunito"/>
            </a:endParaRPr>
          </a:p>
        </p:txBody>
      </p:sp>
      <p:pic>
        <p:nvPicPr>
          <p:cNvPr id="259" name="Google Shape;259;p27"/>
          <p:cNvPicPr preferRelativeResize="0"/>
          <p:nvPr/>
        </p:nvPicPr>
        <p:blipFill>
          <a:blip r:embed="rId3">
            <a:alphaModFix/>
          </a:blip>
          <a:stretch>
            <a:fillRect/>
          </a:stretch>
        </p:blipFill>
        <p:spPr>
          <a:xfrm>
            <a:off x="2263775" y="1602400"/>
            <a:ext cx="6681699" cy="1331900"/>
          </a:xfrm>
          <a:prstGeom prst="rect">
            <a:avLst/>
          </a:prstGeom>
          <a:noFill/>
          <a:ln>
            <a:noFill/>
          </a:ln>
        </p:spPr>
      </p:pic>
      <p:sp>
        <p:nvSpPr>
          <p:cNvPr id="260" name="Google Shape;260;p27"/>
          <p:cNvSpPr txBox="1"/>
          <p:nvPr/>
        </p:nvSpPr>
        <p:spPr>
          <a:xfrm>
            <a:off x="355950" y="2937438"/>
            <a:ext cx="8432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a:ea typeface="Nunito"/>
                <a:cs typeface="Nunito"/>
                <a:sym typeface="Nunito"/>
              </a:rPr>
              <a:t>Turner et al explained in his paper that when a model’s training data is infected with samples with backdoor patches (bogus pattern) while maintaining the correct labels, the attack fails and we obtain high accuracy on test set</a:t>
            </a:r>
            <a:endParaRPr>
              <a:solidFill>
                <a:schemeClr val="lt1"/>
              </a:solidFill>
              <a:latin typeface="Nunito"/>
              <a:ea typeface="Nunito"/>
              <a:cs typeface="Nunito"/>
              <a:sym typeface="Nunito"/>
            </a:endParaRPr>
          </a:p>
        </p:txBody>
      </p:sp>
      <p:pic>
        <p:nvPicPr>
          <p:cNvPr id="261" name="Google Shape;261;p27"/>
          <p:cNvPicPr preferRelativeResize="0"/>
          <p:nvPr/>
        </p:nvPicPr>
        <p:blipFill rotWithShape="1">
          <a:blip r:embed="rId4">
            <a:alphaModFix/>
          </a:blip>
          <a:srcRect b="5687" l="0" r="0" t="0"/>
          <a:stretch/>
        </p:blipFill>
        <p:spPr>
          <a:xfrm>
            <a:off x="442775" y="1652404"/>
            <a:ext cx="1220400" cy="1189533"/>
          </a:xfrm>
          <a:prstGeom prst="rect">
            <a:avLst/>
          </a:prstGeom>
          <a:noFill/>
          <a:ln>
            <a:noFill/>
          </a:ln>
        </p:spPr>
      </p:pic>
      <p:pic>
        <p:nvPicPr>
          <p:cNvPr id="262" name="Google Shape;262;p27"/>
          <p:cNvPicPr preferRelativeResize="0"/>
          <p:nvPr/>
        </p:nvPicPr>
        <p:blipFill>
          <a:blip r:embed="rId5">
            <a:alphaModFix/>
          </a:blip>
          <a:stretch>
            <a:fillRect/>
          </a:stretch>
        </p:blipFill>
        <p:spPr>
          <a:xfrm>
            <a:off x="529175" y="3768750"/>
            <a:ext cx="1134000" cy="1133975"/>
          </a:xfrm>
          <a:prstGeom prst="rect">
            <a:avLst/>
          </a:prstGeom>
          <a:noFill/>
          <a:ln>
            <a:noFill/>
          </a:ln>
        </p:spPr>
      </p:pic>
      <p:pic>
        <p:nvPicPr>
          <p:cNvPr id="263" name="Google Shape;263;p27"/>
          <p:cNvPicPr preferRelativeResize="0"/>
          <p:nvPr/>
        </p:nvPicPr>
        <p:blipFill>
          <a:blip r:embed="rId6">
            <a:alphaModFix/>
          </a:blip>
          <a:stretch>
            <a:fillRect/>
          </a:stretch>
        </p:blipFill>
        <p:spPr>
          <a:xfrm>
            <a:off x="2276075" y="3846888"/>
            <a:ext cx="6657098" cy="1262100"/>
          </a:xfrm>
          <a:prstGeom prst="rect">
            <a:avLst/>
          </a:prstGeom>
          <a:noFill/>
          <a:ln>
            <a:noFill/>
          </a:ln>
        </p:spPr>
      </p:pic>
      <p:sp>
        <p:nvSpPr>
          <p:cNvPr id="264" name="Google Shape;264;p27"/>
          <p:cNvSpPr txBox="1"/>
          <p:nvPr/>
        </p:nvSpPr>
        <p:spPr>
          <a:xfrm>
            <a:off x="1663175" y="2550775"/>
            <a:ext cx="858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lt1"/>
                </a:solidFill>
                <a:latin typeface="Fira Code"/>
                <a:ea typeface="Fira Code"/>
                <a:cs typeface="Fira Code"/>
                <a:sym typeface="Fira Code"/>
              </a:rPr>
              <a:t>Label:9</a:t>
            </a:r>
            <a:endParaRPr b="1" sz="1000">
              <a:solidFill>
                <a:schemeClr val="lt1"/>
              </a:solidFill>
              <a:latin typeface="Fira Code"/>
              <a:ea typeface="Fira Code"/>
              <a:cs typeface="Fira Code"/>
              <a:sym typeface="Fira Code"/>
            </a:endParaRPr>
          </a:p>
        </p:txBody>
      </p:sp>
      <p:sp>
        <p:nvSpPr>
          <p:cNvPr id="265" name="Google Shape;265;p27"/>
          <p:cNvSpPr txBox="1"/>
          <p:nvPr/>
        </p:nvSpPr>
        <p:spPr>
          <a:xfrm>
            <a:off x="1663175" y="4544450"/>
            <a:ext cx="858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lt1"/>
                </a:solidFill>
                <a:latin typeface="Fira Code"/>
                <a:ea typeface="Fira Code"/>
                <a:cs typeface="Fira Code"/>
                <a:sym typeface="Fira Code"/>
              </a:rPr>
              <a:t>Label:7</a:t>
            </a:r>
            <a:endParaRPr b="1" sz="1000">
              <a:solidFill>
                <a:schemeClr val="lt1"/>
              </a:solidFill>
              <a:latin typeface="Fira Code"/>
              <a:ea typeface="Fira Code"/>
              <a:cs typeface="Fira Code"/>
              <a:sym typeface="Fira Cod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9" name="Shape 269"/>
        <p:cNvGrpSpPr/>
        <p:nvPr/>
      </p:nvGrpSpPr>
      <p:grpSpPr>
        <a:xfrm>
          <a:off x="0" y="0"/>
          <a:ext cx="0" cy="0"/>
          <a:chOff x="0" y="0"/>
          <a:chExt cx="0" cy="0"/>
        </a:xfrm>
      </p:grpSpPr>
      <p:sp>
        <p:nvSpPr>
          <p:cNvPr id="270" name="Google Shape;270;p28"/>
          <p:cNvSpPr txBox="1"/>
          <p:nvPr>
            <p:ph idx="4294967295" type="title"/>
          </p:nvPr>
        </p:nvSpPr>
        <p:spPr>
          <a:xfrm>
            <a:off x="720000" y="255725"/>
            <a:ext cx="7704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Problem Statement</a:t>
            </a:r>
            <a:endParaRPr sz="2400"/>
          </a:p>
        </p:txBody>
      </p:sp>
      <p:sp>
        <p:nvSpPr>
          <p:cNvPr id="271" name="Google Shape;271;p28"/>
          <p:cNvSpPr txBox="1"/>
          <p:nvPr/>
        </p:nvSpPr>
        <p:spPr>
          <a:xfrm>
            <a:off x="717175" y="369800"/>
            <a:ext cx="7474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Proxima Nova"/>
                <a:ea typeface="Proxima Nova"/>
                <a:cs typeface="Proxima Nova"/>
                <a:sym typeface="Proxima Nova"/>
              </a:rPr>
              <a:t>Why the defense works on BadNets attack ? </a:t>
            </a:r>
            <a:endParaRPr b="1" sz="2400">
              <a:solidFill>
                <a:schemeClr val="lt1"/>
              </a:solidFill>
              <a:latin typeface="Proxima Nova"/>
              <a:ea typeface="Proxima Nova"/>
              <a:cs typeface="Proxima Nova"/>
              <a:sym typeface="Proxima Nova"/>
            </a:endParaRPr>
          </a:p>
        </p:txBody>
      </p:sp>
      <p:pic>
        <p:nvPicPr>
          <p:cNvPr id="272" name="Google Shape;272;p28"/>
          <p:cNvPicPr preferRelativeResize="0"/>
          <p:nvPr/>
        </p:nvPicPr>
        <p:blipFill>
          <a:blip r:embed="rId3">
            <a:alphaModFix/>
          </a:blip>
          <a:stretch>
            <a:fillRect/>
          </a:stretch>
        </p:blipFill>
        <p:spPr>
          <a:xfrm>
            <a:off x="1090425" y="1089500"/>
            <a:ext cx="2411550" cy="1609800"/>
          </a:xfrm>
          <a:prstGeom prst="rect">
            <a:avLst/>
          </a:prstGeom>
          <a:noFill/>
          <a:ln>
            <a:noFill/>
          </a:ln>
        </p:spPr>
      </p:pic>
      <p:pic>
        <p:nvPicPr>
          <p:cNvPr id="273" name="Google Shape;273;p28"/>
          <p:cNvPicPr preferRelativeResize="0"/>
          <p:nvPr/>
        </p:nvPicPr>
        <p:blipFill>
          <a:blip r:embed="rId4">
            <a:alphaModFix/>
          </a:blip>
          <a:stretch>
            <a:fillRect/>
          </a:stretch>
        </p:blipFill>
        <p:spPr>
          <a:xfrm>
            <a:off x="5145425" y="1012325"/>
            <a:ext cx="2653725" cy="1691200"/>
          </a:xfrm>
          <a:prstGeom prst="rect">
            <a:avLst/>
          </a:prstGeom>
          <a:noFill/>
          <a:ln>
            <a:noFill/>
          </a:ln>
        </p:spPr>
      </p:pic>
      <p:pic>
        <p:nvPicPr>
          <p:cNvPr id="274" name="Google Shape;274;p28"/>
          <p:cNvPicPr preferRelativeResize="0"/>
          <p:nvPr/>
        </p:nvPicPr>
        <p:blipFill>
          <a:blip r:embed="rId5">
            <a:alphaModFix/>
          </a:blip>
          <a:stretch>
            <a:fillRect/>
          </a:stretch>
        </p:blipFill>
        <p:spPr>
          <a:xfrm>
            <a:off x="5174625" y="2887425"/>
            <a:ext cx="2653725" cy="1579800"/>
          </a:xfrm>
          <a:prstGeom prst="rect">
            <a:avLst/>
          </a:prstGeom>
          <a:noFill/>
          <a:ln>
            <a:noFill/>
          </a:ln>
        </p:spPr>
      </p:pic>
      <p:pic>
        <p:nvPicPr>
          <p:cNvPr id="275" name="Google Shape;275;p28"/>
          <p:cNvPicPr preferRelativeResize="0"/>
          <p:nvPr/>
        </p:nvPicPr>
        <p:blipFill>
          <a:blip r:embed="rId6">
            <a:alphaModFix/>
          </a:blip>
          <a:stretch>
            <a:fillRect/>
          </a:stretch>
        </p:blipFill>
        <p:spPr>
          <a:xfrm>
            <a:off x="1126900" y="2887425"/>
            <a:ext cx="2411551" cy="1579800"/>
          </a:xfrm>
          <a:prstGeom prst="rect">
            <a:avLst/>
          </a:prstGeom>
          <a:noFill/>
          <a:ln>
            <a:noFill/>
          </a:ln>
        </p:spPr>
      </p:pic>
      <p:sp>
        <p:nvSpPr>
          <p:cNvPr id="276" name="Google Shape;276;p28"/>
          <p:cNvSpPr txBox="1"/>
          <p:nvPr/>
        </p:nvSpPr>
        <p:spPr>
          <a:xfrm>
            <a:off x="5245650" y="4574425"/>
            <a:ext cx="2495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Proxima Nova"/>
                <a:ea typeface="Proxima Nova"/>
                <a:cs typeface="Proxima Nova"/>
                <a:sym typeface="Proxima Nova"/>
              </a:rPr>
              <a:t>Network trained with AT, Poisoned data</a:t>
            </a:r>
            <a:endParaRPr sz="1000">
              <a:solidFill>
                <a:schemeClr val="lt1"/>
              </a:solidFill>
              <a:latin typeface="Proxima Nova"/>
              <a:ea typeface="Proxima Nova"/>
              <a:cs typeface="Proxima Nova"/>
              <a:sym typeface="Proxima Nova"/>
            </a:endParaRPr>
          </a:p>
        </p:txBody>
      </p:sp>
      <p:sp>
        <p:nvSpPr>
          <p:cNvPr id="277" name="Google Shape;277;p28"/>
          <p:cNvSpPr txBox="1"/>
          <p:nvPr/>
        </p:nvSpPr>
        <p:spPr>
          <a:xfrm>
            <a:off x="1048650" y="4610075"/>
            <a:ext cx="2495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latin typeface="Proxima Nova"/>
                <a:ea typeface="Proxima Nova"/>
                <a:cs typeface="Proxima Nova"/>
                <a:sym typeface="Proxima Nova"/>
              </a:rPr>
              <a:t>Network trained without AT, Poisoned data</a:t>
            </a:r>
            <a:endParaRPr sz="900">
              <a:solidFill>
                <a:schemeClr val="lt1"/>
              </a:solidFill>
              <a:latin typeface="Proxima Nova"/>
              <a:ea typeface="Proxima Nova"/>
              <a:cs typeface="Proxima Nova"/>
              <a:sym typeface="Proxima Nova"/>
            </a:endParaRPr>
          </a:p>
        </p:txBody>
      </p:sp>
      <p:sp>
        <p:nvSpPr>
          <p:cNvPr id="278" name="Google Shape;278;p28"/>
          <p:cNvSpPr txBox="1"/>
          <p:nvPr/>
        </p:nvSpPr>
        <p:spPr>
          <a:xfrm>
            <a:off x="3771900" y="2216275"/>
            <a:ext cx="10917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1"/>
                </a:solidFill>
                <a:latin typeface="Proxima Nova"/>
                <a:ea typeface="Proxima Nova"/>
                <a:cs typeface="Proxima Nova"/>
                <a:sym typeface="Proxima Nova"/>
              </a:rPr>
              <a:t>Last Layer Activations, </a:t>
            </a:r>
            <a:endParaRPr sz="1200">
              <a:solidFill>
                <a:schemeClr val="lt1"/>
              </a:solidFill>
              <a:latin typeface="Proxima Nova"/>
              <a:ea typeface="Proxima Nova"/>
              <a:cs typeface="Proxima Nova"/>
              <a:sym typeface="Proxima Nova"/>
            </a:endParaRPr>
          </a:p>
          <a:p>
            <a:pPr indent="0" lvl="0" marL="0" rtl="0" algn="ctr">
              <a:spcBef>
                <a:spcPts val="0"/>
              </a:spcBef>
              <a:spcAft>
                <a:spcPts val="0"/>
              </a:spcAft>
              <a:buNone/>
            </a:pPr>
            <a:r>
              <a:rPr lang="en" sz="1200">
                <a:solidFill>
                  <a:schemeClr val="lt1"/>
                </a:solidFill>
                <a:latin typeface="Proxima Nova"/>
                <a:ea typeface="Proxima Nova"/>
                <a:cs typeface="Proxima Nova"/>
                <a:sym typeface="Proxima Nova"/>
              </a:rPr>
              <a:t>visualized</a:t>
            </a:r>
            <a:endParaRPr sz="1200">
              <a:solidFill>
                <a:schemeClr val="lt1"/>
              </a:solidFill>
              <a:latin typeface="Proxima Nova"/>
              <a:ea typeface="Proxima Nova"/>
              <a:cs typeface="Proxima Nova"/>
              <a:sym typeface="Proxima Nova"/>
            </a:endParaRPr>
          </a:p>
          <a:p>
            <a:pPr indent="0" lvl="0" marL="0" rtl="0" algn="ctr">
              <a:spcBef>
                <a:spcPts val="0"/>
              </a:spcBef>
              <a:spcAft>
                <a:spcPts val="0"/>
              </a:spcAft>
              <a:buNone/>
            </a:pPr>
            <a:r>
              <a:rPr lang="en" sz="1200">
                <a:solidFill>
                  <a:schemeClr val="lt1"/>
                </a:solidFill>
                <a:latin typeface="Proxima Nova"/>
                <a:ea typeface="Proxima Nova"/>
                <a:cs typeface="Proxima Nova"/>
                <a:sym typeface="Proxima Nova"/>
              </a:rPr>
              <a:t>through</a:t>
            </a:r>
            <a:endParaRPr sz="1200">
              <a:solidFill>
                <a:schemeClr val="lt1"/>
              </a:solidFill>
              <a:latin typeface="Proxima Nova"/>
              <a:ea typeface="Proxima Nova"/>
              <a:cs typeface="Proxima Nova"/>
              <a:sym typeface="Proxima Nova"/>
            </a:endParaRPr>
          </a:p>
          <a:p>
            <a:pPr indent="0" lvl="0" marL="0" rtl="0" algn="ctr">
              <a:spcBef>
                <a:spcPts val="0"/>
              </a:spcBef>
              <a:spcAft>
                <a:spcPts val="0"/>
              </a:spcAft>
              <a:buNone/>
            </a:pPr>
            <a:r>
              <a:rPr lang="en" sz="1200">
                <a:solidFill>
                  <a:schemeClr val="lt1"/>
                </a:solidFill>
                <a:latin typeface="Proxima Nova"/>
                <a:ea typeface="Proxima Nova"/>
                <a:cs typeface="Proxima Nova"/>
                <a:sym typeface="Proxima Nova"/>
              </a:rPr>
              <a:t>TSNE</a:t>
            </a:r>
            <a:endParaRPr sz="1200">
              <a:solidFill>
                <a:schemeClr val="lt1"/>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2" name="Shape 282"/>
        <p:cNvGrpSpPr/>
        <p:nvPr/>
      </p:nvGrpSpPr>
      <p:grpSpPr>
        <a:xfrm>
          <a:off x="0" y="0"/>
          <a:ext cx="0" cy="0"/>
          <a:chOff x="0" y="0"/>
          <a:chExt cx="0" cy="0"/>
        </a:xfrm>
      </p:grpSpPr>
      <p:sp>
        <p:nvSpPr>
          <p:cNvPr id="283" name="Google Shape;283;p29"/>
          <p:cNvSpPr txBox="1"/>
          <p:nvPr>
            <p:ph idx="4294967295" type="title"/>
          </p:nvPr>
        </p:nvSpPr>
        <p:spPr>
          <a:xfrm>
            <a:off x="720000" y="255725"/>
            <a:ext cx="7704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Problem Statement</a:t>
            </a:r>
            <a:endParaRPr sz="2400"/>
          </a:p>
        </p:txBody>
      </p:sp>
      <p:sp>
        <p:nvSpPr>
          <p:cNvPr id="284" name="Google Shape;284;p29"/>
          <p:cNvSpPr txBox="1"/>
          <p:nvPr/>
        </p:nvSpPr>
        <p:spPr>
          <a:xfrm>
            <a:off x="717175" y="756475"/>
            <a:ext cx="7474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Proxima Nova"/>
                <a:ea typeface="Proxima Nova"/>
                <a:cs typeface="Proxima Nova"/>
                <a:sym typeface="Proxima Nova"/>
              </a:rPr>
              <a:t>Why we think defense with normal CNNs worked on MNIST, but not on CIFAR?</a:t>
            </a:r>
            <a:endParaRPr b="1" sz="1600">
              <a:solidFill>
                <a:schemeClr val="lt1"/>
              </a:solidFill>
              <a:latin typeface="Proxima Nova"/>
              <a:ea typeface="Proxima Nova"/>
              <a:cs typeface="Proxima Nova"/>
              <a:sym typeface="Proxima Nova"/>
            </a:endParaRPr>
          </a:p>
        </p:txBody>
      </p:sp>
      <p:sp>
        <p:nvSpPr>
          <p:cNvPr id="285" name="Google Shape;285;p29"/>
          <p:cNvSpPr txBox="1"/>
          <p:nvPr/>
        </p:nvSpPr>
        <p:spPr>
          <a:xfrm>
            <a:off x="710375" y="1411775"/>
            <a:ext cx="771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Nunito"/>
              <a:ea typeface="Nunito"/>
              <a:cs typeface="Nunito"/>
              <a:sym typeface="Nunito"/>
            </a:endParaRPr>
          </a:p>
        </p:txBody>
      </p:sp>
      <p:pic>
        <p:nvPicPr>
          <p:cNvPr id="286" name="Google Shape;286;p29"/>
          <p:cNvPicPr preferRelativeResize="0"/>
          <p:nvPr/>
        </p:nvPicPr>
        <p:blipFill>
          <a:blip r:embed="rId3">
            <a:alphaModFix/>
          </a:blip>
          <a:stretch>
            <a:fillRect/>
          </a:stretch>
        </p:blipFill>
        <p:spPr>
          <a:xfrm>
            <a:off x="977650" y="1489938"/>
            <a:ext cx="6679276" cy="2163625"/>
          </a:xfrm>
          <a:prstGeom prst="rect">
            <a:avLst/>
          </a:prstGeom>
          <a:noFill/>
          <a:ln>
            <a:noFill/>
          </a:ln>
        </p:spPr>
      </p:pic>
      <p:sp>
        <p:nvSpPr>
          <p:cNvPr id="287" name="Google Shape;287;p29"/>
          <p:cNvSpPr txBox="1"/>
          <p:nvPr/>
        </p:nvSpPr>
        <p:spPr>
          <a:xfrm>
            <a:off x="977650" y="3903200"/>
            <a:ext cx="1378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Proxima Nova"/>
                <a:ea typeface="Proxima Nova"/>
                <a:cs typeface="Proxima Nova"/>
                <a:sym typeface="Proxima Nova"/>
              </a:rPr>
              <a:t>Normal Classifier without AT</a:t>
            </a:r>
            <a:endParaRPr sz="1000">
              <a:solidFill>
                <a:schemeClr val="lt1"/>
              </a:solidFill>
              <a:latin typeface="Proxima Nova"/>
              <a:ea typeface="Proxima Nova"/>
              <a:cs typeface="Proxima Nova"/>
              <a:sym typeface="Proxima Nova"/>
            </a:endParaRPr>
          </a:p>
        </p:txBody>
      </p:sp>
      <p:sp>
        <p:nvSpPr>
          <p:cNvPr id="288" name="Google Shape;288;p29"/>
          <p:cNvSpPr txBox="1"/>
          <p:nvPr/>
        </p:nvSpPr>
        <p:spPr>
          <a:xfrm>
            <a:off x="3443575" y="3841550"/>
            <a:ext cx="1444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Proxima Nova"/>
                <a:ea typeface="Proxima Nova"/>
                <a:cs typeface="Proxima Nova"/>
                <a:sym typeface="Proxima Nova"/>
              </a:rPr>
              <a:t>Simple model when adversarially trained performs poorly</a:t>
            </a:r>
            <a:endParaRPr sz="1000">
              <a:solidFill>
                <a:schemeClr val="lt1"/>
              </a:solidFill>
              <a:latin typeface="Proxima Nova"/>
              <a:ea typeface="Proxima Nova"/>
              <a:cs typeface="Proxima Nova"/>
              <a:sym typeface="Proxima Nova"/>
            </a:endParaRPr>
          </a:p>
        </p:txBody>
      </p:sp>
      <p:sp>
        <p:nvSpPr>
          <p:cNvPr id="289" name="Google Shape;289;p29"/>
          <p:cNvSpPr txBox="1"/>
          <p:nvPr/>
        </p:nvSpPr>
        <p:spPr>
          <a:xfrm>
            <a:off x="5828475" y="3903200"/>
            <a:ext cx="1444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Proxima Nova"/>
                <a:ea typeface="Proxima Nova"/>
                <a:cs typeface="Proxima Nova"/>
                <a:sym typeface="Proxima Nova"/>
              </a:rPr>
              <a:t>Require complex</a:t>
            </a:r>
            <a:r>
              <a:rPr lang="en" sz="1000">
                <a:solidFill>
                  <a:schemeClr val="lt1"/>
                </a:solidFill>
                <a:latin typeface="Proxima Nova"/>
                <a:ea typeface="Proxima Nova"/>
                <a:cs typeface="Proxima Nova"/>
                <a:sym typeface="Proxima Nova"/>
              </a:rPr>
              <a:t> model to get better performance.</a:t>
            </a:r>
            <a:endParaRPr sz="1000">
              <a:solidFill>
                <a:schemeClr val="lt1"/>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3" name="Shape 293"/>
        <p:cNvGrpSpPr/>
        <p:nvPr/>
      </p:nvGrpSpPr>
      <p:grpSpPr>
        <a:xfrm>
          <a:off x="0" y="0"/>
          <a:ext cx="0" cy="0"/>
          <a:chOff x="0" y="0"/>
          <a:chExt cx="0" cy="0"/>
        </a:xfrm>
      </p:grpSpPr>
      <p:sp>
        <p:nvSpPr>
          <p:cNvPr id="294" name="Google Shape;294;p30"/>
          <p:cNvSpPr txBox="1"/>
          <p:nvPr>
            <p:ph idx="4294967295" type="title"/>
          </p:nvPr>
        </p:nvSpPr>
        <p:spPr>
          <a:xfrm>
            <a:off x="720000" y="255725"/>
            <a:ext cx="7704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Problem Statement</a:t>
            </a:r>
            <a:endParaRPr sz="2400"/>
          </a:p>
        </p:txBody>
      </p:sp>
      <p:sp>
        <p:nvSpPr>
          <p:cNvPr id="295" name="Google Shape;295;p30"/>
          <p:cNvSpPr txBox="1"/>
          <p:nvPr/>
        </p:nvSpPr>
        <p:spPr>
          <a:xfrm>
            <a:off x="717175" y="369800"/>
            <a:ext cx="7474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Proxima Nova"/>
                <a:ea typeface="Proxima Nova"/>
                <a:cs typeface="Proxima Nova"/>
                <a:sym typeface="Proxima Nova"/>
              </a:rPr>
              <a:t>Using ResNets to train on CIFAR-10</a:t>
            </a:r>
            <a:endParaRPr b="1" sz="2400">
              <a:solidFill>
                <a:schemeClr val="lt1"/>
              </a:solidFill>
              <a:latin typeface="Proxima Nova"/>
              <a:ea typeface="Proxima Nova"/>
              <a:cs typeface="Proxima Nova"/>
              <a:sym typeface="Proxima Nova"/>
            </a:endParaRPr>
          </a:p>
        </p:txBody>
      </p:sp>
      <p:sp>
        <p:nvSpPr>
          <p:cNvPr id="296" name="Google Shape;296;p30"/>
          <p:cNvSpPr txBox="1"/>
          <p:nvPr/>
        </p:nvSpPr>
        <p:spPr>
          <a:xfrm>
            <a:off x="710375" y="1411775"/>
            <a:ext cx="771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
        <p:nvSpPr>
          <p:cNvPr id="297" name="Google Shape;297;p30"/>
          <p:cNvSpPr txBox="1"/>
          <p:nvPr/>
        </p:nvSpPr>
        <p:spPr>
          <a:xfrm>
            <a:off x="1021400" y="1305950"/>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298" name="Google Shape;298;p30"/>
          <p:cNvSpPr txBox="1"/>
          <p:nvPr/>
        </p:nvSpPr>
        <p:spPr>
          <a:xfrm>
            <a:off x="720000" y="1498500"/>
            <a:ext cx="72111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We used ResNet-18 model to adversarially train on CIFAR-10</a:t>
            </a:r>
            <a:endParaRPr>
              <a:solidFill>
                <a:schemeClr val="lt1"/>
              </a:solidFill>
              <a:latin typeface="Nunito"/>
              <a:ea typeface="Nunito"/>
              <a:cs typeface="Nunito"/>
              <a:sym typeface="Nunito"/>
            </a:endParaRPr>
          </a:p>
          <a:p>
            <a:pPr indent="0" lvl="0" marL="457200" rtl="0" algn="l">
              <a:spcBef>
                <a:spcPts val="0"/>
              </a:spcBef>
              <a:spcAft>
                <a:spcPts val="0"/>
              </a:spcAft>
              <a:buNone/>
            </a:pPr>
            <a:r>
              <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We chose to use ResNets because authors in the original AT paper (Madry et al) presented results using ResNets</a:t>
            </a:r>
            <a:endParaRPr>
              <a:solidFill>
                <a:schemeClr val="lt1"/>
              </a:solidFill>
              <a:latin typeface="Nunito"/>
              <a:ea typeface="Nunito"/>
              <a:cs typeface="Nunito"/>
              <a:sym typeface="Nunito"/>
            </a:endParaRPr>
          </a:p>
          <a:p>
            <a:pPr indent="0" lvl="0" marL="457200" rtl="0" algn="l">
              <a:spcBef>
                <a:spcPts val="0"/>
              </a:spcBef>
              <a:spcAft>
                <a:spcPts val="0"/>
              </a:spcAft>
              <a:buNone/>
            </a:pPr>
            <a:r>
              <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The forecasted time to train the model was 4.5 days given the computational hardware.</a:t>
            </a:r>
            <a:endParaRPr>
              <a:solidFill>
                <a:schemeClr val="lt1"/>
              </a:solidFill>
              <a:latin typeface="Nunito"/>
              <a:ea typeface="Nunito"/>
              <a:cs typeface="Nunito"/>
              <a:sym typeface="Nunito"/>
            </a:endParaRPr>
          </a:p>
          <a:p>
            <a:pPr indent="0" lvl="0" marL="457200" rtl="0" algn="l">
              <a:spcBef>
                <a:spcPts val="0"/>
              </a:spcBef>
              <a:spcAft>
                <a:spcPts val="0"/>
              </a:spcAft>
              <a:buNone/>
            </a:pPr>
            <a:r>
              <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We trained the network for 2 days, and we were not able to get better results than vanilla CNN.</a:t>
            </a:r>
            <a:endParaRPr>
              <a:solidFill>
                <a:schemeClr val="lt1"/>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2" name="Shape 302"/>
        <p:cNvGrpSpPr/>
        <p:nvPr/>
      </p:nvGrpSpPr>
      <p:grpSpPr>
        <a:xfrm>
          <a:off x="0" y="0"/>
          <a:ext cx="0" cy="0"/>
          <a:chOff x="0" y="0"/>
          <a:chExt cx="0" cy="0"/>
        </a:xfrm>
      </p:grpSpPr>
      <p:sp>
        <p:nvSpPr>
          <p:cNvPr id="303" name="Google Shape;303;p31"/>
          <p:cNvSpPr txBox="1"/>
          <p:nvPr>
            <p:ph idx="4294967295" type="title"/>
          </p:nvPr>
        </p:nvSpPr>
        <p:spPr>
          <a:xfrm>
            <a:off x="720000" y="255725"/>
            <a:ext cx="7704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Problem Statement</a:t>
            </a:r>
            <a:endParaRPr sz="2400"/>
          </a:p>
        </p:txBody>
      </p:sp>
      <p:sp>
        <p:nvSpPr>
          <p:cNvPr id="304" name="Google Shape;304;p31"/>
          <p:cNvSpPr txBox="1"/>
          <p:nvPr/>
        </p:nvSpPr>
        <p:spPr>
          <a:xfrm>
            <a:off x="463625" y="369800"/>
            <a:ext cx="7474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Proxima Nova"/>
                <a:ea typeface="Proxima Nova"/>
                <a:cs typeface="Proxima Nova"/>
                <a:sym typeface="Proxima Nova"/>
              </a:rPr>
              <a:t>Timeline</a:t>
            </a:r>
            <a:endParaRPr b="1" sz="2400">
              <a:solidFill>
                <a:schemeClr val="lt1"/>
              </a:solidFill>
              <a:latin typeface="Proxima Nova"/>
              <a:ea typeface="Proxima Nova"/>
              <a:cs typeface="Proxima Nova"/>
              <a:sym typeface="Proxima Nova"/>
            </a:endParaRPr>
          </a:p>
        </p:txBody>
      </p:sp>
      <p:sp>
        <p:nvSpPr>
          <p:cNvPr id="305" name="Google Shape;305;p31"/>
          <p:cNvSpPr txBox="1"/>
          <p:nvPr/>
        </p:nvSpPr>
        <p:spPr>
          <a:xfrm>
            <a:off x="568700" y="923900"/>
            <a:ext cx="8426700" cy="400200"/>
          </a:xfrm>
          <a:prstGeom prst="rect">
            <a:avLst/>
          </a:prstGeom>
          <a:noFill/>
          <a:ln>
            <a:noFill/>
          </a:ln>
        </p:spPr>
        <p:txBody>
          <a:bodyPr anchorCtr="0" anchor="t" bIns="91425" lIns="91425" spcFirstLastPara="1" rIns="91425" wrap="square" tIns="91425">
            <a:spAutoFit/>
          </a:bodyPr>
          <a:lstStyle/>
          <a:p>
            <a:pPr indent="0" lvl="0" marL="914400" rtl="0" algn="l">
              <a:spcBef>
                <a:spcPts val="0"/>
              </a:spcBef>
              <a:spcAft>
                <a:spcPts val="0"/>
              </a:spcAft>
              <a:buNone/>
            </a:pPr>
            <a:r>
              <a:t/>
            </a:r>
            <a:endParaRPr>
              <a:solidFill>
                <a:schemeClr val="lt1"/>
              </a:solidFill>
              <a:latin typeface="Proxima Nova Semibold"/>
              <a:ea typeface="Proxima Nova Semibold"/>
              <a:cs typeface="Proxima Nova Semibold"/>
              <a:sym typeface="Proxima Nova Semibold"/>
            </a:endParaRPr>
          </a:p>
        </p:txBody>
      </p:sp>
      <p:grpSp>
        <p:nvGrpSpPr>
          <p:cNvPr id="306" name="Google Shape;306;p31"/>
          <p:cNvGrpSpPr/>
          <p:nvPr/>
        </p:nvGrpSpPr>
        <p:grpSpPr>
          <a:xfrm>
            <a:off x="4049600" y="987250"/>
            <a:ext cx="2795700" cy="2367450"/>
            <a:chOff x="4211150" y="1219199"/>
            <a:chExt cx="2795700" cy="2367450"/>
          </a:xfrm>
        </p:grpSpPr>
        <p:sp>
          <p:nvSpPr>
            <p:cNvPr id="307" name="Google Shape;307;p31"/>
            <p:cNvSpPr/>
            <p:nvPr/>
          </p:nvSpPr>
          <p:spPr>
            <a:xfrm>
              <a:off x="4849302"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8" name="Google Shape;308;p31"/>
            <p:cNvGrpSpPr/>
            <p:nvPr/>
          </p:nvGrpSpPr>
          <p:grpSpPr>
            <a:xfrm>
              <a:off x="4211150" y="1219199"/>
              <a:ext cx="2795700" cy="2367450"/>
              <a:chOff x="4211150" y="1219199"/>
              <a:chExt cx="2795700" cy="2367450"/>
            </a:xfrm>
          </p:grpSpPr>
          <p:grpSp>
            <p:nvGrpSpPr>
              <p:cNvPr id="309" name="Google Shape;309;p31"/>
              <p:cNvGrpSpPr/>
              <p:nvPr/>
            </p:nvGrpSpPr>
            <p:grpSpPr>
              <a:xfrm>
                <a:off x="4808316" y="2800065"/>
                <a:ext cx="92400" cy="411825"/>
                <a:chOff x="845575" y="2563700"/>
                <a:chExt cx="92400" cy="411825"/>
              </a:xfrm>
            </p:grpSpPr>
            <p:cxnSp>
              <p:nvCxnSpPr>
                <p:cNvPr id="310" name="Google Shape;310;p31"/>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311" name="Google Shape;311;p31"/>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2" name="Google Shape;312;p31"/>
              <p:cNvSpPr txBox="1"/>
              <p:nvPr/>
            </p:nvSpPr>
            <p:spPr>
              <a:xfrm>
                <a:off x="4526672" y="3215249"/>
                <a:ext cx="12420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chemeClr val="lt1"/>
                    </a:solidFill>
                    <a:latin typeface="Nunito"/>
                    <a:ea typeface="Nunito"/>
                    <a:cs typeface="Nunito"/>
                    <a:sym typeface="Nunito"/>
                  </a:rPr>
                  <a:t>Week 5-6</a:t>
                </a:r>
                <a:endParaRPr b="1" sz="1200">
                  <a:solidFill>
                    <a:schemeClr val="lt1"/>
                  </a:solidFill>
                  <a:latin typeface="Nunito"/>
                  <a:ea typeface="Nunito"/>
                  <a:cs typeface="Nunito"/>
                  <a:sym typeface="Nunito"/>
                </a:endParaRPr>
              </a:p>
            </p:txBody>
          </p:sp>
          <p:sp>
            <p:nvSpPr>
              <p:cNvPr id="313" name="Google Shape;313;p31"/>
              <p:cNvSpPr txBox="1"/>
              <p:nvPr/>
            </p:nvSpPr>
            <p:spPr>
              <a:xfrm>
                <a:off x="4211150" y="1219199"/>
                <a:ext cx="2795700" cy="15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lt1"/>
                    </a:solidFill>
                    <a:latin typeface="Nunito"/>
                    <a:ea typeface="Nunito"/>
                    <a:cs typeface="Nunito"/>
                    <a:sym typeface="Nunito"/>
                  </a:rPr>
                  <a:t>Implementation </a:t>
                </a:r>
                <a:endParaRPr b="1" sz="1500">
                  <a:solidFill>
                    <a:schemeClr val="lt1"/>
                  </a:solidFill>
                  <a:latin typeface="Nunito"/>
                  <a:ea typeface="Nunito"/>
                  <a:cs typeface="Nunito"/>
                  <a:sym typeface="Nunito"/>
                </a:endParaRPr>
              </a:p>
              <a:p>
                <a:pPr indent="0" lvl="0" marL="0" rtl="0" algn="l">
                  <a:spcBef>
                    <a:spcPts val="0"/>
                  </a:spcBef>
                  <a:spcAft>
                    <a:spcPts val="0"/>
                  </a:spcAft>
                  <a:buNone/>
                </a:pPr>
                <a:r>
                  <a:t/>
                </a:r>
                <a:endParaRPr b="1" sz="800">
                  <a:solidFill>
                    <a:schemeClr val="lt1"/>
                  </a:solidFill>
                  <a:latin typeface="Nunito"/>
                  <a:ea typeface="Nunito"/>
                  <a:cs typeface="Nunito"/>
                  <a:sym typeface="Nunito"/>
                </a:endParaRPr>
              </a:p>
              <a:p>
                <a:pPr indent="-298450" lvl="0" marL="457200" rtl="0" algn="l">
                  <a:spcBef>
                    <a:spcPts val="0"/>
                  </a:spcBef>
                  <a:spcAft>
                    <a:spcPts val="0"/>
                  </a:spcAft>
                  <a:buClr>
                    <a:schemeClr val="lt1"/>
                  </a:buClr>
                  <a:buSzPts val="1100"/>
                  <a:buFont typeface="Nunito"/>
                  <a:buChar char="●"/>
                </a:pPr>
                <a:r>
                  <a:rPr lang="en" sz="1100">
                    <a:solidFill>
                      <a:schemeClr val="lt1"/>
                    </a:solidFill>
                    <a:latin typeface="Nunito"/>
                    <a:ea typeface="Nunito"/>
                    <a:cs typeface="Nunito"/>
                    <a:sym typeface="Nunito"/>
                  </a:rPr>
                  <a:t>Of various attacks like PGD, FGM, Poisoning Backdoor and Clean Label Backdoor Attack, and Adversarial trainer from scratch</a:t>
                </a:r>
                <a:endParaRPr sz="1100">
                  <a:solidFill>
                    <a:schemeClr val="lt1"/>
                  </a:solidFill>
                  <a:latin typeface="Nunito"/>
                  <a:ea typeface="Nunito"/>
                  <a:cs typeface="Nunito"/>
                  <a:sym typeface="Nunito"/>
                </a:endParaRPr>
              </a:p>
              <a:p>
                <a:pPr indent="-298450" lvl="0" marL="457200" rtl="0" algn="l">
                  <a:spcBef>
                    <a:spcPts val="0"/>
                  </a:spcBef>
                  <a:spcAft>
                    <a:spcPts val="0"/>
                  </a:spcAft>
                  <a:buClr>
                    <a:schemeClr val="lt1"/>
                  </a:buClr>
                  <a:buSzPts val="1100"/>
                  <a:buFont typeface="Nunito"/>
                  <a:buChar char="●"/>
                </a:pPr>
                <a:r>
                  <a:rPr lang="en" sz="1100">
                    <a:solidFill>
                      <a:schemeClr val="lt1"/>
                    </a:solidFill>
                    <a:latin typeface="Nunito"/>
                    <a:ea typeface="Nunito"/>
                    <a:cs typeface="Nunito"/>
                    <a:sym typeface="Nunito"/>
                  </a:rPr>
                  <a:t>Experimentation on slightly more complex datasets like CIFAR-10</a:t>
                </a:r>
                <a:endParaRPr sz="1100">
                  <a:solidFill>
                    <a:schemeClr val="lt1"/>
                  </a:solidFill>
                  <a:latin typeface="Nunito"/>
                  <a:ea typeface="Nunito"/>
                  <a:cs typeface="Nunito"/>
                  <a:sym typeface="Nunito"/>
                </a:endParaRPr>
              </a:p>
            </p:txBody>
          </p:sp>
        </p:grpSp>
      </p:grpSp>
      <p:grpSp>
        <p:nvGrpSpPr>
          <p:cNvPr id="314" name="Google Shape;314;p31"/>
          <p:cNvGrpSpPr/>
          <p:nvPr/>
        </p:nvGrpSpPr>
        <p:grpSpPr>
          <a:xfrm>
            <a:off x="5663350" y="2470650"/>
            <a:ext cx="3332050" cy="1970250"/>
            <a:chOff x="5824900" y="2702599"/>
            <a:chExt cx="3332050" cy="1970250"/>
          </a:xfrm>
        </p:grpSpPr>
        <p:sp>
          <p:nvSpPr>
            <p:cNvPr id="315" name="Google Shape;315;p31"/>
            <p:cNvSpPr/>
            <p:nvPr/>
          </p:nvSpPr>
          <p:spPr>
            <a:xfrm>
              <a:off x="6807650" y="3079475"/>
              <a:ext cx="23493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6" name="Google Shape;316;p31"/>
            <p:cNvGrpSpPr/>
            <p:nvPr/>
          </p:nvGrpSpPr>
          <p:grpSpPr>
            <a:xfrm>
              <a:off x="5824900" y="2702599"/>
              <a:ext cx="3105600" cy="1970250"/>
              <a:chOff x="5824900" y="2702599"/>
              <a:chExt cx="3105600" cy="1970250"/>
            </a:xfrm>
          </p:grpSpPr>
          <p:grpSp>
            <p:nvGrpSpPr>
              <p:cNvPr id="317" name="Google Shape;317;p31"/>
              <p:cNvGrpSpPr/>
              <p:nvPr/>
            </p:nvGrpSpPr>
            <p:grpSpPr>
              <a:xfrm rot="10800000">
                <a:off x="6760035" y="3079467"/>
                <a:ext cx="92400" cy="411825"/>
                <a:chOff x="2070100" y="2563700"/>
                <a:chExt cx="92400" cy="411825"/>
              </a:xfrm>
            </p:grpSpPr>
            <p:cxnSp>
              <p:nvCxnSpPr>
                <p:cNvPr id="318" name="Google Shape;318;p31"/>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319" name="Google Shape;319;p31"/>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0" name="Google Shape;320;p31"/>
              <p:cNvSpPr txBox="1"/>
              <p:nvPr/>
            </p:nvSpPr>
            <p:spPr>
              <a:xfrm>
                <a:off x="6435794" y="2702599"/>
                <a:ext cx="12309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chemeClr val="lt1"/>
                    </a:solidFill>
                    <a:latin typeface="Nunito"/>
                    <a:ea typeface="Nunito"/>
                    <a:cs typeface="Nunito"/>
                    <a:sym typeface="Nunito"/>
                  </a:rPr>
                  <a:t>Week  7-8</a:t>
                </a:r>
                <a:endParaRPr b="1" sz="1200">
                  <a:solidFill>
                    <a:schemeClr val="lt1"/>
                  </a:solidFill>
                  <a:latin typeface="Nunito"/>
                  <a:ea typeface="Nunito"/>
                  <a:cs typeface="Nunito"/>
                  <a:sym typeface="Nunito"/>
                </a:endParaRPr>
              </a:p>
            </p:txBody>
          </p:sp>
          <p:sp>
            <p:nvSpPr>
              <p:cNvPr id="321" name="Google Shape;321;p31"/>
              <p:cNvSpPr txBox="1"/>
              <p:nvPr/>
            </p:nvSpPr>
            <p:spPr>
              <a:xfrm>
                <a:off x="5824900" y="3494449"/>
                <a:ext cx="3105600" cy="11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lt1"/>
                    </a:solidFill>
                    <a:latin typeface="Nunito"/>
                    <a:ea typeface="Nunito"/>
                    <a:cs typeface="Nunito"/>
                    <a:sym typeface="Nunito"/>
                  </a:rPr>
                  <a:t>Final Destination</a:t>
                </a:r>
                <a:endParaRPr b="1" sz="1500">
                  <a:solidFill>
                    <a:schemeClr val="lt1"/>
                  </a:solidFill>
                  <a:latin typeface="Nunito"/>
                  <a:ea typeface="Nunito"/>
                  <a:cs typeface="Nunito"/>
                  <a:sym typeface="Nunito"/>
                </a:endParaRPr>
              </a:p>
              <a:p>
                <a:pPr indent="0" lvl="0" marL="0" rtl="0" algn="l">
                  <a:spcBef>
                    <a:spcPts val="0"/>
                  </a:spcBef>
                  <a:spcAft>
                    <a:spcPts val="0"/>
                  </a:spcAft>
                  <a:buNone/>
                </a:pPr>
                <a:r>
                  <a:t/>
                </a:r>
                <a:endParaRPr b="1">
                  <a:solidFill>
                    <a:schemeClr val="lt1"/>
                  </a:solidFill>
                  <a:latin typeface="Nunito"/>
                  <a:ea typeface="Nunito"/>
                  <a:cs typeface="Nunito"/>
                  <a:sym typeface="Nunito"/>
                </a:endParaRPr>
              </a:p>
              <a:p>
                <a:pPr indent="-298450" lvl="0" marL="457200" rtl="0" algn="l">
                  <a:spcBef>
                    <a:spcPts val="0"/>
                  </a:spcBef>
                  <a:spcAft>
                    <a:spcPts val="0"/>
                  </a:spcAft>
                  <a:buClr>
                    <a:schemeClr val="lt1"/>
                  </a:buClr>
                  <a:buSzPts val="1100"/>
                  <a:buFont typeface="Nunito"/>
                  <a:buChar char="●"/>
                </a:pPr>
                <a:r>
                  <a:rPr lang="en" sz="1100">
                    <a:solidFill>
                      <a:schemeClr val="lt1"/>
                    </a:solidFill>
                    <a:latin typeface="Nunito"/>
                    <a:ea typeface="Nunito"/>
                    <a:cs typeface="Nunito"/>
                    <a:sym typeface="Nunito"/>
                  </a:rPr>
                  <a:t>Training on Deeper Models like ResNet for CIFAR-10</a:t>
                </a:r>
                <a:endParaRPr sz="1100">
                  <a:solidFill>
                    <a:schemeClr val="lt1"/>
                  </a:solidFill>
                  <a:latin typeface="Nunito"/>
                  <a:ea typeface="Nunito"/>
                  <a:cs typeface="Nunito"/>
                  <a:sym typeface="Nunito"/>
                </a:endParaRPr>
              </a:p>
              <a:p>
                <a:pPr indent="-298450" lvl="0" marL="457200" rtl="0" algn="l">
                  <a:spcBef>
                    <a:spcPts val="0"/>
                  </a:spcBef>
                  <a:spcAft>
                    <a:spcPts val="0"/>
                  </a:spcAft>
                  <a:buClr>
                    <a:schemeClr val="lt1"/>
                  </a:buClr>
                  <a:buSzPts val="1100"/>
                  <a:buFont typeface="Nunito"/>
                  <a:buChar char="●"/>
                </a:pPr>
                <a:r>
                  <a:rPr lang="en" sz="1100">
                    <a:solidFill>
                      <a:schemeClr val="lt1"/>
                    </a:solidFill>
                    <a:latin typeface="Nunito"/>
                    <a:ea typeface="Nunito"/>
                    <a:cs typeface="Nunito"/>
                    <a:sym typeface="Nunito"/>
                  </a:rPr>
                  <a:t>Visualisations of Decision boundaries</a:t>
                </a:r>
                <a:endParaRPr sz="1100">
                  <a:solidFill>
                    <a:schemeClr val="lt1"/>
                  </a:solidFill>
                  <a:latin typeface="Nunito"/>
                  <a:ea typeface="Nunito"/>
                  <a:cs typeface="Nunito"/>
                  <a:sym typeface="Nunito"/>
                </a:endParaRPr>
              </a:p>
              <a:p>
                <a:pPr indent="-298450" lvl="0" marL="457200" rtl="0" algn="l">
                  <a:spcBef>
                    <a:spcPts val="0"/>
                  </a:spcBef>
                  <a:spcAft>
                    <a:spcPts val="0"/>
                  </a:spcAft>
                  <a:buClr>
                    <a:schemeClr val="lt1"/>
                  </a:buClr>
                  <a:buSzPts val="1100"/>
                  <a:buFont typeface="Nunito"/>
                  <a:buChar char="●"/>
                </a:pPr>
                <a:r>
                  <a:rPr lang="en" sz="1100">
                    <a:solidFill>
                      <a:schemeClr val="lt1"/>
                    </a:solidFill>
                    <a:latin typeface="Nunito"/>
                    <a:ea typeface="Nunito"/>
                    <a:cs typeface="Nunito"/>
                    <a:sym typeface="Nunito"/>
                  </a:rPr>
                  <a:t>End Term Presentation</a:t>
                </a:r>
                <a:endParaRPr sz="1100">
                  <a:solidFill>
                    <a:schemeClr val="lt1"/>
                  </a:solidFill>
                  <a:latin typeface="Nunito"/>
                  <a:ea typeface="Nunito"/>
                  <a:cs typeface="Nunito"/>
                  <a:sym typeface="Nunito"/>
                </a:endParaRPr>
              </a:p>
              <a:p>
                <a:pPr indent="-298450" lvl="0" marL="457200" rtl="0" algn="l">
                  <a:spcBef>
                    <a:spcPts val="0"/>
                  </a:spcBef>
                  <a:spcAft>
                    <a:spcPts val="0"/>
                  </a:spcAft>
                  <a:buClr>
                    <a:schemeClr val="lt1"/>
                  </a:buClr>
                  <a:buSzPts val="1100"/>
                  <a:buFont typeface="Nunito"/>
                  <a:buChar char="●"/>
                </a:pPr>
                <a:r>
                  <a:rPr lang="en" sz="1100">
                    <a:solidFill>
                      <a:schemeClr val="lt1"/>
                    </a:solidFill>
                    <a:latin typeface="Nunito"/>
                    <a:ea typeface="Nunito"/>
                    <a:cs typeface="Nunito"/>
                    <a:sym typeface="Nunito"/>
                  </a:rPr>
                  <a:t>Finalising Report and Code</a:t>
                </a:r>
                <a:endParaRPr sz="1100">
                  <a:solidFill>
                    <a:schemeClr val="lt1"/>
                  </a:solidFill>
                  <a:latin typeface="Nunito"/>
                  <a:ea typeface="Nunito"/>
                  <a:cs typeface="Nunito"/>
                  <a:sym typeface="Nunito"/>
                </a:endParaRPr>
              </a:p>
              <a:p>
                <a:pPr indent="0" lvl="0" marL="0" rtl="0" algn="l">
                  <a:spcBef>
                    <a:spcPts val="0"/>
                  </a:spcBef>
                  <a:spcAft>
                    <a:spcPts val="1600"/>
                  </a:spcAft>
                  <a:buNone/>
                </a:pPr>
                <a:r>
                  <a:t/>
                </a:r>
                <a:endParaRPr b="1" sz="900">
                  <a:solidFill>
                    <a:schemeClr val="lt1"/>
                  </a:solidFill>
                  <a:latin typeface="Nunito"/>
                  <a:ea typeface="Nunito"/>
                  <a:cs typeface="Nunito"/>
                  <a:sym typeface="Nunito"/>
                </a:endParaRPr>
              </a:p>
            </p:txBody>
          </p:sp>
        </p:grpSp>
      </p:grpSp>
      <p:grpSp>
        <p:nvGrpSpPr>
          <p:cNvPr id="322" name="Google Shape;322;p31"/>
          <p:cNvGrpSpPr/>
          <p:nvPr/>
        </p:nvGrpSpPr>
        <p:grpSpPr>
          <a:xfrm>
            <a:off x="334453" y="1122338"/>
            <a:ext cx="2845697" cy="2232387"/>
            <a:chOff x="496003" y="1354287"/>
            <a:chExt cx="2845697" cy="2232387"/>
          </a:xfrm>
        </p:grpSpPr>
        <p:sp>
          <p:nvSpPr>
            <p:cNvPr id="323" name="Google Shape;323;p31"/>
            <p:cNvSpPr/>
            <p:nvPr/>
          </p:nvSpPr>
          <p:spPr>
            <a:xfrm>
              <a:off x="932600"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2"/>
                </a:highlight>
              </a:endParaRPr>
            </a:p>
          </p:txBody>
        </p:sp>
        <p:grpSp>
          <p:nvGrpSpPr>
            <p:cNvPr id="324" name="Google Shape;324;p31"/>
            <p:cNvGrpSpPr/>
            <p:nvPr/>
          </p:nvGrpSpPr>
          <p:grpSpPr>
            <a:xfrm>
              <a:off x="496003" y="1354287"/>
              <a:ext cx="2845697" cy="2232387"/>
              <a:chOff x="496003" y="1354287"/>
              <a:chExt cx="2845697" cy="2232387"/>
            </a:xfrm>
          </p:grpSpPr>
          <p:sp>
            <p:nvSpPr>
              <p:cNvPr id="325" name="Google Shape;325;p31"/>
              <p:cNvSpPr txBox="1"/>
              <p:nvPr/>
            </p:nvSpPr>
            <p:spPr>
              <a:xfrm>
                <a:off x="496003" y="3215274"/>
                <a:ext cx="11361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chemeClr val="lt1"/>
                    </a:solidFill>
                    <a:latin typeface="Nunito"/>
                    <a:ea typeface="Nunito"/>
                    <a:cs typeface="Nunito"/>
                    <a:sym typeface="Nunito"/>
                  </a:rPr>
                  <a:t>Week 1-2</a:t>
                </a:r>
                <a:endParaRPr b="1" sz="1200">
                  <a:solidFill>
                    <a:schemeClr val="lt1"/>
                  </a:solidFill>
                  <a:latin typeface="Nunito"/>
                  <a:ea typeface="Nunito"/>
                  <a:cs typeface="Nunito"/>
                  <a:sym typeface="Nunito"/>
                </a:endParaRPr>
              </a:p>
            </p:txBody>
          </p:sp>
          <p:grpSp>
            <p:nvGrpSpPr>
              <p:cNvPr id="326" name="Google Shape;326;p31"/>
              <p:cNvGrpSpPr/>
              <p:nvPr/>
            </p:nvGrpSpPr>
            <p:grpSpPr>
              <a:xfrm>
                <a:off x="881025" y="2800065"/>
                <a:ext cx="92400" cy="411825"/>
                <a:chOff x="845575" y="2563700"/>
                <a:chExt cx="92400" cy="411825"/>
              </a:xfrm>
            </p:grpSpPr>
            <p:cxnSp>
              <p:nvCxnSpPr>
                <p:cNvPr id="327" name="Google Shape;327;p31"/>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328" name="Google Shape;328;p31"/>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grpSp>
          <p:sp>
            <p:nvSpPr>
              <p:cNvPr id="329" name="Google Shape;329;p31"/>
              <p:cNvSpPr txBox="1"/>
              <p:nvPr/>
            </p:nvSpPr>
            <p:spPr>
              <a:xfrm>
                <a:off x="536400" y="1354287"/>
                <a:ext cx="2805300" cy="13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lt1"/>
                    </a:solidFill>
                    <a:latin typeface="Nunito"/>
                    <a:ea typeface="Nunito"/>
                    <a:cs typeface="Nunito"/>
                    <a:sym typeface="Nunito"/>
                  </a:rPr>
                  <a:t>Prologue</a:t>
                </a:r>
                <a:endParaRPr b="1" sz="1500">
                  <a:solidFill>
                    <a:schemeClr val="lt1"/>
                  </a:solidFill>
                  <a:latin typeface="Nunito"/>
                  <a:ea typeface="Nunito"/>
                  <a:cs typeface="Nunito"/>
                  <a:sym typeface="Nunito"/>
                </a:endParaRPr>
              </a:p>
              <a:p>
                <a:pPr indent="0" lvl="0" marL="0" rtl="0" algn="l">
                  <a:spcBef>
                    <a:spcPts val="0"/>
                  </a:spcBef>
                  <a:spcAft>
                    <a:spcPts val="0"/>
                  </a:spcAft>
                  <a:buNone/>
                </a:pPr>
                <a:r>
                  <a:t/>
                </a:r>
                <a:endParaRPr b="1" sz="1000">
                  <a:solidFill>
                    <a:schemeClr val="lt1"/>
                  </a:solidFill>
                  <a:latin typeface="Nunito"/>
                  <a:ea typeface="Nunito"/>
                  <a:cs typeface="Nunito"/>
                  <a:sym typeface="Nunito"/>
                </a:endParaRPr>
              </a:p>
              <a:p>
                <a:pPr indent="-298450" lvl="0" marL="457200" rtl="0" algn="l">
                  <a:spcBef>
                    <a:spcPts val="0"/>
                  </a:spcBef>
                  <a:spcAft>
                    <a:spcPts val="0"/>
                  </a:spcAft>
                  <a:buClr>
                    <a:schemeClr val="lt1"/>
                  </a:buClr>
                  <a:buSzPts val="1100"/>
                  <a:buFont typeface="Nunito"/>
                  <a:buChar char="●"/>
                </a:pPr>
                <a:r>
                  <a:rPr lang="en" sz="1100">
                    <a:solidFill>
                      <a:schemeClr val="lt1"/>
                    </a:solidFill>
                    <a:latin typeface="Nunito"/>
                    <a:ea typeface="Nunito"/>
                    <a:cs typeface="Nunito"/>
                    <a:sym typeface="Nunito"/>
                  </a:rPr>
                  <a:t>Initial Ideation Report and Presentation</a:t>
                </a:r>
                <a:endParaRPr sz="1100">
                  <a:solidFill>
                    <a:schemeClr val="lt1"/>
                  </a:solidFill>
                  <a:latin typeface="Nunito"/>
                  <a:ea typeface="Nunito"/>
                  <a:cs typeface="Nunito"/>
                  <a:sym typeface="Nunito"/>
                </a:endParaRPr>
              </a:p>
              <a:p>
                <a:pPr indent="-298450" lvl="0" marL="457200" rtl="0" algn="l">
                  <a:spcBef>
                    <a:spcPts val="0"/>
                  </a:spcBef>
                  <a:spcAft>
                    <a:spcPts val="0"/>
                  </a:spcAft>
                  <a:buClr>
                    <a:schemeClr val="lt1"/>
                  </a:buClr>
                  <a:buSzPts val="1100"/>
                  <a:buFont typeface="Nunito"/>
                  <a:buChar char="●"/>
                </a:pPr>
                <a:r>
                  <a:rPr lang="en" sz="1100">
                    <a:solidFill>
                      <a:schemeClr val="lt1"/>
                    </a:solidFill>
                    <a:latin typeface="Nunito"/>
                    <a:ea typeface="Nunito"/>
                    <a:cs typeface="Nunito"/>
                    <a:sym typeface="Nunito"/>
                  </a:rPr>
                  <a:t>Literature Review</a:t>
                </a:r>
                <a:endParaRPr sz="1100">
                  <a:solidFill>
                    <a:schemeClr val="lt1"/>
                  </a:solidFill>
                  <a:latin typeface="Nunito"/>
                  <a:ea typeface="Nunito"/>
                  <a:cs typeface="Nunito"/>
                  <a:sym typeface="Nunito"/>
                </a:endParaRPr>
              </a:p>
              <a:p>
                <a:pPr indent="-298450" lvl="0" marL="457200" rtl="0" algn="l">
                  <a:spcBef>
                    <a:spcPts val="0"/>
                  </a:spcBef>
                  <a:spcAft>
                    <a:spcPts val="0"/>
                  </a:spcAft>
                  <a:buClr>
                    <a:schemeClr val="lt1"/>
                  </a:buClr>
                  <a:buSzPts val="1100"/>
                  <a:buFont typeface="Nunito"/>
                  <a:buChar char="●"/>
                </a:pPr>
                <a:r>
                  <a:rPr lang="en" sz="1100">
                    <a:solidFill>
                      <a:schemeClr val="lt1"/>
                    </a:solidFill>
                    <a:latin typeface="Nunito"/>
                    <a:ea typeface="Nunito"/>
                    <a:cs typeface="Nunito"/>
                    <a:sym typeface="Nunito"/>
                  </a:rPr>
                  <a:t>Reproducing baseline results and testing our approach on Badnets Attack</a:t>
                </a:r>
                <a:br>
                  <a:rPr lang="en" sz="1100">
                    <a:solidFill>
                      <a:schemeClr val="lt1"/>
                    </a:solidFill>
                    <a:latin typeface="Nunito"/>
                    <a:ea typeface="Nunito"/>
                    <a:cs typeface="Nunito"/>
                    <a:sym typeface="Nunito"/>
                  </a:rPr>
                </a:br>
                <a:endParaRPr sz="1100">
                  <a:solidFill>
                    <a:schemeClr val="lt1"/>
                  </a:solidFill>
                  <a:latin typeface="Nunito"/>
                  <a:ea typeface="Nunito"/>
                  <a:cs typeface="Nunito"/>
                  <a:sym typeface="Nunito"/>
                </a:endParaRPr>
              </a:p>
            </p:txBody>
          </p:sp>
        </p:grpSp>
      </p:grpSp>
      <p:grpSp>
        <p:nvGrpSpPr>
          <p:cNvPr id="330" name="Google Shape;330;p31"/>
          <p:cNvGrpSpPr/>
          <p:nvPr/>
        </p:nvGrpSpPr>
        <p:grpSpPr>
          <a:xfrm>
            <a:off x="2019675" y="2470650"/>
            <a:ext cx="2845800" cy="1735650"/>
            <a:chOff x="2181225" y="2702599"/>
            <a:chExt cx="2845800" cy="1735650"/>
          </a:xfrm>
        </p:grpSpPr>
        <p:sp>
          <p:nvSpPr>
            <p:cNvPr id="331" name="Google Shape;331;p31"/>
            <p:cNvSpPr/>
            <p:nvPr/>
          </p:nvSpPr>
          <p:spPr>
            <a:xfrm>
              <a:off x="2890952" y="3079475"/>
              <a:ext cx="19584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2"/>
                </a:highlight>
              </a:endParaRPr>
            </a:p>
          </p:txBody>
        </p:sp>
        <p:grpSp>
          <p:nvGrpSpPr>
            <p:cNvPr id="332" name="Google Shape;332;p31"/>
            <p:cNvGrpSpPr/>
            <p:nvPr/>
          </p:nvGrpSpPr>
          <p:grpSpPr>
            <a:xfrm>
              <a:off x="2181225" y="2702599"/>
              <a:ext cx="2845800" cy="1735650"/>
              <a:chOff x="2181225" y="2702599"/>
              <a:chExt cx="2845800" cy="1735650"/>
            </a:xfrm>
          </p:grpSpPr>
          <p:sp>
            <p:nvSpPr>
              <p:cNvPr id="333" name="Google Shape;333;p31"/>
              <p:cNvSpPr txBox="1"/>
              <p:nvPr/>
            </p:nvSpPr>
            <p:spPr>
              <a:xfrm>
                <a:off x="2525602" y="2702599"/>
                <a:ext cx="10989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chemeClr val="lt1"/>
                    </a:solidFill>
                    <a:latin typeface="Nunito"/>
                    <a:ea typeface="Nunito"/>
                    <a:cs typeface="Nunito"/>
                    <a:sym typeface="Nunito"/>
                  </a:rPr>
                  <a:t>Week 3-4</a:t>
                </a:r>
                <a:endParaRPr b="1" sz="1200">
                  <a:solidFill>
                    <a:schemeClr val="lt1"/>
                  </a:solidFill>
                  <a:latin typeface="Nunito"/>
                  <a:ea typeface="Nunito"/>
                  <a:cs typeface="Nunito"/>
                  <a:sym typeface="Nunito"/>
                </a:endParaRPr>
              </a:p>
            </p:txBody>
          </p:sp>
          <p:grpSp>
            <p:nvGrpSpPr>
              <p:cNvPr id="334" name="Google Shape;334;p31"/>
              <p:cNvGrpSpPr/>
              <p:nvPr/>
            </p:nvGrpSpPr>
            <p:grpSpPr>
              <a:xfrm rot="10800000">
                <a:off x="2849073" y="3079467"/>
                <a:ext cx="92400" cy="411825"/>
                <a:chOff x="2070100" y="2563700"/>
                <a:chExt cx="92400" cy="411825"/>
              </a:xfrm>
            </p:grpSpPr>
            <p:cxnSp>
              <p:nvCxnSpPr>
                <p:cNvPr id="335" name="Google Shape;335;p31"/>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336" name="Google Shape;336;p31"/>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7" name="Google Shape;337;p31"/>
              <p:cNvSpPr txBox="1"/>
              <p:nvPr/>
            </p:nvSpPr>
            <p:spPr>
              <a:xfrm>
                <a:off x="2181225" y="3494449"/>
                <a:ext cx="28458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lt1"/>
                    </a:solidFill>
                    <a:latin typeface="Nunito"/>
                    <a:ea typeface="Nunito"/>
                    <a:cs typeface="Nunito"/>
                    <a:sym typeface="Nunito"/>
                  </a:rPr>
                  <a:t>Experimentation</a:t>
                </a:r>
                <a:endParaRPr b="1" sz="1500">
                  <a:solidFill>
                    <a:schemeClr val="lt1"/>
                  </a:solidFill>
                  <a:latin typeface="Nunito"/>
                  <a:ea typeface="Nunito"/>
                  <a:cs typeface="Nunito"/>
                  <a:sym typeface="Nunito"/>
                </a:endParaRPr>
              </a:p>
              <a:p>
                <a:pPr indent="0" lvl="0" marL="0" rtl="0" algn="l">
                  <a:spcBef>
                    <a:spcPts val="0"/>
                  </a:spcBef>
                  <a:spcAft>
                    <a:spcPts val="0"/>
                  </a:spcAft>
                  <a:buNone/>
                </a:pPr>
                <a:r>
                  <a:t/>
                </a:r>
                <a:endParaRPr b="1" sz="800">
                  <a:solidFill>
                    <a:schemeClr val="lt1"/>
                  </a:solidFill>
                  <a:latin typeface="Nunito"/>
                  <a:ea typeface="Nunito"/>
                  <a:cs typeface="Nunito"/>
                  <a:sym typeface="Nunito"/>
                </a:endParaRPr>
              </a:p>
              <a:p>
                <a:pPr indent="-298450" lvl="0" marL="457200" rtl="0" algn="l">
                  <a:spcBef>
                    <a:spcPts val="0"/>
                  </a:spcBef>
                  <a:spcAft>
                    <a:spcPts val="0"/>
                  </a:spcAft>
                  <a:buClr>
                    <a:schemeClr val="lt1"/>
                  </a:buClr>
                  <a:buSzPts val="1100"/>
                  <a:buFont typeface="Nunito"/>
                  <a:buChar char="●"/>
                </a:pPr>
                <a:r>
                  <a:rPr lang="en" sz="1100">
                    <a:solidFill>
                      <a:schemeClr val="lt1"/>
                    </a:solidFill>
                    <a:latin typeface="Nunito"/>
                    <a:ea typeface="Nunito"/>
                    <a:cs typeface="Nunito"/>
                    <a:sym typeface="Nunito"/>
                  </a:rPr>
                  <a:t>AT using Madry PGD on Clean Label Backdoor attack for MNIST</a:t>
                </a:r>
                <a:endParaRPr sz="1100">
                  <a:solidFill>
                    <a:schemeClr val="lt1"/>
                  </a:solidFill>
                  <a:latin typeface="Nunito"/>
                  <a:ea typeface="Nunito"/>
                  <a:cs typeface="Nunito"/>
                  <a:sym typeface="Nunito"/>
                </a:endParaRPr>
              </a:p>
              <a:p>
                <a:pPr indent="-298450" lvl="0" marL="457200" rtl="0" algn="l">
                  <a:spcBef>
                    <a:spcPts val="0"/>
                  </a:spcBef>
                  <a:spcAft>
                    <a:spcPts val="0"/>
                  </a:spcAft>
                  <a:buClr>
                    <a:schemeClr val="lt1"/>
                  </a:buClr>
                  <a:buSzPts val="1100"/>
                  <a:buFont typeface="Nunito"/>
                  <a:buChar char="●"/>
                </a:pPr>
                <a:r>
                  <a:rPr lang="en" sz="1100">
                    <a:solidFill>
                      <a:schemeClr val="lt1"/>
                    </a:solidFill>
                    <a:latin typeface="Nunito"/>
                    <a:ea typeface="Nunito"/>
                    <a:cs typeface="Nunito"/>
                    <a:sym typeface="Nunito"/>
                  </a:rPr>
                  <a:t>Mid Term Presentation</a:t>
                </a:r>
                <a:endParaRPr sz="1100">
                  <a:solidFill>
                    <a:schemeClr val="lt1"/>
                  </a:solidFill>
                  <a:latin typeface="Nunito"/>
                  <a:ea typeface="Nunito"/>
                  <a:cs typeface="Nunito"/>
                  <a:sym typeface="Nunito"/>
                </a:endParaRPr>
              </a:p>
              <a:p>
                <a:pPr indent="-298450" lvl="0" marL="457200" rtl="0" algn="l">
                  <a:spcBef>
                    <a:spcPts val="0"/>
                  </a:spcBef>
                  <a:spcAft>
                    <a:spcPts val="0"/>
                  </a:spcAft>
                  <a:buClr>
                    <a:schemeClr val="lt1"/>
                  </a:buClr>
                  <a:buSzPts val="1100"/>
                  <a:buFont typeface="Nunito"/>
                  <a:buChar char="●"/>
                </a:pPr>
                <a:r>
                  <a:rPr lang="en" sz="1100">
                    <a:solidFill>
                      <a:schemeClr val="lt1"/>
                    </a:solidFill>
                    <a:latin typeface="Nunito"/>
                    <a:ea typeface="Nunito"/>
                    <a:cs typeface="Nunito"/>
                    <a:sym typeface="Nunito"/>
                  </a:rPr>
                  <a:t>Running training simulations of Vanilla NN on different proportions of biased poisoned datasets</a:t>
                </a:r>
                <a:endParaRPr sz="1100">
                  <a:solidFill>
                    <a:schemeClr val="lt1"/>
                  </a:solidFill>
                  <a:latin typeface="Nunito"/>
                  <a:ea typeface="Nunito"/>
                  <a:cs typeface="Nunito"/>
                  <a:sym typeface="Nunito"/>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1" name="Shape 341"/>
        <p:cNvGrpSpPr/>
        <p:nvPr/>
      </p:nvGrpSpPr>
      <p:grpSpPr>
        <a:xfrm>
          <a:off x="0" y="0"/>
          <a:ext cx="0" cy="0"/>
          <a:chOff x="0" y="0"/>
          <a:chExt cx="0" cy="0"/>
        </a:xfrm>
      </p:grpSpPr>
      <p:sp>
        <p:nvSpPr>
          <p:cNvPr id="342" name="Google Shape;342;p32"/>
          <p:cNvSpPr txBox="1"/>
          <p:nvPr>
            <p:ph idx="4294967295" type="title"/>
          </p:nvPr>
        </p:nvSpPr>
        <p:spPr>
          <a:xfrm>
            <a:off x="720000" y="255725"/>
            <a:ext cx="7704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Problem Statement</a:t>
            </a:r>
            <a:endParaRPr sz="2400"/>
          </a:p>
        </p:txBody>
      </p:sp>
      <p:sp>
        <p:nvSpPr>
          <p:cNvPr id="343" name="Google Shape;343;p32"/>
          <p:cNvSpPr txBox="1"/>
          <p:nvPr/>
        </p:nvSpPr>
        <p:spPr>
          <a:xfrm>
            <a:off x="720000" y="369800"/>
            <a:ext cx="7474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Proxima Nova"/>
                <a:ea typeface="Proxima Nova"/>
                <a:cs typeface="Proxima Nova"/>
                <a:sym typeface="Proxima Nova"/>
              </a:rPr>
              <a:t>Work Distribution</a:t>
            </a:r>
            <a:endParaRPr b="1" sz="2400">
              <a:solidFill>
                <a:schemeClr val="lt1"/>
              </a:solidFill>
              <a:latin typeface="Proxima Nova"/>
              <a:ea typeface="Proxima Nova"/>
              <a:cs typeface="Proxima Nova"/>
              <a:sym typeface="Proxima Nova"/>
            </a:endParaRPr>
          </a:p>
        </p:txBody>
      </p:sp>
      <p:sp>
        <p:nvSpPr>
          <p:cNvPr id="344" name="Google Shape;344;p32"/>
          <p:cNvSpPr txBox="1"/>
          <p:nvPr/>
        </p:nvSpPr>
        <p:spPr>
          <a:xfrm>
            <a:off x="720000" y="923900"/>
            <a:ext cx="7734300" cy="37404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chemeClr val="lt1"/>
              </a:buClr>
              <a:buSzPts val="1000"/>
              <a:buFont typeface="Nunito SemiBold"/>
              <a:buChar char="➔"/>
            </a:pPr>
            <a:r>
              <a:rPr lang="en" sz="1000">
                <a:solidFill>
                  <a:schemeClr val="lt1"/>
                </a:solidFill>
                <a:latin typeface="Nunito SemiBold"/>
                <a:ea typeface="Nunito SemiBold"/>
                <a:cs typeface="Nunito SemiBold"/>
                <a:sym typeface="Nunito SemiBold"/>
              </a:rPr>
              <a:t>Anubhav (25%)</a:t>
            </a:r>
            <a:endParaRPr sz="1000">
              <a:solidFill>
                <a:schemeClr val="lt1"/>
              </a:solidFill>
              <a:latin typeface="Nunito SemiBold"/>
              <a:ea typeface="Nunito SemiBold"/>
              <a:cs typeface="Nunito SemiBold"/>
              <a:sym typeface="Nunito SemiBold"/>
            </a:endParaRPr>
          </a:p>
          <a:p>
            <a:pPr indent="-292100" lvl="2" marL="1371600" rtl="0" algn="l">
              <a:spcBef>
                <a:spcPts val="0"/>
              </a:spcBef>
              <a:spcAft>
                <a:spcPts val="0"/>
              </a:spcAft>
              <a:buClr>
                <a:schemeClr val="lt1"/>
              </a:buClr>
              <a:buSzPts val="1000"/>
              <a:buFont typeface="Nunito SemiBold"/>
              <a:buChar char="●"/>
            </a:pPr>
            <a:r>
              <a:rPr lang="en" sz="1000">
                <a:solidFill>
                  <a:schemeClr val="lt1"/>
                </a:solidFill>
                <a:latin typeface="Nunito SemiBold"/>
                <a:ea typeface="Nunito SemiBold"/>
                <a:cs typeface="Nunito SemiBold"/>
                <a:sym typeface="Nunito SemiBold"/>
              </a:rPr>
              <a:t>Trained Model to get Baseline results on Poison Free Data</a:t>
            </a:r>
            <a:endParaRPr sz="1000">
              <a:solidFill>
                <a:schemeClr val="lt1"/>
              </a:solidFill>
              <a:latin typeface="Nunito SemiBold"/>
              <a:ea typeface="Nunito SemiBold"/>
              <a:cs typeface="Nunito SemiBold"/>
              <a:sym typeface="Nunito SemiBold"/>
            </a:endParaRPr>
          </a:p>
          <a:p>
            <a:pPr indent="-292100" lvl="2" marL="1371600" rtl="0" algn="l">
              <a:spcBef>
                <a:spcPts val="0"/>
              </a:spcBef>
              <a:spcAft>
                <a:spcPts val="0"/>
              </a:spcAft>
              <a:buClr>
                <a:schemeClr val="lt1"/>
              </a:buClr>
              <a:buSzPts val="1000"/>
              <a:buFont typeface="Nunito SemiBold"/>
              <a:buChar char="●"/>
            </a:pPr>
            <a:r>
              <a:rPr lang="en" sz="1000">
                <a:solidFill>
                  <a:schemeClr val="lt1"/>
                </a:solidFill>
                <a:latin typeface="Nunito SemiBold"/>
                <a:ea typeface="Nunito SemiBold"/>
                <a:cs typeface="Nunito SemiBold"/>
                <a:sym typeface="Nunito SemiBold"/>
              </a:rPr>
              <a:t>Performed Adversarial training on MNIST, Biased MNIST and CIFAR-10 using ART for Clean Label and Badnet Attacks.</a:t>
            </a:r>
            <a:endParaRPr sz="1000">
              <a:solidFill>
                <a:schemeClr val="lt1"/>
              </a:solidFill>
              <a:latin typeface="Nunito SemiBold"/>
              <a:ea typeface="Nunito SemiBold"/>
              <a:cs typeface="Nunito SemiBold"/>
              <a:sym typeface="Nunito SemiBold"/>
            </a:endParaRPr>
          </a:p>
          <a:p>
            <a:pPr indent="0" lvl="0" marL="0" rtl="0" algn="l">
              <a:spcBef>
                <a:spcPts val="0"/>
              </a:spcBef>
              <a:spcAft>
                <a:spcPts val="0"/>
              </a:spcAft>
              <a:buNone/>
            </a:pPr>
            <a:r>
              <a:t/>
            </a:r>
            <a:endParaRPr sz="1000">
              <a:solidFill>
                <a:schemeClr val="lt1"/>
              </a:solidFill>
              <a:latin typeface="Nunito SemiBold"/>
              <a:ea typeface="Nunito SemiBold"/>
              <a:cs typeface="Nunito SemiBold"/>
              <a:sym typeface="Nunito SemiBold"/>
            </a:endParaRPr>
          </a:p>
          <a:p>
            <a:pPr indent="-292100" lvl="0" marL="457200" rtl="0" algn="l">
              <a:spcBef>
                <a:spcPts val="0"/>
              </a:spcBef>
              <a:spcAft>
                <a:spcPts val="0"/>
              </a:spcAft>
              <a:buClr>
                <a:schemeClr val="lt1"/>
              </a:buClr>
              <a:buSzPts val="1000"/>
              <a:buFont typeface="Nunito SemiBold"/>
              <a:buChar char="➔"/>
            </a:pPr>
            <a:r>
              <a:rPr lang="en" sz="1000">
                <a:solidFill>
                  <a:schemeClr val="lt1"/>
                </a:solidFill>
                <a:latin typeface="Nunito SemiBold"/>
                <a:ea typeface="Nunito SemiBold"/>
                <a:cs typeface="Nunito SemiBold"/>
                <a:sym typeface="Nunito SemiBold"/>
              </a:rPr>
              <a:t>Antreev (25%)</a:t>
            </a:r>
            <a:endParaRPr sz="1000">
              <a:solidFill>
                <a:schemeClr val="lt1"/>
              </a:solidFill>
              <a:latin typeface="Nunito SemiBold"/>
              <a:ea typeface="Nunito SemiBold"/>
              <a:cs typeface="Nunito SemiBold"/>
              <a:sym typeface="Nunito SemiBold"/>
            </a:endParaRPr>
          </a:p>
          <a:p>
            <a:pPr indent="-292100" lvl="2" marL="1371600" rtl="0" algn="l">
              <a:spcBef>
                <a:spcPts val="0"/>
              </a:spcBef>
              <a:spcAft>
                <a:spcPts val="0"/>
              </a:spcAft>
              <a:buClr>
                <a:schemeClr val="lt1"/>
              </a:buClr>
              <a:buSzPts val="1000"/>
              <a:buFont typeface="Nunito SemiBold"/>
              <a:buChar char="●"/>
            </a:pPr>
            <a:r>
              <a:rPr lang="en" sz="1000">
                <a:solidFill>
                  <a:schemeClr val="lt1"/>
                </a:solidFill>
                <a:latin typeface="Nunito SemiBold"/>
                <a:ea typeface="Nunito SemiBold"/>
                <a:cs typeface="Nunito SemiBold"/>
                <a:sym typeface="Nunito SemiBold"/>
              </a:rPr>
              <a:t>Experimented with training of Model on Biased MNIST with Turner attack</a:t>
            </a:r>
            <a:endParaRPr sz="1000">
              <a:solidFill>
                <a:schemeClr val="lt1"/>
              </a:solidFill>
              <a:latin typeface="Nunito SemiBold"/>
              <a:ea typeface="Nunito SemiBold"/>
              <a:cs typeface="Nunito SemiBold"/>
              <a:sym typeface="Nunito SemiBold"/>
            </a:endParaRPr>
          </a:p>
          <a:p>
            <a:pPr indent="-292100" lvl="2" marL="1371600" rtl="0" algn="l">
              <a:spcBef>
                <a:spcPts val="0"/>
              </a:spcBef>
              <a:spcAft>
                <a:spcPts val="0"/>
              </a:spcAft>
              <a:buClr>
                <a:schemeClr val="lt1"/>
              </a:buClr>
              <a:buSzPts val="1000"/>
              <a:buFont typeface="Nunito SemiBold"/>
              <a:buChar char="●"/>
            </a:pPr>
            <a:r>
              <a:rPr lang="en" sz="1000">
                <a:solidFill>
                  <a:schemeClr val="lt1"/>
                </a:solidFill>
                <a:latin typeface="Nunito SemiBold"/>
                <a:ea typeface="Nunito SemiBold"/>
                <a:cs typeface="Nunito SemiBold"/>
                <a:sym typeface="Nunito SemiBold"/>
              </a:rPr>
              <a:t>Implemented the Projected Gradient Descent Attack and </a:t>
            </a:r>
            <a:r>
              <a:rPr lang="en" sz="1100">
                <a:solidFill>
                  <a:schemeClr val="lt1"/>
                </a:solidFill>
                <a:latin typeface="Nunito SemiBold"/>
                <a:ea typeface="Nunito SemiBold"/>
                <a:cs typeface="Nunito SemiBold"/>
                <a:sym typeface="Nunito SemiBold"/>
              </a:rPr>
              <a:t>Fast Gradient attack</a:t>
            </a:r>
            <a:r>
              <a:rPr lang="en" sz="1000">
                <a:solidFill>
                  <a:schemeClr val="lt1"/>
                </a:solidFill>
                <a:latin typeface="Nunito SemiBold"/>
                <a:ea typeface="Nunito SemiBold"/>
                <a:cs typeface="Nunito SemiBold"/>
                <a:sym typeface="Nunito SemiBold"/>
              </a:rPr>
              <a:t> from scratch in python </a:t>
            </a:r>
            <a:endParaRPr sz="1000">
              <a:solidFill>
                <a:schemeClr val="lt1"/>
              </a:solidFill>
              <a:latin typeface="Nunito SemiBold"/>
              <a:ea typeface="Nunito SemiBold"/>
              <a:cs typeface="Nunito SemiBold"/>
              <a:sym typeface="Nunito SemiBold"/>
            </a:endParaRPr>
          </a:p>
          <a:p>
            <a:pPr indent="-292100" lvl="2" marL="1371600" rtl="0" algn="l">
              <a:spcBef>
                <a:spcPts val="0"/>
              </a:spcBef>
              <a:spcAft>
                <a:spcPts val="0"/>
              </a:spcAft>
              <a:buClr>
                <a:schemeClr val="lt1"/>
              </a:buClr>
              <a:buSzPts val="1000"/>
              <a:buFont typeface="Nunito SemiBold"/>
              <a:buChar char="●"/>
            </a:pPr>
            <a:r>
              <a:rPr lang="en" sz="1000">
                <a:solidFill>
                  <a:schemeClr val="lt1"/>
                </a:solidFill>
                <a:latin typeface="Nunito SemiBold"/>
                <a:ea typeface="Nunito SemiBold"/>
                <a:cs typeface="Nunito SemiBold"/>
                <a:sym typeface="Nunito SemiBold"/>
              </a:rPr>
              <a:t>Developed the End term evaluation presentation</a:t>
            </a:r>
            <a:endParaRPr sz="1000">
              <a:solidFill>
                <a:schemeClr val="lt1"/>
              </a:solidFill>
              <a:latin typeface="Nunito SemiBold"/>
              <a:ea typeface="Nunito SemiBold"/>
              <a:cs typeface="Nunito SemiBold"/>
              <a:sym typeface="Nunito SemiBold"/>
            </a:endParaRPr>
          </a:p>
          <a:p>
            <a:pPr indent="0" lvl="0" marL="1371600" rtl="0" algn="l">
              <a:spcBef>
                <a:spcPts val="0"/>
              </a:spcBef>
              <a:spcAft>
                <a:spcPts val="0"/>
              </a:spcAft>
              <a:buNone/>
            </a:pPr>
            <a:r>
              <a:t/>
            </a:r>
            <a:endParaRPr sz="1000">
              <a:solidFill>
                <a:schemeClr val="lt1"/>
              </a:solidFill>
              <a:latin typeface="Nunito SemiBold"/>
              <a:ea typeface="Nunito SemiBold"/>
              <a:cs typeface="Nunito SemiBold"/>
              <a:sym typeface="Nunito SemiBold"/>
            </a:endParaRPr>
          </a:p>
          <a:p>
            <a:pPr indent="-292100" lvl="0" marL="457200" rtl="0" algn="l">
              <a:spcBef>
                <a:spcPts val="0"/>
              </a:spcBef>
              <a:spcAft>
                <a:spcPts val="0"/>
              </a:spcAft>
              <a:buClr>
                <a:schemeClr val="lt1"/>
              </a:buClr>
              <a:buSzPts val="1000"/>
              <a:buFont typeface="Nunito SemiBold"/>
              <a:buChar char="➔"/>
            </a:pPr>
            <a:r>
              <a:rPr lang="en" sz="1000">
                <a:solidFill>
                  <a:schemeClr val="lt1"/>
                </a:solidFill>
                <a:latin typeface="Nunito SemiBold"/>
                <a:ea typeface="Nunito SemiBold"/>
                <a:cs typeface="Nunito SemiBold"/>
                <a:sym typeface="Nunito SemiBold"/>
              </a:rPr>
              <a:t>Gurbaaz (25% )</a:t>
            </a:r>
            <a:endParaRPr sz="1000">
              <a:solidFill>
                <a:schemeClr val="lt1"/>
              </a:solidFill>
              <a:latin typeface="Nunito SemiBold"/>
              <a:ea typeface="Nunito SemiBold"/>
              <a:cs typeface="Nunito SemiBold"/>
              <a:sym typeface="Nunito SemiBold"/>
            </a:endParaRPr>
          </a:p>
          <a:p>
            <a:pPr indent="-292100" lvl="2" marL="1371600" rtl="0" algn="l">
              <a:spcBef>
                <a:spcPts val="0"/>
              </a:spcBef>
              <a:spcAft>
                <a:spcPts val="0"/>
              </a:spcAft>
              <a:buClr>
                <a:schemeClr val="lt1"/>
              </a:buClr>
              <a:buSzPts val="1000"/>
              <a:buFont typeface="Nunito SemiBold"/>
              <a:buChar char="●"/>
            </a:pPr>
            <a:r>
              <a:rPr lang="en" sz="1000">
                <a:solidFill>
                  <a:schemeClr val="lt1"/>
                </a:solidFill>
                <a:latin typeface="Nunito SemiBold"/>
                <a:ea typeface="Nunito SemiBold"/>
                <a:cs typeface="Nunito SemiBold"/>
                <a:sym typeface="Nunito SemiBold"/>
              </a:rPr>
              <a:t>Made the Mid term evaluation presentation</a:t>
            </a:r>
            <a:endParaRPr sz="1000">
              <a:solidFill>
                <a:schemeClr val="lt1"/>
              </a:solidFill>
              <a:latin typeface="Nunito SemiBold"/>
              <a:ea typeface="Nunito SemiBold"/>
              <a:cs typeface="Nunito SemiBold"/>
              <a:sym typeface="Nunito SemiBold"/>
            </a:endParaRPr>
          </a:p>
          <a:p>
            <a:pPr indent="-292100" lvl="2" marL="1371600" rtl="0" algn="l">
              <a:spcBef>
                <a:spcPts val="0"/>
              </a:spcBef>
              <a:spcAft>
                <a:spcPts val="0"/>
              </a:spcAft>
              <a:buClr>
                <a:schemeClr val="lt1"/>
              </a:buClr>
              <a:buSzPts val="1000"/>
              <a:buFont typeface="Nunito SemiBold"/>
              <a:buChar char="●"/>
            </a:pPr>
            <a:r>
              <a:rPr lang="en" sz="1000">
                <a:solidFill>
                  <a:schemeClr val="lt1"/>
                </a:solidFill>
                <a:latin typeface="Nunito SemiBold"/>
                <a:ea typeface="Nunito SemiBold"/>
                <a:cs typeface="Nunito SemiBold"/>
                <a:sym typeface="Nunito SemiBold"/>
              </a:rPr>
              <a:t>Implemented the Adversarial Trainer Class using PGD attack (proposed by Madry), and Clean Label Backdoor Attack and Badnets Attack.</a:t>
            </a:r>
            <a:endParaRPr sz="1000">
              <a:solidFill>
                <a:schemeClr val="lt1"/>
              </a:solidFill>
              <a:latin typeface="Nunito SemiBold"/>
              <a:ea typeface="Nunito SemiBold"/>
              <a:cs typeface="Nunito SemiBold"/>
              <a:sym typeface="Nunito SemiBold"/>
            </a:endParaRPr>
          </a:p>
          <a:p>
            <a:pPr indent="-292100" lvl="2" marL="1371600" rtl="0" algn="l">
              <a:spcBef>
                <a:spcPts val="0"/>
              </a:spcBef>
              <a:spcAft>
                <a:spcPts val="0"/>
              </a:spcAft>
              <a:buClr>
                <a:schemeClr val="lt1"/>
              </a:buClr>
              <a:buSzPts val="1000"/>
              <a:buFont typeface="Nunito SemiBold"/>
              <a:buChar char="●"/>
            </a:pPr>
            <a:r>
              <a:rPr lang="en" sz="1000">
                <a:solidFill>
                  <a:schemeClr val="lt1"/>
                </a:solidFill>
                <a:latin typeface="Nunito SemiBold"/>
                <a:ea typeface="Nunito SemiBold"/>
                <a:cs typeface="Nunito SemiBold"/>
                <a:sym typeface="Nunito SemiBold"/>
              </a:rPr>
              <a:t>Reproduced the results of custom attacks and training on MNIST dataset.</a:t>
            </a:r>
            <a:endParaRPr sz="1000">
              <a:solidFill>
                <a:schemeClr val="lt1"/>
              </a:solidFill>
              <a:latin typeface="Nunito SemiBold"/>
              <a:ea typeface="Nunito SemiBold"/>
              <a:cs typeface="Nunito SemiBold"/>
              <a:sym typeface="Nunito SemiBold"/>
            </a:endParaRPr>
          </a:p>
          <a:p>
            <a:pPr indent="0" lvl="0" marL="0" rtl="0" algn="l">
              <a:spcBef>
                <a:spcPts val="0"/>
              </a:spcBef>
              <a:spcAft>
                <a:spcPts val="0"/>
              </a:spcAft>
              <a:buNone/>
            </a:pPr>
            <a:r>
              <a:t/>
            </a:r>
            <a:endParaRPr sz="1000">
              <a:solidFill>
                <a:schemeClr val="lt1"/>
              </a:solidFill>
              <a:latin typeface="Nunito SemiBold"/>
              <a:ea typeface="Nunito SemiBold"/>
              <a:cs typeface="Nunito SemiBold"/>
              <a:sym typeface="Nunito SemiBold"/>
            </a:endParaRPr>
          </a:p>
          <a:p>
            <a:pPr indent="-292100" lvl="0" marL="457200" rtl="0" algn="l">
              <a:spcBef>
                <a:spcPts val="0"/>
              </a:spcBef>
              <a:spcAft>
                <a:spcPts val="0"/>
              </a:spcAft>
              <a:buClr>
                <a:schemeClr val="lt1"/>
              </a:buClr>
              <a:buSzPts val="1000"/>
              <a:buFont typeface="Nunito SemiBold"/>
              <a:buChar char="➔"/>
            </a:pPr>
            <a:r>
              <a:rPr lang="en" sz="1000">
                <a:solidFill>
                  <a:schemeClr val="lt1"/>
                </a:solidFill>
                <a:latin typeface="Nunito SemiBold"/>
                <a:ea typeface="Nunito SemiBold"/>
                <a:cs typeface="Nunito SemiBold"/>
                <a:sym typeface="Nunito SemiBold"/>
              </a:rPr>
              <a:t>Pramodh (25%)</a:t>
            </a:r>
            <a:endParaRPr sz="1000">
              <a:solidFill>
                <a:schemeClr val="lt1"/>
              </a:solidFill>
              <a:latin typeface="Nunito SemiBold"/>
              <a:ea typeface="Nunito SemiBold"/>
              <a:cs typeface="Nunito SemiBold"/>
              <a:sym typeface="Nunito SemiBold"/>
            </a:endParaRPr>
          </a:p>
          <a:p>
            <a:pPr indent="-292100" lvl="2" marL="1371600" rtl="0" algn="l">
              <a:spcBef>
                <a:spcPts val="0"/>
              </a:spcBef>
              <a:spcAft>
                <a:spcPts val="0"/>
              </a:spcAft>
              <a:buClr>
                <a:schemeClr val="lt1"/>
              </a:buClr>
              <a:buSzPts val="1000"/>
              <a:buFont typeface="Nunito SemiBold"/>
              <a:buChar char="●"/>
            </a:pPr>
            <a:r>
              <a:rPr lang="en" sz="1000">
                <a:solidFill>
                  <a:schemeClr val="lt1"/>
                </a:solidFill>
                <a:latin typeface="Nunito SemiBold"/>
                <a:ea typeface="Nunito SemiBold"/>
                <a:cs typeface="Nunito SemiBold"/>
                <a:sym typeface="Nunito SemiBold"/>
              </a:rPr>
              <a:t>Organised the workflow of the entire project and designed the approach to try and solve the problem statement.</a:t>
            </a:r>
            <a:endParaRPr sz="1000">
              <a:solidFill>
                <a:schemeClr val="lt1"/>
              </a:solidFill>
              <a:latin typeface="Nunito SemiBold"/>
              <a:ea typeface="Nunito SemiBold"/>
              <a:cs typeface="Nunito SemiBold"/>
              <a:sym typeface="Nunito SemiBold"/>
            </a:endParaRPr>
          </a:p>
          <a:p>
            <a:pPr indent="-292100" lvl="2" marL="1371600" rtl="0" algn="l">
              <a:spcBef>
                <a:spcPts val="0"/>
              </a:spcBef>
              <a:spcAft>
                <a:spcPts val="0"/>
              </a:spcAft>
              <a:buClr>
                <a:schemeClr val="lt1"/>
              </a:buClr>
              <a:buSzPts val="1000"/>
              <a:buFont typeface="Nunito SemiBold"/>
              <a:buChar char="●"/>
            </a:pPr>
            <a:r>
              <a:rPr lang="en" sz="1000">
                <a:solidFill>
                  <a:schemeClr val="lt1"/>
                </a:solidFill>
                <a:latin typeface="Nunito SemiBold"/>
                <a:ea typeface="Nunito SemiBold"/>
                <a:cs typeface="Nunito SemiBold"/>
                <a:sym typeface="Nunito SemiBold"/>
              </a:rPr>
              <a:t>Developed the Final and Initial Project report.</a:t>
            </a:r>
            <a:endParaRPr sz="1000">
              <a:solidFill>
                <a:schemeClr val="lt1"/>
              </a:solidFill>
              <a:latin typeface="Nunito SemiBold"/>
              <a:ea typeface="Nunito SemiBold"/>
              <a:cs typeface="Nunito SemiBold"/>
              <a:sym typeface="Nunito SemiBold"/>
            </a:endParaRPr>
          </a:p>
          <a:p>
            <a:pPr indent="-292100" lvl="2" marL="1371600" rtl="0" algn="l">
              <a:spcBef>
                <a:spcPts val="0"/>
              </a:spcBef>
              <a:spcAft>
                <a:spcPts val="0"/>
              </a:spcAft>
              <a:buClr>
                <a:schemeClr val="lt1"/>
              </a:buClr>
              <a:buSzPts val="1000"/>
              <a:buFont typeface="Nunito SemiBold"/>
              <a:buChar char="●"/>
            </a:pPr>
            <a:r>
              <a:rPr lang="en" sz="1000">
                <a:solidFill>
                  <a:schemeClr val="lt1"/>
                </a:solidFill>
                <a:latin typeface="Nunito SemiBold"/>
                <a:ea typeface="Nunito SemiBold"/>
                <a:cs typeface="Nunito SemiBold"/>
                <a:sym typeface="Nunito SemiBold"/>
              </a:rPr>
              <a:t>Performed Adversarial training on MNIST, Biased MNIST and CIFAR-10 using ART for Clean Label and Badnet Attacks.</a:t>
            </a:r>
            <a:endParaRPr sz="1000">
              <a:solidFill>
                <a:schemeClr val="lt1"/>
              </a:solidFill>
              <a:latin typeface="Nunito SemiBold"/>
              <a:ea typeface="Nunito SemiBold"/>
              <a:cs typeface="Nunito SemiBold"/>
              <a:sym typeface="Nunito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8" name="Shape 348"/>
        <p:cNvGrpSpPr/>
        <p:nvPr/>
      </p:nvGrpSpPr>
      <p:grpSpPr>
        <a:xfrm>
          <a:off x="0" y="0"/>
          <a:ext cx="0" cy="0"/>
          <a:chOff x="0" y="0"/>
          <a:chExt cx="0" cy="0"/>
        </a:xfrm>
      </p:grpSpPr>
      <p:sp>
        <p:nvSpPr>
          <p:cNvPr id="349" name="Google Shape;349;p33"/>
          <p:cNvSpPr txBox="1"/>
          <p:nvPr>
            <p:ph type="title"/>
          </p:nvPr>
        </p:nvSpPr>
        <p:spPr>
          <a:xfrm>
            <a:off x="8572500" y="2779050"/>
            <a:ext cx="259800" cy="130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sz="1400"/>
          </a:p>
        </p:txBody>
      </p:sp>
      <p:sp>
        <p:nvSpPr>
          <p:cNvPr id="350" name="Google Shape;350;p33"/>
          <p:cNvSpPr txBox="1"/>
          <p:nvPr>
            <p:ph idx="1" type="body"/>
          </p:nvPr>
        </p:nvSpPr>
        <p:spPr>
          <a:xfrm>
            <a:off x="381000" y="393025"/>
            <a:ext cx="8520600" cy="59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400">
                <a:solidFill>
                  <a:schemeClr val="lt1"/>
                </a:solidFill>
              </a:rPr>
              <a:t>References</a:t>
            </a:r>
            <a:endParaRPr b="1" sz="2400">
              <a:solidFill>
                <a:schemeClr val="lt1"/>
              </a:solidFill>
            </a:endParaRPr>
          </a:p>
        </p:txBody>
      </p:sp>
      <p:sp>
        <p:nvSpPr>
          <p:cNvPr id="351" name="Google Shape;351;p33"/>
          <p:cNvSpPr txBox="1"/>
          <p:nvPr/>
        </p:nvSpPr>
        <p:spPr>
          <a:xfrm>
            <a:off x="381000" y="1217925"/>
            <a:ext cx="84513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Char char="➔"/>
            </a:pPr>
            <a:r>
              <a:rPr lang="en">
                <a:solidFill>
                  <a:schemeClr val="lt1"/>
                </a:solidFill>
                <a:latin typeface="Nunito"/>
                <a:ea typeface="Nunito"/>
                <a:cs typeface="Nunito"/>
                <a:sym typeface="Nunito"/>
              </a:rPr>
              <a:t>Adversarial Machine Learning in Image Classification: A Survey Towards the Defender’s Perspective</a:t>
            </a:r>
            <a:r>
              <a:rPr lang="en">
                <a:solidFill>
                  <a:schemeClr val="lt1"/>
                </a:solidFill>
                <a:latin typeface="Nunito"/>
                <a:ea typeface="Nunito"/>
                <a:cs typeface="Nunito"/>
                <a:sym typeface="Nunito"/>
              </a:rPr>
              <a:t> </a:t>
            </a:r>
            <a:r>
              <a:rPr lang="en" u="sng">
                <a:solidFill>
                  <a:schemeClr val="lt1"/>
                </a:solidFill>
                <a:latin typeface="Nunito SemiBold"/>
                <a:ea typeface="Nunito SemiBold"/>
                <a:cs typeface="Nunito SemiBold"/>
                <a:sym typeface="Nunito SemiBold"/>
                <a:hlinkClick r:id="rId3">
                  <a:extLst>
                    <a:ext uri="{A12FA001-AC4F-418D-AE19-62706E023703}">
                      <ahyp:hlinkClr val="tx"/>
                    </a:ext>
                  </a:extLst>
                </a:hlinkClick>
              </a:rPr>
              <a:t>https://arxiv.org/pdf/2009.03728.pdf</a:t>
            </a:r>
            <a:endParaRPr u="sng">
              <a:solidFill>
                <a:schemeClr val="lt1"/>
              </a:solidFill>
              <a:latin typeface="Nunito SemiBold"/>
              <a:ea typeface="Nunito SemiBold"/>
              <a:cs typeface="Nunito SemiBold"/>
              <a:sym typeface="Nunito SemiBold"/>
            </a:endParaRPr>
          </a:p>
          <a:p>
            <a:pPr indent="-317500" lvl="0" marL="457200" rtl="0" algn="l">
              <a:spcBef>
                <a:spcPts val="0"/>
              </a:spcBef>
              <a:spcAft>
                <a:spcPts val="0"/>
              </a:spcAft>
              <a:buClr>
                <a:schemeClr val="lt1"/>
              </a:buClr>
              <a:buSzPts val="1400"/>
              <a:buFont typeface="Nunito SemiBold"/>
              <a:buChar char="➔"/>
            </a:pPr>
            <a:r>
              <a:rPr lang="en">
                <a:solidFill>
                  <a:schemeClr val="lt1"/>
                </a:solidFill>
                <a:latin typeface="Nunito SemiBold"/>
                <a:ea typeface="Nunito SemiBold"/>
                <a:cs typeface="Nunito SemiBold"/>
                <a:sym typeface="Nunito SemiBold"/>
              </a:rPr>
              <a:t>Dataset Security for Machine Learning: Data Poisoning, Backdoor Attacks, and Defenses </a:t>
            </a:r>
            <a:r>
              <a:rPr lang="en" u="sng">
                <a:solidFill>
                  <a:schemeClr val="lt1"/>
                </a:solidFill>
                <a:latin typeface="Nunito SemiBold"/>
                <a:ea typeface="Nunito SemiBold"/>
                <a:cs typeface="Nunito SemiBold"/>
                <a:sym typeface="Nunito SemiBold"/>
                <a:hlinkClick r:id="rId4">
                  <a:extLst>
                    <a:ext uri="{A12FA001-AC4F-418D-AE19-62706E023703}">
                      <ahyp:hlinkClr val="tx"/>
                    </a:ext>
                  </a:extLst>
                </a:hlinkClick>
              </a:rPr>
              <a:t>https://arxiv.org/pdf/2012.10544.pdf</a:t>
            </a:r>
            <a:endParaRPr u="sng">
              <a:solidFill>
                <a:schemeClr val="lt1"/>
              </a:solidFill>
              <a:latin typeface="Nunito SemiBold"/>
              <a:ea typeface="Nunito SemiBold"/>
              <a:cs typeface="Nunito SemiBold"/>
              <a:sym typeface="Nunito SemiBold"/>
            </a:endParaRPr>
          </a:p>
          <a:p>
            <a:pPr indent="-317500" lvl="0" marL="457200" rtl="0" algn="l">
              <a:spcBef>
                <a:spcPts val="0"/>
              </a:spcBef>
              <a:spcAft>
                <a:spcPts val="0"/>
              </a:spcAft>
              <a:buClr>
                <a:schemeClr val="lt1"/>
              </a:buClr>
              <a:buSzPts val="1400"/>
              <a:buFont typeface="Nunito SemiBold"/>
              <a:buChar char="➔"/>
            </a:pPr>
            <a:r>
              <a:rPr lang="en">
                <a:solidFill>
                  <a:schemeClr val="lt1"/>
                </a:solidFill>
                <a:latin typeface="Nunito SemiBold"/>
                <a:ea typeface="Nunito SemiBold"/>
                <a:cs typeface="Nunito SemiBold"/>
                <a:sym typeface="Nunito SemiBold"/>
              </a:rPr>
              <a:t>BadNets: Identifying Vulnerabilities in the Machine Learning Model Supply Chain </a:t>
            </a:r>
            <a:r>
              <a:rPr lang="en" u="sng">
                <a:solidFill>
                  <a:schemeClr val="lt1"/>
                </a:solidFill>
                <a:latin typeface="Nunito SemiBold"/>
                <a:ea typeface="Nunito SemiBold"/>
                <a:cs typeface="Nunito SemiBold"/>
                <a:sym typeface="Nunito SemiBold"/>
              </a:rPr>
              <a:t>https://arxiv.org/pdf/1708.06733.pdf</a:t>
            </a:r>
            <a:endParaRPr u="sng">
              <a:solidFill>
                <a:schemeClr val="lt1"/>
              </a:solidFill>
              <a:latin typeface="Nunito SemiBold"/>
              <a:ea typeface="Nunito SemiBold"/>
              <a:cs typeface="Nunito SemiBold"/>
              <a:sym typeface="Nunito SemiBold"/>
            </a:endParaRPr>
          </a:p>
          <a:p>
            <a:pPr indent="-317500" lvl="0" marL="457200" rtl="0" algn="l">
              <a:spcBef>
                <a:spcPts val="0"/>
              </a:spcBef>
              <a:spcAft>
                <a:spcPts val="0"/>
              </a:spcAft>
              <a:buClr>
                <a:schemeClr val="lt1"/>
              </a:buClr>
              <a:buSzPts val="1400"/>
              <a:buFont typeface="Nunito SemiBold"/>
              <a:buChar char="➔"/>
            </a:pPr>
            <a:r>
              <a:rPr lang="en">
                <a:solidFill>
                  <a:schemeClr val="lt1"/>
                </a:solidFill>
                <a:latin typeface="Nunito SemiBold"/>
                <a:ea typeface="Nunito SemiBold"/>
                <a:cs typeface="Nunito SemiBold"/>
                <a:sym typeface="Nunito SemiBold"/>
              </a:rPr>
              <a:t>Towards Deep Learning Models Resistant to Adversarial Attacks  </a:t>
            </a:r>
            <a:r>
              <a:rPr lang="en" u="sng">
                <a:solidFill>
                  <a:schemeClr val="lt1"/>
                </a:solidFill>
                <a:latin typeface="Nunito SemiBold"/>
                <a:ea typeface="Nunito SemiBold"/>
                <a:cs typeface="Nunito SemiBold"/>
                <a:sym typeface="Nunito SemiBold"/>
                <a:hlinkClick r:id="rId5">
                  <a:extLst>
                    <a:ext uri="{A12FA001-AC4F-418D-AE19-62706E023703}">
                      <ahyp:hlinkClr val="tx"/>
                    </a:ext>
                  </a:extLst>
                </a:hlinkClick>
              </a:rPr>
              <a:t>https://arxiv.org/pdf/1706.06083.pdf</a:t>
            </a:r>
            <a:endParaRPr u="sng">
              <a:solidFill>
                <a:schemeClr val="lt1"/>
              </a:solidFill>
              <a:latin typeface="Nunito SemiBold"/>
              <a:ea typeface="Nunito SemiBold"/>
              <a:cs typeface="Nunito SemiBold"/>
              <a:sym typeface="Nunito SemiBold"/>
            </a:endParaRPr>
          </a:p>
          <a:p>
            <a:pPr indent="-317500" lvl="0" marL="457200" rtl="0" algn="l">
              <a:spcBef>
                <a:spcPts val="0"/>
              </a:spcBef>
              <a:spcAft>
                <a:spcPts val="0"/>
              </a:spcAft>
              <a:buClr>
                <a:schemeClr val="lt1"/>
              </a:buClr>
              <a:buSzPts val="1400"/>
              <a:buFont typeface="Nunito SemiBold"/>
              <a:buChar char="➔"/>
            </a:pPr>
            <a:r>
              <a:rPr lang="en">
                <a:solidFill>
                  <a:schemeClr val="lt1"/>
                </a:solidFill>
                <a:latin typeface="Nunito SemiBold"/>
                <a:ea typeface="Nunito SemiBold"/>
                <a:cs typeface="Nunito SemiBold"/>
                <a:sym typeface="Nunito SemiBold"/>
              </a:rPr>
              <a:t>Clean-Label Backdoor Attacks </a:t>
            </a:r>
            <a:r>
              <a:rPr lang="en" u="sng">
                <a:solidFill>
                  <a:schemeClr val="lt1"/>
                </a:solidFill>
                <a:latin typeface="Nunito SemiBold"/>
                <a:ea typeface="Nunito SemiBold"/>
                <a:cs typeface="Nunito SemiBold"/>
                <a:sym typeface="Nunito SemiBold"/>
                <a:hlinkClick r:id="rId6">
                  <a:extLst>
                    <a:ext uri="{A12FA001-AC4F-418D-AE19-62706E023703}">
                      <ahyp:hlinkClr val="tx"/>
                    </a:ext>
                  </a:extLst>
                </a:hlinkClick>
              </a:rPr>
              <a:t>https://people.csail.mit.edu/madry/lab/cleanlabel.pdf</a:t>
            </a:r>
            <a:endParaRPr u="sng">
              <a:solidFill>
                <a:schemeClr val="lt1"/>
              </a:solidFill>
              <a:latin typeface="Nunito SemiBold"/>
              <a:ea typeface="Nunito SemiBold"/>
              <a:cs typeface="Nunito SemiBold"/>
              <a:sym typeface="Nunito SemiBold"/>
            </a:endParaRPr>
          </a:p>
          <a:p>
            <a:pPr indent="-317500" lvl="0" marL="457200" rtl="0" algn="l">
              <a:spcBef>
                <a:spcPts val="0"/>
              </a:spcBef>
              <a:spcAft>
                <a:spcPts val="0"/>
              </a:spcAft>
              <a:buClr>
                <a:schemeClr val="lt1"/>
              </a:buClr>
              <a:buSzPts val="1400"/>
              <a:buFont typeface="Nunito SemiBold"/>
              <a:buChar char="➔"/>
            </a:pPr>
            <a:r>
              <a:rPr lang="en">
                <a:solidFill>
                  <a:schemeClr val="lt1"/>
                </a:solidFill>
                <a:latin typeface="Proxima Nova Semibold"/>
                <a:ea typeface="Proxima Nova Semibold"/>
                <a:cs typeface="Proxima Nova Semibold"/>
                <a:sym typeface="Proxima Nova Semibold"/>
              </a:rPr>
              <a:t>Explaining and harnessing adversarial examples </a:t>
            </a:r>
            <a:r>
              <a:rPr lang="en" u="sng">
                <a:solidFill>
                  <a:schemeClr val="lt1"/>
                </a:solidFill>
                <a:latin typeface="Roboto"/>
                <a:ea typeface="Roboto"/>
                <a:cs typeface="Roboto"/>
                <a:sym typeface="Roboto"/>
                <a:hlinkClick r:id="rId7">
                  <a:extLst>
                    <a:ext uri="{A12FA001-AC4F-418D-AE19-62706E023703}">
                      <ahyp:hlinkClr val="tx"/>
                    </a:ext>
                  </a:extLst>
                </a:hlinkClick>
              </a:rPr>
              <a:t>https://arxiv.org/pdf/1412.6572.pdf</a:t>
            </a:r>
            <a:r>
              <a:rPr lang="en" u="sng">
                <a:solidFill>
                  <a:schemeClr val="lt1"/>
                </a:solidFill>
                <a:latin typeface="Roboto"/>
                <a:ea typeface="Roboto"/>
                <a:cs typeface="Roboto"/>
                <a:sym typeface="Roboto"/>
              </a:rPr>
              <a:t> </a:t>
            </a:r>
            <a:endParaRPr u="sng">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Proxima Nova Semibold"/>
              <a:buChar char="➔"/>
            </a:pPr>
            <a:r>
              <a:rPr lang="en">
                <a:solidFill>
                  <a:schemeClr val="lt1"/>
                </a:solidFill>
                <a:highlight>
                  <a:schemeClr val="dk1"/>
                </a:highlight>
                <a:latin typeface="Proxima Nova Semibold"/>
                <a:ea typeface="Proxima Nova Semibold"/>
                <a:cs typeface="Proxima Nova Semibold"/>
                <a:sym typeface="Proxima Nova Semibold"/>
              </a:rPr>
              <a:t>Poisoning attacks survey  </a:t>
            </a:r>
            <a:r>
              <a:rPr lang="en" u="sng">
                <a:solidFill>
                  <a:schemeClr val="lt1"/>
                </a:solidFill>
                <a:highlight>
                  <a:schemeClr val="dk1"/>
                </a:highlight>
                <a:latin typeface="Proxima Nova Semibold"/>
                <a:ea typeface="Proxima Nova Semibold"/>
                <a:cs typeface="Proxima Nova Semibold"/>
                <a:sym typeface="Proxima Nova Semibold"/>
                <a:hlinkClick r:id="rId8">
                  <a:extLst>
                    <a:ext uri="{A12FA001-AC4F-418D-AE19-62706E023703}">
                      <ahyp:hlinkClr val="tx"/>
                    </a:ext>
                  </a:extLst>
                </a:hlinkClick>
              </a:rPr>
              <a:t>https://arxiv.org/pdf/2012.10544.pdf</a:t>
            </a:r>
            <a:r>
              <a:rPr lang="en" u="sng">
                <a:solidFill>
                  <a:schemeClr val="lt1"/>
                </a:solidFill>
                <a:highlight>
                  <a:schemeClr val="dk1"/>
                </a:highlight>
                <a:latin typeface="Proxima Nova Semibold"/>
                <a:ea typeface="Proxima Nova Semibold"/>
                <a:cs typeface="Proxima Nova Semibold"/>
                <a:sym typeface="Proxima Nova Semibold"/>
              </a:rPr>
              <a:t> </a:t>
            </a:r>
            <a:endParaRPr u="sng">
              <a:solidFill>
                <a:schemeClr val="lt1"/>
              </a:solidFill>
              <a:highlight>
                <a:schemeClr val="dk1"/>
              </a:highlight>
              <a:latin typeface="Proxima Nova Semibold"/>
              <a:ea typeface="Proxima Nova Semibold"/>
              <a:cs typeface="Proxima Nova Semibold"/>
              <a:sym typeface="Proxima Nova Semibold"/>
            </a:endParaRPr>
          </a:p>
          <a:p>
            <a:pPr indent="-317500" lvl="0" marL="457200" rtl="0" algn="l">
              <a:spcBef>
                <a:spcPts val="0"/>
              </a:spcBef>
              <a:spcAft>
                <a:spcPts val="0"/>
              </a:spcAft>
              <a:buClr>
                <a:schemeClr val="lt1"/>
              </a:buClr>
              <a:buSzPts val="1400"/>
              <a:buFont typeface="Proxima Nova Semibold"/>
              <a:buChar char="➔"/>
            </a:pPr>
            <a:r>
              <a:rPr lang="en">
                <a:solidFill>
                  <a:schemeClr val="lt1"/>
                </a:solidFill>
                <a:highlight>
                  <a:schemeClr val="dk1"/>
                </a:highlight>
                <a:latin typeface="Proxima Nova Semibold"/>
                <a:ea typeface="Proxima Nova Semibold"/>
                <a:cs typeface="Proxima Nova Semibold"/>
                <a:sym typeface="Proxima Nova Semibold"/>
              </a:rPr>
              <a:t>Adversarial ML in Image Classification: a survey  </a:t>
            </a:r>
            <a:r>
              <a:rPr lang="en" u="sng">
                <a:solidFill>
                  <a:schemeClr val="lt1"/>
                </a:solidFill>
                <a:highlight>
                  <a:schemeClr val="dk1"/>
                </a:highlight>
                <a:latin typeface="Proxima Nova Semibold"/>
                <a:ea typeface="Proxima Nova Semibold"/>
                <a:cs typeface="Proxima Nova Semibold"/>
                <a:sym typeface="Proxima Nova Semibold"/>
              </a:rPr>
              <a:t>https://arxiv.org/pdf/2009.03728.pdf</a:t>
            </a:r>
            <a:endParaRPr u="sng">
              <a:solidFill>
                <a:schemeClr val="lt1"/>
              </a:solidFill>
              <a:highlight>
                <a:schemeClr val="dk1"/>
              </a:highlight>
              <a:latin typeface="Proxima Nova Semibold"/>
              <a:ea typeface="Proxima Nova Semibold"/>
              <a:cs typeface="Proxima Nova Semibold"/>
              <a:sym typeface="Proxima Nova Semibold"/>
            </a:endParaRPr>
          </a:p>
          <a:p>
            <a:pPr indent="0" lvl="0" marL="0" rtl="0" algn="l">
              <a:spcBef>
                <a:spcPts val="0"/>
              </a:spcBef>
              <a:spcAft>
                <a:spcPts val="0"/>
              </a:spcAft>
              <a:buNone/>
            </a:pPr>
            <a:r>
              <a:t/>
            </a:r>
            <a:endParaRPr u="sng">
              <a:solidFill>
                <a:schemeClr val="lt1"/>
              </a:solidFill>
              <a:latin typeface="Proxima Nova Semibold"/>
              <a:ea typeface="Proxima Nova Semibold"/>
              <a:cs typeface="Proxima Nova Semibold"/>
              <a:sym typeface="Proxima Nova Semibold"/>
            </a:endParaRPr>
          </a:p>
          <a:p>
            <a:pPr indent="0" lvl="0" marL="0" rtl="0" algn="l">
              <a:spcBef>
                <a:spcPts val="0"/>
              </a:spcBef>
              <a:spcAft>
                <a:spcPts val="0"/>
              </a:spcAft>
              <a:buNone/>
            </a:pPr>
            <a:r>
              <a:t/>
            </a:r>
            <a:endParaRPr u="sng">
              <a:solidFill>
                <a:schemeClr val="lt1"/>
              </a:solidFill>
              <a:latin typeface="Nunito SemiBold"/>
              <a:ea typeface="Nunito SemiBold"/>
              <a:cs typeface="Nunito SemiBold"/>
              <a:sym typeface="Nunito SemiBo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5" name="Shape 355"/>
        <p:cNvGrpSpPr/>
        <p:nvPr/>
      </p:nvGrpSpPr>
      <p:grpSpPr>
        <a:xfrm>
          <a:off x="0" y="0"/>
          <a:ext cx="0" cy="0"/>
          <a:chOff x="0" y="0"/>
          <a:chExt cx="0" cy="0"/>
        </a:xfrm>
      </p:grpSpPr>
      <p:sp>
        <p:nvSpPr>
          <p:cNvPr id="356" name="Google Shape;356;p34"/>
          <p:cNvSpPr txBox="1"/>
          <p:nvPr>
            <p:ph idx="4294967295" type="title"/>
          </p:nvPr>
        </p:nvSpPr>
        <p:spPr>
          <a:xfrm>
            <a:off x="720000" y="255725"/>
            <a:ext cx="7704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Problem Statement</a:t>
            </a:r>
            <a:endParaRPr sz="2400"/>
          </a:p>
        </p:txBody>
      </p:sp>
      <p:sp>
        <p:nvSpPr>
          <p:cNvPr id="357" name="Google Shape;357;p34"/>
          <p:cNvSpPr txBox="1"/>
          <p:nvPr/>
        </p:nvSpPr>
        <p:spPr>
          <a:xfrm>
            <a:off x="526675" y="332625"/>
            <a:ext cx="7474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Proxima Nova"/>
                <a:ea typeface="Proxima Nova"/>
                <a:cs typeface="Proxima Nova"/>
                <a:sym typeface="Proxima Nova"/>
              </a:rPr>
              <a:t>Acknowledgement</a:t>
            </a:r>
            <a:endParaRPr b="1" sz="2400">
              <a:solidFill>
                <a:schemeClr val="lt1"/>
              </a:solidFill>
              <a:latin typeface="Proxima Nova"/>
              <a:ea typeface="Proxima Nova"/>
              <a:cs typeface="Proxima Nova"/>
              <a:sym typeface="Proxima Nova"/>
            </a:endParaRPr>
          </a:p>
        </p:txBody>
      </p:sp>
      <p:sp>
        <p:nvSpPr>
          <p:cNvPr id="358" name="Google Shape;358;p34"/>
          <p:cNvSpPr txBox="1"/>
          <p:nvPr/>
        </p:nvSpPr>
        <p:spPr>
          <a:xfrm>
            <a:off x="1014200" y="1572050"/>
            <a:ext cx="7280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lt1"/>
                </a:solidFill>
                <a:latin typeface="Nunito"/>
                <a:ea typeface="Nunito"/>
                <a:cs typeface="Nunito"/>
                <a:sym typeface="Nunito"/>
              </a:rPr>
              <a:t>We would like to thank Prof. Priyanka Bagade for giving us an opportunity to work on a project in the course CS776A: Deep Learning for Computer Vision. We are grateful to have an instructor like her, and working on this project has definitely sparked a zeal in us to work on research projects in future.</a:t>
            </a:r>
            <a:endParaRPr i="1">
              <a:solidFill>
                <a:schemeClr val="lt1"/>
              </a:solidFill>
              <a:latin typeface="Nunito"/>
              <a:ea typeface="Nunito"/>
              <a:cs typeface="Nunito"/>
              <a:sym typeface="Nunito"/>
            </a:endParaRPr>
          </a:p>
          <a:p>
            <a:pPr indent="0" lvl="0" marL="0" rtl="0" algn="l">
              <a:spcBef>
                <a:spcPts val="0"/>
              </a:spcBef>
              <a:spcAft>
                <a:spcPts val="0"/>
              </a:spcAft>
              <a:buNone/>
            </a:pPr>
            <a:r>
              <a:t/>
            </a:r>
            <a:endParaRPr i="1">
              <a:solidFill>
                <a:schemeClr val="lt1"/>
              </a:solidFill>
              <a:latin typeface="Nunito"/>
              <a:ea typeface="Nunito"/>
              <a:cs typeface="Nunito"/>
              <a:sym typeface="Nunito"/>
            </a:endParaRPr>
          </a:p>
          <a:p>
            <a:pPr indent="0" lvl="0" marL="0" rtl="0" algn="l">
              <a:spcBef>
                <a:spcPts val="0"/>
              </a:spcBef>
              <a:spcAft>
                <a:spcPts val="0"/>
              </a:spcAft>
              <a:buNone/>
            </a:pPr>
            <a:r>
              <a:rPr i="1" lang="en">
                <a:solidFill>
                  <a:schemeClr val="lt1"/>
                </a:solidFill>
                <a:latin typeface="Nunito"/>
                <a:ea typeface="Nunito"/>
                <a:cs typeface="Nunito"/>
                <a:sym typeface="Nunito"/>
              </a:rPr>
              <a:t>We would also like to thank our project mentors, Soumya Banerjee and Tej Kiran for their invaluable and critical feedback on the project, and helping us with the roadblocks as and when they rose. </a:t>
            </a:r>
            <a:endParaRPr i="1">
              <a:solidFill>
                <a:schemeClr val="lt1"/>
              </a:solidFill>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2" name="Shape 362"/>
        <p:cNvGrpSpPr/>
        <p:nvPr/>
      </p:nvGrpSpPr>
      <p:grpSpPr>
        <a:xfrm>
          <a:off x="0" y="0"/>
          <a:ext cx="0" cy="0"/>
          <a:chOff x="0" y="0"/>
          <a:chExt cx="0" cy="0"/>
        </a:xfrm>
      </p:grpSpPr>
      <p:sp>
        <p:nvSpPr>
          <p:cNvPr id="363" name="Google Shape;363;p35"/>
          <p:cNvSpPr txBox="1"/>
          <p:nvPr>
            <p:ph type="title"/>
          </p:nvPr>
        </p:nvSpPr>
        <p:spPr>
          <a:xfrm>
            <a:off x="8572500" y="2779050"/>
            <a:ext cx="259800" cy="130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sz="1400"/>
          </a:p>
        </p:txBody>
      </p:sp>
      <p:sp>
        <p:nvSpPr>
          <p:cNvPr id="364" name="Google Shape;364;p35"/>
          <p:cNvSpPr txBox="1"/>
          <p:nvPr>
            <p:ph idx="1" type="body"/>
          </p:nvPr>
        </p:nvSpPr>
        <p:spPr>
          <a:xfrm>
            <a:off x="415650" y="479950"/>
            <a:ext cx="8520600" cy="59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600">
                <a:solidFill>
                  <a:schemeClr val="lt1"/>
                </a:solidFill>
              </a:rPr>
              <a:t>Thank You!</a:t>
            </a:r>
            <a:endParaRPr b="1" sz="2600">
              <a:solidFill>
                <a:schemeClr val="lt1"/>
              </a:solidFill>
            </a:endParaRPr>
          </a:p>
        </p:txBody>
      </p:sp>
      <p:sp>
        <p:nvSpPr>
          <p:cNvPr id="365" name="Google Shape;365;p35"/>
          <p:cNvSpPr txBox="1"/>
          <p:nvPr/>
        </p:nvSpPr>
        <p:spPr>
          <a:xfrm>
            <a:off x="450300" y="3992525"/>
            <a:ext cx="845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a:ea typeface="Nunito"/>
                <a:cs typeface="Nunito"/>
                <a:sym typeface="Nunito"/>
              </a:rPr>
              <a:t>We are open to questions and suggestions, if any.</a:t>
            </a:r>
            <a:endParaRPr>
              <a:solidFill>
                <a:schemeClr val="lt1"/>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7" name="Shape 177"/>
        <p:cNvGrpSpPr/>
        <p:nvPr/>
      </p:nvGrpSpPr>
      <p:grpSpPr>
        <a:xfrm>
          <a:off x="0" y="0"/>
          <a:ext cx="0" cy="0"/>
          <a:chOff x="0" y="0"/>
          <a:chExt cx="0" cy="0"/>
        </a:xfrm>
      </p:grpSpPr>
      <p:sp>
        <p:nvSpPr>
          <p:cNvPr id="178" name="Google Shape;178;p18"/>
          <p:cNvSpPr txBox="1"/>
          <p:nvPr>
            <p:ph idx="4294967295" type="title"/>
          </p:nvPr>
        </p:nvSpPr>
        <p:spPr>
          <a:xfrm>
            <a:off x="720000" y="255725"/>
            <a:ext cx="7704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Problem Statement</a:t>
            </a:r>
            <a:endParaRPr sz="2400"/>
          </a:p>
        </p:txBody>
      </p:sp>
      <p:sp>
        <p:nvSpPr>
          <p:cNvPr id="179" name="Google Shape;179;p18"/>
          <p:cNvSpPr txBox="1"/>
          <p:nvPr/>
        </p:nvSpPr>
        <p:spPr>
          <a:xfrm>
            <a:off x="526675" y="332625"/>
            <a:ext cx="7474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Proxima Nova"/>
                <a:ea typeface="Proxima Nova"/>
                <a:cs typeface="Proxima Nova"/>
                <a:sym typeface="Proxima Nova"/>
              </a:rPr>
              <a:t>Problem Statement</a:t>
            </a:r>
            <a:endParaRPr b="1" sz="2400">
              <a:solidFill>
                <a:schemeClr val="lt1"/>
              </a:solidFill>
              <a:latin typeface="Proxima Nova"/>
              <a:ea typeface="Proxima Nova"/>
              <a:cs typeface="Proxima Nova"/>
              <a:sym typeface="Proxima Nova"/>
            </a:endParaRPr>
          </a:p>
        </p:txBody>
      </p:sp>
      <p:sp>
        <p:nvSpPr>
          <p:cNvPr id="180" name="Google Shape;180;p18"/>
          <p:cNvSpPr txBox="1"/>
          <p:nvPr>
            <p:ph idx="1" type="body"/>
          </p:nvPr>
        </p:nvSpPr>
        <p:spPr>
          <a:xfrm>
            <a:off x="526675" y="1627925"/>
            <a:ext cx="3361800" cy="22095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935"/>
              <a:buNone/>
            </a:pPr>
            <a:r>
              <a:rPr b="1" lang="en" sz="1090">
                <a:solidFill>
                  <a:schemeClr val="lt1"/>
                </a:solidFill>
                <a:latin typeface="Nunito"/>
                <a:ea typeface="Nunito"/>
                <a:cs typeface="Nunito"/>
                <a:sym typeface="Nunito"/>
              </a:rPr>
              <a:t>Adversarial Examples</a:t>
            </a:r>
            <a:r>
              <a:rPr lang="en" sz="1090">
                <a:solidFill>
                  <a:schemeClr val="lt1"/>
                </a:solidFill>
                <a:latin typeface="Nunito"/>
                <a:ea typeface="Nunito"/>
                <a:cs typeface="Nunito"/>
                <a:sym typeface="Nunito"/>
              </a:rPr>
              <a:t>: Manipulating image inputs to a classifier which causes misclassification, but still is visually similar to the original image in human eyes.</a:t>
            </a:r>
            <a:endParaRPr sz="989">
              <a:solidFill>
                <a:schemeClr val="lt1"/>
              </a:solidFill>
              <a:latin typeface="Nunito"/>
              <a:ea typeface="Nunito"/>
              <a:cs typeface="Nunito"/>
              <a:sym typeface="Nunito"/>
            </a:endParaRPr>
          </a:p>
          <a:p>
            <a:pPr indent="0" lvl="0" marL="0" rtl="0" algn="l">
              <a:lnSpc>
                <a:spcPct val="95000"/>
              </a:lnSpc>
              <a:spcBef>
                <a:spcPts val="1200"/>
              </a:spcBef>
              <a:spcAft>
                <a:spcPts val="0"/>
              </a:spcAft>
              <a:buSzPts val="935"/>
              <a:buNone/>
            </a:pPr>
            <a:r>
              <a:t/>
            </a:r>
            <a:endParaRPr sz="1090">
              <a:solidFill>
                <a:schemeClr val="lt1"/>
              </a:solidFill>
              <a:latin typeface="Nunito"/>
              <a:ea typeface="Nunito"/>
              <a:cs typeface="Nunito"/>
              <a:sym typeface="Nunito"/>
            </a:endParaRPr>
          </a:p>
          <a:p>
            <a:pPr indent="0" lvl="0" marL="0" rtl="0" algn="l">
              <a:lnSpc>
                <a:spcPct val="95000"/>
              </a:lnSpc>
              <a:spcBef>
                <a:spcPts val="1200"/>
              </a:spcBef>
              <a:spcAft>
                <a:spcPts val="1200"/>
              </a:spcAft>
              <a:buSzPts val="935"/>
              <a:buNone/>
            </a:pPr>
            <a:r>
              <a:rPr b="1" lang="en" sz="1090">
                <a:solidFill>
                  <a:schemeClr val="lt1"/>
                </a:solidFill>
                <a:latin typeface="Nunito"/>
                <a:ea typeface="Nunito"/>
                <a:cs typeface="Nunito"/>
                <a:sym typeface="Nunito"/>
              </a:rPr>
              <a:t>Poisoning Attacks</a:t>
            </a:r>
            <a:r>
              <a:rPr lang="en" sz="1090">
                <a:solidFill>
                  <a:schemeClr val="lt1"/>
                </a:solidFill>
                <a:latin typeface="Nunito"/>
                <a:ea typeface="Nunito"/>
                <a:cs typeface="Nunito"/>
                <a:sym typeface="Nunito"/>
              </a:rPr>
              <a:t>: attacker adds malicious training samples to the dataset. The model is then trained on this poisoned dataset and learns "wrong" features or backdoors, which can be later exploited during test time.</a:t>
            </a:r>
            <a:endParaRPr sz="1090">
              <a:solidFill>
                <a:schemeClr val="lt1"/>
              </a:solidFill>
              <a:latin typeface="Nunito"/>
              <a:ea typeface="Nunito"/>
              <a:cs typeface="Nunito"/>
              <a:sym typeface="Nunito"/>
            </a:endParaRPr>
          </a:p>
        </p:txBody>
      </p:sp>
      <p:sp>
        <p:nvSpPr>
          <p:cNvPr id="181" name="Google Shape;181;p18"/>
          <p:cNvSpPr txBox="1"/>
          <p:nvPr/>
        </p:nvSpPr>
        <p:spPr>
          <a:xfrm>
            <a:off x="526675" y="997325"/>
            <a:ext cx="835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Proxima Nova"/>
                <a:ea typeface="Proxima Nova"/>
                <a:cs typeface="Proxima Nova"/>
                <a:sym typeface="Proxima Nova"/>
              </a:rPr>
              <a:t>Can Adversarial training be used to Defend against P</a:t>
            </a:r>
            <a:r>
              <a:rPr b="1" lang="en" sz="1800">
                <a:solidFill>
                  <a:schemeClr val="lt1"/>
                </a:solidFill>
                <a:latin typeface="Proxima Nova"/>
                <a:ea typeface="Proxima Nova"/>
                <a:cs typeface="Proxima Nova"/>
                <a:sym typeface="Proxima Nova"/>
              </a:rPr>
              <a:t>oisoning</a:t>
            </a:r>
            <a:r>
              <a:rPr b="1" lang="en" sz="1800">
                <a:solidFill>
                  <a:schemeClr val="lt1"/>
                </a:solidFill>
                <a:latin typeface="Proxima Nova"/>
                <a:ea typeface="Proxima Nova"/>
                <a:cs typeface="Proxima Nova"/>
                <a:sym typeface="Proxima Nova"/>
              </a:rPr>
              <a:t> attacks ?</a:t>
            </a:r>
            <a:endParaRPr b="1" sz="1800">
              <a:solidFill>
                <a:schemeClr val="lt1"/>
              </a:solidFill>
              <a:latin typeface="Proxima Nova"/>
              <a:ea typeface="Proxima Nova"/>
              <a:cs typeface="Proxima Nova"/>
              <a:sym typeface="Proxima Nova"/>
            </a:endParaRPr>
          </a:p>
        </p:txBody>
      </p:sp>
      <p:pic>
        <p:nvPicPr>
          <p:cNvPr id="182" name="Google Shape;182;p18"/>
          <p:cNvPicPr preferRelativeResize="0"/>
          <p:nvPr/>
        </p:nvPicPr>
        <p:blipFill>
          <a:blip r:embed="rId3">
            <a:alphaModFix/>
          </a:blip>
          <a:stretch>
            <a:fillRect/>
          </a:stretch>
        </p:blipFill>
        <p:spPr>
          <a:xfrm>
            <a:off x="4923600" y="1794988"/>
            <a:ext cx="3572325" cy="1875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6" name="Shape 186"/>
        <p:cNvGrpSpPr/>
        <p:nvPr/>
      </p:nvGrpSpPr>
      <p:grpSpPr>
        <a:xfrm>
          <a:off x="0" y="0"/>
          <a:ext cx="0" cy="0"/>
          <a:chOff x="0" y="0"/>
          <a:chExt cx="0" cy="0"/>
        </a:xfrm>
      </p:grpSpPr>
      <p:sp>
        <p:nvSpPr>
          <p:cNvPr id="187" name="Google Shape;187;p19"/>
          <p:cNvSpPr txBox="1"/>
          <p:nvPr>
            <p:ph idx="4294967295" type="title"/>
          </p:nvPr>
        </p:nvSpPr>
        <p:spPr>
          <a:xfrm>
            <a:off x="526675" y="424625"/>
            <a:ext cx="7704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Problem Statement</a:t>
            </a:r>
            <a:endParaRPr sz="2400"/>
          </a:p>
        </p:txBody>
      </p:sp>
      <p:sp>
        <p:nvSpPr>
          <p:cNvPr id="188" name="Google Shape;188;p19"/>
          <p:cNvSpPr txBox="1"/>
          <p:nvPr/>
        </p:nvSpPr>
        <p:spPr>
          <a:xfrm>
            <a:off x="720000" y="325375"/>
            <a:ext cx="7474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Proxima Nova"/>
                <a:ea typeface="Proxima Nova"/>
                <a:cs typeface="Proxima Nova"/>
                <a:sym typeface="Proxima Nova"/>
              </a:rPr>
              <a:t>Problem Statement</a:t>
            </a:r>
            <a:endParaRPr b="1" sz="2400">
              <a:solidFill>
                <a:schemeClr val="lt1"/>
              </a:solidFill>
              <a:latin typeface="Proxima Nova"/>
              <a:ea typeface="Proxima Nova"/>
              <a:cs typeface="Proxima Nova"/>
              <a:sym typeface="Proxima Nova"/>
            </a:endParaRPr>
          </a:p>
        </p:txBody>
      </p:sp>
      <p:sp>
        <p:nvSpPr>
          <p:cNvPr id="189" name="Google Shape;189;p19"/>
          <p:cNvSpPr txBox="1"/>
          <p:nvPr>
            <p:ph type="title"/>
          </p:nvPr>
        </p:nvSpPr>
        <p:spPr>
          <a:xfrm>
            <a:off x="8884200" y="2974900"/>
            <a:ext cx="8520600" cy="1917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sz="2400"/>
          </a:p>
        </p:txBody>
      </p:sp>
      <p:sp>
        <p:nvSpPr>
          <p:cNvPr id="190" name="Google Shape;190;p19"/>
          <p:cNvSpPr txBox="1"/>
          <p:nvPr>
            <p:ph idx="1" type="body"/>
          </p:nvPr>
        </p:nvSpPr>
        <p:spPr>
          <a:xfrm>
            <a:off x="944325" y="3814775"/>
            <a:ext cx="7510800" cy="76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200">
                <a:solidFill>
                  <a:schemeClr val="lt1"/>
                </a:solidFill>
                <a:latin typeface="Nunito SemiBold"/>
                <a:ea typeface="Nunito SemiBold"/>
                <a:cs typeface="Nunito SemiBold"/>
                <a:sym typeface="Nunito SemiBold"/>
              </a:rPr>
              <a:t>It works remarkably well against diverse attacks and configurations, whereas newly proposed defenses are often broken through adaptive attacks. As the training progresses, the adversarial examples generated also keep changing, enabling the model to learn robust features.</a:t>
            </a:r>
            <a:endParaRPr sz="1200">
              <a:solidFill>
                <a:schemeClr val="lt1"/>
              </a:solidFill>
              <a:latin typeface="Nunito SemiBold"/>
              <a:ea typeface="Nunito SemiBold"/>
              <a:cs typeface="Nunito SemiBold"/>
              <a:sym typeface="Nunito SemiBold"/>
            </a:endParaRPr>
          </a:p>
        </p:txBody>
      </p:sp>
      <p:sp>
        <p:nvSpPr>
          <p:cNvPr id="191" name="Google Shape;191;p19"/>
          <p:cNvSpPr txBox="1"/>
          <p:nvPr/>
        </p:nvSpPr>
        <p:spPr>
          <a:xfrm>
            <a:off x="720000" y="1098725"/>
            <a:ext cx="835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Proxima Nova"/>
                <a:ea typeface="Proxima Nova"/>
                <a:cs typeface="Proxima Nova"/>
                <a:sym typeface="Proxima Nova"/>
              </a:rPr>
              <a:t>Can Adversarial training be used to Defend against poisoning Attacks ?</a:t>
            </a:r>
            <a:endParaRPr b="1" sz="1800">
              <a:solidFill>
                <a:schemeClr val="lt1"/>
              </a:solidFill>
              <a:latin typeface="Proxima Nova"/>
              <a:ea typeface="Proxima Nova"/>
              <a:cs typeface="Proxima Nova"/>
              <a:sym typeface="Proxima Nova"/>
            </a:endParaRPr>
          </a:p>
        </p:txBody>
      </p:sp>
      <p:pic>
        <p:nvPicPr>
          <p:cNvPr id="192" name="Google Shape;192;p19"/>
          <p:cNvPicPr preferRelativeResize="0"/>
          <p:nvPr/>
        </p:nvPicPr>
        <p:blipFill>
          <a:blip r:embed="rId3">
            <a:alphaModFix/>
          </a:blip>
          <a:stretch>
            <a:fillRect/>
          </a:stretch>
        </p:blipFill>
        <p:spPr>
          <a:xfrm>
            <a:off x="2404850" y="1560425"/>
            <a:ext cx="4508731" cy="22543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6" name="Shape 196"/>
        <p:cNvGrpSpPr/>
        <p:nvPr/>
      </p:nvGrpSpPr>
      <p:grpSpPr>
        <a:xfrm>
          <a:off x="0" y="0"/>
          <a:ext cx="0" cy="0"/>
          <a:chOff x="0" y="0"/>
          <a:chExt cx="0" cy="0"/>
        </a:xfrm>
      </p:grpSpPr>
      <p:sp>
        <p:nvSpPr>
          <p:cNvPr id="197" name="Google Shape;197;p20"/>
          <p:cNvSpPr txBox="1"/>
          <p:nvPr>
            <p:ph idx="4294967295" type="title"/>
          </p:nvPr>
        </p:nvSpPr>
        <p:spPr>
          <a:xfrm>
            <a:off x="720000" y="255725"/>
            <a:ext cx="7704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Problem Statement</a:t>
            </a:r>
            <a:endParaRPr sz="2400"/>
          </a:p>
        </p:txBody>
      </p:sp>
      <p:sp>
        <p:nvSpPr>
          <p:cNvPr id="198" name="Google Shape;198;p20"/>
          <p:cNvSpPr txBox="1"/>
          <p:nvPr/>
        </p:nvSpPr>
        <p:spPr>
          <a:xfrm>
            <a:off x="718650" y="369800"/>
            <a:ext cx="7474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Proxima Nova"/>
                <a:ea typeface="Proxima Nova"/>
                <a:cs typeface="Proxima Nova"/>
                <a:sym typeface="Proxima Nova"/>
              </a:rPr>
              <a:t>Motivation</a:t>
            </a:r>
            <a:endParaRPr b="1" sz="2400">
              <a:solidFill>
                <a:schemeClr val="lt1"/>
              </a:solidFill>
              <a:latin typeface="Proxima Nova"/>
              <a:ea typeface="Proxima Nova"/>
              <a:cs typeface="Proxima Nova"/>
              <a:sym typeface="Proxima Nova"/>
            </a:endParaRPr>
          </a:p>
        </p:txBody>
      </p:sp>
      <p:sp>
        <p:nvSpPr>
          <p:cNvPr id="199" name="Google Shape;199;p20"/>
          <p:cNvSpPr txBox="1"/>
          <p:nvPr>
            <p:ph type="title"/>
          </p:nvPr>
        </p:nvSpPr>
        <p:spPr>
          <a:xfrm>
            <a:off x="311700" y="991475"/>
            <a:ext cx="8520600" cy="19179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t/>
            </a:r>
            <a:endParaRPr/>
          </a:p>
        </p:txBody>
      </p:sp>
      <p:sp>
        <p:nvSpPr>
          <p:cNvPr id="200" name="Google Shape;200;p20"/>
          <p:cNvSpPr txBox="1"/>
          <p:nvPr/>
        </p:nvSpPr>
        <p:spPr>
          <a:xfrm>
            <a:off x="720000" y="1261575"/>
            <a:ext cx="74715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a:ea typeface="Nunito"/>
                <a:cs typeface="Nunito"/>
                <a:sym typeface="Nunito"/>
              </a:rPr>
              <a:t>Adversarially perturbed points have been shown to work as strong poisons. Whereas, adversarial training utilise adversarial samples generated from strong attacks to make the model more robust.</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n">
                <a:solidFill>
                  <a:schemeClr val="lt1"/>
                </a:solidFill>
                <a:latin typeface="Nunito SemiBold"/>
                <a:ea typeface="Nunito SemiBold"/>
                <a:cs typeface="Nunito SemiBold"/>
                <a:sym typeface="Nunito SemiBold"/>
              </a:rPr>
              <a:t>We aimed to investigate the effect of adversarial training on the effectiveness of poisoning attacks. The central intuition behind our idea is that adversarial training causes the learning of robust features, which could be helpful when defending against poisoning attacks</a:t>
            </a:r>
            <a:br>
              <a:rPr lang="en">
                <a:solidFill>
                  <a:schemeClr val="lt1"/>
                </a:solidFill>
                <a:latin typeface="Nunito"/>
                <a:ea typeface="Nunito"/>
                <a:cs typeface="Nunito"/>
                <a:sym typeface="Nunito"/>
              </a:rPr>
            </a:br>
            <a:br>
              <a:rPr lang="en">
                <a:solidFill>
                  <a:schemeClr val="lt1"/>
                </a:solidFill>
                <a:latin typeface="Nunito"/>
                <a:ea typeface="Nunito"/>
                <a:cs typeface="Nunito"/>
                <a:sym typeface="Nunito"/>
              </a:rPr>
            </a:br>
            <a:r>
              <a:rPr lang="en">
                <a:solidFill>
                  <a:schemeClr val="lt1"/>
                </a:solidFill>
                <a:latin typeface="Nunito"/>
                <a:ea typeface="Nunito"/>
                <a:cs typeface="Nunito"/>
                <a:sym typeface="Nunito"/>
              </a:rPr>
              <a:t>To perform this we plan to perform Adversarial Training on our Models (vanilla CNNs and ResNets) and test them against Poisoning attack on various Datasets like CIFAR and MNIST.</a:t>
            </a:r>
            <a:endParaRPr>
              <a:solidFill>
                <a:schemeClr val="lt1"/>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4" name="Shape 204"/>
        <p:cNvGrpSpPr/>
        <p:nvPr/>
      </p:nvGrpSpPr>
      <p:grpSpPr>
        <a:xfrm>
          <a:off x="0" y="0"/>
          <a:ext cx="0" cy="0"/>
          <a:chOff x="0" y="0"/>
          <a:chExt cx="0" cy="0"/>
        </a:xfrm>
      </p:grpSpPr>
      <p:sp>
        <p:nvSpPr>
          <p:cNvPr id="205" name="Google Shape;205;p21"/>
          <p:cNvSpPr txBox="1"/>
          <p:nvPr>
            <p:ph idx="4294967295" type="title"/>
          </p:nvPr>
        </p:nvSpPr>
        <p:spPr>
          <a:xfrm>
            <a:off x="720000" y="255725"/>
            <a:ext cx="7704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Problem Statement</a:t>
            </a:r>
            <a:endParaRPr sz="2400"/>
          </a:p>
        </p:txBody>
      </p:sp>
      <p:sp>
        <p:nvSpPr>
          <p:cNvPr id="206" name="Google Shape;206;p21"/>
          <p:cNvSpPr txBox="1"/>
          <p:nvPr/>
        </p:nvSpPr>
        <p:spPr>
          <a:xfrm>
            <a:off x="717175" y="369800"/>
            <a:ext cx="7474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Proxima Nova"/>
                <a:ea typeface="Proxima Nova"/>
                <a:cs typeface="Proxima Nova"/>
                <a:sym typeface="Proxima Nova"/>
              </a:rPr>
              <a:t>State of the Art approach</a:t>
            </a:r>
            <a:endParaRPr b="1" sz="2400">
              <a:solidFill>
                <a:schemeClr val="lt1"/>
              </a:solidFill>
              <a:latin typeface="Proxima Nova"/>
              <a:ea typeface="Proxima Nova"/>
              <a:cs typeface="Proxima Nova"/>
              <a:sym typeface="Proxima Nova"/>
            </a:endParaRPr>
          </a:p>
        </p:txBody>
      </p:sp>
      <p:sp>
        <p:nvSpPr>
          <p:cNvPr id="207" name="Google Shape;207;p21"/>
          <p:cNvSpPr txBox="1"/>
          <p:nvPr>
            <p:ph type="title"/>
          </p:nvPr>
        </p:nvSpPr>
        <p:spPr>
          <a:xfrm>
            <a:off x="7259475" y="2441675"/>
            <a:ext cx="1572900" cy="467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t/>
            </a:r>
            <a:endParaRPr/>
          </a:p>
        </p:txBody>
      </p:sp>
      <p:sp>
        <p:nvSpPr>
          <p:cNvPr id="208" name="Google Shape;208;p21"/>
          <p:cNvSpPr txBox="1"/>
          <p:nvPr>
            <p:ph idx="1" type="body"/>
          </p:nvPr>
        </p:nvSpPr>
        <p:spPr>
          <a:xfrm>
            <a:off x="720000" y="3071300"/>
            <a:ext cx="6678900" cy="4002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400">
                <a:solidFill>
                  <a:schemeClr val="lt1"/>
                </a:solidFill>
                <a:latin typeface="Nunito"/>
                <a:ea typeface="Nunito"/>
                <a:cs typeface="Nunito"/>
                <a:sym typeface="Nunito"/>
              </a:rPr>
              <a:t>CIFAR-10 Dataset</a:t>
            </a:r>
            <a:endParaRPr sz="1400">
              <a:solidFill>
                <a:schemeClr val="lt1"/>
              </a:solidFill>
              <a:latin typeface="Nunito"/>
              <a:ea typeface="Nunito"/>
              <a:cs typeface="Nunito"/>
              <a:sym typeface="Nunito"/>
            </a:endParaRPr>
          </a:p>
        </p:txBody>
      </p:sp>
      <p:sp>
        <p:nvSpPr>
          <p:cNvPr id="209" name="Google Shape;209;p21"/>
          <p:cNvSpPr txBox="1"/>
          <p:nvPr/>
        </p:nvSpPr>
        <p:spPr>
          <a:xfrm>
            <a:off x="717175" y="950450"/>
            <a:ext cx="7316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a:ea typeface="Nunito"/>
                <a:cs typeface="Nunito"/>
                <a:sym typeface="Nunito"/>
              </a:rPr>
              <a:t>We are comparing our training approach with the State of the Art Adversarial training.</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n">
                <a:solidFill>
                  <a:schemeClr val="lt1"/>
                </a:solidFill>
                <a:latin typeface="Nunito"/>
                <a:ea typeface="Nunito"/>
                <a:cs typeface="Nunito"/>
                <a:sym typeface="Nunito"/>
              </a:rPr>
              <a:t>MNIST Dataset</a:t>
            </a:r>
            <a:endParaRPr>
              <a:solidFill>
                <a:schemeClr val="lt1"/>
              </a:solidFill>
              <a:latin typeface="Nunito"/>
              <a:ea typeface="Nunito"/>
              <a:cs typeface="Nunito"/>
              <a:sym typeface="Nunito"/>
            </a:endParaRPr>
          </a:p>
        </p:txBody>
      </p:sp>
      <p:graphicFrame>
        <p:nvGraphicFramePr>
          <p:cNvPr id="210" name="Google Shape;210;p21"/>
          <p:cNvGraphicFramePr/>
          <p:nvPr/>
        </p:nvGraphicFramePr>
        <p:xfrm>
          <a:off x="2424300" y="2138013"/>
          <a:ext cx="3000000" cy="3000000"/>
        </p:xfrm>
        <a:graphic>
          <a:graphicData uri="http://schemas.openxmlformats.org/drawingml/2006/table">
            <a:tbl>
              <a:tblPr>
                <a:noFill/>
                <a:tableStyleId>{9BCC7ABE-CC58-42B9-815B-E4BB2D33D18F}</a:tableStyleId>
              </a:tblPr>
              <a:tblGrid>
                <a:gridCol w="2022700"/>
                <a:gridCol w="2037250"/>
              </a:tblGrid>
              <a:tr h="396200">
                <a:tc>
                  <a:txBody>
                    <a:bodyPr/>
                    <a:lstStyle/>
                    <a:p>
                      <a:pPr indent="0" lvl="0" marL="0" rtl="0" algn="ctr">
                        <a:spcBef>
                          <a:spcPts val="0"/>
                        </a:spcBef>
                        <a:spcAft>
                          <a:spcPts val="0"/>
                        </a:spcAft>
                        <a:buNone/>
                      </a:pPr>
                      <a:r>
                        <a:rPr b="1" lang="en">
                          <a:solidFill>
                            <a:srgbClr val="FFFFFF"/>
                          </a:solidFill>
                          <a:latin typeface="Nunito"/>
                          <a:ea typeface="Nunito"/>
                          <a:cs typeface="Nunito"/>
                          <a:sym typeface="Nunito"/>
                        </a:rPr>
                        <a:t>Natural </a:t>
                      </a:r>
                      <a:endParaRPr b="1">
                        <a:solidFill>
                          <a:srgbClr val="FFFFFF"/>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b="1" lang="en">
                          <a:solidFill>
                            <a:schemeClr val="lt1"/>
                          </a:solidFill>
                          <a:latin typeface="Nunito"/>
                          <a:ea typeface="Nunito"/>
                          <a:cs typeface="Nunito"/>
                          <a:sym typeface="Nunito"/>
                        </a:rPr>
                        <a:t>PGD </a:t>
                      </a:r>
                      <a:endParaRPr b="1">
                        <a:solidFill>
                          <a:schemeClr val="lt1"/>
                        </a:solidFill>
                        <a:latin typeface="Nunito"/>
                        <a:ea typeface="Nunito"/>
                        <a:cs typeface="Nunito"/>
                        <a:sym typeface="Nunito"/>
                      </a:endParaRPr>
                    </a:p>
                  </a:txBody>
                  <a:tcPr marT="91425" marB="91425" marR="91425" marL="91425"/>
                </a:tc>
              </a:tr>
              <a:tr h="396200">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98.8%</a:t>
                      </a:r>
                      <a:endParaRPr>
                        <a:solidFill>
                          <a:schemeClr val="lt1"/>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93.2%</a:t>
                      </a:r>
                      <a:endParaRPr>
                        <a:solidFill>
                          <a:schemeClr val="lt1"/>
                        </a:solidFill>
                        <a:latin typeface="Nunito"/>
                        <a:ea typeface="Nunito"/>
                        <a:cs typeface="Nunito"/>
                        <a:sym typeface="Nunito"/>
                      </a:endParaRPr>
                    </a:p>
                  </a:txBody>
                  <a:tcPr marT="91425" marB="91425" marR="91425" marL="91425"/>
                </a:tc>
              </a:tr>
            </a:tbl>
          </a:graphicData>
        </a:graphic>
      </p:graphicFrame>
      <p:graphicFrame>
        <p:nvGraphicFramePr>
          <p:cNvPr id="211" name="Google Shape;211;p21"/>
          <p:cNvGraphicFramePr/>
          <p:nvPr/>
        </p:nvGraphicFramePr>
        <p:xfrm>
          <a:off x="2424300" y="3534450"/>
          <a:ext cx="3000000" cy="3000000"/>
        </p:xfrm>
        <a:graphic>
          <a:graphicData uri="http://schemas.openxmlformats.org/drawingml/2006/table">
            <a:tbl>
              <a:tblPr>
                <a:noFill/>
                <a:tableStyleId>{9BCC7ABE-CC58-42B9-815B-E4BB2D33D18F}</a:tableStyleId>
              </a:tblPr>
              <a:tblGrid>
                <a:gridCol w="2022700"/>
                <a:gridCol w="2037250"/>
              </a:tblGrid>
              <a:tr h="405600">
                <a:tc>
                  <a:txBody>
                    <a:bodyPr/>
                    <a:lstStyle/>
                    <a:p>
                      <a:pPr indent="0" lvl="0" marL="0" rtl="0" algn="ctr">
                        <a:spcBef>
                          <a:spcPts val="0"/>
                        </a:spcBef>
                        <a:spcAft>
                          <a:spcPts val="0"/>
                        </a:spcAft>
                        <a:buNone/>
                      </a:pPr>
                      <a:r>
                        <a:rPr b="1" lang="en">
                          <a:solidFill>
                            <a:srgbClr val="FFFFFF"/>
                          </a:solidFill>
                          <a:latin typeface="Nunito"/>
                          <a:ea typeface="Nunito"/>
                          <a:cs typeface="Nunito"/>
                          <a:sym typeface="Nunito"/>
                        </a:rPr>
                        <a:t>Natural</a:t>
                      </a:r>
                      <a:r>
                        <a:rPr b="1" lang="en">
                          <a:solidFill>
                            <a:srgbClr val="FFFFFF"/>
                          </a:solidFill>
                        </a:rPr>
                        <a:t> </a:t>
                      </a:r>
                      <a:endParaRPr b="1"/>
                    </a:p>
                  </a:txBody>
                  <a:tcPr marT="91425" marB="91425" marR="91425" marL="91425"/>
                </a:tc>
                <a:tc>
                  <a:txBody>
                    <a:bodyPr/>
                    <a:lstStyle/>
                    <a:p>
                      <a:pPr indent="0" lvl="0" marL="0" rtl="0" algn="ctr">
                        <a:spcBef>
                          <a:spcPts val="0"/>
                        </a:spcBef>
                        <a:spcAft>
                          <a:spcPts val="0"/>
                        </a:spcAft>
                        <a:buNone/>
                      </a:pPr>
                      <a:r>
                        <a:rPr b="1" lang="en">
                          <a:solidFill>
                            <a:schemeClr val="lt1"/>
                          </a:solidFill>
                          <a:latin typeface="Nunito"/>
                          <a:ea typeface="Nunito"/>
                          <a:cs typeface="Nunito"/>
                          <a:sym typeface="Nunito"/>
                        </a:rPr>
                        <a:t>PGD</a:t>
                      </a:r>
                      <a:r>
                        <a:rPr b="1" lang="en">
                          <a:solidFill>
                            <a:schemeClr val="lt1"/>
                          </a:solidFill>
                        </a:rPr>
                        <a:t> </a:t>
                      </a:r>
                      <a:endParaRPr b="1"/>
                    </a:p>
                  </a:txBody>
                  <a:tcPr marT="91425" marB="91425" marR="91425" marL="91425"/>
                </a:tc>
              </a:tr>
              <a:tr h="381000">
                <a:tc>
                  <a:txBody>
                    <a:bodyPr/>
                    <a:lstStyle/>
                    <a:p>
                      <a:pPr indent="0" lvl="0" marL="0" rtl="0" algn="ctr">
                        <a:spcBef>
                          <a:spcPts val="0"/>
                        </a:spcBef>
                        <a:spcAft>
                          <a:spcPts val="0"/>
                        </a:spcAft>
                        <a:buNone/>
                      </a:pPr>
                      <a:r>
                        <a:rPr lang="en">
                          <a:solidFill>
                            <a:schemeClr val="lt1"/>
                          </a:solidFill>
                        </a:rPr>
                        <a:t>92.7%</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79.4%</a:t>
                      </a:r>
                      <a:endParaRPr>
                        <a:solidFill>
                          <a:schemeClr val="lt1"/>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5" name="Shape 215"/>
        <p:cNvGrpSpPr/>
        <p:nvPr/>
      </p:nvGrpSpPr>
      <p:grpSpPr>
        <a:xfrm>
          <a:off x="0" y="0"/>
          <a:ext cx="0" cy="0"/>
          <a:chOff x="0" y="0"/>
          <a:chExt cx="0" cy="0"/>
        </a:xfrm>
      </p:grpSpPr>
      <p:sp>
        <p:nvSpPr>
          <p:cNvPr id="216" name="Google Shape;216;p22"/>
          <p:cNvSpPr txBox="1"/>
          <p:nvPr>
            <p:ph idx="4294967295" type="title"/>
          </p:nvPr>
        </p:nvSpPr>
        <p:spPr>
          <a:xfrm>
            <a:off x="720000" y="255725"/>
            <a:ext cx="7704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Problem Statement</a:t>
            </a:r>
            <a:endParaRPr sz="2400"/>
          </a:p>
        </p:txBody>
      </p:sp>
      <p:sp>
        <p:nvSpPr>
          <p:cNvPr id="217" name="Google Shape;217;p22"/>
          <p:cNvSpPr txBox="1"/>
          <p:nvPr/>
        </p:nvSpPr>
        <p:spPr>
          <a:xfrm>
            <a:off x="466450" y="217675"/>
            <a:ext cx="7474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Proxima Nova"/>
                <a:ea typeface="Proxima Nova"/>
                <a:cs typeface="Proxima Nova"/>
                <a:sym typeface="Proxima Nova"/>
              </a:rPr>
              <a:t>Results</a:t>
            </a:r>
            <a:endParaRPr b="1" sz="2400">
              <a:solidFill>
                <a:schemeClr val="lt1"/>
              </a:solidFill>
              <a:latin typeface="Proxima Nova"/>
              <a:ea typeface="Proxima Nova"/>
              <a:cs typeface="Proxima Nova"/>
              <a:sym typeface="Proxima Nova"/>
            </a:endParaRPr>
          </a:p>
        </p:txBody>
      </p:sp>
      <p:sp>
        <p:nvSpPr>
          <p:cNvPr id="218" name="Google Shape;218;p22"/>
          <p:cNvSpPr txBox="1"/>
          <p:nvPr/>
        </p:nvSpPr>
        <p:spPr>
          <a:xfrm>
            <a:off x="388125" y="771775"/>
            <a:ext cx="85500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a:ea typeface="Nunito"/>
                <a:cs typeface="Nunito"/>
                <a:sym typeface="Nunito"/>
              </a:rPr>
              <a:t>The entire project revolved around making hypothesis and testing then testing them against complex models and datasets for different attacks and defenses.</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n">
                <a:solidFill>
                  <a:schemeClr val="lt1"/>
                </a:solidFill>
                <a:latin typeface="Nunito"/>
                <a:ea typeface="Nunito"/>
                <a:cs typeface="Nunito"/>
                <a:sym typeface="Nunito"/>
              </a:rPr>
              <a:t>Here is a list of all the experiments and </a:t>
            </a:r>
            <a:r>
              <a:rPr lang="en">
                <a:solidFill>
                  <a:schemeClr val="lt1"/>
                </a:solidFill>
                <a:latin typeface="Nunito"/>
                <a:ea typeface="Nunito"/>
                <a:cs typeface="Nunito"/>
                <a:sym typeface="Nunito"/>
              </a:rPr>
              <a:t>implementations</a:t>
            </a:r>
            <a:r>
              <a:rPr lang="en">
                <a:solidFill>
                  <a:schemeClr val="lt1"/>
                </a:solidFill>
                <a:latin typeface="Nunito"/>
                <a:ea typeface="Nunito"/>
                <a:cs typeface="Nunito"/>
                <a:sym typeface="Nunito"/>
              </a:rPr>
              <a:t> performed in the course of project and the corresponding results.</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Char char="●"/>
            </a:pPr>
            <a:r>
              <a:rPr lang="en">
                <a:solidFill>
                  <a:schemeClr val="lt1"/>
                </a:solidFill>
                <a:latin typeface="Nunito"/>
                <a:ea typeface="Nunito"/>
                <a:cs typeface="Nunito"/>
                <a:sym typeface="Nunito"/>
              </a:rPr>
              <a:t>Implemented our own versions of Clean-Label Backdoor attack and Badnets attack using Keras. We also implemented Adversarial Training class using </a:t>
            </a:r>
            <a:r>
              <a:rPr lang="en">
                <a:solidFill>
                  <a:schemeClr val="lt1"/>
                </a:solidFill>
                <a:latin typeface="Nunito SemiBold"/>
                <a:ea typeface="Nunito SemiBold"/>
                <a:cs typeface="Nunito SemiBold"/>
                <a:sym typeface="Nunito SemiBold"/>
              </a:rPr>
              <a:t>Projected Gradient Descent Attack.</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SemiBold"/>
              <a:buChar char="●"/>
            </a:pPr>
            <a:r>
              <a:rPr lang="en">
                <a:solidFill>
                  <a:schemeClr val="lt1"/>
                </a:solidFill>
                <a:latin typeface="Nunito SemiBold"/>
                <a:ea typeface="Nunito SemiBold"/>
                <a:cs typeface="Nunito SemiBold"/>
                <a:sym typeface="Nunito SemiBold"/>
              </a:rPr>
              <a:t>Balanced MNIST data</a:t>
            </a:r>
            <a:endParaRPr>
              <a:solidFill>
                <a:schemeClr val="lt1"/>
              </a:solidFill>
              <a:latin typeface="Nunito SemiBold"/>
              <a:ea typeface="Nunito SemiBold"/>
              <a:cs typeface="Nunito SemiBold"/>
              <a:sym typeface="Nunito SemiBold"/>
            </a:endParaRPr>
          </a:p>
          <a:p>
            <a:pPr indent="0" lvl="0" marL="457200" rtl="0" algn="l">
              <a:spcBef>
                <a:spcPts val="0"/>
              </a:spcBef>
              <a:spcAft>
                <a:spcPts val="0"/>
              </a:spcAft>
              <a:buNone/>
            </a:pPr>
            <a:r>
              <a:t/>
            </a:r>
            <a:endParaRPr>
              <a:solidFill>
                <a:schemeClr val="lt1"/>
              </a:solidFill>
              <a:latin typeface="Nunito SemiBold"/>
              <a:ea typeface="Nunito SemiBold"/>
              <a:cs typeface="Nunito SemiBold"/>
              <a:sym typeface="Nunito SemiBold"/>
            </a:endParaRPr>
          </a:p>
          <a:p>
            <a:pPr indent="-317500" lvl="1" marL="914400" rtl="0" algn="l">
              <a:spcBef>
                <a:spcPts val="0"/>
              </a:spcBef>
              <a:spcAft>
                <a:spcPts val="0"/>
              </a:spcAft>
              <a:buClr>
                <a:schemeClr val="lt1"/>
              </a:buClr>
              <a:buSzPts val="1400"/>
              <a:buFont typeface="Nunito SemiBold"/>
              <a:buChar char="○"/>
            </a:pPr>
            <a:r>
              <a:rPr lang="en">
                <a:solidFill>
                  <a:schemeClr val="lt1"/>
                </a:solidFill>
                <a:latin typeface="Nunito SemiBold"/>
                <a:ea typeface="Nunito SemiBold"/>
                <a:cs typeface="Nunito SemiBold"/>
                <a:sym typeface="Nunito SemiBold"/>
              </a:rPr>
              <a:t>We poisoned the MNIST dataset using a clean label backdoor attack</a:t>
            </a:r>
            <a:endParaRPr>
              <a:solidFill>
                <a:schemeClr val="lt1"/>
              </a:solidFill>
              <a:latin typeface="Nunito SemiBold"/>
              <a:ea typeface="Nunito SemiBold"/>
              <a:cs typeface="Nunito SemiBold"/>
              <a:sym typeface="Nunito SemiBold"/>
            </a:endParaRPr>
          </a:p>
          <a:p>
            <a:pPr indent="-317500" lvl="1" marL="914400" rtl="0" algn="l">
              <a:spcBef>
                <a:spcPts val="0"/>
              </a:spcBef>
              <a:spcAft>
                <a:spcPts val="0"/>
              </a:spcAft>
              <a:buClr>
                <a:schemeClr val="lt1"/>
              </a:buClr>
              <a:buSzPts val="1400"/>
              <a:buFont typeface="Nunito SemiBold"/>
              <a:buChar char="○"/>
            </a:pPr>
            <a:r>
              <a:rPr lang="en">
                <a:solidFill>
                  <a:schemeClr val="lt1"/>
                </a:solidFill>
                <a:latin typeface="Nunito SemiBold"/>
                <a:ea typeface="Nunito SemiBold"/>
                <a:cs typeface="Nunito SemiBold"/>
                <a:sym typeface="Nunito SemiBold"/>
              </a:rPr>
              <a:t>We try to defend against it using Adversarial Training.</a:t>
            </a:r>
            <a:endParaRPr>
              <a:solidFill>
                <a:schemeClr val="lt1"/>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2" name="Shape 222"/>
        <p:cNvGrpSpPr/>
        <p:nvPr/>
      </p:nvGrpSpPr>
      <p:grpSpPr>
        <a:xfrm>
          <a:off x="0" y="0"/>
          <a:ext cx="0" cy="0"/>
          <a:chOff x="0" y="0"/>
          <a:chExt cx="0" cy="0"/>
        </a:xfrm>
      </p:grpSpPr>
      <p:sp>
        <p:nvSpPr>
          <p:cNvPr id="223" name="Google Shape;223;p23"/>
          <p:cNvSpPr txBox="1"/>
          <p:nvPr>
            <p:ph idx="4294967295" type="title"/>
          </p:nvPr>
        </p:nvSpPr>
        <p:spPr>
          <a:xfrm>
            <a:off x="394000" y="248500"/>
            <a:ext cx="7704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Problem Statement</a:t>
            </a:r>
            <a:endParaRPr sz="2400"/>
          </a:p>
        </p:txBody>
      </p:sp>
      <p:sp>
        <p:nvSpPr>
          <p:cNvPr id="224" name="Google Shape;224;p23"/>
          <p:cNvSpPr txBox="1"/>
          <p:nvPr/>
        </p:nvSpPr>
        <p:spPr>
          <a:xfrm>
            <a:off x="717175" y="369800"/>
            <a:ext cx="7474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Proxima Nova"/>
                <a:ea typeface="Proxima Nova"/>
                <a:cs typeface="Proxima Nova"/>
                <a:sym typeface="Proxima Nova"/>
              </a:rPr>
              <a:t>Results</a:t>
            </a:r>
            <a:endParaRPr b="1" sz="2400">
              <a:solidFill>
                <a:schemeClr val="lt1"/>
              </a:solidFill>
              <a:latin typeface="Proxima Nova"/>
              <a:ea typeface="Proxima Nova"/>
              <a:cs typeface="Proxima Nova"/>
              <a:sym typeface="Proxima Nova"/>
            </a:endParaRPr>
          </a:p>
        </p:txBody>
      </p:sp>
      <p:sp>
        <p:nvSpPr>
          <p:cNvPr id="225" name="Google Shape;225;p23"/>
          <p:cNvSpPr txBox="1"/>
          <p:nvPr/>
        </p:nvSpPr>
        <p:spPr>
          <a:xfrm>
            <a:off x="717175" y="923900"/>
            <a:ext cx="73809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Nunito SemiBold"/>
              <a:buChar char="●"/>
            </a:pPr>
            <a:r>
              <a:rPr lang="en">
                <a:solidFill>
                  <a:schemeClr val="lt1"/>
                </a:solidFill>
                <a:latin typeface="Nunito SemiBold"/>
                <a:ea typeface="Nunito SemiBold"/>
                <a:cs typeface="Nunito SemiBold"/>
                <a:sym typeface="Nunito SemiBold"/>
              </a:rPr>
              <a:t> Unbalanced MNIST Data</a:t>
            </a:r>
            <a:endParaRPr>
              <a:solidFill>
                <a:schemeClr val="lt1"/>
              </a:solidFill>
              <a:latin typeface="Nunito SemiBold"/>
              <a:ea typeface="Nunito SemiBold"/>
              <a:cs typeface="Nunito SemiBold"/>
              <a:sym typeface="Nunito SemiBold"/>
            </a:endParaRPr>
          </a:p>
          <a:p>
            <a:pPr indent="0" lvl="0" marL="0" rtl="0" algn="l">
              <a:spcBef>
                <a:spcPts val="0"/>
              </a:spcBef>
              <a:spcAft>
                <a:spcPts val="0"/>
              </a:spcAft>
              <a:buNone/>
            </a:pPr>
            <a:r>
              <a:t/>
            </a:r>
            <a:endParaRPr>
              <a:solidFill>
                <a:schemeClr val="lt1"/>
              </a:solidFill>
              <a:latin typeface="Nunito SemiBold"/>
              <a:ea typeface="Nunito SemiBold"/>
              <a:cs typeface="Nunito SemiBold"/>
              <a:sym typeface="Nunito SemiBold"/>
            </a:endParaRPr>
          </a:p>
          <a:p>
            <a:pPr indent="-317500" lvl="1" marL="914400" rtl="0" algn="l">
              <a:spcBef>
                <a:spcPts val="0"/>
              </a:spcBef>
              <a:spcAft>
                <a:spcPts val="0"/>
              </a:spcAft>
              <a:buClr>
                <a:schemeClr val="lt1"/>
              </a:buClr>
              <a:buSzPts val="1400"/>
              <a:buFont typeface="Nunito SemiBold"/>
              <a:buChar char="○"/>
            </a:pPr>
            <a:r>
              <a:rPr lang="en">
                <a:solidFill>
                  <a:schemeClr val="lt1"/>
                </a:solidFill>
                <a:latin typeface="Nunito SemiBold"/>
                <a:ea typeface="Nunito SemiBold"/>
                <a:cs typeface="Nunito SemiBold"/>
                <a:sym typeface="Nunito SemiBold"/>
              </a:rPr>
              <a:t>50</a:t>
            </a:r>
            <a:r>
              <a:rPr lang="en">
                <a:solidFill>
                  <a:schemeClr val="lt1"/>
                </a:solidFill>
                <a:latin typeface="Nunito SemiBold"/>
                <a:ea typeface="Nunito SemiBold"/>
                <a:cs typeface="Nunito SemiBold"/>
                <a:sym typeface="Nunito SemiBold"/>
              </a:rPr>
              <a:t>0 zeros and 5000 each of the other digits</a:t>
            </a:r>
            <a:endParaRPr>
              <a:solidFill>
                <a:schemeClr val="lt1"/>
              </a:solidFill>
              <a:latin typeface="Nunito SemiBold"/>
              <a:ea typeface="Nunito SemiBold"/>
              <a:cs typeface="Nunito SemiBold"/>
              <a:sym typeface="Nunito SemiBold"/>
            </a:endParaRPr>
          </a:p>
          <a:p>
            <a:pPr indent="0" lvl="0" marL="914400" rtl="0" algn="l">
              <a:spcBef>
                <a:spcPts val="0"/>
              </a:spcBef>
              <a:spcAft>
                <a:spcPts val="0"/>
              </a:spcAft>
              <a:buNone/>
            </a:pPr>
            <a:r>
              <a:rPr lang="en">
                <a:solidFill>
                  <a:schemeClr val="lt1"/>
                </a:solidFill>
                <a:latin typeface="Nunito SemiBold"/>
                <a:ea typeface="Nunito SemiBold"/>
                <a:cs typeface="Nunito SemiBold"/>
                <a:sym typeface="Nunito SemiBold"/>
              </a:rPr>
              <a:t>Normal test set accuracy (unpoisoned) on zeros = 97.45%</a:t>
            </a:r>
            <a:endParaRPr>
              <a:solidFill>
                <a:schemeClr val="lt1"/>
              </a:solidFill>
              <a:latin typeface="Nunito SemiBold"/>
              <a:ea typeface="Nunito SemiBold"/>
              <a:cs typeface="Nunito SemiBold"/>
              <a:sym typeface="Nunito SemiBold"/>
            </a:endParaRPr>
          </a:p>
          <a:p>
            <a:pPr indent="0" lvl="0" marL="0" rtl="0" algn="l">
              <a:spcBef>
                <a:spcPts val="0"/>
              </a:spcBef>
              <a:spcAft>
                <a:spcPts val="0"/>
              </a:spcAft>
              <a:buNone/>
            </a:pPr>
            <a:r>
              <a:t/>
            </a:r>
            <a:endParaRPr>
              <a:solidFill>
                <a:schemeClr val="lt1"/>
              </a:solidFill>
              <a:latin typeface="Nunito SemiBold"/>
              <a:ea typeface="Nunito SemiBold"/>
              <a:cs typeface="Nunito SemiBold"/>
              <a:sym typeface="Nunito SemiBold"/>
            </a:endParaRPr>
          </a:p>
          <a:p>
            <a:pPr indent="-317500" lvl="1" marL="914400" rtl="0" algn="l">
              <a:spcBef>
                <a:spcPts val="0"/>
              </a:spcBef>
              <a:spcAft>
                <a:spcPts val="0"/>
              </a:spcAft>
              <a:buClr>
                <a:schemeClr val="lt1"/>
              </a:buClr>
              <a:buSzPts val="1400"/>
              <a:buFont typeface="Nunito SemiBold"/>
              <a:buChar char="○"/>
            </a:pPr>
            <a:r>
              <a:rPr lang="en">
                <a:solidFill>
                  <a:schemeClr val="lt1"/>
                </a:solidFill>
                <a:latin typeface="Nunito SemiBold"/>
                <a:ea typeface="Nunito SemiBold"/>
                <a:cs typeface="Nunito SemiBold"/>
                <a:sym typeface="Nunito SemiBold"/>
              </a:rPr>
              <a:t>We poisoned the MNIST dataset using a clean label backdoor attack.</a:t>
            </a:r>
            <a:endParaRPr>
              <a:solidFill>
                <a:schemeClr val="lt1"/>
              </a:solidFill>
              <a:latin typeface="Nunito SemiBold"/>
              <a:ea typeface="Nunito SemiBold"/>
              <a:cs typeface="Nunito SemiBold"/>
              <a:sym typeface="Nunito SemiBold"/>
            </a:endParaRPr>
          </a:p>
          <a:p>
            <a:pPr indent="0" lvl="0" marL="914400" rtl="0" algn="l">
              <a:spcBef>
                <a:spcPts val="0"/>
              </a:spcBef>
              <a:spcAft>
                <a:spcPts val="0"/>
              </a:spcAft>
              <a:buNone/>
            </a:pPr>
            <a:r>
              <a:rPr lang="en">
                <a:solidFill>
                  <a:schemeClr val="lt1"/>
                </a:solidFill>
                <a:latin typeface="Nunito SemiBold"/>
                <a:ea typeface="Nunito SemiBold"/>
                <a:cs typeface="Nunito SemiBold"/>
                <a:sym typeface="Nunito SemiBold"/>
              </a:rPr>
              <a:t>Accuracy on clean zeros = 98.57%</a:t>
            </a:r>
            <a:endParaRPr>
              <a:solidFill>
                <a:schemeClr val="lt1"/>
              </a:solidFill>
              <a:latin typeface="Nunito SemiBold"/>
              <a:ea typeface="Nunito SemiBold"/>
              <a:cs typeface="Nunito SemiBold"/>
              <a:sym typeface="Nunito SemiBold"/>
            </a:endParaRPr>
          </a:p>
          <a:p>
            <a:pPr indent="0" lvl="0" marL="914400" rtl="0" algn="l">
              <a:spcBef>
                <a:spcPts val="0"/>
              </a:spcBef>
              <a:spcAft>
                <a:spcPts val="0"/>
              </a:spcAft>
              <a:buNone/>
            </a:pPr>
            <a:r>
              <a:rPr lang="en">
                <a:solidFill>
                  <a:schemeClr val="lt1"/>
                </a:solidFill>
                <a:latin typeface="Nunito SemiBold"/>
                <a:ea typeface="Nunito SemiBold"/>
                <a:cs typeface="Nunito SemiBold"/>
                <a:sym typeface="Nunito SemiBold"/>
              </a:rPr>
              <a:t>Accuracy on poisoned zeros = 0%</a:t>
            </a:r>
            <a:endParaRPr>
              <a:solidFill>
                <a:schemeClr val="lt1"/>
              </a:solidFill>
              <a:latin typeface="Nunito SemiBold"/>
              <a:ea typeface="Nunito SemiBold"/>
              <a:cs typeface="Nunito SemiBold"/>
              <a:sym typeface="Nunito SemiBold"/>
            </a:endParaRPr>
          </a:p>
          <a:p>
            <a:pPr indent="0" lvl="0" marL="0" rtl="0" algn="l">
              <a:spcBef>
                <a:spcPts val="0"/>
              </a:spcBef>
              <a:spcAft>
                <a:spcPts val="0"/>
              </a:spcAft>
              <a:buNone/>
            </a:pPr>
            <a:r>
              <a:t/>
            </a:r>
            <a:endParaRPr>
              <a:solidFill>
                <a:schemeClr val="lt1"/>
              </a:solidFill>
              <a:latin typeface="Nunito SemiBold"/>
              <a:ea typeface="Nunito SemiBold"/>
              <a:cs typeface="Nunito SemiBold"/>
              <a:sym typeface="Nunito SemiBold"/>
            </a:endParaRPr>
          </a:p>
          <a:p>
            <a:pPr indent="-317500" lvl="1" marL="914400" rtl="0" algn="l">
              <a:spcBef>
                <a:spcPts val="0"/>
              </a:spcBef>
              <a:spcAft>
                <a:spcPts val="0"/>
              </a:spcAft>
              <a:buClr>
                <a:schemeClr val="lt1"/>
              </a:buClr>
              <a:buSzPts val="1400"/>
              <a:buFont typeface="Nunito SemiBold"/>
              <a:buChar char="○"/>
            </a:pPr>
            <a:r>
              <a:rPr lang="en">
                <a:solidFill>
                  <a:schemeClr val="lt1"/>
                </a:solidFill>
                <a:latin typeface="Nunito SemiBold"/>
                <a:ea typeface="Nunito SemiBold"/>
                <a:cs typeface="Nunito SemiBold"/>
                <a:sym typeface="Nunito SemiBold"/>
              </a:rPr>
              <a:t>We then implemented adversarial training for 80 epochs, which used a</a:t>
            </a:r>
            <a:endParaRPr>
              <a:solidFill>
                <a:schemeClr val="lt1"/>
              </a:solidFill>
              <a:latin typeface="Nunito SemiBold"/>
              <a:ea typeface="Nunito SemiBold"/>
              <a:cs typeface="Nunito SemiBold"/>
              <a:sym typeface="Nunito SemiBold"/>
            </a:endParaRPr>
          </a:p>
          <a:p>
            <a:pPr indent="0" lvl="0" marL="914400" rtl="0" algn="l">
              <a:spcBef>
                <a:spcPts val="0"/>
              </a:spcBef>
              <a:spcAft>
                <a:spcPts val="0"/>
              </a:spcAft>
              <a:buNone/>
            </a:pPr>
            <a:r>
              <a:rPr lang="en">
                <a:solidFill>
                  <a:schemeClr val="lt1"/>
                </a:solidFill>
                <a:latin typeface="Nunito SemiBold"/>
                <a:ea typeface="Nunito SemiBold"/>
                <a:cs typeface="Nunito SemiBold"/>
                <a:sym typeface="Nunito SemiBold"/>
              </a:rPr>
              <a:t>Projected Gradient descent attack to generate Adversarial samples.</a:t>
            </a:r>
            <a:endParaRPr>
              <a:solidFill>
                <a:schemeClr val="lt1"/>
              </a:solidFill>
              <a:latin typeface="Nunito SemiBold"/>
              <a:ea typeface="Nunito SemiBold"/>
              <a:cs typeface="Nunito SemiBold"/>
              <a:sym typeface="Nunito SemiBold"/>
            </a:endParaRPr>
          </a:p>
          <a:p>
            <a:pPr indent="0" lvl="0" marL="914400" rtl="0" algn="l">
              <a:spcBef>
                <a:spcPts val="0"/>
              </a:spcBef>
              <a:spcAft>
                <a:spcPts val="0"/>
              </a:spcAft>
              <a:buNone/>
            </a:pPr>
            <a:r>
              <a:t/>
            </a:r>
            <a:endParaRPr>
              <a:solidFill>
                <a:schemeClr val="lt1"/>
              </a:solidFill>
              <a:latin typeface="Nunito SemiBold"/>
              <a:ea typeface="Nunito SemiBold"/>
              <a:cs typeface="Nunito SemiBold"/>
              <a:sym typeface="Nunito SemiBold"/>
            </a:endParaRPr>
          </a:p>
          <a:p>
            <a:pPr indent="0" lvl="0" marL="914400" rtl="0" algn="l">
              <a:spcBef>
                <a:spcPts val="0"/>
              </a:spcBef>
              <a:spcAft>
                <a:spcPts val="0"/>
              </a:spcAft>
              <a:buNone/>
            </a:pPr>
            <a:r>
              <a:rPr lang="en">
                <a:solidFill>
                  <a:schemeClr val="lt1"/>
                </a:solidFill>
                <a:latin typeface="Nunito SemiBold"/>
                <a:ea typeface="Nunito SemiBold"/>
                <a:cs typeface="Nunito SemiBold"/>
                <a:sym typeface="Nunito SemiBold"/>
              </a:rPr>
              <a:t>Accuracy on clean zeros = 94.18%</a:t>
            </a:r>
            <a:endParaRPr>
              <a:solidFill>
                <a:schemeClr val="lt1"/>
              </a:solidFill>
              <a:latin typeface="Nunito SemiBold"/>
              <a:ea typeface="Nunito SemiBold"/>
              <a:cs typeface="Nunito SemiBold"/>
              <a:sym typeface="Nunito SemiBold"/>
            </a:endParaRPr>
          </a:p>
          <a:p>
            <a:pPr indent="0" lvl="0" marL="914400" rtl="0" algn="l">
              <a:spcBef>
                <a:spcPts val="0"/>
              </a:spcBef>
              <a:spcAft>
                <a:spcPts val="0"/>
              </a:spcAft>
              <a:buNone/>
            </a:pPr>
            <a:r>
              <a:rPr lang="en">
                <a:solidFill>
                  <a:schemeClr val="lt1"/>
                </a:solidFill>
                <a:latin typeface="Nunito SemiBold"/>
                <a:ea typeface="Nunito SemiBold"/>
                <a:cs typeface="Nunito SemiBold"/>
                <a:sym typeface="Nunito SemiBold"/>
              </a:rPr>
              <a:t>Accurac</a:t>
            </a:r>
            <a:r>
              <a:rPr lang="en">
                <a:solidFill>
                  <a:schemeClr val="lt1"/>
                </a:solidFill>
                <a:latin typeface="Nunito SemiBold"/>
                <a:ea typeface="Nunito SemiBold"/>
                <a:cs typeface="Nunito SemiBold"/>
                <a:sym typeface="Nunito SemiBold"/>
              </a:rPr>
              <a:t>y on poisoned zeros = 92.65%</a:t>
            </a:r>
            <a:endParaRPr>
              <a:solidFill>
                <a:schemeClr val="lt1"/>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9" name="Shape 229"/>
        <p:cNvGrpSpPr/>
        <p:nvPr/>
      </p:nvGrpSpPr>
      <p:grpSpPr>
        <a:xfrm>
          <a:off x="0" y="0"/>
          <a:ext cx="0" cy="0"/>
          <a:chOff x="0" y="0"/>
          <a:chExt cx="0" cy="0"/>
        </a:xfrm>
      </p:grpSpPr>
      <p:sp>
        <p:nvSpPr>
          <p:cNvPr id="230" name="Google Shape;230;p24"/>
          <p:cNvSpPr txBox="1"/>
          <p:nvPr/>
        </p:nvSpPr>
        <p:spPr>
          <a:xfrm>
            <a:off x="429725" y="319100"/>
            <a:ext cx="7474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Proxima Nova"/>
                <a:ea typeface="Proxima Nova"/>
                <a:cs typeface="Proxima Nova"/>
                <a:sym typeface="Proxima Nova"/>
              </a:rPr>
              <a:t>Results</a:t>
            </a:r>
            <a:endParaRPr b="1" sz="2400">
              <a:solidFill>
                <a:schemeClr val="lt1"/>
              </a:solidFill>
              <a:latin typeface="Proxima Nova"/>
              <a:ea typeface="Proxima Nova"/>
              <a:cs typeface="Proxima Nova"/>
              <a:sym typeface="Proxima Nova"/>
            </a:endParaRPr>
          </a:p>
        </p:txBody>
      </p:sp>
      <p:sp>
        <p:nvSpPr>
          <p:cNvPr id="231" name="Google Shape;231;p24"/>
          <p:cNvSpPr txBox="1"/>
          <p:nvPr/>
        </p:nvSpPr>
        <p:spPr>
          <a:xfrm>
            <a:off x="429725" y="797000"/>
            <a:ext cx="8550000" cy="455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highlight>
                  <a:schemeClr val="dk1"/>
                </a:highlight>
                <a:latin typeface="Nunito"/>
                <a:ea typeface="Nunito"/>
                <a:cs typeface="Nunito"/>
                <a:sym typeface="Nunito"/>
              </a:rPr>
              <a:t>MNIST Dataset</a:t>
            </a:r>
            <a:endParaRPr b="1" sz="1800">
              <a:solidFill>
                <a:schemeClr val="lt1"/>
              </a:solidFill>
              <a:highlight>
                <a:schemeClr val="dk1"/>
              </a:highlight>
              <a:latin typeface="Nunito"/>
              <a:ea typeface="Nunito"/>
              <a:cs typeface="Nunito"/>
              <a:sym typeface="Nunito"/>
            </a:endParaRPr>
          </a:p>
          <a:p>
            <a:pPr indent="0" lvl="0" marL="0" rtl="0" algn="l">
              <a:spcBef>
                <a:spcPts val="0"/>
              </a:spcBef>
              <a:spcAft>
                <a:spcPts val="0"/>
              </a:spcAft>
              <a:buNone/>
            </a:pPr>
            <a:r>
              <a:t/>
            </a:r>
            <a:endParaRPr b="1">
              <a:solidFill>
                <a:schemeClr val="lt1"/>
              </a:solidFill>
              <a:highlight>
                <a:schemeClr val="dk1"/>
              </a:highlight>
              <a:latin typeface="Nunito"/>
              <a:ea typeface="Nunito"/>
              <a:cs typeface="Nunito"/>
              <a:sym typeface="Nunito"/>
            </a:endParaRPr>
          </a:p>
          <a:p>
            <a:pPr indent="0" lvl="0" marL="0" rtl="0" algn="l">
              <a:spcBef>
                <a:spcPts val="0"/>
              </a:spcBef>
              <a:spcAft>
                <a:spcPts val="0"/>
              </a:spcAft>
              <a:buNone/>
            </a:pPr>
            <a:r>
              <a:rPr lang="en" u="sng">
                <a:solidFill>
                  <a:schemeClr val="lt1"/>
                </a:solidFill>
                <a:highlight>
                  <a:schemeClr val="dk1"/>
                </a:highlight>
                <a:latin typeface="Nunito SemiBold"/>
                <a:ea typeface="Nunito SemiBold"/>
                <a:cs typeface="Nunito SemiBold"/>
                <a:sym typeface="Nunito SemiBold"/>
              </a:rPr>
              <a:t>Clean label attack ( Turner attack )   </a:t>
            </a:r>
            <a:endParaRPr u="sng">
              <a:solidFill>
                <a:schemeClr val="lt1"/>
              </a:solidFill>
              <a:highlight>
                <a:schemeClr val="dk1"/>
              </a:highlight>
              <a:latin typeface="Nunito SemiBold"/>
              <a:ea typeface="Nunito SemiBold"/>
              <a:cs typeface="Nunito SemiBold"/>
              <a:sym typeface="Nunito SemiBold"/>
            </a:endParaRPr>
          </a:p>
          <a:p>
            <a:pPr indent="0" lvl="0" marL="0" rtl="0" algn="l">
              <a:spcBef>
                <a:spcPts val="0"/>
              </a:spcBef>
              <a:spcAft>
                <a:spcPts val="0"/>
              </a:spcAft>
              <a:buNone/>
            </a:pPr>
            <a:r>
              <a:t/>
            </a:r>
            <a:endParaRPr>
              <a:solidFill>
                <a:schemeClr val="lt1"/>
              </a:solidFill>
              <a:highlight>
                <a:schemeClr val="dk1"/>
              </a:highlight>
              <a:latin typeface="Nunito SemiBold"/>
              <a:ea typeface="Nunito SemiBold"/>
              <a:cs typeface="Nunito SemiBold"/>
              <a:sym typeface="Nunito SemiBold"/>
            </a:endParaRPr>
          </a:p>
          <a:p>
            <a:pPr indent="0" lvl="0" marL="0" rtl="0" algn="l">
              <a:spcBef>
                <a:spcPts val="0"/>
              </a:spcBef>
              <a:spcAft>
                <a:spcPts val="0"/>
              </a:spcAft>
              <a:buNone/>
            </a:pPr>
            <a:r>
              <a:rPr lang="en">
                <a:solidFill>
                  <a:schemeClr val="lt1"/>
                </a:solidFill>
                <a:highlight>
                  <a:schemeClr val="dk1"/>
                </a:highlight>
                <a:latin typeface="Nunito SemiBold"/>
                <a:ea typeface="Nunito SemiBold"/>
                <a:cs typeface="Nunito SemiBold"/>
                <a:sym typeface="Nunito SemiBold"/>
              </a:rPr>
              <a:t>Test accuracy on Images with backdoor</a:t>
            </a:r>
            <a:endParaRPr>
              <a:solidFill>
                <a:schemeClr val="lt1"/>
              </a:solidFill>
              <a:highlight>
                <a:schemeClr val="dk1"/>
              </a:highlight>
              <a:latin typeface="Nunito SemiBold"/>
              <a:ea typeface="Nunito SemiBold"/>
              <a:cs typeface="Nunito SemiBold"/>
              <a:sym typeface="Nunito SemiBold"/>
            </a:endParaRPr>
          </a:p>
          <a:p>
            <a:pPr indent="0" lvl="0" marL="0" rtl="0" algn="l">
              <a:spcBef>
                <a:spcPts val="0"/>
              </a:spcBef>
              <a:spcAft>
                <a:spcPts val="0"/>
              </a:spcAft>
              <a:buNone/>
            </a:pPr>
            <a:r>
              <a:t/>
            </a:r>
            <a:endParaRPr b="1">
              <a:solidFill>
                <a:schemeClr val="lt1"/>
              </a:solidFill>
              <a:highlight>
                <a:schemeClr val="dk1"/>
              </a:highlight>
              <a:latin typeface="Nunito"/>
              <a:ea typeface="Nunito"/>
              <a:cs typeface="Nunito"/>
              <a:sym typeface="Nunito"/>
            </a:endParaRPr>
          </a:p>
          <a:p>
            <a:pPr indent="0" lvl="0" marL="0" rtl="0" algn="l">
              <a:spcBef>
                <a:spcPts val="0"/>
              </a:spcBef>
              <a:spcAft>
                <a:spcPts val="0"/>
              </a:spcAft>
              <a:buNone/>
            </a:pPr>
            <a:r>
              <a:t/>
            </a:r>
            <a:endParaRPr b="1">
              <a:solidFill>
                <a:schemeClr val="lt1"/>
              </a:solidFill>
              <a:highlight>
                <a:schemeClr val="dk1"/>
              </a:highlight>
              <a:latin typeface="Nunito"/>
              <a:ea typeface="Nunito"/>
              <a:cs typeface="Nunito"/>
              <a:sym typeface="Nunito"/>
            </a:endParaRPr>
          </a:p>
          <a:p>
            <a:pPr indent="0" lvl="0" marL="0" rtl="0" algn="l">
              <a:spcBef>
                <a:spcPts val="0"/>
              </a:spcBef>
              <a:spcAft>
                <a:spcPts val="0"/>
              </a:spcAft>
              <a:buNone/>
            </a:pPr>
            <a:r>
              <a:t/>
            </a:r>
            <a:endParaRPr b="1">
              <a:solidFill>
                <a:schemeClr val="lt1"/>
              </a:solidFill>
              <a:highlight>
                <a:schemeClr val="dk1"/>
              </a:highlight>
              <a:latin typeface="Nunito"/>
              <a:ea typeface="Nunito"/>
              <a:cs typeface="Nunito"/>
              <a:sym typeface="Nunito"/>
            </a:endParaRPr>
          </a:p>
          <a:p>
            <a:pPr indent="0" lvl="0" marL="0" rtl="0" algn="l">
              <a:spcBef>
                <a:spcPts val="0"/>
              </a:spcBef>
              <a:spcAft>
                <a:spcPts val="0"/>
              </a:spcAft>
              <a:buNone/>
            </a:pPr>
            <a:r>
              <a:t/>
            </a:r>
            <a:endParaRPr b="1">
              <a:solidFill>
                <a:schemeClr val="lt1"/>
              </a:solidFill>
              <a:highlight>
                <a:schemeClr val="dk1"/>
              </a:highlight>
              <a:latin typeface="Nunito"/>
              <a:ea typeface="Nunito"/>
              <a:cs typeface="Nunito"/>
              <a:sym typeface="Nunito"/>
            </a:endParaRPr>
          </a:p>
          <a:p>
            <a:pPr indent="0" lvl="0" marL="0" rtl="0" algn="l">
              <a:spcBef>
                <a:spcPts val="0"/>
              </a:spcBef>
              <a:spcAft>
                <a:spcPts val="0"/>
              </a:spcAft>
              <a:buNone/>
            </a:pPr>
            <a:r>
              <a:t/>
            </a:r>
            <a:endParaRPr b="1">
              <a:solidFill>
                <a:schemeClr val="lt1"/>
              </a:solidFill>
              <a:highlight>
                <a:schemeClr val="dk1"/>
              </a:highlight>
              <a:latin typeface="Nunito"/>
              <a:ea typeface="Nunito"/>
              <a:cs typeface="Nunito"/>
              <a:sym typeface="Nunito"/>
            </a:endParaRPr>
          </a:p>
          <a:p>
            <a:pPr indent="0" lvl="0" marL="0" rtl="0" algn="l">
              <a:spcBef>
                <a:spcPts val="0"/>
              </a:spcBef>
              <a:spcAft>
                <a:spcPts val="0"/>
              </a:spcAft>
              <a:buNone/>
            </a:pPr>
            <a:r>
              <a:rPr b="1" lang="en" u="sng">
                <a:solidFill>
                  <a:schemeClr val="lt1"/>
                </a:solidFill>
                <a:highlight>
                  <a:schemeClr val="dk1"/>
                </a:highlight>
                <a:latin typeface="Nunito"/>
                <a:ea typeface="Nunito"/>
                <a:cs typeface="Nunito"/>
                <a:sym typeface="Nunito"/>
              </a:rPr>
              <a:t>Gu et al attack ( Badnets )</a:t>
            </a:r>
            <a:endParaRPr b="1" u="sng">
              <a:solidFill>
                <a:schemeClr val="lt1"/>
              </a:solidFill>
              <a:highlight>
                <a:schemeClr val="dk1"/>
              </a:highlight>
              <a:latin typeface="Nunito"/>
              <a:ea typeface="Nunito"/>
              <a:cs typeface="Nunito"/>
              <a:sym typeface="Nunito"/>
            </a:endParaRPr>
          </a:p>
          <a:p>
            <a:pPr indent="0" lvl="0" marL="0" rtl="0" algn="l">
              <a:spcBef>
                <a:spcPts val="0"/>
              </a:spcBef>
              <a:spcAft>
                <a:spcPts val="0"/>
              </a:spcAft>
              <a:buNone/>
            </a:pPr>
            <a:r>
              <a:rPr lang="en">
                <a:solidFill>
                  <a:schemeClr val="lt1"/>
                </a:solidFill>
                <a:highlight>
                  <a:schemeClr val="dk1"/>
                </a:highlight>
                <a:latin typeface="Nunito SemiBold"/>
                <a:ea typeface="Nunito SemiBold"/>
                <a:cs typeface="Nunito SemiBold"/>
                <a:sym typeface="Nunito SemiBold"/>
              </a:rPr>
              <a:t>Test accuracy on Images with backdoor</a:t>
            </a:r>
            <a:endParaRPr b="1">
              <a:solidFill>
                <a:schemeClr val="lt1"/>
              </a:solidFill>
              <a:highlight>
                <a:schemeClr val="dk1"/>
              </a:highlight>
              <a:latin typeface="Nunito"/>
              <a:ea typeface="Nunito"/>
              <a:cs typeface="Nunito"/>
              <a:sym typeface="Nunito"/>
            </a:endParaRPr>
          </a:p>
          <a:p>
            <a:pPr indent="0" lvl="0" marL="0" rtl="0" algn="l">
              <a:spcBef>
                <a:spcPts val="0"/>
              </a:spcBef>
              <a:spcAft>
                <a:spcPts val="0"/>
              </a:spcAft>
              <a:buNone/>
            </a:pPr>
            <a:r>
              <a:rPr b="1" lang="en">
                <a:solidFill>
                  <a:schemeClr val="lt1"/>
                </a:solidFill>
                <a:highlight>
                  <a:schemeClr val="dk1"/>
                </a:highlight>
                <a:latin typeface="Nunito"/>
                <a:ea typeface="Nunito"/>
                <a:cs typeface="Nunito"/>
                <a:sym typeface="Nunito"/>
              </a:rPr>
              <a:t>	</a:t>
            </a:r>
            <a:endParaRPr b="1">
              <a:solidFill>
                <a:schemeClr val="lt1"/>
              </a:solidFill>
              <a:highlight>
                <a:schemeClr val="dk1"/>
              </a:highlight>
              <a:latin typeface="Nunito"/>
              <a:ea typeface="Nunito"/>
              <a:cs typeface="Nunito"/>
              <a:sym typeface="Nunito"/>
            </a:endParaRPr>
          </a:p>
          <a:p>
            <a:pPr indent="0" lvl="0" marL="0" rtl="0" algn="l">
              <a:spcBef>
                <a:spcPts val="0"/>
              </a:spcBef>
              <a:spcAft>
                <a:spcPts val="0"/>
              </a:spcAft>
              <a:buNone/>
            </a:pPr>
            <a:r>
              <a:t/>
            </a:r>
            <a:endParaRPr u="sng">
              <a:solidFill>
                <a:schemeClr val="lt1"/>
              </a:solidFill>
              <a:highlight>
                <a:schemeClr val="dk1"/>
              </a:highlight>
              <a:latin typeface="Nunito SemiBold"/>
              <a:ea typeface="Nunito SemiBold"/>
              <a:cs typeface="Nunito SemiBold"/>
              <a:sym typeface="Nunito SemiBold"/>
            </a:endParaRPr>
          </a:p>
          <a:p>
            <a:pPr indent="0" lvl="0" marL="0" rtl="0" algn="l">
              <a:spcBef>
                <a:spcPts val="0"/>
              </a:spcBef>
              <a:spcAft>
                <a:spcPts val="0"/>
              </a:spcAft>
              <a:buNone/>
            </a:pPr>
            <a:r>
              <a:t/>
            </a:r>
            <a:endParaRPr u="sng">
              <a:solidFill>
                <a:schemeClr val="lt1"/>
              </a:solidFill>
              <a:highlight>
                <a:schemeClr val="dk1"/>
              </a:highlight>
              <a:latin typeface="Nunito SemiBold"/>
              <a:ea typeface="Nunito SemiBold"/>
              <a:cs typeface="Nunito SemiBold"/>
              <a:sym typeface="Nunito SemiBold"/>
            </a:endParaRPr>
          </a:p>
          <a:p>
            <a:pPr indent="0" lvl="0" marL="0" rtl="0" algn="l">
              <a:spcBef>
                <a:spcPts val="0"/>
              </a:spcBef>
              <a:spcAft>
                <a:spcPts val="0"/>
              </a:spcAft>
              <a:buNone/>
            </a:pPr>
            <a:r>
              <a:t/>
            </a:r>
            <a:endParaRPr>
              <a:solidFill>
                <a:schemeClr val="lt1"/>
              </a:solidFill>
              <a:highlight>
                <a:schemeClr val="dk1"/>
              </a:highlight>
              <a:latin typeface="Nunito SemiBold"/>
              <a:ea typeface="Nunito SemiBold"/>
              <a:cs typeface="Nunito SemiBold"/>
              <a:sym typeface="Nunito SemiBold"/>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p:txBody>
      </p:sp>
      <p:graphicFrame>
        <p:nvGraphicFramePr>
          <p:cNvPr id="232" name="Google Shape;232;p24"/>
          <p:cNvGraphicFramePr/>
          <p:nvPr/>
        </p:nvGraphicFramePr>
        <p:xfrm>
          <a:off x="952500" y="2190750"/>
          <a:ext cx="3000000" cy="3000000"/>
        </p:xfrm>
        <a:graphic>
          <a:graphicData uri="http://schemas.openxmlformats.org/drawingml/2006/table">
            <a:tbl>
              <a:tblPr>
                <a:noFill/>
                <a:tableStyleId>{9BCC7ABE-CC58-42B9-815B-E4BB2D33D18F}</a:tableStyleId>
              </a:tblPr>
              <a:tblGrid>
                <a:gridCol w="3619500"/>
                <a:gridCol w="3619500"/>
              </a:tblGrid>
              <a:tr h="381000">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Normal Training on Poisoned Data</a:t>
                      </a:r>
                      <a:endParaRPr>
                        <a:solidFill>
                          <a:schemeClr val="lt1"/>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Adversarial Training on Poisoned Data</a:t>
                      </a:r>
                      <a:endParaRPr>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1.39%</a:t>
                      </a:r>
                      <a:endParaRPr>
                        <a:solidFill>
                          <a:schemeClr val="lt1"/>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90.68%</a:t>
                      </a:r>
                      <a:endParaRPr>
                        <a:latin typeface="Nunito"/>
                        <a:ea typeface="Nunito"/>
                        <a:cs typeface="Nunito"/>
                        <a:sym typeface="Nunito"/>
                      </a:endParaRPr>
                    </a:p>
                  </a:txBody>
                  <a:tcPr marT="91425" marB="91425" marR="91425" marL="91425"/>
                </a:tc>
              </a:tr>
            </a:tbl>
          </a:graphicData>
        </a:graphic>
      </p:graphicFrame>
      <p:graphicFrame>
        <p:nvGraphicFramePr>
          <p:cNvPr id="233" name="Google Shape;233;p24"/>
          <p:cNvGraphicFramePr/>
          <p:nvPr/>
        </p:nvGraphicFramePr>
        <p:xfrm>
          <a:off x="339300" y="3634815"/>
          <a:ext cx="3000000" cy="3000000"/>
        </p:xfrm>
        <a:graphic>
          <a:graphicData uri="http://schemas.openxmlformats.org/drawingml/2006/table">
            <a:tbl>
              <a:tblPr>
                <a:noFill/>
                <a:tableStyleId>{9BCC7ABE-CC58-42B9-815B-E4BB2D33D18F}</a:tableStyleId>
              </a:tblPr>
              <a:tblGrid>
                <a:gridCol w="1942875"/>
                <a:gridCol w="2083025"/>
                <a:gridCol w="2174075"/>
                <a:gridCol w="2440425"/>
              </a:tblGrid>
              <a:tr h="640200">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Normal Training on Poisoned Data</a:t>
                      </a:r>
                      <a:endParaRPr>
                        <a:solidFill>
                          <a:schemeClr val="lt1"/>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Effectiveness of poison after normal training on poisoned data</a:t>
                      </a:r>
                      <a:endParaRPr>
                        <a:solidFill>
                          <a:schemeClr val="lt1"/>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Adversarial Training on Poisoned Data</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Effectiveness of poison after AT on poisoned data</a:t>
                      </a:r>
                      <a:endParaRPr>
                        <a:solidFill>
                          <a:schemeClr val="lt1"/>
                        </a:solidFill>
                        <a:latin typeface="Nunito"/>
                        <a:ea typeface="Nunito"/>
                        <a:cs typeface="Nunito"/>
                        <a:sym typeface="Nunito"/>
                      </a:endParaRPr>
                    </a:p>
                  </a:txBody>
                  <a:tcPr marT="91425" marB="91425" marR="91425" marL="91425"/>
                </a:tc>
              </a:tr>
              <a:tr h="375725">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1.17%</a:t>
                      </a:r>
                      <a:endParaRPr>
                        <a:solidFill>
                          <a:schemeClr val="lt1"/>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96.22%</a:t>
                      </a:r>
                      <a:endParaRPr>
                        <a:solidFill>
                          <a:schemeClr val="lt1"/>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91.71%</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0.99%</a:t>
                      </a:r>
                      <a:endParaRPr>
                        <a:solidFill>
                          <a:schemeClr val="lt1"/>
                        </a:solidFill>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7" name="Shape 237"/>
        <p:cNvGrpSpPr/>
        <p:nvPr/>
      </p:nvGrpSpPr>
      <p:grpSpPr>
        <a:xfrm>
          <a:off x="0" y="0"/>
          <a:ext cx="0" cy="0"/>
          <a:chOff x="0" y="0"/>
          <a:chExt cx="0" cy="0"/>
        </a:xfrm>
      </p:grpSpPr>
      <p:sp>
        <p:nvSpPr>
          <p:cNvPr id="238" name="Google Shape;238;p25"/>
          <p:cNvSpPr txBox="1"/>
          <p:nvPr>
            <p:ph idx="4294967295" type="title"/>
          </p:nvPr>
        </p:nvSpPr>
        <p:spPr>
          <a:xfrm>
            <a:off x="720000" y="255725"/>
            <a:ext cx="7704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Problem Statement</a:t>
            </a:r>
            <a:endParaRPr sz="2400"/>
          </a:p>
        </p:txBody>
      </p:sp>
      <p:sp>
        <p:nvSpPr>
          <p:cNvPr id="239" name="Google Shape;239;p25"/>
          <p:cNvSpPr txBox="1"/>
          <p:nvPr/>
        </p:nvSpPr>
        <p:spPr>
          <a:xfrm>
            <a:off x="720000" y="369800"/>
            <a:ext cx="7474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Proxima Nova"/>
                <a:ea typeface="Proxima Nova"/>
                <a:cs typeface="Proxima Nova"/>
                <a:sym typeface="Proxima Nova"/>
              </a:rPr>
              <a:t>Results</a:t>
            </a:r>
            <a:endParaRPr b="1" sz="2400">
              <a:solidFill>
                <a:schemeClr val="lt1"/>
              </a:solidFill>
              <a:latin typeface="Proxima Nova"/>
              <a:ea typeface="Proxima Nova"/>
              <a:cs typeface="Proxima Nova"/>
              <a:sym typeface="Proxima Nova"/>
            </a:endParaRPr>
          </a:p>
        </p:txBody>
      </p:sp>
      <p:sp>
        <p:nvSpPr>
          <p:cNvPr id="240" name="Google Shape;240;p25"/>
          <p:cNvSpPr txBox="1"/>
          <p:nvPr/>
        </p:nvSpPr>
        <p:spPr>
          <a:xfrm>
            <a:off x="720000" y="923900"/>
            <a:ext cx="85500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highlight>
                  <a:schemeClr val="dk1"/>
                </a:highlight>
                <a:latin typeface="Nunito"/>
                <a:ea typeface="Nunito"/>
                <a:cs typeface="Nunito"/>
                <a:sym typeface="Nunito"/>
              </a:rPr>
              <a:t>CIFAR - 10 Dataset</a:t>
            </a:r>
            <a:endParaRPr b="1" sz="1800">
              <a:solidFill>
                <a:schemeClr val="lt1"/>
              </a:solidFill>
              <a:highlight>
                <a:schemeClr val="dk1"/>
              </a:highlight>
              <a:latin typeface="Nunito"/>
              <a:ea typeface="Nunito"/>
              <a:cs typeface="Nunito"/>
              <a:sym typeface="Nunito"/>
            </a:endParaRPr>
          </a:p>
          <a:p>
            <a:pPr indent="0" lvl="0" marL="0" rtl="0" algn="l">
              <a:spcBef>
                <a:spcPts val="0"/>
              </a:spcBef>
              <a:spcAft>
                <a:spcPts val="0"/>
              </a:spcAft>
              <a:buNone/>
            </a:pPr>
            <a:r>
              <a:t/>
            </a:r>
            <a:endParaRPr u="sng">
              <a:solidFill>
                <a:schemeClr val="lt1"/>
              </a:solidFill>
              <a:highlight>
                <a:schemeClr val="dk1"/>
              </a:highlight>
              <a:latin typeface="Nunito SemiBold"/>
              <a:ea typeface="Nunito SemiBold"/>
              <a:cs typeface="Nunito SemiBold"/>
              <a:sym typeface="Nunito SemiBold"/>
            </a:endParaRPr>
          </a:p>
          <a:p>
            <a:pPr indent="0" lvl="0" marL="0" rtl="0" algn="l">
              <a:spcBef>
                <a:spcPts val="0"/>
              </a:spcBef>
              <a:spcAft>
                <a:spcPts val="0"/>
              </a:spcAft>
              <a:buNone/>
            </a:pPr>
            <a:r>
              <a:rPr lang="en" u="sng">
                <a:solidFill>
                  <a:schemeClr val="lt1"/>
                </a:solidFill>
                <a:highlight>
                  <a:schemeClr val="dk1"/>
                </a:highlight>
                <a:latin typeface="Nunito SemiBold"/>
                <a:ea typeface="Nunito SemiBold"/>
                <a:cs typeface="Nunito SemiBold"/>
                <a:sym typeface="Nunito SemiBold"/>
              </a:rPr>
              <a:t>Gu et al (Badnets)</a:t>
            </a:r>
            <a:endParaRPr u="sng">
              <a:solidFill>
                <a:schemeClr val="lt1"/>
              </a:solidFill>
              <a:highlight>
                <a:schemeClr val="dk1"/>
              </a:highlight>
              <a:latin typeface="Nunito SemiBold"/>
              <a:ea typeface="Nunito SemiBold"/>
              <a:cs typeface="Nunito SemiBold"/>
              <a:sym typeface="Nunito SemiBold"/>
            </a:endParaRPr>
          </a:p>
          <a:p>
            <a:pPr indent="0" lvl="0" marL="0" rtl="0" algn="l">
              <a:spcBef>
                <a:spcPts val="0"/>
              </a:spcBef>
              <a:spcAft>
                <a:spcPts val="0"/>
              </a:spcAft>
              <a:buNone/>
            </a:pPr>
            <a:r>
              <a:t/>
            </a:r>
            <a:endParaRPr>
              <a:solidFill>
                <a:schemeClr val="lt1"/>
              </a:solidFill>
              <a:highlight>
                <a:schemeClr val="dk1"/>
              </a:highlight>
              <a:latin typeface="Nunito SemiBold"/>
              <a:ea typeface="Nunito SemiBold"/>
              <a:cs typeface="Nunito SemiBold"/>
              <a:sym typeface="Nunito SemiBold"/>
            </a:endParaRPr>
          </a:p>
          <a:p>
            <a:pPr indent="0" lvl="0" marL="0" rtl="0" algn="l">
              <a:spcBef>
                <a:spcPts val="0"/>
              </a:spcBef>
              <a:spcAft>
                <a:spcPts val="0"/>
              </a:spcAft>
              <a:buNone/>
            </a:pPr>
            <a:r>
              <a:rPr lang="en">
                <a:solidFill>
                  <a:schemeClr val="lt1"/>
                </a:solidFill>
                <a:highlight>
                  <a:schemeClr val="dk1"/>
                </a:highlight>
                <a:latin typeface="Nunito SemiBold"/>
                <a:ea typeface="Nunito SemiBold"/>
                <a:cs typeface="Nunito SemiBold"/>
                <a:sym typeface="Nunito SemiBold"/>
              </a:rPr>
              <a:t>Test accuracy on Images with backdoor</a:t>
            </a:r>
            <a:endParaRPr>
              <a:solidFill>
                <a:schemeClr val="lt1"/>
              </a:solidFill>
              <a:highlight>
                <a:schemeClr val="dk1"/>
              </a:highlight>
              <a:latin typeface="Nunito SemiBold"/>
              <a:ea typeface="Nunito SemiBold"/>
              <a:cs typeface="Nunito SemiBold"/>
              <a:sym typeface="Nunito SemiBold"/>
            </a:endParaRPr>
          </a:p>
          <a:p>
            <a:pPr indent="0" lvl="0" marL="0" rtl="0" algn="l">
              <a:spcBef>
                <a:spcPts val="0"/>
              </a:spcBef>
              <a:spcAft>
                <a:spcPts val="0"/>
              </a:spcAft>
              <a:buNone/>
            </a:pPr>
            <a:r>
              <a:t/>
            </a:r>
            <a:endParaRPr b="1">
              <a:solidFill>
                <a:schemeClr val="lt1"/>
              </a:solidFill>
              <a:highlight>
                <a:schemeClr val="dk1"/>
              </a:highlight>
              <a:latin typeface="Nunito"/>
              <a:ea typeface="Nunito"/>
              <a:cs typeface="Nunito"/>
              <a:sym typeface="Nunito"/>
            </a:endParaRPr>
          </a:p>
          <a:p>
            <a:pPr indent="0" lvl="0" marL="0" rtl="0" algn="l">
              <a:spcBef>
                <a:spcPts val="0"/>
              </a:spcBef>
              <a:spcAft>
                <a:spcPts val="0"/>
              </a:spcAft>
              <a:buNone/>
            </a:pPr>
            <a:r>
              <a:t/>
            </a:r>
            <a:endParaRPr b="1">
              <a:solidFill>
                <a:schemeClr val="lt1"/>
              </a:solidFill>
              <a:highlight>
                <a:schemeClr val="dk1"/>
              </a:highlight>
              <a:latin typeface="Nunito"/>
              <a:ea typeface="Nunito"/>
              <a:cs typeface="Nunito"/>
              <a:sym typeface="Nunito"/>
            </a:endParaRPr>
          </a:p>
          <a:p>
            <a:pPr indent="0" lvl="0" marL="0" rtl="0" algn="l">
              <a:spcBef>
                <a:spcPts val="0"/>
              </a:spcBef>
              <a:spcAft>
                <a:spcPts val="0"/>
              </a:spcAft>
              <a:buNone/>
            </a:pPr>
            <a:r>
              <a:t/>
            </a:r>
            <a:endParaRPr b="1">
              <a:solidFill>
                <a:schemeClr val="lt1"/>
              </a:solidFill>
              <a:highlight>
                <a:schemeClr val="dk1"/>
              </a:highlight>
              <a:latin typeface="Nunito"/>
              <a:ea typeface="Nunito"/>
              <a:cs typeface="Nunito"/>
              <a:sym typeface="Nunito"/>
            </a:endParaRPr>
          </a:p>
          <a:p>
            <a:pPr indent="0" lvl="0" marL="0" rtl="0" algn="l">
              <a:spcBef>
                <a:spcPts val="0"/>
              </a:spcBef>
              <a:spcAft>
                <a:spcPts val="0"/>
              </a:spcAft>
              <a:buNone/>
            </a:pPr>
            <a:r>
              <a:t/>
            </a:r>
            <a:endParaRPr b="1">
              <a:solidFill>
                <a:schemeClr val="lt1"/>
              </a:solidFill>
              <a:highlight>
                <a:schemeClr val="dk1"/>
              </a:highlight>
              <a:latin typeface="Nunito"/>
              <a:ea typeface="Nunito"/>
              <a:cs typeface="Nunito"/>
              <a:sym typeface="Nunito"/>
            </a:endParaRPr>
          </a:p>
          <a:p>
            <a:pPr indent="0" lvl="0" marL="0" rtl="0" algn="l">
              <a:spcBef>
                <a:spcPts val="0"/>
              </a:spcBef>
              <a:spcAft>
                <a:spcPts val="0"/>
              </a:spcAft>
              <a:buNone/>
            </a:pPr>
            <a:r>
              <a:t/>
            </a:r>
            <a:endParaRPr b="1">
              <a:solidFill>
                <a:schemeClr val="lt1"/>
              </a:solidFill>
              <a:highlight>
                <a:schemeClr val="dk1"/>
              </a:highlight>
              <a:latin typeface="Nunito"/>
              <a:ea typeface="Nunito"/>
              <a:cs typeface="Nunito"/>
              <a:sym typeface="Nunito"/>
            </a:endParaRPr>
          </a:p>
          <a:p>
            <a:pPr indent="0" lvl="0" marL="0" rtl="0" algn="l">
              <a:spcBef>
                <a:spcPts val="0"/>
              </a:spcBef>
              <a:spcAft>
                <a:spcPts val="0"/>
              </a:spcAft>
              <a:buNone/>
            </a:pPr>
            <a:r>
              <a:t/>
            </a:r>
            <a:endParaRPr>
              <a:solidFill>
                <a:schemeClr val="lt1"/>
              </a:solidFill>
              <a:highlight>
                <a:schemeClr val="dk1"/>
              </a:highlight>
              <a:latin typeface="Nunito SemiBold"/>
              <a:ea typeface="Nunito SemiBold"/>
              <a:cs typeface="Nunito SemiBold"/>
              <a:sym typeface="Nunito SemiBold"/>
            </a:endParaRPr>
          </a:p>
          <a:p>
            <a:pPr indent="0" lvl="0" marL="0" rtl="0" algn="l">
              <a:spcBef>
                <a:spcPts val="0"/>
              </a:spcBef>
              <a:spcAft>
                <a:spcPts val="0"/>
              </a:spcAft>
              <a:buNone/>
            </a:pPr>
            <a:r>
              <a:rPr lang="en">
                <a:solidFill>
                  <a:schemeClr val="lt1"/>
                </a:solidFill>
                <a:highlight>
                  <a:schemeClr val="dk1"/>
                </a:highlight>
                <a:latin typeface="Nunito SemiBold"/>
                <a:ea typeface="Nunito SemiBold"/>
                <a:cs typeface="Nunito SemiBold"/>
                <a:sym typeface="Nunito SemiBold"/>
              </a:rPr>
              <a:t>Test accuracy on Images without backdoor</a:t>
            </a:r>
            <a:r>
              <a:rPr b="1" lang="en">
                <a:solidFill>
                  <a:schemeClr val="lt1"/>
                </a:solidFill>
                <a:highlight>
                  <a:schemeClr val="dk1"/>
                </a:highlight>
                <a:latin typeface="Nunito"/>
                <a:ea typeface="Nunito"/>
                <a:cs typeface="Nunito"/>
                <a:sym typeface="Nunito"/>
              </a:rPr>
              <a:t>	</a:t>
            </a:r>
            <a:endParaRPr b="1">
              <a:solidFill>
                <a:schemeClr val="lt1"/>
              </a:solidFill>
              <a:highlight>
                <a:schemeClr val="dk1"/>
              </a:highlight>
              <a:latin typeface="Nunito"/>
              <a:ea typeface="Nunito"/>
              <a:cs typeface="Nunito"/>
              <a:sym typeface="Nunito"/>
            </a:endParaRPr>
          </a:p>
          <a:p>
            <a:pPr indent="0" lvl="0" marL="0" rtl="0" algn="l">
              <a:spcBef>
                <a:spcPts val="0"/>
              </a:spcBef>
              <a:spcAft>
                <a:spcPts val="0"/>
              </a:spcAft>
              <a:buNone/>
            </a:pPr>
            <a:r>
              <a:t/>
            </a:r>
            <a:endParaRPr u="sng">
              <a:solidFill>
                <a:schemeClr val="lt1"/>
              </a:solidFill>
              <a:highlight>
                <a:schemeClr val="dk1"/>
              </a:highlight>
              <a:latin typeface="Nunito SemiBold"/>
              <a:ea typeface="Nunito SemiBold"/>
              <a:cs typeface="Nunito SemiBold"/>
              <a:sym typeface="Nunito SemiBold"/>
            </a:endParaRPr>
          </a:p>
          <a:p>
            <a:pPr indent="0" lvl="0" marL="0" rtl="0" algn="l">
              <a:spcBef>
                <a:spcPts val="0"/>
              </a:spcBef>
              <a:spcAft>
                <a:spcPts val="0"/>
              </a:spcAft>
              <a:buNone/>
            </a:pPr>
            <a:r>
              <a:t/>
            </a:r>
            <a:endParaRPr u="sng">
              <a:solidFill>
                <a:schemeClr val="lt1"/>
              </a:solidFill>
              <a:highlight>
                <a:schemeClr val="dk1"/>
              </a:highlight>
              <a:latin typeface="Nunito SemiBold"/>
              <a:ea typeface="Nunito SemiBold"/>
              <a:cs typeface="Nunito SemiBold"/>
              <a:sym typeface="Nunito SemiBold"/>
            </a:endParaRPr>
          </a:p>
          <a:p>
            <a:pPr indent="0" lvl="0" marL="0" rtl="0" algn="l">
              <a:spcBef>
                <a:spcPts val="0"/>
              </a:spcBef>
              <a:spcAft>
                <a:spcPts val="0"/>
              </a:spcAft>
              <a:buNone/>
            </a:pPr>
            <a:r>
              <a:t/>
            </a:r>
            <a:endParaRPr>
              <a:solidFill>
                <a:schemeClr val="lt1"/>
              </a:solidFill>
              <a:highlight>
                <a:schemeClr val="dk1"/>
              </a:highlight>
              <a:latin typeface="Nunito SemiBold"/>
              <a:ea typeface="Nunito SemiBold"/>
              <a:cs typeface="Nunito SemiBold"/>
              <a:sym typeface="Nunito SemiBold"/>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p:txBody>
      </p:sp>
      <p:graphicFrame>
        <p:nvGraphicFramePr>
          <p:cNvPr id="241" name="Google Shape;241;p25"/>
          <p:cNvGraphicFramePr/>
          <p:nvPr/>
        </p:nvGraphicFramePr>
        <p:xfrm>
          <a:off x="952500" y="2342875"/>
          <a:ext cx="3000000" cy="3000000"/>
        </p:xfrm>
        <a:graphic>
          <a:graphicData uri="http://schemas.openxmlformats.org/drawingml/2006/table">
            <a:tbl>
              <a:tblPr>
                <a:noFill/>
                <a:tableStyleId>{9BCC7ABE-CC58-42B9-815B-E4BB2D33D18F}</a:tableStyleId>
              </a:tblPr>
              <a:tblGrid>
                <a:gridCol w="3619500"/>
                <a:gridCol w="3619500"/>
              </a:tblGrid>
              <a:tr h="381000">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Normal Training with Poisoned Data</a:t>
                      </a:r>
                      <a:endParaRPr>
                        <a:solidFill>
                          <a:schemeClr val="lt1"/>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Adversarial Training with Poisoned Data</a:t>
                      </a:r>
                      <a:endParaRPr>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8.64%</a:t>
                      </a:r>
                      <a:endParaRPr>
                        <a:solidFill>
                          <a:schemeClr val="lt1"/>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54.86%</a:t>
                      </a:r>
                      <a:endParaRPr>
                        <a:latin typeface="Nunito"/>
                        <a:ea typeface="Nunito"/>
                        <a:cs typeface="Nunito"/>
                        <a:sym typeface="Nunito"/>
                      </a:endParaRPr>
                    </a:p>
                  </a:txBody>
                  <a:tcPr marT="91425" marB="91425" marR="91425" marL="91425"/>
                </a:tc>
              </a:tr>
            </a:tbl>
          </a:graphicData>
        </a:graphic>
      </p:graphicFrame>
      <p:graphicFrame>
        <p:nvGraphicFramePr>
          <p:cNvPr id="242" name="Google Shape;242;p25"/>
          <p:cNvGraphicFramePr/>
          <p:nvPr/>
        </p:nvGraphicFramePr>
        <p:xfrm>
          <a:off x="952500" y="3818100"/>
          <a:ext cx="3000000" cy="3000000"/>
        </p:xfrm>
        <a:graphic>
          <a:graphicData uri="http://schemas.openxmlformats.org/drawingml/2006/table">
            <a:tbl>
              <a:tblPr>
                <a:noFill/>
                <a:tableStyleId>{9BCC7ABE-CC58-42B9-815B-E4BB2D33D18F}</a:tableStyleId>
              </a:tblPr>
              <a:tblGrid>
                <a:gridCol w="2413000"/>
                <a:gridCol w="2413000"/>
                <a:gridCol w="2413000"/>
              </a:tblGrid>
              <a:tr h="381000">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Normal Training with Poisoned Data</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Adversarial Training with Poisoned Data</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Effectiveness of poison after AT on poisoned data</a:t>
                      </a:r>
                      <a:endParaRPr>
                        <a:solidFill>
                          <a:schemeClr val="lt1"/>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74.26%</a:t>
                      </a:r>
                      <a:endParaRPr>
                        <a:solidFill>
                          <a:schemeClr val="lt1"/>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52.71%</a:t>
                      </a:r>
                      <a:endParaRPr>
                        <a:solidFill>
                          <a:schemeClr val="lt1"/>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5.32%</a:t>
                      </a:r>
                      <a:endParaRPr>
                        <a:solidFill>
                          <a:schemeClr val="lt1"/>
                        </a:solidFill>
                        <a:latin typeface="Nunito"/>
                        <a:ea typeface="Nunito"/>
                        <a:cs typeface="Nunito"/>
                        <a:sym typeface="Nunito"/>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