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Fira Code Light"/>
      <p:regular r:id="rId12"/>
      <p:bold r:id="rId13"/>
    </p:embeddedFont>
    <p:embeddedFont>
      <p:font typeface="Bebas Neue"/>
      <p:regular r:id="rId14"/>
    </p:embeddedFont>
    <p:embeddedFont>
      <p:font typeface="Fira Code"/>
      <p:regular r:id="rId15"/>
      <p:bold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FiraCodeLight-bold.fntdata"/><Relationship Id="rId12" Type="http://schemas.openxmlformats.org/officeDocument/2006/relationships/font" Target="fonts/FiraCodeLight-regular.fntdata"/><Relationship Id="rId15" Type="http://schemas.openxmlformats.org/officeDocument/2006/relationships/font" Target="fonts/FiraCode-regular.fntdata"/><Relationship Id="rId14" Type="http://schemas.openxmlformats.org/officeDocument/2006/relationships/font" Target="fonts/BebasNeue-regular.fntdata"/><Relationship Id="rId17" Type="http://schemas.openxmlformats.org/officeDocument/2006/relationships/font" Target="fonts/Oswald-regular.fntdata"/><Relationship Id="rId16" Type="http://schemas.openxmlformats.org/officeDocument/2006/relationships/font" Target="fonts/FiraCode-bold.fntdata"/><Relationship Id="rId18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d68ab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d68ab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2,3,4 are introductory, Slide 6 discuss problem statement and Slide 5 discuss significance..Hence Slide 5 and 6 are most important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6584017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6584017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12393e84f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12393e84f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2393e84f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12393e84f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151cf1dbc4_4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151cf1dbc4_4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12393e84f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12393e84f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12393e84f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12393e84f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1" name="Google Shape;18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5" name="Google Shape;195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0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0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20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1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1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1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2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2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2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 txBox="1"/>
          <p:nvPr>
            <p:ph hasCustomPrompt="1"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3"/>
          <p:cNvSpPr txBox="1"/>
          <p:nvPr>
            <p:ph hasCustomPrompt="1"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3"/>
          <p:cNvSpPr txBox="1"/>
          <p:nvPr>
            <p:ph hasCustomPrompt="1"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4" name="Google Shape;264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3" name="Google Shape;273;p24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" name="Google Shape;274;p24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" name="Google Shape;294;p2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2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" name="Google Shape;341;p27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66" name="Google Shape;6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hyperlink" Target="https://viso.ai/deep-learning/adversarial-machine-learning/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image" Target="../media/image3.png"/><Relationship Id="rId5" Type="http://schemas.openxmlformats.org/officeDocument/2006/relationships/hyperlink" Target="https://viso.ai/deep-learning/adversarial-machine-learnin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Relationship Id="rId4" Type="http://schemas.openxmlformats.org/officeDocument/2006/relationships/image" Target="../media/image2.png"/><Relationship Id="rId5" Type="http://schemas.openxmlformats.org/officeDocument/2006/relationships/hyperlink" Target="https://arxiv.org/pdf/2005.10190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idx="1" type="subTitle"/>
          </p:nvPr>
        </p:nvSpPr>
        <p:spPr>
          <a:xfrm>
            <a:off x="926425" y="3090600"/>
            <a:ext cx="3731700" cy="8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No.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Name: Four of a Kind</a:t>
            </a:r>
            <a:endParaRPr/>
          </a:p>
        </p:txBody>
      </p:sp>
      <p:sp>
        <p:nvSpPr>
          <p:cNvPr id="392" name="Google Shape;392;p28"/>
          <p:cNvSpPr txBox="1"/>
          <p:nvPr>
            <p:ph idx="1" type="subTitle"/>
          </p:nvPr>
        </p:nvSpPr>
        <p:spPr>
          <a:xfrm>
            <a:off x="796200" y="109800"/>
            <a:ext cx="30006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CS776A: Deep Learning for Computer Vision | Project Idea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3" name="Google Shape;393;p28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/ADVERSARIAL TRAINING IS ALL YOU NEED</a:t>
            </a:r>
            <a:r>
              <a:rPr lang="en" sz="3700"/>
              <a:t> </a:t>
            </a:r>
            <a:endParaRPr sz="3700"/>
          </a:p>
        </p:txBody>
      </p:sp>
      <p:grpSp>
        <p:nvGrpSpPr>
          <p:cNvPr id="394" name="Google Shape;394;p28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5" name="Google Shape;395;p28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28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7" name="Google Shape;407;p28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" name="Google Shape;408;p28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9" name="Google Shape;409;p28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3" name="Google Shape;413;p2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4" name="Google Shape;414;p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7" name="Google Shape;417;p28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8" name="Google Shape;418;p28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9" name="Google Shape;419;p28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0" name="Google Shape;420;p28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1" name="Google Shape;421;p28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8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28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4" name="Google Shape;424;p28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5" name="Google Shape;425;p28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8" name="Google Shape;428;p28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29" name="Google Shape;429;p28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28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3" name="Google Shape;433;p28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9" name="Google Shape;439;p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0" name="Google Shape;440;p2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2" name="Google Shape;442;p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3" name="Google Shape;443;p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4" name="Google Shape;444;p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45" name="Google Shape;445;p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6" name="Google Shape;446;p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48" name="Google Shape;448;p28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9" name="Google Shape;449;p28"/>
          <p:cNvSpPr txBox="1"/>
          <p:nvPr>
            <p:ph idx="1" type="subTitle"/>
          </p:nvPr>
        </p:nvSpPr>
        <p:spPr>
          <a:xfrm>
            <a:off x="6811025" y="4755900"/>
            <a:ext cx="20466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Instructor: Prof. Priyanka  Bagade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Google Shape;450;p28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8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8"/>
          <p:cNvSpPr txBox="1"/>
          <p:nvPr>
            <p:ph idx="1" type="subTitle"/>
          </p:nvPr>
        </p:nvSpPr>
        <p:spPr>
          <a:xfrm>
            <a:off x="632275" y="4755900"/>
            <a:ext cx="46761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Group Members</a:t>
            </a:r>
            <a:r>
              <a:rPr lang="en" sz="1000">
                <a:latin typeface="Oswald"/>
                <a:ea typeface="Oswald"/>
                <a:cs typeface="Oswald"/>
                <a:sym typeface="Oswald"/>
              </a:rPr>
              <a:t>: Antreev Singh Brar, Anubhav Kalyani, Gurbaaz Singh Nandra, Pramodh Gopalan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9"/>
          <p:cNvSpPr txBox="1"/>
          <p:nvPr>
            <p:ph idx="1" type="subTitle"/>
          </p:nvPr>
        </p:nvSpPr>
        <p:spPr>
          <a:xfrm>
            <a:off x="796200" y="109800"/>
            <a:ext cx="3399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CS776A: Deep Learning for Computer Vision | Project Idea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0" name="Google Shape;460;p2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1" name="Google Shape;461;p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4" name="Google Shape;464;p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65" name="Google Shape;465;p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6" name="Google Shape;466;p2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67" name="Google Shape;467;p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8" name="Google Shape;468;p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69" name="Google Shape;469;p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0" name="Google Shape;470;p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71" name="Google Shape;471;p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2" name="Google Shape;472;p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4" name="Google Shape;474;p29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5" name="Google Shape;475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</a:t>
            </a:r>
            <a:r>
              <a:rPr lang="en"/>
              <a:t>dversarial Attacks</a:t>
            </a:r>
            <a:endParaRPr/>
          </a:p>
        </p:txBody>
      </p:sp>
      <p:sp>
        <p:nvSpPr>
          <p:cNvPr id="476" name="Google Shape;476;p29"/>
          <p:cNvSpPr txBox="1"/>
          <p:nvPr>
            <p:ph idx="1" type="body"/>
          </p:nvPr>
        </p:nvSpPr>
        <p:spPr>
          <a:xfrm>
            <a:off x="720000" y="1188900"/>
            <a:ext cx="77040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Adversarial image is an image that is intentionally manipulated by adding adversarial </a:t>
            </a:r>
            <a:r>
              <a:rPr b="1" lang="en"/>
              <a:t>perturbation</a:t>
            </a:r>
            <a:r>
              <a:rPr lang="en"/>
              <a:t> to a natural image, </a:t>
            </a:r>
            <a:r>
              <a:rPr b="1" lang="en"/>
              <a:t>unchanged to the human eye.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2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2" name="Google Shape;482;p2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29"/>
          <p:cNvSpPr txBox="1"/>
          <p:nvPr/>
        </p:nvSpPr>
        <p:spPr>
          <a:xfrm>
            <a:off x="6188450" y="3226350"/>
            <a:ext cx="214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Fira Code"/>
                <a:ea typeface="Fira Code"/>
                <a:cs typeface="Fira Code"/>
                <a:sym typeface="Fira Code"/>
                <a:hlinkClick r:id="rId4"/>
              </a:rPr>
              <a:t>https://viso.ai/deep-learning/adversarial-machine-learning/</a:t>
            </a:r>
            <a:r>
              <a:rPr lang="en" sz="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486" name="Google Shape;48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2569" y="2019150"/>
            <a:ext cx="3904131" cy="15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9"/>
          <p:cNvSpPr txBox="1"/>
          <p:nvPr/>
        </p:nvSpPr>
        <p:spPr>
          <a:xfrm>
            <a:off x="720000" y="3828275"/>
            <a:ext cx="770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Char char="●"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Most extensive studies of adversarial machine learning have been conducted in the area of image recognition, where modifications are performed on images, causing the classifier to produce </a:t>
            </a:r>
            <a:r>
              <a:rPr b="1"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incorrect predictions.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0"/>
          <p:cNvSpPr txBox="1"/>
          <p:nvPr>
            <p:ph idx="1" type="subTitle"/>
          </p:nvPr>
        </p:nvSpPr>
        <p:spPr>
          <a:xfrm>
            <a:off x="796200" y="109800"/>
            <a:ext cx="3399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CS776A: Deep Learning for Computer Vision | Project Idea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3" name="Google Shape;493;p3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4" name="Google Shape;494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7" name="Google Shape;497;p3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98" name="Google Shape;498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9" name="Google Shape;499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0" name="Google Shape;500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1" name="Google Shape;501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2" name="Google Shape;502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3" name="Google Shape;503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04" name="Google Shape;504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5" name="Google Shape;505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7" name="Google Shape;507;p30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6764050" y="4755900"/>
            <a:ext cx="2093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Category</a:t>
            </a: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of Adversarial Attacks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8" name="Google Shape;508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/Poisoning Attacks</a:t>
            </a:r>
            <a:endParaRPr/>
          </a:p>
        </p:txBody>
      </p:sp>
      <p:sp>
        <p:nvSpPr>
          <p:cNvPr id="509" name="Google Shape;509;p30"/>
          <p:cNvSpPr txBox="1"/>
          <p:nvPr>
            <p:ph idx="1" type="body"/>
          </p:nvPr>
        </p:nvSpPr>
        <p:spPr>
          <a:xfrm>
            <a:off x="720000" y="1635150"/>
            <a:ext cx="4110300" cy="24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type of adversarial attack occurs during the training time itself.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</a:t>
            </a:r>
            <a:r>
              <a:rPr lang="en"/>
              <a:t>ypically involves manipulating and </a:t>
            </a:r>
            <a:r>
              <a:rPr b="1" lang="en"/>
              <a:t>contaminating the train data</a:t>
            </a:r>
            <a:r>
              <a:rPr lang="en"/>
              <a:t> with malicious train samples.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Model trained on such poisoned dataset </a:t>
            </a:r>
            <a:r>
              <a:rPr b="1" lang="en"/>
              <a:t>learns false features</a:t>
            </a:r>
            <a:r>
              <a:rPr lang="en"/>
              <a:t>, which can later be exploited by the attacker during deployment.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0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0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3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15" name="Google Shape;515;p3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8" name="Google Shape;5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275" y="1320300"/>
            <a:ext cx="3136622" cy="31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0"/>
          <p:cNvSpPr txBox="1"/>
          <p:nvPr/>
        </p:nvSpPr>
        <p:spPr>
          <a:xfrm>
            <a:off x="5273600" y="4399925"/>
            <a:ext cx="296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Fira Code"/>
                <a:ea typeface="Fira Code"/>
                <a:cs typeface="Fira Code"/>
                <a:sym typeface="Fira Code"/>
                <a:hlinkClick r:id="rId5"/>
              </a:rPr>
              <a:t>https://viso.ai/deep-learning/adversarial-machine-learning/</a:t>
            </a:r>
            <a:r>
              <a:rPr lang="en" sz="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 txBox="1"/>
          <p:nvPr>
            <p:ph idx="1" type="subTitle"/>
          </p:nvPr>
        </p:nvSpPr>
        <p:spPr>
          <a:xfrm>
            <a:off x="796200" y="109800"/>
            <a:ext cx="3399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CS776A: Deep Learning for Computer Vision | Project Idea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25" name="Google Shape;525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26" name="Google Shape;526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9" name="Google Shape;529;p3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30" name="Google Shape;530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1" name="Google Shape;531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32" name="Google Shape;532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3" name="Google Shape;533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34" name="Google Shape;534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5" name="Google Shape;535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36" name="Google Shape;536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37" name="Google Shape;537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9" name="Google Shape;539;p31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Defenses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0" name="Google Shape;540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/Adversarial Training</a:t>
            </a:r>
            <a:endParaRPr/>
          </a:p>
        </p:txBody>
      </p:sp>
      <p:sp>
        <p:nvSpPr>
          <p:cNvPr id="541" name="Google Shape;541;p31"/>
          <p:cNvSpPr txBox="1"/>
          <p:nvPr>
            <p:ph idx="1" type="body"/>
          </p:nvPr>
        </p:nvSpPr>
        <p:spPr>
          <a:xfrm>
            <a:off x="739650" y="1265100"/>
            <a:ext cx="7664700" cy="17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</a:t>
            </a:r>
            <a:r>
              <a:rPr lang="en"/>
              <a:t> defense method used to increase adversarial robustness by </a:t>
            </a:r>
            <a:r>
              <a:rPr b="1" lang="en"/>
              <a:t>retraining</a:t>
            </a:r>
            <a:r>
              <a:rPr lang="en"/>
              <a:t> </a:t>
            </a:r>
            <a:r>
              <a:rPr b="1" lang="en"/>
              <a:t>the model</a:t>
            </a:r>
            <a:r>
              <a:rPr lang="en"/>
              <a:t> on adversarial examples.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Adversarial examples are generated at each iteration based on current state of the model, and are used to retrain the model.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Considered to be a </a:t>
            </a:r>
            <a:r>
              <a:rPr b="1" lang="en"/>
              <a:t>reliable defense</a:t>
            </a:r>
            <a:r>
              <a:rPr lang="en"/>
              <a:t> against adversarial attacks, as it </a:t>
            </a:r>
            <a:r>
              <a:rPr lang="en"/>
              <a:t>cannot be broken by adaptive attacks.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3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47" name="Google Shape;547;p3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0" name="Google Shape;5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900" y="2944350"/>
            <a:ext cx="3920499" cy="1582649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1"/>
          <p:cNvSpPr txBox="1"/>
          <p:nvPr/>
        </p:nvSpPr>
        <p:spPr>
          <a:xfrm>
            <a:off x="6396100" y="4281425"/>
            <a:ext cx="196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Fira Code"/>
                <a:ea typeface="Fira Code"/>
                <a:cs typeface="Fira Code"/>
                <a:sym typeface="Fira Code"/>
                <a:hlinkClick r:id="rId5"/>
              </a:rPr>
              <a:t>https://arxiv.org/pdf/2005.10190.pdf</a:t>
            </a:r>
            <a:r>
              <a:rPr lang="en" sz="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2"/>
          <p:cNvSpPr txBox="1"/>
          <p:nvPr>
            <p:ph idx="1" type="subTitle"/>
          </p:nvPr>
        </p:nvSpPr>
        <p:spPr>
          <a:xfrm>
            <a:off x="796200" y="109800"/>
            <a:ext cx="3212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CS776A: Deep Learning for Computer Vision | Project Idea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57" name="Google Shape;557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8" name="Google Shape;558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1" name="Google Shape;561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62" name="Google Shape;562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3" name="Google Shape;563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64" name="Google Shape;564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5" name="Google Shape;565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66" name="Google Shape;566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7" name="Google Shape;567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68" name="Google Shape;568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9" name="Google Shape;569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1" name="Google Shape;571;p32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Why?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2" name="Google Shape;572;p3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/Security of Deep Learning</a:t>
            </a:r>
            <a:endParaRPr/>
          </a:p>
        </p:txBody>
      </p:sp>
      <p:sp>
        <p:nvSpPr>
          <p:cNvPr id="573" name="Google Shape;573;p32"/>
          <p:cNvSpPr txBox="1"/>
          <p:nvPr>
            <p:ph idx="1" type="subTitle"/>
          </p:nvPr>
        </p:nvSpPr>
        <p:spPr>
          <a:xfrm>
            <a:off x="1243952" y="2065288"/>
            <a:ext cx="2144400" cy="7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With machine learning rapidly becoming core to organizations economy, the need to protect them is growing fast.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74" name="Google Shape;574;p32"/>
          <p:cNvSpPr txBox="1"/>
          <p:nvPr>
            <p:ph idx="2" type="title"/>
          </p:nvPr>
        </p:nvSpPr>
        <p:spPr>
          <a:xfrm>
            <a:off x="1886525" y="3068100"/>
            <a:ext cx="25521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/Impact on real-life situations</a:t>
            </a:r>
            <a:endParaRPr/>
          </a:p>
        </p:txBody>
      </p:sp>
      <p:sp>
        <p:nvSpPr>
          <p:cNvPr id="575" name="Google Shape;575;p32"/>
          <p:cNvSpPr txBox="1"/>
          <p:nvPr>
            <p:ph idx="3" type="subTitle"/>
          </p:nvPr>
        </p:nvSpPr>
        <p:spPr>
          <a:xfrm>
            <a:off x="1886524" y="3738925"/>
            <a:ext cx="2144400" cy="7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Domains like self-driving cars and AI-driven healthcare are most prone to hazard and has human lives at stake</a:t>
            </a:r>
            <a:endParaRPr sz="900"/>
          </a:p>
        </p:txBody>
      </p:sp>
      <p:sp>
        <p:nvSpPr>
          <p:cNvPr id="576" name="Google Shape;576;p32"/>
          <p:cNvSpPr txBox="1"/>
          <p:nvPr>
            <p:ph idx="6" type="title"/>
          </p:nvPr>
        </p:nvSpPr>
        <p:spPr>
          <a:xfrm>
            <a:off x="3528725" y="1394450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/Rapidly Evolving Space</a:t>
            </a:r>
            <a:endParaRPr/>
          </a:p>
        </p:txBody>
      </p:sp>
      <p:sp>
        <p:nvSpPr>
          <p:cNvPr id="577" name="Google Shape;577;p32"/>
          <p:cNvSpPr txBox="1"/>
          <p:nvPr>
            <p:ph idx="7" type="subTitle"/>
          </p:nvPr>
        </p:nvSpPr>
        <p:spPr>
          <a:xfrm>
            <a:off x="3528691" y="2065288"/>
            <a:ext cx="1830300" cy="7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Cat and mouse game: some propose defenses, others break them</a:t>
            </a:r>
            <a:endParaRPr sz="1000"/>
          </a:p>
        </p:txBody>
      </p:sp>
      <p:sp>
        <p:nvSpPr>
          <p:cNvPr id="578" name="Google Shape;578;p3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/>
              <a:t>Importance</a:t>
            </a: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1028946" y="2302038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0" name="Google Shape;580;p32"/>
          <p:cNvSpPr/>
          <p:nvPr/>
        </p:nvSpPr>
        <p:spPr>
          <a:xfrm>
            <a:off x="1657796" y="4018788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1" name="Google Shape;581;p32"/>
          <p:cNvSpPr/>
          <p:nvPr/>
        </p:nvSpPr>
        <p:spPr>
          <a:xfrm>
            <a:off x="3299996" y="2345163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2" name="Google Shape;582;p32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2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87" name="Google Shape;5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0" name="Google Shape;5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1050" y="1202488"/>
            <a:ext cx="2646376" cy="1574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5917" y="2866905"/>
            <a:ext cx="3371497" cy="16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3"/>
          <p:cNvSpPr txBox="1"/>
          <p:nvPr>
            <p:ph idx="1" type="subTitle"/>
          </p:nvPr>
        </p:nvSpPr>
        <p:spPr>
          <a:xfrm>
            <a:off x="796200" y="109800"/>
            <a:ext cx="3399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CS776A: Deep Learning for Computer Vision | Project Idea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97" name="Google Shape;597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98" name="Google Shape;598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1" name="Google Shape;601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02" name="Google Shape;602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3" name="Google Shape;603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04" name="Google Shape;604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5" name="Google Shape;605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06" name="Google Shape;606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7" name="Google Shape;607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08" name="Google Shape;608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9" name="Google Shape;609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1" name="Google Shape;611;p33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Problem Statement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2" name="Google Shape;612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/</a:t>
            </a:r>
            <a:r>
              <a:rPr lang="en" sz="2300"/>
              <a:t>Can Adversarial training defend against Poisoning attacks?</a:t>
            </a:r>
            <a:endParaRPr sz="2300"/>
          </a:p>
        </p:txBody>
      </p:sp>
      <p:sp>
        <p:nvSpPr>
          <p:cNvPr id="613" name="Google Shape;613;p33"/>
          <p:cNvSpPr txBox="1"/>
          <p:nvPr>
            <p:ph idx="1" type="body"/>
          </p:nvPr>
        </p:nvSpPr>
        <p:spPr>
          <a:xfrm>
            <a:off x="796200" y="1418363"/>
            <a:ext cx="4143600" cy="29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Hence we arrive at the </a:t>
            </a:r>
            <a:r>
              <a:rPr b="1" lang="en"/>
              <a:t>problem statement</a:t>
            </a:r>
            <a:r>
              <a:rPr lang="en"/>
              <a:t> we aim to answer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</a:t>
            </a:r>
            <a:r>
              <a:rPr lang="en"/>
              <a:t>dversarially perturbed points have been shown to work as strong poisons.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Whereas, adversarial training utilise adversarial samples generated from strong attacks to make the model more robust.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Interesting to observe the results when one is tested against the other. We aim to do this in a </a:t>
            </a:r>
            <a:r>
              <a:rPr b="1" lang="en"/>
              <a:t>computationally less expensive</a:t>
            </a:r>
            <a:r>
              <a:rPr lang="en"/>
              <a:t> approach than existing research.</a:t>
            </a:r>
            <a:endParaRPr/>
          </a:p>
        </p:txBody>
      </p:sp>
      <p:sp>
        <p:nvSpPr>
          <p:cNvPr id="614" name="Google Shape;614;p33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3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33"/>
          <p:cNvGrpSpPr/>
          <p:nvPr/>
        </p:nvGrpSpPr>
        <p:grpSpPr>
          <a:xfrm>
            <a:off x="6218096" y="3511801"/>
            <a:ext cx="737100" cy="737100"/>
            <a:chOff x="991075" y="1881675"/>
            <a:chExt cx="737100" cy="737100"/>
          </a:xfrm>
        </p:grpSpPr>
        <p:sp>
          <p:nvSpPr>
            <p:cNvPr id="619" name="Google Shape;619;p3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3"/>
          <p:cNvGrpSpPr/>
          <p:nvPr/>
        </p:nvGrpSpPr>
        <p:grpSpPr>
          <a:xfrm>
            <a:off x="5049283" y="2519813"/>
            <a:ext cx="737100" cy="737100"/>
            <a:chOff x="991075" y="1881675"/>
            <a:chExt cx="737100" cy="737100"/>
          </a:xfrm>
        </p:grpSpPr>
        <p:sp>
          <p:nvSpPr>
            <p:cNvPr id="622" name="Google Shape;622;p3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3"/>
          <p:cNvGrpSpPr/>
          <p:nvPr/>
        </p:nvGrpSpPr>
        <p:grpSpPr>
          <a:xfrm>
            <a:off x="7386908" y="2519813"/>
            <a:ext cx="737100" cy="737100"/>
            <a:chOff x="991075" y="1881675"/>
            <a:chExt cx="737100" cy="737100"/>
          </a:xfrm>
        </p:grpSpPr>
        <p:sp>
          <p:nvSpPr>
            <p:cNvPr id="625" name="Google Shape;625;p3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33"/>
          <p:cNvGrpSpPr/>
          <p:nvPr/>
        </p:nvGrpSpPr>
        <p:grpSpPr>
          <a:xfrm>
            <a:off x="6218096" y="1526376"/>
            <a:ext cx="737100" cy="737100"/>
            <a:chOff x="991075" y="1881675"/>
            <a:chExt cx="737100" cy="737100"/>
          </a:xfrm>
        </p:grpSpPr>
        <p:sp>
          <p:nvSpPr>
            <p:cNvPr id="628" name="Google Shape;628;p3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33"/>
          <p:cNvGrpSpPr/>
          <p:nvPr/>
        </p:nvGrpSpPr>
        <p:grpSpPr>
          <a:xfrm>
            <a:off x="6460895" y="1718829"/>
            <a:ext cx="251501" cy="352224"/>
            <a:chOff x="3936811" y="1333475"/>
            <a:chExt cx="289681" cy="405694"/>
          </a:xfrm>
        </p:grpSpPr>
        <p:sp>
          <p:nvSpPr>
            <p:cNvPr id="631" name="Google Shape;631;p33"/>
            <p:cNvSpPr/>
            <p:nvPr/>
          </p:nvSpPr>
          <p:spPr>
            <a:xfrm>
              <a:off x="4074670" y="1333475"/>
              <a:ext cx="105429" cy="193582"/>
            </a:xfrm>
            <a:custGeom>
              <a:rect b="b" l="l" r="r" t="t"/>
              <a:pathLst>
                <a:path extrusionOk="0" h="6768" w="3686">
                  <a:moveTo>
                    <a:pt x="302" y="0"/>
                  </a:moveTo>
                  <a:lnTo>
                    <a:pt x="1" y="394"/>
                  </a:lnTo>
                  <a:lnTo>
                    <a:pt x="302" y="765"/>
                  </a:lnTo>
                  <a:cubicBezTo>
                    <a:pt x="1646" y="765"/>
                    <a:pt x="2805" y="1924"/>
                    <a:pt x="2805" y="3384"/>
                  </a:cubicBezTo>
                  <a:lnTo>
                    <a:pt x="2805" y="6767"/>
                  </a:lnTo>
                  <a:lnTo>
                    <a:pt x="3686" y="6767"/>
                  </a:lnTo>
                  <a:lnTo>
                    <a:pt x="3686" y="3384"/>
                  </a:lnTo>
                  <a:cubicBezTo>
                    <a:pt x="3686" y="1437"/>
                    <a:pt x="2133" y="0"/>
                    <a:pt x="30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3986520" y="1333475"/>
              <a:ext cx="96791" cy="193582"/>
            </a:xfrm>
            <a:custGeom>
              <a:rect b="b" l="l" r="r" t="t"/>
              <a:pathLst>
                <a:path extrusionOk="0" h="6768" w="3384">
                  <a:moveTo>
                    <a:pt x="3384" y="0"/>
                  </a:moveTo>
                  <a:cubicBezTo>
                    <a:pt x="1437" y="0"/>
                    <a:pt x="0" y="1437"/>
                    <a:pt x="0" y="3384"/>
                  </a:cubicBezTo>
                  <a:lnTo>
                    <a:pt x="0" y="6767"/>
                  </a:lnTo>
                  <a:lnTo>
                    <a:pt x="765" y="6767"/>
                  </a:lnTo>
                  <a:lnTo>
                    <a:pt x="765" y="3384"/>
                  </a:lnTo>
                  <a:cubicBezTo>
                    <a:pt x="765" y="1924"/>
                    <a:pt x="1924" y="765"/>
                    <a:pt x="3384" y="765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4066719" y="1449455"/>
              <a:ext cx="159774" cy="289715"/>
            </a:xfrm>
            <a:custGeom>
              <a:rect b="b" l="l" r="r" t="t"/>
              <a:pathLst>
                <a:path extrusionOk="0" h="10129" w="5586">
                  <a:moveTo>
                    <a:pt x="580" y="1"/>
                  </a:moveTo>
                  <a:lnTo>
                    <a:pt x="1" y="5030"/>
                  </a:lnTo>
                  <a:lnTo>
                    <a:pt x="580" y="10128"/>
                  </a:lnTo>
                  <a:cubicBezTo>
                    <a:pt x="3384" y="10128"/>
                    <a:pt x="5586" y="7811"/>
                    <a:pt x="5586" y="5123"/>
                  </a:cubicBezTo>
                  <a:cubicBezTo>
                    <a:pt x="5586" y="2318"/>
                    <a:pt x="3384" y="1"/>
                    <a:pt x="580" y="1"/>
                  </a:cubicBezTo>
                  <a:close/>
                </a:path>
              </a:pathLst>
            </a:custGeom>
            <a:solidFill>
              <a:srgbClr val="E5A0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3936811" y="1449455"/>
              <a:ext cx="146502" cy="289715"/>
            </a:xfrm>
            <a:custGeom>
              <a:rect b="b" l="l" r="r" t="t"/>
              <a:pathLst>
                <a:path extrusionOk="0" h="10129" w="5122">
                  <a:moveTo>
                    <a:pt x="5122" y="1"/>
                  </a:moveTo>
                  <a:cubicBezTo>
                    <a:pt x="2318" y="1"/>
                    <a:pt x="0" y="2318"/>
                    <a:pt x="0" y="5123"/>
                  </a:cubicBezTo>
                  <a:cubicBezTo>
                    <a:pt x="0" y="7811"/>
                    <a:pt x="2318" y="10128"/>
                    <a:pt x="5122" y="10128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4066719" y="1487924"/>
              <a:ext cx="121332" cy="212803"/>
            </a:xfrm>
            <a:custGeom>
              <a:rect b="b" l="l" r="r" t="t"/>
              <a:pathLst>
                <a:path extrusionOk="0" h="7440" w="4242">
                  <a:moveTo>
                    <a:pt x="580" y="0"/>
                  </a:moveTo>
                  <a:lnTo>
                    <a:pt x="1" y="3778"/>
                  </a:lnTo>
                  <a:lnTo>
                    <a:pt x="580" y="7439"/>
                  </a:lnTo>
                  <a:cubicBezTo>
                    <a:pt x="2596" y="7439"/>
                    <a:pt x="4242" y="5794"/>
                    <a:pt x="4242" y="3778"/>
                  </a:cubicBezTo>
                  <a:cubicBezTo>
                    <a:pt x="4242" y="1738"/>
                    <a:pt x="2596" y="0"/>
                    <a:pt x="580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3977911" y="1487924"/>
              <a:ext cx="105400" cy="212803"/>
            </a:xfrm>
            <a:custGeom>
              <a:rect b="b" l="l" r="r" t="t"/>
              <a:pathLst>
                <a:path extrusionOk="0" h="7440" w="3685">
                  <a:moveTo>
                    <a:pt x="3685" y="0"/>
                  </a:moveTo>
                  <a:cubicBezTo>
                    <a:pt x="1646" y="0"/>
                    <a:pt x="0" y="1738"/>
                    <a:pt x="0" y="3778"/>
                  </a:cubicBezTo>
                  <a:cubicBezTo>
                    <a:pt x="0" y="5794"/>
                    <a:pt x="1646" y="7439"/>
                    <a:pt x="3685" y="7439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069378" y="1598612"/>
              <a:ext cx="24541" cy="44448"/>
            </a:xfrm>
            <a:custGeom>
              <a:rect b="b" l="l" r="r" t="t"/>
              <a:pathLst>
                <a:path extrusionOk="0" h="1554" w="858">
                  <a:moveTo>
                    <a:pt x="0" y="0"/>
                  </a:moveTo>
                  <a:lnTo>
                    <a:pt x="0" y="1553"/>
                  </a:lnTo>
                  <a:lnTo>
                    <a:pt x="858" y="155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4066719" y="1546242"/>
              <a:ext cx="49740" cy="66301"/>
            </a:xfrm>
            <a:custGeom>
              <a:rect b="b" l="l" r="r" t="t"/>
              <a:pathLst>
                <a:path extrusionOk="0" h="2318" w="1739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159" y="2318"/>
                    <a:pt x="1739" y="1831"/>
                    <a:pt x="1739" y="1159"/>
                  </a:cubicBezTo>
                  <a:cubicBezTo>
                    <a:pt x="1739" y="487"/>
                    <a:pt x="1159" y="0"/>
                    <a:pt x="580" y="0"/>
                  </a:cubicBezTo>
                  <a:close/>
                </a:path>
              </a:pathLst>
            </a:cu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4050158" y="1546242"/>
              <a:ext cx="33150" cy="66301"/>
            </a:xfrm>
            <a:custGeom>
              <a:rect b="b" l="l" r="r" t="t"/>
              <a:pathLst>
                <a:path extrusionOk="0" h="2318" w="1159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rgbClr val="2B2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33"/>
          <p:cNvGrpSpPr/>
          <p:nvPr/>
        </p:nvGrpSpPr>
        <p:grpSpPr>
          <a:xfrm>
            <a:off x="7600325" y="2733830"/>
            <a:ext cx="355101" cy="309068"/>
            <a:chOff x="7383596" y="1963168"/>
            <a:chExt cx="409009" cy="355987"/>
          </a:xfrm>
        </p:grpSpPr>
        <p:sp>
          <p:nvSpPr>
            <p:cNvPr id="641" name="Google Shape;641;p33"/>
            <p:cNvSpPr/>
            <p:nvPr/>
          </p:nvSpPr>
          <p:spPr>
            <a:xfrm>
              <a:off x="7571165" y="1987680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11009"/>
                  </a:lnTo>
                  <a:lnTo>
                    <a:pt x="1739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rgbClr val="E5A0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7383596" y="1963168"/>
              <a:ext cx="204193" cy="355987"/>
            </a:xfrm>
            <a:custGeom>
              <a:rect b="b" l="l" r="r" t="t"/>
              <a:pathLst>
                <a:path extrusionOk="0" h="12446" w="7139">
                  <a:moveTo>
                    <a:pt x="0" y="1"/>
                  </a:moveTo>
                  <a:lnTo>
                    <a:pt x="0" y="12445"/>
                  </a:lnTo>
                  <a:lnTo>
                    <a:pt x="5979" y="12445"/>
                  </a:lnTo>
                  <a:lnTo>
                    <a:pt x="7138" y="11866"/>
                  </a:lnTo>
                  <a:lnTo>
                    <a:pt x="7138" y="858"/>
                  </a:lnTo>
                  <a:lnTo>
                    <a:pt x="5701" y="858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7571165" y="2062587"/>
              <a:ext cx="102111" cy="256564"/>
            </a:xfrm>
            <a:custGeom>
              <a:rect b="b" l="l" r="r" t="t"/>
              <a:pathLst>
                <a:path extrusionOk="0" h="8970" w="3570">
                  <a:moveTo>
                    <a:pt x="1461" y="1"/>
                  </a:moveTo>
                  <a:lnTo>
                    <a:pt x="1461" y="2504"/>
                  </a:lnTo>
                  <a:lnTo>
                    <a:pt x="580" y="2504"/>
                  </a:lnTo>
                  <a:lnTo>
                    <a:pt x="1" y="4450"/>
                  </a:lnTo>
                  <a:lnTo>
                    <a:pt x="580" y="8969"/>
                  </a:lnTo>
                  <a:lnTo>
                    <a:pt x="1739" y="8969"/>
                  </a:lnTo>
                  <a:lnTo>
                    <a:pt x="1739" y="5493"/>
                  </a:lnTo>
                  <a:cubicBezTo>
                    <a:pt x="2805" y="5030"/>
                    <a:pt x="3570" y="3964"/>
                    <a:pt x="3570" y="2805"/>
                  </a:cubicBezTo>
                  <a:cubicBezTo>
                    <a:pt x="3570" y="1438"/>
                    <a:pt x="2712" y="395"/>
                    <a:pt x="1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7502235" y="2062587"/>
              <a:ext cx="85550" cy="256564"/>
            </a:xfrm>
            <a:custGeom>
              <a:rect b="b" l="l" r="r" t="t"/>
              <a:pathLst>
                <a:path extrusionOk="0" h="8970" w="2991">
                  <a:moveTo>
                    <a:pt x="2133" y="1"/>
                  </a:moveTo>
                  <a:cubicBezTo>
                    <a:pt x="881" y="395"/>
                    <a:pt x="1" y="1438"/>
                    <a:pt x="1" y="2805"/>
                  </a:cubicBezTo>
                  <a:cubicBezTo>
                    <a:pt x="1" y="3964"/>
                    <a:pt x="765" y="5030"/>
                    <a:pt x="1831" y="5493"/>
                  </a:cubicBezTo>
                  <a:lnTo>
                    <a:pt x="1831" y="8969"/>
                  </a:lnTo>
                  <a:lnTo>
                    <a:pt x="2990" y="8969"/>
                  </a:lnTo>
                  <a:lnTo>
                    <a:pt x="2990" y="2504"/>
                  </a:lnTo>
                  <a:lnTo>
                    <a:pt x="2133" y="250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3"/>
          <p:cNvGrpSpPr/>
          <p:nvPr/>
        </p:nvGrpSpPr>
        <p:grpSpPr>
          <a:xfrm>
            <a:off x="5240294" y="2712254"/>
            <a:ext cx="355101" cy="352218"/>
            <a:chOff x="3075107" y="3153624"/>
            <a:chExt cx="409009" cy="405688"/>
          </a:xfrm>
        </p:grpSpPr>
        <p:sp>
          <p:nvSpPr>
            <p:cNvPr id="646" name="Google Shape;646;p33"/>
            <p:cNvSpPr/>
            <p:nvPr/>
          </p:nvSpPr>
          <p:spPr>
            <a:xfrm>
              <a:off x="3262704" y="3172844"/>
              <a:ext cx="221412" cy="226732"/>
            </a:xfrm>
            <a:custGeom>
              <a:rect b="b" l="l" r="r" t="t"/>
              <a:pathLst>
                <a:path extrusionOk="0" h="7927" w="7741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075107" y="3153624"/>
              <a:ext cx="204193" cy="245953"/>
            </a:xfrm>
            <a:custGeom>
              <a:rect b="b" l="l" r="r" t="t"/>
              <a:pathLst>
                <a:path extrusionOk="0" h="8599" w="7139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177186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144037" y="3412812"/>
              <a:ext cx="77599" cy="102769"/>
            </a:xfrm>
            <a:custGeom>
              <a:rect b="b" l="l" r="r" t="t"/>
              <a:pathLst>
                <a:path extrusionOk="0" h="3593" w="2713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144037" y="3333270"/>
              <a:ext cx="94159" cy="90842"/>
            </a:xfrm>
            <a:custGeom>
              <a:rect b="b" l="l" r="r" t="t"/>
              <a:pathLst>
                <a:path extrusionOk="0" h="3176" w="3292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177186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279264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3337583" y="3412812"/>
              <a:ext cx="76941" cy="102769"/>
            </a:xfrm>
            <a:custGeom>
              <a:rect b="b" l="l" r="r" t="t"/>
              <a:pathLst>
                <a:path extrusionOk="0" h="3593" w="269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B2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3321022" y="3333270"/>
              <a:ext cx="93502" cy="90842"/>
            </a:xfrm>
            <a:custGeom>
              <a:rect b="b" l="l" r="r" t="t"/>
              <a:pathLst>
                <a:path extrusionOk="0" h="3176" w="3269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279264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rgbClr val="2B2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268653" y="3479081"/>
              <a:ext cx="68961" cy="80230"/>
            </a:xfrm>
            <a:custGeom>
              <a:rect b="b" l="l" r="r" t="t"/>
              <a:pathLst>
                <a:path extrusionOk="0" h="2805" w="2411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268653" y="3412812"/>
              <a:ext cx="79572" cy="82890"/>
            </a:xfrm>
            <a:custGeom>
              <a:rect b="b" l="l" r="r" t="t"/>
              <a:pathLst>
                <a:path extrusionOk="0" h="2898" w="2782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268653" y="3349831"/>
              <a:ext cx="79572" cy="74281"/>
            </a:xfrm>
            <a:custGeom>
              <a:rect b="b" l="l" r="r" t="t"/>
              <a:pathLst>
                <a:path extrusionOk="0" h="2597" w="2782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268653" y="3288852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21604" y="3490350"/>
              <a:ext cx="57691" cy="68961"/>
            </a:xfrm>
            <a:custGeom>
              <a:rect b="b" l="l" r="r" t="t"/>
              <a:pathLst>
                <a:path extrusionOk="0" h="2411" w="2017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210335" y="342408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221604" y="3288852"/>
              <a:ext cx="57691" cy="71621"/>
            </a:xfrm>
            <a:custGeom>
              <a:rect b="b" l="l" r="r" t="t"/>
              <a:pathLst>
                <a:path extrusionOk="0" h="2504" w="2017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210335" y="335249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3"/>
          <p:cNvGrpSpPr/>
          <p:nvPr/>
        </p:nvGrpSpPr>
        <p:grpSpPr>
          <a:xfrm>
            <a:off x="6409083" y="3702790"/>
            <a:ext cx="355125" cy="355102"/>
            <a:chOff x="4798486" y="3758147"/>
            <a:chExt cx="409036" cy="409009"/>
          </a:xfrm>
        </p:grpSpPr>
        <p:sp>
          <p:nvSpPr>
            <p:cNvPr id="665" name="Google Shape;665;p33"/>
            <p:cNvSpPr/>
            <p:nvPr/>
          </p:nvSpPr>
          <p:spPr>
            <a:xfrm>
              <a:off x="5011280" y="3758147"/>
              <a:ext cx="196242" cy="110720"/>
            </a:xfrm>
            <a:custGeom>
              <a:rect b="b" l="l" r="r" t="t"/>
              <a:pathLst>
                <a:path extrusionOk="0" h="3871" w="6861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4850855" y="3758147"/>
              <a:ext cx="177021" cy="110720"/>
            </a:xfrm>
            <a:custGeom>
              <a:rect b="b" l="l" r="r" t="t"/>
              <a:pathLst>
                <a:path extrusionOk="0" h="3871" w="6189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5011280" y="3852275"/>
              <a:ext cx="196242" cy="196213"/>
            </a:xfrm>
            <a:custGeom>
              <a:rect b="b" l="l" r="r" t="t"/>
              <a:pathLst>
                <a:path extrusionOk="0" h="6860" w="6861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4850855" y="3852275"/>
              <a:ext cx="177021" cy="196213"/>
            </a:xfrm>
            <a:custGeom>
              <a:rect b="b" l="l" r="r" t="t"/>
              <a:pathLst>
                <a:path extrusionOk="0" h="6860" w="6189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4886664" y="3793928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rgbClr val="E07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4939033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4988742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4961571" y="3876787"/>
              <a:ext cx="192924" cy="108089"/>
            </a:xfrm>
            <a:custGeom>
              <a:rect b="b" l="l" r="r" t="t"/>
              <a:pathLst>
                <a:path extrusionOk="0" h="3779" w="6745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4798486" y="3876787"/>
              <a:ext cx="179681" cy="108089"/>
            </a:xfrm>
            <a:custGeom>
              <a:rect b="b" l="l" r="r" t="t"/>
              <a:pathLst>
                <a:path extrusionOk="0" h="3779" w="6282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4961571" y="3970915"/>
              <a:ext cx="192924" cy="196242"/>
            </a:xfrm>
            <a:custGeom>
              <a:rect b="b" l="l" r="r" t="t"/>
              <a:pathLst>
                <a:path extrusionOk="0" h="6861" w="6745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rgbClr val="2B2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4798486" y="3970915"/>
              <a:ext cx="179681" cy="196242"/>
            </a:xfrm>
            <a:custGeom>
              <a:rect b="b" l="l" r="r" t="t"/>
              <a:pathLst>
                <a:path extrusionOk="0" h="6861" w="6282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4836955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E07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4886664" y="3909936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4939033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4988742" y="4056433"/>
              <a:ext cx="129941" cy="22539"/>
            </a:xfrm>
            <a:custGeom>
              <a:rect b="b" l="l" r="r" t="t"/>
              <a:pathLst>
                <a:path extrusionOk="0" h="788" w="4543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4836955" y="4056433"/>
              <a:ext cx="127281" cy="22539"/>
            </a:xfrm>
            <a:custGeom>
              <a:rect b="b" l="l" r="r" t="t"/>
              <a:pathLst>
                <a:path extrusionOk="0" h="788" w="445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4836955" y="4004064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5074919" y="4004064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4836955" y="4106143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5074919" y="4106143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4969522" y="4004064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4969522" y="4106143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4905884" y="4004064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4905884" y="4106143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89" name="Google Shape;689;p33"/>
          <p:cNvCxnSpPr>
            <a:stCxn id="623" idx="1"/>
            <a:endCxn id="628" idx="2"/>
          </p:cNvCxnSpPr>
          <p:nvPr/>
        </p:nvCxnSpPr>
        <p:spPr>
          <a:xfrm rot="-5400000">
            <a:off x="5507383" y="1805063"/>
            <a:ext cx="625200" cy="804300"/>
          </a:xfrm>
          <a:prstGeom prst="bentConnector2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33"/>
          <p:cNvCxnSpPr>
            <a:stCxn id="629" idx="2"/>
            <a:endCxn id="626" idx="1"/>
          </p:cNvCxnSpPr>
          <p:nvPr/>
        </p:nvCxnSpPr>
        <p:spPr>
          <a:xfrm>
            <a:off x="6955196" y="1894926"/>
            <a:ext cx="800400" cy="624900"/>
          </a:xfrm>
          <a:prstGeom prst="bentConnector2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33"/>
          <p:cNvCxnSpPr>
            <a:stCxn id="626" idx="3"/>
            <a:endCxn id="620" idx="2"/>
          </p:cNvCxnSpPr>
          <p:nvPr/>
        </p:nvCxnSpPr>
        <p:spPr>
          <a:xfrm rot="5400000">
            <a:off x="7043558" y="3168413"/>
            <a:ext cx="623400" cy="800400"/>
          </a:xfrm>
          <a:prstGeom prst="bentConnector2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33"/>
          <p:cNvCxnSpPr>
            <a:stCxn id="619" idx="2"/>
            <a:endCxn id="623" idx="3"/>
          </p:cNvCxnSpPr>
          <p:nvPr/>
        </p:nvCxnSpPr>
        <p:spPr>
          <a:xfrm rot="10800000">
            <a:off x="5417691" y="3256826"/>
            <a:ext cx="804300" cy="623100"/>
          </a:xfrm>
          <a:prstGeom prst="bentConnector2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4"/>
          <p:cNvSpPr txBox="1"/>
          <p:nvPr>
            <p:ph idx="1" type="subTitle"/>
          </p:nvPr>
        </p:nvSpPr>
        <p:spPr>
          <a:xfrm>
            <a:off x="796200" y="109800"/>
            <a:ext cx="3219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CS776A: Deep Learning for Computer Vision | Project Idea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98" name="Google Shape;698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99" name="Google Shape;699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2" name="Google Shape;702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03" name="Google Shape;703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4" name="Google Shape;704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05" name="Google Shape;705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6" name="Google Shape;706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07" name="Google Shape;707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8" name="Google Shape;708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09" name="Google Shape;709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10" name="Google Shape;710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2" name="Google Shape;712;p34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The End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3" name="Google Shape;713;p3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4"/>
          <p:cNvSpPr txBox="1"/>
          <p:nvPr>
            <p:ph type="title"/>
          </p:nvPr>
        </p:nvSpPr>
        <p:spPr>
          <a:xfrm>
            <a:off x="942925" y="835900"/>
            <a:ext cx="34086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/THANKS!</a:t>
            </a:r>
            <a:endParaRPr/>
          </a:p>
        </p:txBody>
      </p:sp>
      <p:sp>
        <p:nvSpPr>
          <p:cNvPr id="716" name="Google Shape;716;p34"/>
          <p:cNvSpPr txBox="1"/>
          <p:nvPr>
            <p:ph idx="1" type="subTitle"/>
          </p:nvPr>
        </p:nvSpPr>
        <p:spPr>
          <a:xfrm>
            <a:off x="942925" y="3658475"/>
            <a:ext cx="60090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/We are open to questions and suggestions, if any.</a:t>
            </a:r>
            <a:endParaRPr/>
          </a:p>
        </p:txBody>
      </p:sp>
      <p:sp>
        <p:nvSpPr>
          <p:cNvPr id="717" name="Google Shape;717;p34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