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ira Code Light"/>
      <p:regular r:id="rId13"/>
      <p:bold r:id="rId14"/>
    </p:embeddedFont>
    <p:embeddedFont>
      <p:font typeface="Bebas Neue"/>
      <p:regular r:id="rId15"/>
    </p:embeddedFont>
    <p:embeddedFont>
      <p:font typeface="Fira Code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CodeLight-regular.fntdata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font" Target="fonts/FiraCodeLight-bold.fntdata"/><Relationship Id="rId17" Type="http://schemas.openxmlformats.org/officeDocument/2006/relationships/font" Target="fonts/FiraCode-bold.fntdata"/><Relationship Id="rId16" Type="http://schemas.openxmlformats.org/officeDocument/2006/relationships/font" Target="fonts/FiraCode-regular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2,3,4 are introductory, Slide 6 discuss problem statement and Slide 5 discuss significance..Hence Slide 5 and 6 are most important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2393e84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2393e84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content on their paper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f6aafd591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f6aafd591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content on their paper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393e84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2393e84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f6aafd59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f6aafd59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51cf1dbc4_4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51cf1dbc4_4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2393e84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2393e84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hyperlink" Target="https://arxiv.org/pdf/1708.06733.pdf" TargetMode="External"/><Relationship Id="rId5" Type="http://schemas.openxmlformats.org/officeDocument/2006/relationships/hyperlink" Target="https://colab.research.google.com/drive/1yfazdiEITrw6fqIqmLMOjCOpJzung6bl?usp=sharing#scrollTo=jg7yYp0UDRrV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arxiv.org/pdf/1708.06733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hyperlink" Target="https://arxiv.org/pdf/1708.06733.pdf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hyperlink" Target="https://colab.research.google.com/drive/1LsGm57CCM59XZsBnDemfA8BAb9bsFvc5?usp=sharing" TargetMode="External"/><Relationship Id="rId5" Type="http://schemas.openxmlformats.org/officeDocument/2006/relationships/hyperlink" Target="https://colab.research.google.com/drive/1LsGm57CCM59XZsBnDemfA8BAb9bsFvc5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hyperlink" Target="https://colab.research.google.com/drive/1j1pNCxpCVsQVQqS0UzJyOjHdOZ6payOy?usp=sharing" TargetMode="External"/><Relationship Id="rId5" Type="http://schemas.openxmlformats.org/officeDocument/2006/relationships/hyperlink" Target="https://colab.research.google.com/drive/1j1pNCxpCVsQVQqS0UzJyOjHdOZ6payOy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3731700" cy="8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No.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Four of a Kind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/ADVERSARIAL TRAINING IS ALL YOU NEED</a:t>
            </a:r>
            <a:r>
              <a:rPr lang="en" sz="3700"/>
              <a:t> </a:t>
            </a:r>
            <a:endParaRPr sz="3700"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1" name="Google Shape;421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4" name="Google Shape;424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9" name="Google Shape;429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3" name="Google Shape;433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9" name="Google Shape;43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2" name="Google Shape;44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5" name="Google Shape;44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8" name="Google Shape;448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9" name="Google Shape;449;p28"/>
          <p:cNvSpPr txBox="1"/>
          <p:nvPr>
            <p:ph idx="1" type="subTitle"/>
          </p:nvPr>
        </p:nvSpPr>
        <p:spPr>
          <a:xfrm>
            <a:off x="6811025" y="4755900"/>
            <a:ext cx="20466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Instructor: Prof. Priyanka  Bagade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 txBox="1"/>
          <p:nvPr>
            <p:ph idx="1" type="subTitle"/>
          </p:nvPr>
        </p:nvSpPr>
        <p:spPr>
          <a:xfrm>
            <a:off x="632275" y="4755900"/>
            <a:ext cx="46761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Group Members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: Antreev Singh Brar, Anubhav Kalyani, Gurbaaz Singh Nandra, Pramodh Gopalan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0" name="Google Shape;460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3" name="Google Shape;463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4" name="Google Shape;464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6" name="Google Shape;466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7" name="Google Shape;467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8" name="Google Shape;468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9" name="Google Shape;469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0" name="Google Shape;470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1" name="Google Shape;471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3" name="Google Shape;473;p29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244375" y="4755900"/>
            <a:ext cx="1613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Recap : Problem Statement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Google Shape;474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/</a:t>
            </a:r>
            <a:r>
              <a:rPr lang="en" sz="2300"/>
              <a:t>Can Adversarial training defend against Poisoning attacks?</a:t>
            </a:r>
            <a:endParaRPr sz="2300"/>
          </a:p>
        </p:txBody>
      </p:sp>
      <p:sp>
        <p:nvSpPr>
          <p:cNvPr id="475" name="Google Shape;475;p29"/>
          <p:cNvSpPr txBox="1"/>
          <p:nvPr>
            <p:ph idx="1" type="body"/>
          </p:nvPr>
        </p:nvSpPr>
        <p:spPr>
          <a:xfrm>
            <a:off x="796200" y="1418363"/>
            <a:ext cx="4143600" cy="26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</a:t>
            </a:r>
            <a:r>
              <a:rPr lang="en"/>
              <a:t>dversarially perturbed points have been shown to work as strong poisons.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Whereas, adversarial training utilise adversarial samples generated from strong attacks to make the model more robust.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Interesting to observe the results when one is tested against the other. We aim to do this in a computationally less expensive approach than existing research.</a:t>
            </a:r>
            <a:endParaRPr/>
          </a:p>
        </p:txBody>
      </p:sp>
      <p:sp>
        <p:nvSpPr>
          <p:cNvPr id="476" name="Google Shape;476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9"/>
          <p:cNvGrpSpPr/>
          <p:nvPr/>
        </p:nvGrpSpPr>
        <p:grpSpPr>
          <a:xfrm>
            <a:off x="6218096" y="3511801"/>
            <a:ext cx="737100" cy="737100"/>
            <a:chOff x="991075" y="1881675"/>
            <a:chExt cx="737100" cy="737100"/>
          </a:xfrm>
        </p:grpSpPr>
        <p:sp>
          <p:nvSpPr>
            <p:cNvPr id="481" name="Google Shape;481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9"/>
          <p:cNvGrpSpPr/>
          <p:nvPr/>
        </p:nvGrpSpPr>
        <p:grpSpPr>
          <a:xfrm>
            <a:off x="5049283" y="2519813"/>
            <a:ext cx="737100" cy="737100"/>
            <a:chOff x="991075" y="1881675"/>
            <a:chExt cx="737100" cy="737100"/>
          </a:xfrm>
        </p:grpSpPr>
        <p:sp>
          <p:nvSpPr>
            <p:cNvPr id="484" name="Google Shape;484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9"/>
          <p:cNvGrpSpPr/>
          <p:nvPr/>
        </p:nvGrpSpPr>
        <p:grpSpPr>
          <a:xfrm>
            <a:off x="7386908" y="2519813"/>
            <a:ext cx="737100" cy="737100"/>
            <a:chOff x="991075" y="1881675"/>
            <a:chExt cx="737100" cy="737100"/>
          </a:xfrm>
        </p:grpSpPr>
        <p:sp>
          <p:nvSpPr>
            <p:cNvPr id="487" name="Google Shape;487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9"/>
          <p:cNvGrpSpPr/>
          <p:nvPr/>
        </p:nvGrpSpPr>
        <p:grpSpPr>
          <a:xfrm>
            <a:off x="6218096" y="1526376"/>
            <a:ext cx="737100" cy="737100"/>
            <a:chOff x="991075" y="1881675"/>
            <a:chExt cx="737100" cy="737100"/>
          </a:xfrm>
        </p:grpSpPr>
        <p:sp>
          <p:nvSpPr>
            <p:cNvPr id="490" name="Google Shape;490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>
            <a:off x="6460895" y="1718829"/>
            <a:ext cx="251501" cy="352224"/>
            <a:chOff x="3936811" y="1333475"/>
            <a:chExt cx="289681" cy="405694"/>
          </a:xfrm>
        </p:grpSpPr>
        <p:sp>
          <p:nvSpPr>
            <p:cNvPr id="493" name="Google Shape;493;p29"/>
            <p:cNvSpPr/>
            <p:nvPr/>
          </p:nvSpPr>
          <p:spPr>
            <a:xfrm>
              <a:off x="4074670" y="1333475"/>
              <a:ext cx="105429" cy="193582"/>
            </a:xfrm>
            <a:custGeom>
              <a:rect b="b" l="l" r="r" t="t"/>
              <a:pathLst>
                <a:path extrusionOk="0" h="6768" w="3686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986520" y="1333475"/>
              <a:ext cx="96791" cy="193582"/>
            </a:xfrm>
            <a:custGeom>
              <a:rect b="b" l="l" r="r" t="t"/>
              <a:pathLst>
                <a:path extrusionOk="0" h="6768" w="3384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4066719" y="1449455"/>
              <a:ext cx="159774" cy="289715"/>
            </a:xfrm>
            <a:custGeom>
              <a:rect b="b" l="l" r="r" t="t"/>
              <a:pathLst>
                <a:path extrusionOk="0" h="10129" w="5586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936811" y="1449455"/>
              <a:ext cx="146502" cy="289715"/>
            </a:xfrm>
            <a:custGeom>
              <a:rect b="b" l="l" r="r" t="t"/>
              <a:pathLst>
                <a:path extrusionOk="0" h="10129" w="5122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4066719" y="1487924"/>
              <a:ext cx="121332" cy="212803"/>
            </a:xfrm>
            <a:custGeom>
              <a:rect b="b" l="l" r="r" t="t"/>
              <a:pathLst>
                <a:path extrusionOk="0" h="7440" w="4242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977911" y="1487924"/>
              <a:ext cx="105400" cy="212803"/>
            </a:xfrm>
            <a:custGeom>
              <a:rect b="b" l="l" r="r" t="t"/>
              <a:pathLst>
                <a:path extrusionOk="0" h="7440" w="3685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069378" y="1598612"/>
              <a:ext cx="24541" cy="44448"/>
            </a:xfrm>
            <a:custGeom>
              <a:rect b="b" l="l" r="r" t="t"/>
              <a:pathLst>
                <a:path extrusionOk="0" h="1554" w="858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066719" y="1546242"/>
              <a:ext cx="49740" cy="66301"/>
            </a:xfrm>
            <a:custGeom>
              <a:rect b="b" l="l" r="r" t="t"/>
              <a:pathLst>
                <a:path extrusionOk="0" h="2318" w="1739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050158" y="1546242"/>
              <a:ext cx="33150" cy="66301"/>
            </a:xfrm>
            <a:custGeom>
              <a:rect b="b" l="l" r="r" t="t"/>
              <a:pathLst>
                <a:path extrusionOk="0" h="2318" w="1159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9"/>
          <p:cNvGrpSpPr/>
          <p:nvPr/>
        </p:nvGrpSpPr>
        <p:grpSpPr>
          <a:xfrm>
            <a:off x="7600325" y="2733830"/>
            <a:ext cx="355101" cy="309068"/>
            <a:chOff x="7383596" y="1963168"/>
            <a:chExt cx="409009" cy="355987"/>
          </a:xfrm>
        </p:grpSpPr>
        <p:sp>
          <p:nvSpPr>
            <p:cNvPr id="503" name="Google Shape;503;p29"/>
            <p:cNvSpPr/>
            <p:nvPr/>
          </p:nvSpPr>
          <p:spPr>
            <a:xfrm>
              <a:off x="7571165" y="1987680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7383596" y="1963168"/>
              <a:ext cx="204193" cy="355987"/>
            </a:xfrm>
            <a:custGeom>
              <a:rect b="b" l="l" r="r" t="t"/>
              <a:pathLst>
                <a:path extrusionOk="0" h="12446" w="7139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7571165" y="2062587"/>
              <a:ext cx="102111" cy="256564"/>
            </a:xfrm>
            <a:custGeom>
              <a:rect b="b" l="l" r="r" t="t"/>
              <a:pathLst>
                <a:path extrusionOk="0" h="8970" w="357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7502235" y="2062587"/>
              <a:ext cx="85550" cy="256564"/>
            </a:xfrm>
            <a:custGeom>
              <a:rect b="b" l="l" r="r" t="t"/>
              <a:pathLst>
                <a:path extrusionOk="0" h="8970" w="2991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9"/>
          <p:cNvGrpSpPr/>
          <p:nvPr/>
        </p:nvGrpSpPr>
        <p:grpSpPr>
          <a:xfrm>
            <a:off x="5240294" y="2712254"/>
            <a:ext cx="355101" cy="352218"/>
            <a:chOff x="3075107" y="3153624"/>
            <a:chExt cx="409009" cy="405688"/>
          </a:xfrm>
        </p:grpSpPr>
        <p:sp>
          <p:nvSpPr>
            <p:cNvPr id="508" name="Google Shape;508;p29"/>
            <p:cNvSpPr/>
            <p:nvPr/>
          </p:nvSpPr>
          <p:spPr>
            <a:xfrm>
              <a:off x="3262704" y="3172844"/>
              <a:ext cx="221412" cy="226732"/>
            </a:xfrm>
            <a:custGeom>
              <a:rect b="b" l="l" r="r" t="t"/>
              <a:pathLst>
                <a:path extrusionOk="0" h="7927" w="7741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075107" y="3153624"/>
              <a:ext cx="204193" cy="245953"/>
            </a:xfrm>
            <a:custGeom>
              <a:rect b="b" l="l" r="r" t="t"/>
              <a:pathLst>
                <a:path extrusionOk="0" h="8599" w="7139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177186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144037" y="3412812"/>
              <a:ext cx="77599" cy="102769"/>
            </a:xfrm>
            <a:custGeom>
              <a:rect b="b" l="l" r="r" t="t"/>
              <a:pathLst>
                <a:path extrusionOk="0" h="3593" w="2713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3144037" y="3333270"/>
              <a:ext cx="94159" cy="90842"/>
            </a:xfrm>
            <a:custGeom>
              <a:rect b="b" l="l" r="r" t="t"/>
              <a:pathLst>
                <a:path extrusionOk="0" h="3176" w="3292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3177186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279264" y="3487691"/>
              <a:ext cx="102111" cy="71621"/>
            </a:xfrm>
            <a:custGeom>
              <a:rect b="b" l="l" r="r" t="t"/>
              <a:pathLst>
                <a:path extrusionOk="0" h="2504" w="357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337583" y="3412812"/>
              <a:ext cx="76941" cy="102769"/>
            </a:xfrm>
            <a:custGeom>
              <a:rect b="b" l="l" r="r" t="t"/>
              <a:pathLst>
                <a:path extrusionOk="0" h="3593" w="269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3321022" y="3333270"/>
              <a:ext cx="93502" cy="90842"/>
            </a:xfrm>
            <a:custGeom>
              <a:rect b="b" l="l" r="r" t="t"/>
              <a:pathLst>
                <a:path extrusionOk="0" h="3176" w="3269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279264" y="3288852"/>
              <a:ext cx="102111" cy="63669"/>
            </a:xfrm>
            <a:custGeom>
              <a:rect b="b" l="l" r="r" t="t"/>
              <a:pathLst>
                <a:path extrusionOk="0" h="2226" w="357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268653" y="3479081"/>
              <a:ext cx="68961" cy="80230"/>
            </a:xfrm>
            <a:custGeom>
              <a:rect b="b" l="l" r="r" t="t"/>
              <a:pathLst>
                <a:path extrusionOk="0" h="2805" w="2411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68653" y="3412812"/>
              <a:ext cx="79572" cy="82890"/>
            </a:xfrm>
            <a:custGeom>
              <a:rect b="b" l="l" r="r" t="t"/>
              <a:pathLst>
                <a:path extrusionOk="0" h="2898" w="2782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268653" y="3349831"/>
              <a:ext cx="79572" cy="74281"/>
            </a:xfrm>
            <a:custGeom>
              <a:rect b="b" l="l" r="r" t="t"/>
              <a:pathLst>
                <a:path extrusionOk="0" h="2597" w="2782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268653" y="3288852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221604" y="3490350"/>
              <a:ext cx="57691" cy="68961"/>
            </a:xfrm>
            <a:custGeom>
              <a:rect b="b" l="l" r="r" t="t"/>
              <a:pathLst>
                <a:path extrusionOk="0" h="2411" w="2017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210335" y="342408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221604" y="3288852"/>
              <a:ext cx="57691" cy="71621"/>
            </a:xfrm>
            <a:custGeom>
              <a:rect b="b" l="l" r="r" t="t"/>
              <a:pathLst>
                <a:path extrusionOk="0" h="2504" w="2017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210335" y="3352491"/>
              <a:ext cx="68961" cy="71621"/>
            </a:xfrm>
            <a:custGeom>
              <a:rect b="b" l="l" r="r" t="t"/>
              <a:pathLst>
                <a:path extrusionOk="0" h="2504" w="2411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9"/>
          <p:cNvGrpSpPr/>
          <p:nvPr/>
        </p:nvGrpSpPr>
        <p:grpSpPr>
          <a:xfrm>
            <a:off x="6409083" y="3702790"/>
            <a:ext cx="355125" cy="355102"/>
            <a:chOff x="4798486" y="3758147"/>
            <a:chExt cx="409036" cy="409009"/>
          </a:xfrm>
        </p:grpSpPr>
        <p:sp>
          <p:nvSpPr>
            <p:cNvPr id="527" name="Google Shape;527;p29"/>
            <p:cNvSpPr/>
            <p:nvPr/>
          </p:nvSpPr>
          <p:spPr>
            <a:xfrm>
              <a:off x="5011280" y="3758147"/>
              <a:ext cx="196242" cy="110720"/>
            </a:xfrm>
            <a:custGeom>
              <a:rect b="b" l="l" r="r" t="t"/>
              <a:pathLst>
                <a:path extrusionOk="0" h="3871" w="6861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850855" y="3758147"/>
              <a:ext cx="177021" cy="110720"/>
            </a:xfrm>
            <a:custGeom>
              <a:rect b="b" l="l" r="r" t="t"/>
              <a:pathLst>
                <a:path extrusionOk="0" h="3871" w="6189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011280" y="3852275"/>
              <a:ext cx="196242" cy="196213"/>
            </a:xfrm>
            <a:custGeom>
              <a:rect b="b" l="l" r="r" t="t"/>
              <a:pathLst>
                <a:path extrusionOk="0" h="6860" w="6861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850855" y="3852275"/>
              <a:ext cx="177021" cy="196213"/>
            </a:xfrm>
            <a:custGeom>
              <a:rect b="b" l="l" r="r" t="t"/>
              <a:pathLst>
                <a:path extrusionOk="0" h="6860" w="6189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886664" y="3793928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939033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988742" y="3793928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961571" y="3876787"/>
              <a:ext cx="192924" cy="108089"/>
            </a:xfrm>
            <a:custGeom>
              <a:rect b="b" l="l" r="r" t="t"/>
              <a:pathLst>
                <a:path extrusionOk="0" h="3779" w="6745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798486" y="3876787"/>
              <a:ext cx="179681" cy="108089"/>
            </a:xfrm>
            <a:custGeom>
              <a:rect b="b" l="l" r="r" t="t"/>
              <a:pathLst>
                <a:path extrusionOk="0" h="3779" w="6282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961571" y="3970915"/>
              <a:ext cx="192924" cy="196242"/>
            </a:xfrm>
            <a:custGeom>
              <a:rect b="b" l="l" r="r" t="t"/>
              <a:pathLst>
                <a:path extrusionOk="0" h="6861" w="6745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798486" y="3970915"/>
              <a:ext cx="179681" cy="196242"/>
            </a:xfrm>
            <a:custGeom>
              <a:rect b="b" l="l" r="r" t="t"/>
              <a:pathLst>
                <a:path extrusionOk="0" h="6861" w="6282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836955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886664" y="3909936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939033" y="390993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988742" y="4056433"/>
              <a:ext cx="129941" cy="22539"/>
            </a:xfrm>
            <a:custGeom>
              <a:rect b="b" l="l" r="r" t="t"/>
              <a:pathLst>
                <a:path extrusionOk="0" h="788" w="4543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836955" y="4056433"/>
              <a:ext cx="127281" cy="22539"/>
            </a:xfrm>
            <a:custGeom>
              <a:rect b="b" l="l" r="r" t="t"/>
              <a:pathLst>
                <a:path extrusionOk="0" h="788" w="445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836955" y="4004064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074919" y="4004064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836955" y="4106143"/>
              <a:ext cx="41788" cy="25199"/>
            </a:xfrm>
            <a:custGeom>
              <a:rect b="b" l="l" r="r" t="t"/>
              <a:pathLst>
                <a:path extrusionOk="0" h="881" w="1461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074919" y="4106143"/>
              <a:ext cx="43762" cy="25199"/>
            </a:xfrm>
            <a:custGeom>
              <a:rect b="b" l="l" r="r" t="t"/>
              <a:pathLst>
                <a:path extrusionOk="0" h="881" w="153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969522" y="4004064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4969522" y="4106143"/>
              <a:ext cx="80230" cy="25199"/>
            </a:xfrm>
            <a:custGeom>
              <a:rect b="b" l="l" r="r" t="t"/>
              <a:pathLst>
                <a:path extrusionOk="0" h="881" w="2805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4905884" y="4004064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4905884" y="4106143"/>
              <a:ext cx="72279" cy="25199"/>
            </a:xfrm>
            <a:custGeom>
              <a:rect b="b" l="l" r="r" t="t"/>
              <a:pathLst>
                <a:path extrusionOk="0" h="881" w="2527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1" name="Google Shape;551;p29"/>
          <p:cNvCxnSpPr>
            <a:stCxn id="485" idx="1"/>
            <a:endCxn id="490" idx="2"/>
          </p:cNvCxnSpPr>
          <p:nvPr/>
        </p:nvCxnSpPr>
        <p:spPr>
          <a:xfrm rot="-5400000">
            <a:off x="5507383" y="1805063"/>
            <a:ext cx="625200" cy="8043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9"/>
          <p:cNvCxnSpPr>
            <a:stCxn id="491" idx="2"/>
            <a:endCxn id="488" idx="1"/>
          </p:cNvCxnSpPr>
          <p:nvPr/>
        </p:nvCxnSpPr>
        <p:spPr>
          <a:xfrm>
            <a:off x="6955196" y="1894926"/>
            <a:ext cx="800400" cy="6249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9"/>
          <p:cNvCxnSpPr>
            <a:stCxn id="488" idx="3"/>
            <a:endCxn id="482" idx="2"/>
          </p:cNvCxnSpPr>
          <p:nvPr/>
        </p:nvCxnSpPr>
        <p:spPr>
          <a:xfrm rot="5400000">
            <a:off x="7043558" y="3168413"/>
            <a:ext cx="623400" cy="8004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9"/>
          <p:cNvCxnSpPr>
            <a:stCxn id="481" idx="2"/>
            <a:endCxn id="485" idx="3"/>
          </p:cNvCxnSpPr>
          <p:nvPr/>
        </p:nvCxnSpPr>
        <p:spPr>
          <a:xfrm rot="10800000">
            <a:off x="5417691" y="3256826"/>
            <a:ext cx="804300" cy="623100"/>
          </a:xfrm>
          <a:prstGeom prst="bentConnector2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9"/>
          <p:cNvSpPr txBox="1"/>
          <p:nvPr>
            <p:ph idx="2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61" name="Google Shape;561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5" name="Google Shape;565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8" name="Google Shape;568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69" name="Google Shape;569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0" name="Google Shape;570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71" name="Google Shape;571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4" name="Google Shape;574;p3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5" name="Google Shape;575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/Literature Review- I</a:t>
            </a:r>
            <a:endParaRPr/>
          </a:p>
        </p:txBody>
      </p:sp>
      <p:sp>
        <p:nvSpPr>
          <p:cNvPr id="576" name="Google Shape;576;p30"/>
          <p:cNvSpPr txBox="1"/>
          <p:nvPr>
            <p:ph idx="1" type="body"/>
          </p:nvPr>
        </p:nvSpPr>
        <p:spPr>
          <a:xfrm>
            <a:off x="720000" y="1188900"/>
            <a:ext cx="4115400" cy="3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reviewed the paper which had done previous work in our relevant domain </a:t>
            </a:r>
            <a:r>
              <a:rPr lang="en" u="sng">
                <a:solidFill>
                  <a:schemeClr val="hlink"/>
                </a:solidFill>
                <a:hlinkClick r:id="rId4"/>
              </a:rPr>
              <a:t>BadNets: Identifying Vulnerabilities in the Machine Learning Model Supply Chain</a:t>
            </a:r>
            <a:r>
              <a:rPr lang="en"/>
              <a:t>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implemented their attack and used </a:t>
            </a:r>
            <a:r>
              <a:rPr b="1" lang="en"/>
              <a:t>our</a:t>
            </a:r>
            <a:r>
              <a:rPr lang="en"/>
              <a:t> defense on MNIST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Poisoned MNIST by BadNets Attack: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adversarial training,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poison: 97.34%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adversarial training,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poison: 20.55%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2" name="Google Shape;582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0"/>
          <p:cNvSpPr txBox="1"/>
          <p:nvPr/>
        </p:nvSpPr>
        <p:spPr>
          <a:xfrm>
            <a:off x="1267775" y="4151075"/>
            <a:ext cx="16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📓 </a:t>
            </a:r>
            <a:r>
              <a:rPr lang="en" sz="11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Colab Notebook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86" name="Google Shape;5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800" y="1649575"/>
            <a:ext cx="3234551" cy="1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0"/>
          <p:cNvSpPr txBox="1"/>
          <p:nvPr>
            <p:ph idx="2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8" name="Google Shape;588;p30"/>
          <p:cNvSpPr txBox="1"/>
          <p:nvPr/>
        </p:nvSpPr>
        <p:spPr>
          <a:xfrm>
            <a:off x="5520225" y="3283475"/>
            <a:ext cx="257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7"/>
              </a:rPr>
              <a:t>https://arxiv.org/pdf/1708.06733.pdf</a:t>
            </a:r>
            <a:r>
              <a:rPr lang="en" sz="8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8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0"/>
          <p:cNvSpPr txBox="1"/>
          <p:nvPr/>
        </p:nvSpPr>
        <p:spPr>
          <a:xfrm>
            <a:off x="4788525" y="3888725"/>
            <a:ext cx="3709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[1] Effectiveness of poison:</a:t>
            </a:r>
            <a:endParaRPr sz="9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poison_acc = (poison_correct / poison_total) * 100</a:t>
            </a:r>
            <a:endParaRPr sz="9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95" name="Google Shape;595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8" name="Google Shape;598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9" name="Google Shape;599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2" name="Google Shape;602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3" name="Google Shape;603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05" name="Google Shape;605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6" name="Google Shape;606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8" name="Google Shape;608;p31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9" name="Google Shape;609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/Literature Review - II</a:t>
            </a:r>
            <a:endParaRPr/>
          </a:p>
        </p:txBody>
      </p:sp>
      <p:sp>
        <p:nvSpPr>
          <p:cNvPr id="610" name="Google Shape;610;p31"/>
          <p:cNvSpPr txBox="1"/>
          <p:nvPr>
            <p:ph idx="1" type="body"/>
          </p:nvPr>
        </p:nvSpPr>
        <p:spPr>
          <a:xfrm>
            <a:off x="720000" y="1710500"/>
            <a:ext cx="4115400" cy="23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is important to note that b</a:t>
            </a:r>
            <a:r>
              <a:rPr lang="en"/>
              <a:t>adnets only provide a maliciously trained network as an attack, and does not provide any defense.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Our defense is robust to both poisoning attacks and adversarial attacks against a variety of threat models, not just Badnets and clean label attacks.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6" name="Google Shape;616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1"/>
          <p:cNvSpPr txBox="1"/>
          <p:nvPr>
            <p:ph idx="2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0" name="Google Shape;620;p31"/>
          <p:cNvSpPr txBox="1"/>
          <p:nvPr/>
        </p:nvSpPr>
        <p:spPr>
          <a:xfrm>
            <a:off x="5520225" y="3283475"/>
            <a:ext cx="257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https://arxiv.org/pdf/1708.06733.pdf</a:t>
            </a:r>
            <a:r>
              <a:rPr lang="en" sz="8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8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1"/>
          <p:cNvSpPr txBox="1"/>
          <p:nvPr/>
        </p:nvSpPr>
        <p:spPr>
          <a:xfrm>
            <a:off x="4788525" y="3888725"/>
            <a:ext cx="370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22" name="Google Shape;6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025" y="1746975"/>
            <a:ext cx="2690100" cy="15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8" name="Google Shape;628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2" name="Google Shape;632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4" name="Google Shape;634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6" name="Google Shape;636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8" name="Google Shape;638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9" name="Google Shape;639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1" name="Google Shape;641;p32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6764050" y="4755900"/>
            <a:ext cx="2093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 (Adversarial Training) Defense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Google Shape;642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/AT Defense on Clean Label Backdoor Attack - I</a:t>
            </a:r>
            <a:endParaRPr/>
          </a:p>
        </p:txBody>
      </p:sp>
      <p:sp>
        <p:nvSpPr>
          <p:cNvPr id="643" name="Google Shape;643;p32"/>
          <p:cNvSpPr txBox="1"/>
          <p:nvPr>
            <p:ph idx="1" type="body"/>
          </p:nvPr>
        </p:nvSpPr>
        <p:spPr>
          <a:xfrm>
            <a:off x="930875" y="1112700"/>
            <a:ext cx="7179000" cy="3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/>
              <a:t>Before adversarial training,</a:t>
            </a:r>
            <a:endParaRPr i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Normal test set accuracy = 98.26%</a:t>
            </a:r>
            <a:endParaRPr sz="1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We p</a:t>
            </a:r>
            <a:r>
              <a:rPr lang="en" sz="1050"/>
              <a:t>oisoned the MNIST dataset using clean label backdoor attack.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Accuracy on poisoned samples = 0.16%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/>
              <a:t>After adversarial training,</a:t>
            </a:r>
            <a:endParaRPr i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We then implemented an Adversarial trainer, which used Projected Gradient descent attack.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Accuracy on poisoned samples after a</a:t>
            </a:r>
            <a:r>
              <a:rPr lang="en" sz="1050"/>
              <a:t>dversarial training</a:t>
            </a:r>
            <a:r>
              <a:rPr lang="en" sz="1050"/>
              <a:t> = 87%</a:t>
            </a:r>
            <a:endParaRPr sz="1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Normal test set accuracy after AT = 96.34%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(Note that accuracy on normal clean test set before and after the adversarial training differs by roughly 2%, which is within reasonable error range.)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Hence, AT achieves good accuracy on both clean label as well as poisoned samples. </a:t>
            </a:r>
            <a:endParaRPr sz="1050"/>
          </a:p>
        </p:txBody>
      </p:sp>
      <p:sp>
        <p:nvSpPr>
          <p:cNvPr id="644" name="Google Shape;644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"/>
          <p:cNvSpPr txBox="1"/>
          <p:nvPr>
            <p:ph idx="2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Google Shape;649;p32"/>
          <p:cNvSpPr txBox="1"/>
          <p:nvPr/>
        </p:nvSpPr>
        <p:spPr>
          <a:xfrm>
            <a:off x="796200" y="4694700"/>
            <a:ext cx="16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📓 </a:t>
            </a:r>
            <a:r>
              <a:rPr lang="en" sz="11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Colab Notebook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5" name="Google Shape;655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8" name="Google Shape;658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9" name="Google Shape;659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1" name="Google Shape;661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3" name="Google Shape;663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4" name="Google Shape;664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5" name="Google Shape;665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6" name="Google Shape;666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3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6764050" y="4755900"/>
            <a:ext cx="2093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 (Adversarial Training) Defense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Google Shape;669;p33"/>
          <p:cNvSpPr txBox="1"/>
          <p:nvPr>
            <p:ph type="title"/>
          </p:nvPr>
        </p:nvSpPr>
        <p:spPr>
          <a:xfrm>
            <a:off x="720000" y="540000"/>
            <a:ext cx="78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AT Defense on Clean Label Backdoor Attack - II</a:t>
            </a:r>
            <a:endParaRPr/>
          </a:p>
        </p:txBody>
      </p:sp>
      <p:sp>
        <p:nvSpPr>
          <p:cNvPr id="670" name="Google Shape;670;p33"/>
          <p:cNvSpPr txBox="1"/>
          <p:nvPr>
            <p:ph idx="1" type="body"/>
          </p:nvPr>
        </p:nvSpPr>
        <p:spPr>
          <a:xfrm>
            <a:off x="938125" y="1265100"/>
            <a:ext cx="7179000" cy="30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suggested in weekly updates meeting, we are analysing our defense strategy performance over varying dataset i.e. we are training a vanilla network on MNIST dataset but for class 0 : during training, we only consider 500 samples and for the rest classes : 5000 samples. Then we train this </a:t>
            </a:r>
            <a:r>
              <a:rPr lang="en"/>
              <a:t>imbalanced</a:t>
            </a:r>
            <a:r>
              <a:rPr lang="en"/>
              <a:t> dataset of size 45500. And testing this on 10000 samples (i.e. 1000 samples of each of 10 classes).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accuracy on clean test set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82.35%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test set accuracy (model)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82.45% for class 0 (#train-samples =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3"/>
          <p:cNvSpPr txBox="1"/>
          <p:nvPr>
            <p:ph idx="2" type="subTitle"/>
          </p:nvPr>
        </p:nvSpPr>
        <p:spPr>
          <a:xfrm>
            <a:off x="796200" y="109800"/>
            <a:ext cx="3000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Mid-Evaluation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6" name="Google Shape;676;p33"/>
          <p:cNvSpPr txBox="1"/>
          <p:nvPr/>
        </p:nvSpPr>
        <p:spPr>
          <a:xfrm>
            <a:off x="796200" y="4694700"/>
            <a:ext cx="16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📓 </a:t>
            </a:r>
            <a:r>
              <a:rPr lang="en" sz="11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Colab Notebook </a:t>
            </a:r>
            <a:endParaRPr sz="11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4"/>
          <p:cNvSpPr txBox="1"/>
          <p:nvPr>
            <p:ph idx="1" type="subTitle"/>
          </p:nvPr>
        </p:nvSpPr>
        <p:spPr>
          <a:xfrm>
            <a:off x="796200" y="109800"/>
            <a:ext cx="3212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2" name="Google Shape;682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3" name="Google Shape;683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6" name="Google Shape;686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7" name="Google Shape;687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9" name="Google Shape;689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1" name="Google Shape;691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3" name="Google Shape;693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4" name="Google Shape;694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6" name="Google Shape;696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Why?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7" name="Google Shape;697;p34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/Future Work</a:t>
            </a:r>
            <a:endParaRPr/>
          </a:p>
        </p:txBody>
      </p:sp>
      <p:sp>
        <p:nvSpPr>
          <p:cNvPr id="698" name="Google Shape;698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03" name="Google Shape;703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34"/>
          <p:cNvSpPr txBox="1"/>
          <p:nvPr/>
        </p:nvSpPr>
        <p:spPr>
          <a:xfrm>
            <a:off x="1337100" y="1733700"/>
            <a:ext cx="64698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Test our defense on CIFAR 10 dataset.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Exhaustively evaluate and compare our performance against BadNets paper.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Evaluate our Adversarial robustness.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Analyse the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performance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of our strategy against varying % of poison samples.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Groundwork over the mathematical explanation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behind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our proposed strategy.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ra Code"/>
              <a:buChar char="-"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Use different methods of Adversarial Training such as TRADES and Helper Based AT.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5"/>
          <p:cNvSpPr txBox="1"/>
          <p:nvPr>
            <p:ph idx="1" type="subTitle"/>
          </p:nvPr>
        </p:nvSpPr>
        <p:spPr>
          <a:xfrm>
            <a:off x="796200" y="109800"/>
            <a:ext cx="321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CS776A: Deep Learning for Computer Vision | Project Idea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2" name="Google Shape;712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3" name="Google Shape;713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0" name="Google Shape;720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3" name="Google Shape;723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6" name="Google Shape;726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End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7" name="Google Shape;727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5"/>
          <p:cNvSpPr txBox="1"/>
          <p:nvPr>
            <p:ph type="title"/>
          </p:nvPr>
        </p:nvSpPr>
        <p:spPr>
          <a:xfrm>
            <a:off x="942925" y="835900"/>
            <a:ext cx="34086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/THANKS!</a:t>
            </a:r>
            <a:endParaRPr/>
          </a:p>
        </p:txBody>
      </p:sp>
      <p:sp>
        <p:nvSpPr>
          <p:cNvPr id="730" name="Google Shape;730;p35"/>
          <p:cNvSpPr txBox="1"/>
          <p:nvPr>
            <p:ph idx="1" type="subTitle"/>
          </p:nvPr>
        </p:nvSpPr>
        <p:spPr>
          <a:xfrm>
            <a:off x="942925" y="3658475"/>
            <a:ext cx="6009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/We are open to questions and suggestions, if any.</a:t>
            </a:r>
            <a:endParaRPr/>
          </a:p>
        </p:txBody>
      </p:sp>
      <p:sp>
        <p:nvSpPr>
          <p:cNvPr id="731" name="Google Shape;731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