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86" r:id="rId11"/>
    <p:sldId id="261" r:id="rId12"/>
    <p:sldId id="28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5" r:id="rId21"/>
    <p:sldId id="276" r:id="rId22"/>
    <p:sldId id="277" r:id="rId23"/>
    <p:sldId id="280" r:id="rId24"/>
    <p:sldId id="282" r:id="rId25"/>
    <p:sldId id="285" r:id="rId26"/>
    <p:sldId id="284" r:id="rId27"/>
    <p:sldId id="281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322A4DF-FED6-4BEE-9C2F-87C17A51244F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363B659-460F-43D1-9CD8-EDFD4273522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3" name="CustomShape 22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AA198B2-F8D7-4E89-9E6B-F29B5AA2030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5" name="CustomShape 23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57E5B6E-F890-47F1-8187-575FC8FE174D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1" name="CustomShape 26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60EC653-1EBF-496E-B5A5-45EEF47A169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3" name="CustomShape 27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FCC7F75-C1AC-4397-A31C-7645957978B8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5" name="CustomShape 20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3AA8018-E162-4525-BBE9-4B3817EE111D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1" name="CustomShape 19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553AB97-37A1-4D27-88FC-FD6BA277981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3" name="CustomShape 30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60C5E51-FB54-4906-93B7-03032862316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3EA53BD-6029-42A3-9029-EB23252C1CCA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EFA1-F8E2-53AF-36E5-33E94B4E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5473E75F-8923-161B-C122-46AACA7C2B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703AF81-0580-9283-EE38-E30082FB9339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33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7" name="CustomShape 119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BE4B9C4-04C4-48C2-8CBB-265F3E7A8A9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103D-0640-ABFD-3208-FF131531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B9A64A02-D5FE-C37B-8CCB-7B5798A6954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F27C492-A63E-7935-15CB-9691A807C3C2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785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F402F-3FDB-C3DD-BBAD-379FEA10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6DD84438-6664-F81A-4E0A-89F346C2FC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65D3AD4-424E-E67D-493E-732BB1B95941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61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9" name="CustomShape 129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4E04DDF-8C07-4C22-91B4-C114A96054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1" name="CustomShape 130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57C7A74-F9FC-4643-8E90-49909E4C9FA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0BE71-6559-3322-E84D-8E18B6EEF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>
            <a:extLst>
              <a:ext uri="{FF2B5EF4-FFF2-40B4-BE49-F238E27FC236}">
                <a16:creationId xmlns:a16="http://schemas.microsoft.com/office/drawing/2014/main" id="{AE583391-1925-0DD5-326B-C4F81727D3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1" name="CustomShape 130">
            <a:extLst>
              <a:ext uri="{FF2B5EF4-FFF2-40B4-BE49-F238E27FC236}">
                <a16:creationId xmlns:a16="http://schemas.microsoft.com/office/drawing/2014/main" id="{56F36031-232B-BD1B-C4BE-D86585B18960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57C7A74-F9FC-4643-8E90-49909E4C9FA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61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3" name="CustomShape 216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679B75-6555-4905-AA6F-AB8C1E5BAD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BE06-6345-50C3-29BF-6D820530B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>
            <a:extLst>
              <a:ext uri="{FF2B5EF4-FFF2-40B4-BE49-F238E27FC236}">
                <a16:creationId xmlns:a16="http://schemas.microsoft.com/office/drawing/2014/main" id="{6F66CEE7-3FE1-DE93-6189-C1E672B0D2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3" name="CustomShape 216">
            <a:extLst>
              <a:ext uri="{FF2B5EF4-FFF2-40B4-BE49-F238E27FC236}">
                <a16:creationId xmlns:a16="http://schemas.microsoft.com/office/drawing/2014/main" id="{9C626953-17E2-5892-CAFD-372AABE7D203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679B75-6555-4905-AA6F-AB8C1E5BAD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13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E58915F-F7C0-4B29-85EF-85109BB9D08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1" name="CustomShape 3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18D1290-81B8-47E0-95CD-49A30FCA2D5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906DC6-A041-4CA0-847C-A3072790724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56058D-7453-4309-B218-A894039B0C9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5736E4-0784-49D4-B6ED-DB6E016A6BF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AA45DD-2942-4BC5-8592-59EE880800F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24FDCD-0A42-4293-B869-DDD233D9D3E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EA6539-83F3-4D02-B120-DE3F71D889A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4CEE23-7C97-434A-9503-1EBDE0FA34A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33EE08-CA33-4812-B50F-1F0C70CCDAF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1D4E82-9876-484E-8D8D-FA6ADD1319A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BC2EDD-633F-4CBA-9DB4-505D561A21F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0F8BDA-F15D-42C2-856C-6AAA538A85D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95E418-EA75-46C8-8376-C6E01C709121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1978DF-C1F1-4281-B07F-51BF2A965BB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EA62C6-E573-4128-B90B-9CBE3EF04C4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5A9E25-22F0-4765-9F9E-178EC204454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F6A581-9C76-4714-914D-31182FE73F4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2C859F-083C-437B-A7BA-139763C2B32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804BD8-F788-49ED-8C14-7FF0D1C4B72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770774-195B-4749-86C4-688EAD8AE4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99A4BB-20BB-4D7B-A8A6-B0DC2EC378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50AB98-5B6A-48FA-BAA8-95A165D5580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25D20C-2A1D-45E8-9318-D50D03ADAF9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C75AD6-7D3B-47C2-B844-6A98D7F3612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4F65E7-36A9-4912-BF37-D59E4836EA6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B4391E-BBCE-4917-B6C2-E15520AB0CC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7A1A5-B5D6-4080-A34C-C0566DB56E45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nstitutomilitar.com/VICENTEEC/C-IED-Management/-/wikis/diagramas/impact_map_COE.png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nstitutomilitar.com/VICENTEEC/C-IED-Management/-/wikis/diagramas/impact_map_COE.png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7"/>
          <p:cNvSpPr/>
          <p:nvPr/>
        </p:nvSpPr>
        <p:spPr>
          <a:xfrm>
            <a:off x="3415320" y="6640200"/>
            <a:ext cx="8739360" cy="8748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3956400" y="174600"/>
            <a:ext cx="637956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s-ES" sz="2800" spc="-1">
                <a:solidFill>
                  <a:srgbClr val="000000"/>
                </a:solidFill>
                <a:latin typeface="Arial"/>
                <a:ea typeface="DejaVu Sans"/>
              </a:rPr>
              <a:t>XLVII</a:t>
            </a: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CURSO DIM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3005280" y="4234680"/>
            <a:ext cx="6170760" cy="77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/>
            <a:r>
              <a:rPr lang="es-ES" sz="2400" spc="-1">
                <a:solidFill>
                  <a:srgbClr val="000000"/>
                </a:solidFill>
                <a:latin typeface="Arial"/>
              </a:rPr>
              <a:t>DIRECCION DE PROYECTOS</a:t>
            </a:r>
            <a:endParaRPr lang="es-ES" sz="2400" b="0" strike="noStrike" spc="-1">
              <a:latin typeface="Arial"/>
            </a:endParaRPr>
          </a:p>
          <a:p>
            <a:pPr algn="ctr"/>
            <a:r>
              <a:rPr lang="es-ES" sz="2400" spc="-1">
                <a:latin typeface="Arial"/>
              </a:rPr>
              <a:t>BM-COE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5254920" y="6150600"/>
            <a:ext cx="6112440" cy="3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spcBef>
                <a:spcPts val="901"/>
              </a:spcBef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Hoyo de Manzanares, a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19-20 Marzo 2025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130680" y="5248080"/>
            <a:ext cx="8175240" cy="11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901"/>
              </a:spcBef>
            </a:pP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Cap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Antonio Requena Martínez</a:t>
            </a:r>
            <a:endParaRPr lang="es-ES" sz="1600" b="0" strike="noStrike" spc="-1">
              <a:latin typeface="Arial"/>
            </a:endParaRPr>
          </a:p>
          <a:p>
            <a:pPr>
              <a:spcBef>
                <a:spcPts val="901"/>
              </a:spcBef>
            </a:pP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Cap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Adolfo Soto Conde</a:t>
            </a:r>
          </a:p>
          <a:p>
            <a:pPr>
              <a:spcBef>
                <a:spcPts val="901"/>
              </a:spcBef>
            </a:pP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Master: </a:t>
            </a: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Cte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Ismael Lanchas Díaz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93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3720" cy="3483360"/>
          </a:xfrm>
          <a:prstGeom prst="rect">
            <a:avLst/>
          </a:prstGeom>
          <a:ln w="0">
            <a:noFill/>
          </a:ln>
        </p:spPr>
      </p:pic>
      <p:pic>
        <p:nvPicPr>
          <p:cNvPr id="94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32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1"/>
          <p:cNvSpPr/>
          <p:nvPr/>
        </p:nvSpPr>
        <p:spPr>
          <a:xfrm>
            <a:off x="3935160" y="118662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94"/>
          <p:cNvSpPr/>
          <p:nvPr/>
        </p:nvSpPr>
        <p:spPr>
          <a:xfrm>
            <a:off x="2991240" y="123076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07" name="Imagen 40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08" name="Imagen 41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195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96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97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98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9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0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6"/>
          <p:cNvSpPr/>
          <p:nvPr/>
        </p:nvSpPr>
        <p:spPr>
          <a:xfrm>
            <a:off x="360000" y="970329"/>
            <a:ext cx="6254400" cy="33261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600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ERP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Empresarial propietario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orientado a grandes/medianas empresas con requerimientos complejos.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Modulos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especializados de Finanzas (FI)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Controlling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(CO), Project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(PS), etc.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SAP </a:t>
            </a: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Workflow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define rutas de aprobación multinivel.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spc="-1">
                <a:latin typeface="Arial"/>
                <a:ea typeface="DejaVu Sans"/>
              </a:rPr>
              <a:t>Despliegue </a:t>
            </a:r>
            <a:r>
              <a:rPr lang="es-ES" sz="2000" spc="-1" err="1">
                <a:latin typeface="Arial"/>
                <a:ea typeface="DejaVu Sans"/>
              </a:rPr>
              <a:t>On</a:t>
            </a:r>
            <a:r>
              <a:rPr lang="es-ES" sz="2000" spc="-1">
                <a:latin typeface="Arial"/>
                <a:ea typeface="DejaVu Sans"/>
              </a:rPr>
              <a:t>-premise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en la nube privada SAP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Cloud o 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nube pública (SAP S/4HANA)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strike="noStrike" spc="-1">
              <a:latin typeface="Arial"/>
            </a:endParaRPr>
          </a:p>
        </p:txBody>
      </p:sp>
      <p:pic>
        <p:nvPicPr>
          <p:cNvPr id="3" name="Picture 2" descr="Key Insights into GDT's Successful SAP S/4HANA System Conversion - GDT">
            <a:extLst>
              <a:ext uri="{FF2B5EF4-FFF2-40B4-BE49-F238E27FC236}">
                <a16:creationId xmlns:a16="http://schemas.microsoft.com/office/drawing/2014/main" id="{51CD3F25-D85B-41AB-8A67-F0A5308E5D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24" r="3537" b="4762"/>
          <a:stretch/>
        </p:blipFill>
        <p:spPr>
          <a:xfrm>
            <a:off x="7424931" y="603055"/>
            <a:ext cx="3514226" cy="15722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AP S/4 Hana : Simple Finance Overview - YouTube">
            <a:extLst>
              <a:ext uri="{FF2B5EF4-FFF2-40B4-BE49-F238E27FC236}">
                <a16:creationId xmlns:a16="http://schemas.microsoft.com/office/drawing/2014/main" id="{3987C831-721C-693F-587C-7B20261A7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46" y="2184636"/>
            <a:ext cx="5095273" cy="2858003"/>
          </a:xfrm>
          <a:prstGeom prst="rect">
            <a:avLst/>
          </a:prstGeom>
        </p:spPr>
      </p:pic>
      <p:sp>
        <p:nvSpPr>
          <p:cNvPr id="8" name="PlaceHolder 6">
            <a:extLst>
              <a:ext uri="{FF2B5EF4-FFF2-40B4-BE49-F238E27FC236}">
                <a16:creationId xmlns:a16="http://schemas.microsoft.com/office/drawing/2014/main" id="{CC042E32-78EC-BEB6-0750-69871A20BDA0}"/>
              </a:ext>
            </a:extLst>
          </p:cNvPr>
          <p:cNvSpPr/>
          <p:nvPr/>
        </p:nvSpPr>
        <p:spPr>
          <a:xfrm>
            <a:off x="360000" y="4760225"/>
            <a:ext cx="10891157" cy="20932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sz="2400" b="1" spc="-1">
                <a:solidFill>
                  <a:srgbClr val="000000"/>
                </a:solidFill>
                <a:latin typeface="Arial"/>
                <a:ea typeface="DejaVu Sans"/>
              </a:rPr>
              <a:t>SAP S/4 HANA PUBLIC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Coste de </a:t>
            </a:r>
            <a:r>
              <a:rPr lang="es-ES" sz="2000" b="1" spc="-1" err="1">
                <a:solidFill>
                  <a:srgbClr val="C00000"/>
                </a:solidFill>
                <a:latin typeface="Arial"/>
                <a:ea typeface="DejaVu Sans"/>
              </a:rPr>
              <a:t>suscripcion</a:t>
            </a: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: </a:t>
            </a:r>
            <a:r>
              <a:rPr lang="es-ES" sz="2000" spc="-1">
                <a:latin typeface="Arial"/>
              </a:rPr>
              <a:t>17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.500 euros (2.500 usuario/año).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2 meses, con equipo de consultores certificados (150 euros/mes).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Alto nivel de personalización</a:t>
            </a:r>
            <a:r>
              <a:rPr lang="es-ES" sz="2000" spc="-1">
                <a:solidFill>
                  <a:srgbClr val="C00000"/>
                </a:solidFill>
                <a:latin typeface="Arial"/>
                <a:ea typeface="DejaVu Sans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</a:rPr>
              <a:t>Curva de aprendizaje compleja: </a:t>
            </a:r>
            <a:r>
              <a:rPr lang="es-ES" sz="2000" spc="-1">
                <a:latin typeface="Arial"/>
              </a:rPr>
              <a:t>formación y certificación en SAP</a:t>
            </a:r>
            <a:r>
              <a:rPr lang="es-ES" sz="2000" spc="-1">
                <a:solidFill>
                  <a:srgbClr val="C00000"/>
                </a:solidFill>
                <a:latin typeface="Arial"/>
              </a:rPr>
              <a:t>.</a:t>
            </a:r>
            <a:endParaRPr lang="es-ES" sz="2000" b="0" strike="noStrike" spc="-1">
              <a:solidFill>
                <a:srgbClr val="C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8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204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05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06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22" name="Imagen 42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23" name="Imagen 4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24" name="CustomShape 207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1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1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1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2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2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PlaceHolder 8"/>
          <p:cNvSpPr/>
          <p:nvPr/>
        </p:nvSpPr>
        <p:spPr>
          <a:xfrm>
            <a:off x="605160" y="2520000"/>
            <a:ext cx="5871240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Cambios indeseados por el proveedor del servicio.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Fuga de información clasificada.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Ataques informáticos.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Key Insights into GDT's Successful SAP S/4HANA System Conversion - GDT">
            <a:extLst>
              <a:ext uri="{FF2B5EF4-FFF2-40B4-BE49-F238E27FC236}">
                <a16:creationId xmlns:a16="http://schemas.microsoft.com/office/drawing/2014/main" id="{044ABD11-4C2A-D3AF-2254-C3E4C48D7A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17" r="3641" b="4819"/>
          <a:stretch/>
        </p:blipFill>
        <p:spPr>
          <a:xfrm>
            <a:off x="602097" y="884588"/>
            <a:ext cx="3510434" cy="1571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30AD335-FB14-B0B7-82E4-314208031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770" y="1719263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BD838B-EB4A-3E09-5DA0-90C0D0F5254F}"/>
              </a:ext>
            </a:extLst>
          </p:cNvPr>
          <p:cNvSpPr txBox="1"/>
          <p:nvPr/>
        </p:nvSpPr>
        <p:spPr>
          <a:xfrm>
            <a:off x="8610599" y="3243942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FF4E91-E1DA-921F-7BF0-DD38F0E221B8}"/>
              </a:ext>
            </a:extLst>
          </p:cNvPr>
          <p:cNvSpPr txBox="1"/>
          <p:nvPr/>
        </p:nvSpPr>
        <p:spPr>
          <a:xfrm>
            <a:off x="9503227" y="3243942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50E367-6C39-291F-7CCD-01A10D231D7B}"/>
              </a:ext>
            </a:extLst>
          </p:cNvPr>
          <p:cNvSpPr txBox="1"/>
          <p:nvPr/>
        </p:nvSpPr>
        <p:spPr>
          <a:xfrm>
            <a:off x="9503227" y="2873827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2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2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2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36" name="Imagen 46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37" name="Imagen 47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22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2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2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2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3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3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SAP Financial Accounting Configuration Steps - SAP Tutorials">
            <a:extLst>
              <a:ext uri="{FF2B5EF4-FFF2-40B4-BE49-F238E27FC236}">
                <a16:creationId xmlns:a16="http://schemas.microsoft.com/office/drawing/2014/main" id="{58773B44-340D-7C35-7561-7803926C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68" y="878289"/>
            <a:ext cx="5067540" cy="5477598"/>
          </a:xfrm>
          <a:prstGeom prst="rect">
            <a:avLst/>
          </a:prstGeom>
        </p:spPr>
      </p:pic>
      <p:pic>
        <p:nvPicPr>
          <p:cNvPr id="4" name="Picture 3" descr="Document Splitting in SAP S/4HANA Central Finance ... - SAP Community">
            <a:extLst>
              <a:ext uri="{FF2B5EF4-FFF2-40B4-BE49-F238E27FC236}">
                <a16:creationId xmlns:a16="http://schemas.microsoft.com/office/drawing/2014/main" id="{342D1528-62CA-0E8B-C21B-B9218F342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336" y="3144576"/>
            <a:ext cx="5282517" cy="3211734"/>
          </a:xfrm>
          <a:prstGeom prst="rect">
            <a:avLst/>
          </a:prstGeom>
        </p:spPr>
      </p:pic>
      <p:pic>
        <p:nvPicPr>
          <p:cNvPr id="6" name="Picture 5" descr="Key Insights into GDT's Successful SAP S/4HANA System Conversion - GDT">
            <a:extLst>
              <a:ext uri="{FF2B5EF4-FFF2-40B4-BE49-F238E27FC236}">
                <a16:creationId xmlns:a16="http://schemas.microsoft.com/office/drawing/2014/main" id="{E7E4B876-B379-AD68-D579-68FB3ABFAF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217" r="3641" b="4819"/>
          <a:stretch/>
        </p:blipFill>
        <p:spPr>
          <a:xfrm>
            <a:off x="7170730" y="1058208"/>
            <a:ext cx="3510434" cy="15714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5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5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5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72" name="Imagen 52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73" name="Imagen 5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25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5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5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5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6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6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25403197-3033-7BFB-F1EE-B06BEFADE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146" y="743766"/>
            <a:ext cx="2521732" cy="14753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PlaceHolder 6">
            <a:extLst>
              <a:ext uri="{FF2B5EF4-FFF2-40B4-BE49-F238E27FC236}">
                <a16:creationId xmlns:a16="http://schemas.microsoft.com/office/drawing/2014/main" id="{AE57B947-8800-F233-DF9A-B6DB8FA6E1E9}"/>
              </a:ext>
            </a:extLst>
          </p:cNvPr>
          <p:cNvSpPr/>
          <p:nvPr/>
        </p:nvSpPr>
        <p:spPr>
          <a:xfrm>
            <a:off x="360000" y="1356033"/>
            <a:ext cx="6254400" cy="33261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600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ERP Open </a:t>
            </a: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Source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para medianas empresas, </a:t>
            </a:r>
            <a:r>
              <a:rPr lang="es-ES" sz="2000" spc="-1">
                <a:latin typeface="Arial"/>
                <a:ea typeface="DejaVu Sans"/>
              </a:rPr>
              <a:t>con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soporte de comunidad y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partners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independientes.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Modulos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de presupuesto, </a:t>
            </a:r>
            <a:r>
              <a:rPr lang="es-ES" sz="2000" spc="-1">
                <a:latin typeface="Arial"/>
                <a:ea typeface="DejaVu Sans"/>
              </a:rPr>
              <a:t>desarrollo de la comunidad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Control de cambios base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con personalizaciones o módulos.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Despliegue y hosting 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propios.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strike="noStrike" spc="-1">
              <a:latin typeface="Arial"/>
            </a:endParaRPr>
          </a:p>
        </p:txBody>
      </p:sp>
      <p:sp>
        <p:nvSpPr>
          <p:cNvPr id="6" name="PlaceHolder 6">
            <a:extLst>
              <a:ext uri="{FF2B5EF4-FFF2-40B4-BE49-F238E27FC236}">
                <a16:creationId xmlns:a16="http://schemas.microsoft.com/office/drawing/2014/main" id="{1849AF23-890E-2287-6988-279D44FB8DA9}"/>
              </a:ext>
            </a:extLst>
          </p:cNvPr>
          <p:cNvSpPr/>
          <p:nvPr/>
        </p:nvSpPr>
        <p:spPr>
          <a:xfrm>
            <a:off x="240937" y="4309070"/>
            <a:ext cx="11494031" cy="21011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b="1" spc="-1" err="1">
                <a:solidFill>
                  <a:srgbClr val="000000"/>
                </a:solidFill>
                <a:latin typeface="Arial"/>
                <a:ea typeface="DejaVu Sans"/>
              </a:rPr>
              <a:t>Odoo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b="1" spc="-1" err="1">
                <a:solidFill>
                  <a:srgbClr val="000000"/>
                </a:solidFill>
                <a:latin typeface="Arial"/>
                <a:ea typeface="DejaVu Sans"/>
              </a:rPr>
              <a:t>Comunity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 (v17/18):</a:t>
            </a:r>
            <a:endParaRPr lang="es-ES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Coste de despliegue </a:t>
            </a:r>
            <a:r>
              <a:rPr lang="es-ES" sz="2000" b="1" spc="-1" err="1">
                <a:solidFill>
                  <a:srgbClr val="C00000"/>
                </a:solidFill>
                <a:latin typeface="Arial"/>
                <a:ea typeface="DejaVu Sans"/>
              </a:rPr>
              <a:t>On</a:t>
            </a: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-Premise: </a:t>
            </a:r>
            <a:r>
              <a:rPr lang="es-ES" sz="2000" spc="-1">
                <a:latin typeface="Arial"/>
              </a:rPr>
              <a:t>3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.000 euros </a:t>
            </a:r>
          </a:p>
          <a:p>
            <a:pPr algn="just"/>
            <a:r>
              <a:rPr lang="es-ES" sz="2000" spc="-1">
                <a:solidFill>
                  <a:srgbClr val="000000"/>
                </a:solidFill>
                <a:latin typeface="Arial"/>
              </a:rPr>
              <a:t> (hardware propio) + 3.000 euros (consultores + IT) + 200 euros/año (mantenimiento de hardware) .</a:t>
            </a:r>
            <a:endParaRPr lang="es-ES"/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 </a:t>
            </a:r>
            <a:r>
              <a:rPr lang="es-ES" sz="2000" spc="-1">
                <a:latin typeface="Arial"/>
              </a:rPr>
              <a:t>1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 mes, con un equipo de dos consultores + 1 responsable de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Personalización flexible: </a:t>
            </a:r>
            <a:r>
              <a:rPr lang="es-ES" sz="2000" spc="-1">
                <a:latin typeface="Arial"/>
                <a:ea typeface="DejaVu Sans"/>
              </a:rPr>
              <a:t>Python.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</a:rPr>
              <a:t>Curva de aprendizaje media: </a:t>
            </a:r>
            <a:r>
              <a:rPr lang="es-ES" sz="2000" spc="-1">
                <a:latin typeface="Arial"/>
              </a:rPr>
              <a:t>formación específica en </a:t>
            </a:r>
            <a:r>
              <a:rPr lang="es-ES" sz="2000" spc="-1" err="1">
                <a:latin typeface="Arial"/>
              </a:rPr>
              <a:t>Odoo</a:t>
            </a:r>
            <a:r>
              <a:rPr lang="es-ES" sz="2000" spc="-1">
                <a:latin typeface="Arial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8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strike="noStrike" spc="-1">
              <a:latin typeface="Arial"/>
            </a:endParaRPr>
          </a:p>
        </p:txBody>
      </p:sp>
      <p:pic>
        <p:nvPicPr>
          <p:cNvPr id="7" name="Picture 6" descr="Odoo ERP 10 - Asistente para creación de Presupuesto en Odoo ERP - YouTube">
            <a:extLst>
              <a:ext uri="{FF2B5EF4-FFF2-40B4-BE49-F238E27FC236}">
                <a16:creationId xmlns:a16="http://schemas.microsoft.com/office/drawing/2014/main" id="{EBFE74A4-BEFA-0B7C-B479-7A08CFBDF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617" y="2023474"/>
            <a:ext cx="5193184" cy="28666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26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6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6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87" name="Imagen 5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88" name="Imagen 5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6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6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6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6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7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7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PlaceHolder 16"/>
          <p:cNvSpPr/>
          <p:nvPr/>
        </p:nvSpPr>
        <p:spPr>
          <a:xfrm>
            <a:off x="605160" y="2520000"/>
            <a:ext cx="6021758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Inexistencia de un módulo válido</a:t>
            </a:r>
            <a:endParaRPr lang="es-ES" sz="2400" b="0" strike="noStrike" spc="-1">
              <a:latin typeface="Arial"/>
            </a:endParaRPr>
          </a:p>
          <a:p>
            <a:r>
              <a:rPr lang="es-ES" sz="2400" spc="-1">
                <a:latin typeface="Arial"/>
              </a:rPr>
              <a:t>   (desarrollo propio en Python)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endParaRPr lang="es-ES" sz="2400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Mantenimiento del proyecto.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Migración a nuevas versiones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Desaparición de la versión </a:t>
            </a:r>
            <a:r>
              <a:rPr lang="es-ES" sz="2400" spc="-1" err="1">
                <a:solidFill>
                  <a:srgbClr val="000000"/>
                </a:solidFill>
                <a:latin typeface="Arial"/>
                <a:ea typeface="DejaVu Sans"/>
              </a:rPr>
              <a:t>Comunity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91AE1A48-CD26-CE48-1326-0DB1E1C8B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65" y="884877"/>
            <a:ext cx="2521732" cy="14753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4A643E34-7FAE-E813-E9A3-FF69A9B4E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22538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3C4E24-51AE-DE61-25D5-45F304E7B596}"/>
              </a:ext>
            </a:extLst>
          </p:cNvPr>
          <p:cNvSpPr txBox="1"/>
          <p:nvPr/>
        </p:nvSpPr>
        <p:spPr>
          <a:xfrm>
            <a:off x="8648700" y="310445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0EFE2B-C795-4398-055B-E18C71B4A1CE}"/>
              </a:ext>
            </a:extLst>
          </p:cNvPr>
          <p:cNvSpPr txBox="1"/>
          <p:nvPr/>
        </p:nvSpPr>
        <p:spPr>
          <a:xfrm>
            <a:off x="8659025" y="3558664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E58880-BCB8-A37A-5BC3-A29581A0DD82}"/>
              </a:ext>
            </a:extLst>
          </p:cNvPr>
          <p:cNvSpPr txBox="1"/>
          <p:nvPr/>
        </p:nvSpPr>
        <p:spPr>
          <a:xfrm>
            <a:off x="9505949" y="276600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A7379C-31EB-C2CB-0B5A-A6FA9EB09005}"/>
              </a:ext>
            </a:extLst>
          </p:cNvPr>
          <p:cNvSpPr txBox="1"/>
          <p:nvPr/>
        </p:nvSpPr>
        <p:spPr>
          <a:xfrm>
            <a:off x="8648699" y="276600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34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5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6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1" name="Imagen 9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02" name="Imagen 10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03" name="CustomShape 37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38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9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40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01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02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 descr="Bank reconciliation — Odoo 16.0 documentation">
            <a:extLst>
              <a:ext uri="{FF2B5EF4-FFF2-40B4-BE49-F238E27FC236}">
                <a16:creationId xmlns:a16="http://schemas.microsoft.com/office/drawing/2014/main" id="{3BC1829A-7B9A-16D7-57C1-EC61B9AE9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46" y="885707"/>
            <a:ext cx="10059694" cy="54064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8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8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85"/>
          <p:cNvSpPr/>
          <p:nvPr/>
        </p:nvSpPr>
        <p:spPr>
          <a:xfrm>
            <a:off x="2991240" y="230400"/>
            <a:ext cx="74415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DESARROLLO PROPIO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37" name="Imagen 38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38" name="Imagen 39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18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8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89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90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91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92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PlaceHolder 20"/>
          <p:cNvSpPr/>
          <p:nvPr/>
        </p:nvSpPr>
        <p:spPr>
          <a:xfrm>
            <a:off x="430338" y="1929693"/>
            <a:ext cx="7016400" cy="41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Necesidad </a:t>
            </a: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C-IED COE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 (FINCON)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Gestión 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de presupuestos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 colaborativa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Auditoria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de cambios y validaciones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pc="-1">
                <a:solidFill>
                  <a:srgbClr val="000000"/>
                </a:solidFill>
                <a:latin typeface="Arial"/>
                <a:ea typeface="DejaVu Sans"/>
              </a:rPr>
              <a:t>BM-COE</a:t>
            </a: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   - MVP: </a:t>
            </a:r>
            <a:endParaRPr lang="es-ES" sz="2400" b="1" strike="noStrike" spc="-1">
              <a:solidFill>
                <a:srgbClr val="0070C0"/>
              </a:solidFill>
              <a:latin typeface="Arial"/>
            </a:endParaRPr>
          </a:p>
          <a:p>
            <a:pPr marL="1257300" lvl="2" indent="-342900">
              <a:lnSpc>
                <a:spcPct val="100000"/>
              </a:lnSpc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 Meses: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6.000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€.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347" name="PlaceHolder 21"/>
          <p:cNvSpPr/>
          <p:nvPr/>
        </p:nvSpPr>
        <p:spPr>
          <a:xfrm>
            <a:off x="8568923" y="1924800"/>
            <a:ext cx="195552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Arquitectura: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logo sencillo con dos colores para BM-COE ">
            <a:extLst>
              <a:ext uri="{FF2B5EF4-FFF2-40B4-BE49-F238E27FC236}">
                <a16:creationId xmlns:a16="http://schemas.microsoft.com/office/drawing/2014/main" id="{4DF5EB82-97B1-2FAD-2DC3-07002B6092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14" t="10681" r="15046" b="11111"/>
          <a:stretch/>
        </p:blipFill>
        <p:spPr>
          <a:xfrm>
            <a:off x="4912024" y="777713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EAFC6-BD58-A396-886E-7F6A55CC96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47" t="-318" r="565" b="-381"/>
          <a:stretch/>
        </p:blipFill>
        <p:spPr>
          <a:xfrm>
            <a:off x="6936896" y="2496017"/>
            <a:ext cx="5018059" cy="35791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29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29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9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DESARROLLO PROPIO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52" name="Imagen 60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53" name="Imagen 61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54" name="CustomShape 29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9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29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9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0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0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PlaceHolder 22"/>
          <p:cNvSpPr/>
          <p:nvPr/>
        </p:nvSpPr>
        <p:spPr>
          <a:xfrm>
            <a:off x="288637" y="2520000"/>
            <a:ext cx="5871240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Mantenimiento del proyecto.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Fuga de información.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Costes no contemplados.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Tiempo de desarrollo </a:t>
            </a:r>
          </a:p>
          <a:p>
            <a:pPr lvl="2"/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insuficiente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logo sencillo con dos colores para BM-COE ">
            <a:extLst>
              <a:ext uri="{FF2B5EF4-FFF2-40B4-BE49-F238E27FC236}">
                <a16:creationId xmlns:a16="http://schemas.microsoft.com/office/drawing/2014/main" id="{2780CEFB-AD7B-7DA0-38D6-4CD6DB45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14" t="10681" r="15046" b="11111"/>
          <a:stretch/>
        </p:blipFill>
        <p:spPr>
          <a:xfrm>
            <a:off x="2192270" y="824605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A8FB7262-4836-850F-7486-979DDFE38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28" y="1737948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3A6F0A-16A1-D2A7-AD25-9D79C7A8A481}"/>
              </a:ext>
            </a:extLst>
          </p:cNvPr>
          <p:cNvSpPr txBox="1"/>
          <p:nvPr/>
        </p:nvSpPr>
        <p:spPr>
          <a:xfrm>
            <a:off x="7962657" y="366643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127DE0-9C9B-C77B-ADF5-480B40613514}"/>
              </a:ext>
            </a:extLst>
          </p:cNvPr>
          <p:cNvSpPr txBox="1"/>
          <p:nvPr/>
        </p:nvSpPr>
        <p:spPr>
          <a:xfrm>
            <a:off x="7105408" y="366643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A55610-2D0E-9F7E-379E-1EB91232A6BF}"/>
              </a:ext>
            </a:extLst>
          </p:cNvPr>
          <p:cNvSpPr txBox="1"/>
          <p:nvPr/>
        </p:nvSpPr>
        <p:spPr>
          <a:xfrm>
            <a:off x="7962656" y="324754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222D0-1378-FAE3-0CE5-A3B2AFCAF2A8}"/>
              </a:ext>
            </a:extLst>
          </p:cNvPr>
          <p:cNvSpPr txBox="1"/>
          <p:nvPr/>
        </p:nvSpPr>
        <p:spPr>
          <a:xfrm>
            <a:off x="8819905" y="2853432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0"/>
          <p:cNvSpPr/>
          <p:nvPr/>
        </p:nvSpPr>
        <p:spPr>
          <a:xfrm>
            <a:off x="2287080" y="241200"/>
            <a:ext cx="94093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MATRIZ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CUMPLIMIENTO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IMPACTOS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66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67" name="Imagen 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772560" y="392040"/>
            <a:ext cx="7207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144000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19087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2318400" y="392040"/>
            <a:ext cx="3531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5"/>
          <p:cNvSpPr/>
          <p:nvPr/>
        </p:nvSpPr>
        <p:spPr>
          <a:xfrm>
            <a:off x="260100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267840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74" name="Table 4"/>
          <p:cNvGraphicFramePr/>
          <p:nvPr>
            <p:extLst>
              <p:ext uri="{D42A27DB-BD31-4B8C-83A1-F6EECF244321}">
                <p14:modId xmlns:p14="http://schemas.microsoft.com/office/powerpoint/2010/main" val="149730893"/>
              </p:ext>
            </p:extLst>
          </p:nvPr>
        </p:nvGraphicFramePr>
        <p:xfrm>
          <a:off x="286183" y="2354876"/>
          <a:ext cx="11612520" cy="4154400"/>
        </p:xfrm>
        <a:graphic>
          <a:graphicData uri="http://schemas.openxmlformats.org/drawingml/2006/table">
            <a:tbl>
              <a:tblPr/>
              <a:tblGrid>
                <a:gridCol w="61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1" strike="noStrike" spc="-1">
                        <a:latin typeface="Arial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IMPACTOS</a:t>
                      </a:r>
                      <a:endParaRPr lang="es-ES" sz="1600" b="1" strike="noStrike" spc="-1">
                        <a:latin typeface="Arial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SAP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215900"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ODOO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215900"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BM-COE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1.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Comprobar que las líneas se ciñen al crédito disponible.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2.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Permitir carga sencilla de una línea en presupuesto.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3.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Dar visto bueno (aprobación) a cada línea.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Medio/Alto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4.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Controlar quien ha modificado cada línea de presupuesto.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5.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Cargar líneas de presupuesto coordinadas con otras Branch.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Medio/Alto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ángulo 462">
            <a:extLst>
              <a:ext uri="{FF2B5EF4-FFF2-40B4-BE49-F238E27FC236}">
                <a16:creationId xmlns:a16="http://schemas.microsoft.com/office/drawing/2014/main" id="{26022A26-447B-EBD6-588B-3ECA29661F52}"/>
              </a:ext>
            </a:extLst>
          </p:cNvPr>
          <p:cNvSpPr/>
          <p:nvPr/>
        </p:nvSpPr>
        <p:spPr>
          <a:xfrm>
            <a:off x="448264" y="821413"/>
            <a:ext cx="11451234" cy="1283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es-ES" sz="1600" b="1" spc="-1">
                <a:latin typeface="Arial"/>
                <a:cs typeface="Arial"/>
              </a:rPr>
              <a:t>Escala de cumplimiento:</a:t>
            </a:r>
          </a:p>
          <a:p>
            <a:pPr algn="just"/>
            <a:r>
              <a:rPr lang="es-ES" sz="1600" b="1" spc="-1">
                <a:latin typeface="Arial"/>
                <a:cs typeface="Arial"/>
              </a:rPr>
              <a:t>-   Alto: </a:t>
            </a:r>
            <a:r>
              <a:rPr lang="es-ES" sz="1600" spc="-1">
                <a:latin typeface="Arial"/>
                <a:cs typeface="Arial"/>
              </a:rPr>
              <a:t>El software cubre la necesidad (</a:t>
            </a:r>
            <a:r>
              <a:rPr lang="es-ES" sz="1600" spc="-1" err="1">
                <a:latin typeface="Arial"/>
                <a:cs typeface="Arial"/>
              </a:rPr>
              <a:t>plug</a:t>
            </a:r>
            <a:r>
              <a:rPr lang="es-ES" sz="1600" spc="-1">
                <a:latin typeface="Arial"/>
                <a:cs typeface="Arial"/>
              </a:rPr>
              <a:t>-and-</a:t>
            </a:r>
            <a:r>
              <a:rPr lang="es-ES" sz="1600" spc="-1" err="1">
                <a:latin typeface="Arial"/>
                <a:cs typeface="Arial"/>
              </a:rPr>
              <a:t>play</a:t>
            </a:r>
            <a:r>
              <a:rPr lang="es-ES" sz="1600" spc="-1">
                <a:latin typeface="Arial"/>
                <a:cs typeface="Arial"/>
              </a:rPr>
              <a:t>), sin requerir personalizaciones profundas ni módulos extra</a:t>
            </a:r>
            <a:r>
              <a:rPr lang="es-ES" sz="1600" b="1" spc="-1">
                <a:latin typeface="Arial"/>
                <a:cs typeface="Arial"/>
              </a:rPr>
              <a:t>.  </a:t>
            </a:r>
            <a:endParaRPr lang="en-US" sz="1600"/>
          </a:p>
          <a:p>
            <a:pPr algn="just"/>
            <a:r>
              <a:rPr lang="es-ES" sz="1600" b="1" spc="-1">
                <a:latin typeface="Arial"/>
                <a:cs typeface="Arial"/>
              </a:rPr>
              <a:t>- Medio: </a:t>
            </a:r>
            <a:r>
              <a:rPr lang="es-ES" sz="1600" spc="-1">
                <a:latin typeface="Arial"/>
                <a:cs typeface="Arial"/>
              </a:rPr>
              <a:t>Requiere configuraciones adicionales o desarrollos/modificaciones parciales que no están incorporados actualmente. </a:t>
            </a:r>
            <a:r>
              <a:rPr lang="es-ES" sz="1600" b="1" spc="-1">
                <a:latin typeface="Arial"/>
                <a:cs typeface="Arial"/>
              </a:rPr>
              <a:t> </a:t>
            </a:r>
            <a:endParaRPr lang="es-ES" sz="1600"/>
          </a:p>
          <a:p>
            <a:pPr algn="just"/>
            <a:r>
              <a:rPr lang="es-ES" sz="1600" b="1" spc="-1">
                <a:latin typeface="Arial"/>
                <a:cs typeface="Arial"/>
              </a:rPr>
              <a:t>-  Bajo: </a:t>
            </a:r>
            <a:r>
              <a:rPr lang="es-ES" sz="1600" spc="-1">
                <a:latin typeface="Arial"/>
                <a:cs typeface="Arial"/>
              </a:rPr>
              <a:t>La funcionalidad no se encuentra contemplada de forma razonable, o precisa (cambios muy grandes) para ser implementada.</a:t>
            </a:r>
            <a:endParaRPr lang="es-ES" sz="1600"/>
          </a:p>
          <a:p>
            <a:pPr algn="ctr"/>
            <a:endParaRPr lang="es-ES" sz="2000" b="1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/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MATRIZ DE DECISIÓN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ángulo 462"/>
          <p:cNvSpPr/>
          <p:nvPr/>
        </p:nvSpPr>
        <p:spPr>
          <a:xfrm>
            <a:off x="805451" y="5583913"/>
            <a:ext cx="10546948" cy="8305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s-ES" sz="2000" b="1" spc="-1">
                <a:solidFill>
                  <a:srgbClr val="000000"/>
                </a:solidFill>
                <a:latin typeface="Arial"/>
              </a:rPr>
              <a:t>Escala: 1 - 10 (más bajo - más alto</a:t>
            </a:r>
            <a:r>
              <a:rPr lang="es-ES" sz="2600" b="1" spc="-1">
                <a:solidFill>
                  <a:srgbClr val="000000"/>
                </a:solidFill>
                <a:latin typeface="Arial"/>
              </a:rPr>
              <a:t>) </a:t>
            </a:r>
            <a:endParaRPr lang="es-ES" sz="2600" b="0" strike="noStrike" spc="-1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518D5D8-FB30-2FDA-32F1-758E4E4F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3403"/>
              </p:ext>
            </p:extLst>
          </p:nvPr>
        </p:nvGraphicFramePr>
        <p:xfrm>
          <a:off x="842210" y="1052763"/>
          <a:ext cx="10540947" cy="45339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2828">
                  <a:extLst>
                    <a:ext uri="{9D8B030D-6E8A-4147-A177-3AD203B41FA5}">
                      <a16:colId xmlns:a16="http://schemas.microsoft.com/office/drawing/2014/main" val="13164405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41137645"/>
                    </a:ext>
                  </a:extLst>
                </a:gridCol>
                <a:gridCol w="2144484">
                  <a:extLst>
                    <a:ext uri="{9D8B030D-6E8A-4147-A177-3AD203B41FA5}">
                      <a16:colId xmlns:a16="http://schemas.microsoft.com/office/drawing/2014/main" val="28967611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61755685"/>
                    </a:ext>
                  </a:extLst>
                </a:gridCol>
                <a:gridCol w="1636435">
                  <a:extLst>
                    <a:ext uri="{9D8B030D-6E8A-4147-A177-3AD203B41FA5}">
                      <a16:colId xmlns:a16="http://schemas.microsoft.com/office/drawing/2014/main" val="298601109"/>
                    </a:ext>
                  </a:extLst>
                </a:gridCol>
              </a:tblGrid>
              <a:tr h="8312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Criterio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Ponderación[%]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SAP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ODOO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BM-COE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57143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Usabilidad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275599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Escalabilidad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72647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Mantenimiento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720600"/>
                  </a:ext>
                </a:extLst>
              </a:tr>
              <a:tr h="7405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Coste (10 años)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53287"/>
                  </a:ext>
                </a:extLst>
              </a:tr>
              <a:tr h="9067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Tiempo despliegue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147091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9,35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4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3917520" y="26064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580000" y="304560"/>
            <a:ext cx="3397680" cy="41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10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11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2"/>
          <p:cNvSpPr/>
          <p:nvPr/>
        </p:nvSpPr>
        <p:spPr>
          <a:xfrm>
            <a:off x="609480" y="1065960"/>
            <a:ext cx="10959840" cy="520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s-ES" sz="2200" b="0" strike="noStrike" spc="-1">
              <a:latin typeface="Arial"/>
            </a:endParaRPr>
          </a:p>
          <a:p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EVS – ERS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MVP</a:t>
            </a:r>
            <a:endParaRPr lang="es-ES" sz="26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lang="es-ES" sz="26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Diagramas: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Mind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Requisitos Funcionales y No Funcionales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Alternativas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Matriz de cumplimiento de requisitos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Matriz de decisión</a:t>
            </a:r>
          </a:p>
          <a:p>
            <a:pPr>
              <a:buNone/>
            </a:pP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	- Interfaz de usuario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None/>
            </a:pP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	- MVP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8CD030-3DCB-45D8-FDB9-A45BF08E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05AB138A-E36E-141B-7372-966F809181B6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BB3D2CE7-7BE6-AE7A-0C97-B4FEF6B74E60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2C59A4A8-EE19-8175-874C-DB4230260A0C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DDB21C24-AAB1-A47B-1548-1C182CAC66E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CBE0D76B-8BF0-6D98-B169-8B3857BCCCB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17355637-D9A0-F6E3-07A1-1447BFD1052D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BB49C0CB-A0E2-9009-222D-46ABF9A6313D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4B265F77-A11D-C396-B3E1-A1FFC11C2829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CAF1BB3D-91DE-AA87-A207-BBC99080D77B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01EAB018-1F25-73E8-9410-603DB9932753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E6DA4E12-409B-2231-7B53-FCBFBACB89E5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F075A1-4736-3652-6D2C-AF00BDC4C7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7" y="712321"/>
            <a:ext cx="3778267" cy="5830440"/>
          </a:xfrm>
          <a:prstGeom prst="rect">
            <a:avLst/>
          </a:prstGeom>
        </p:spPr>
      </p:pic>
      <p:pic>
        <p:nvPicPr>
          <p:cNvPr id="2" name="Imagen 1" descr="Interfaz de usuario gráfica, 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1E99D753-F931-A133-F9AD-D35CEBCB96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9" t="3944" r="9226" b="65381"/>
          <a:stretch/>
        </p:blipFill>
        <p:spPr>
          <a:xfrm>
            <a:off x="6397009" y="738943"/>
            <a:ext cx="4071324" cy="2413987"/>
          </a:xfrm>
          <a:prstGeom prst="rect">
            <a:avLst/>
          </a:prstGeom>
        </p:spPr>
      </p:pic>
      <p:pic>
        <p:nvPicPr>
          <p:cNvPr id="4" name="Imagen 3" descr="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08ED76D0-1405-5601-60F0-23EB87715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38215" r="9490" b="24453"/>
          <a:stretch/>
        </p:blipFill>
        <p:spPr>
          <a:xfrm>
            <a:off x="6094252" y="3100558"/>
            <a:ext cx="4676799" cy="343912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F21118-17D7-485C-AFF7-3797E4E4DCBB}"/>
              </a:ext>
            </a:extLst>
          </p:cNvPr>
          <p:cNvSpPr/>
          <p:nvPr/>
        </p:nvSpPr>
        <p:spPr>
          <a:xfrm>
            <a:off x="992187" y="944562"/>
            <a:ext cx="3524250" cy="1722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EEE3C17-9FBA-9EE2-6CF6-E31B5D7CA26D}"/>
              </a:ext>
            </a:extLst>
          </p:cNvPr>
          <p:cNvSpPr/>
          <p:nvPr/>
        </p:nvSpPr>
        <p:spPr>
          <a:xfrm>
            <a:off x="611187" y="2667000"/>
            <a:ext cx="4190999" cy="38734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44BD883-FABF-F9FA-0204-D5D30786F67D}"/>
              </a:ext>
            </a:extLst>
          </p:cNvPr>
          <p:cNvCxnSpPr/>
          <p:nvPr/>
        </p:nvCxnSpPr>
        <p:spPr>
          <a:xfrm flipV="1">
            <a:off x="4919708" y="4483223"/>
            <a:ext cx="1043125" cy="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904173-7965-29D8-E1E7-AC182BD8A337}"/>
              </a:ext>
            </a:extLst>
          </p:cNvPr>
          <p:cNvCxnSpPr>
            <a:cxnSpLocks/>
          </p:cNvCxnSpPr>
          <p:nvPr/>
        </p:nvCxnSpPr>
        <p:spPr>
          <a:xfrm flipV="1">
            <a:off x="4919708" y="1753339"/>
            <a:ext cx="1043125" cy="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C54D4-78F5-BC1D-F49A-21D1CA27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31295AE7-66F1-B487-C19F-BB94E508439A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7D909208-69A1-9FA3-B0B6-CA7E50F543E0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3EE22A43-4737-C39F-4514-EB64CB1F0D80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07DA475D-A092-2780-D911-644EFD6DFA3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0280777B-C62A-70C9-4F8F-3B9D22B1E07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2AF235F4-3AFD-5A4C-D4A8-8F6690854969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7CA5EF63-DAAA-18D9-CD19-AED8D3E2F37A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D83FE1A2-FDCB-E2E3-7CBA-4D18BE440453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37E08069-AFBC-85B8-DFDC-7A79604AC1D8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AE868FF0-55E8-3706-F7E0-2C98318C8F5B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EDC9FDDA-B352-5719-BCB7-DA34C205F394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06328F-7527-DE38-5A2F-75CAAA142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2" y="893355"/>
            <a:ext cx="5199510" cy="5326579"/>
          </a:xfrm>
          <a:prstGeom prst="rect">
            <a:avLst/>
          </a:prstGeom>
        </p:spPr>
      </p:pic>
      <p:pic>
        <p:nvPicPr>
          <p:cNvPr id="2" name="Imagen 1" descr="Interfaz de usuario gráfica, Aplicac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355FE082-858A-B694-2F4F-0F24A771B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601" y="2255071"/>
            <a:ext cx="6383935" cy="30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05F55-1AD6-0F0B-1067-C699F0AB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B0881060-D74C-0181-B5A1-70D685C12D60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05173FEE-344A-759B-F2D1-F00793407D64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E49043BB-A5F2-64D9-24D0-FFF6C3300948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MVP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1517119F-9677-F9B9-F304-ECB7DEB0247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10B29B2F-DD31-C466-5DE0-09A84AC077A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21CC7C87-3369-9845-B84E-DDB24A3DF0A2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DDBF5324-D8E5-5A53-A6E0-3C301E143F41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5F407F62-B407-D73F-AAEE-1FA55553D3FC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93289942-F5A0-F090-4DB2-51E52FEF56F0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3F714396-86EF-DAAD-DC7B-1D425DB65080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8802959A-941F-AAAA-C4C4-29DAE996A13C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ángulo 462">
            <a:extLst>
              <a:ext uri="{FF2B5EF4-FFF2-40B4-BE49-F238E27FC236}">
                <a16:creationId xmlns:a16="http://schemas.microsoft.com/office/drawing/2014/main" id="{DBE10114-972F-7A98-F65D-CC4D32378A76}"/>
              </a:ext>
            </a:extLst>
          </p:cNvPr>
          <p:cNvSpPr/>
          <p:nvPr/>
        </p:nvSpPr>
        <p:spPr>
          <a:xfrm>
            <a:off x="472123" y="1278752"/>
            <a:ext cx="1061280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ES" sz="2800" b="1" spc="-1">
                <a:solidFill>
                  <a:srgbClr val="000000"/>
                </a:solidFill>
                <a:latin typeface="Aptos"/>
              </a:rPr>
              <a:t>Entregables prioritarios</a:t>
            </a:r>
            <a:endParaRPr lang="es-ES" sz="2800" spc="-1">
              <a:solidFill>
                <a:srgbClr val="000000"/>
              </a:solidFill>
              <a:latin typeface="Aptos"/>
            </a:endParaRPr>
          </a:p>
          <a:p>
            <a:pPr marL="457200" lvl="2" algn="ctr">
              <a:spcBef>
                <a:spcPts val="1000"/>
              </a:spcBef>
            </a:pPr>
            <a:r>
              <a:rPr lang="es-ES" sz="2700" u="sng" spc="-1">
                <a:solidFill>
                  <a:srgbClr val="000000"/>
                </a:solidFill>
                <a:latin typeface="Aptos"/>
              </a:rPr>
              <a:t>Aplicación Web</a:t>
            </a:r>
            <a:endParaRPr lang="en-US" sz="2700" spc="-1">
              <a:solidFill>
                <a:srgbClr val="000000"/>
              </a:solidFill>
              <a:latin typeface="Aptos"/>
            </a:endParaRP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Formulario de cargar de líneas de presupuestos por cada Branch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Visto bueno y aprobación de líneas por </a:t>
            </a:r>
            <a:r>
              <a:rPr lang="es-ES" sz="2500" spc="-1" err="1">
                <a:solidFill>
                  <a:srgbClr val="000000"/>
                </a:solidFill>
                <a:latin typeface="Aptos"/>
              </a:rPr>
              <a:t>FinCon</a:t>
            </a:r>
            <a:r>
              <a:rPr lang="es-ES" sz="2500" spc="-1">
                <a:solidFill>
                  <a:srgbClr val="000000"/>
                </a:solidFill>
                <a:latin typeface="Aptos"/>
              </a:rPr>
              <a:t>.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Consolidación y propuesta de presupuesto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Muestra del registro de modificaciones por línea</a:t>
            </a:r>
          </a:p>
          <a:p>
            <a:endParaRPr lang="es-ES" sz="2600" b="1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70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2040" cy="5422320"/>
          </a:xfrm>
          <a:prstGeom prst="rect">
            <a:avLst/>
          </a:prstGeom>
          <a:ln w="0">
            <a:noFill/>
          </a:ln>
        </p:spPr>
      </p:pic>
      <p:pic>
        <p:nvPicPr>
          <p:cNvPr id="466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67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68" name="CustomShape 58"/>
          <p:cNvSpPr/>
          <p:nvPr/>
        </p:nvSpPr>
        <p:spPr>
          <a:xfrm>
            <a:off x="1703880" y="39168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59"/>
          <p:cNvSpPr/>
          <p:nvPr/>
        </p:nvSpPr>
        <p:spPr>
          <a:xfrm>
            <a:off x="2226240" y="39168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60"/>
          <p:cNvSpPr/>
          <p:nvPr/>
        </p:nvSpPr>
        <p:spPr>
          <a:xfrm>
            <a:off x="2628000" y="39168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61"/>
          <p:cNvSpPr/>
          <p:nvPr/>
        </p:nvSpPr>
        <p:spPr>
          <a:xfrm>
            <a:off x="2910960" y="39168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62"/>
          <p:cNvSpPr/>
          <p:nvPr/>
        </p:nvSpPr>
        <p:spPr>
          <a:xfrm>
            <a:off x="771840" y="39168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72"/>
          <p:cNvSpPr/>
          <p:nvPr/>
        </p:nvSpPr>
        <p:spPr>
          <a:xfrm>
            <a:off x="2991240" y="239760"/>
            <a:ext cx="61563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10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1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2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3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4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5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16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17"/>
          <p:cNvSpPr/>
          <p:nvPr/>
        </p:nvSpPr>
        <p:spPr>
          <a:xfrm>
            <a:off x="3917520" y="26064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18"/>
          <p:cNvSpPr/>
          <p:nvPr/>
        </p:nvSpPr>
        <p:spPr>
          <a:xfrm>
            <a:off x="3917520" y="260640"/>
            <a:ext cx="5240160" cy="41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22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23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3"/>
          <p:cNvSpPr/>
          <p:nvPr/>
        </p:nvSpPr>
        <p:spPr>
          <a:xfrm>
            <a:off x="609480" y="1065960"/>
            <a:ext cx="10959840" cy="520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Cliente: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C-IED COE →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Planificación, monitorización 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y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gestión de presupuestos de actividades del COE. 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Problema: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Ausencia de software para la gestión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 de presupuestos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C-IED COE.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Solución propuesta: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Herramienta de gestión de presupuestos.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Beneficios: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Reducir el tiempo dedicado a la elaboración y aprobación de presupuestos en el COE.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Alcance inicial: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Proporcionar una aplicación con capacidad para la elaboración de un presupuesto anual para C-IED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COE.</a:t>
            </a:r>
            <a:endParaRPr lang="es-ES" sz="2400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20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1"/>
          <p:cNvSpPr/>
          <p:nvPr/>
        </p:nvSpPr>
        <p:spPr>
          <a:xfrm>
            <a:off x="2991240" y="230400"/>
            <a:ext cx="438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MIND MAP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28" name="Imagen 26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29" name="Imagen 27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122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23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24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25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26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27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58D6B4F-F76B-A1DB-BB28-B95D5EED5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83" y="1037962"/>
            <a:ext cx="10396233" cy="5605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73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74">
            <a:hlinkClick r:id="rId3"/>
          </p:cNvPr>
          <p:cNvSpPr/>
          <p:nvPr/>
        </p:nvSpPr>
        <p:spPr>
          <a:xfrm>
            <a:off x="2991240" y="230400"/>
            <a:ext cx="456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MAP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39" name="Imagen 17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18"/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75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76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7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8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9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0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10E2E98-4AD6-98F6-A0A0-6304D447F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4988" y="740636"/>
            <a:ext cx="8932843" cy="5881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1EE25-EFCF-A170-810C-0649815F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73">
            <a:extLst>
              <a:ext uri="{FF2B5EF4-FFF2-40B4-BE49-F238E27FC236}">
                <a16:creationId xmlns:a16="http://schemas.microsoft.com/office/drawing/2014/main" id="{5C47103C-19B9-8797-32AD-A0A035C51287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74">
            <a:hlinkClick r:id="rId3"/>
            <a:extLst>
              <a:ext uri="{FF2B5EF4-FFF2-40B4-BE49-F238E27FC236}">
                <a16:creationId xmlns:a16="http://schemas.microsoft.com/office/drawing/2014/main" id="{7615EA16-7EE1-8F4F-F27C-6A9708400731}"/>
              </a:ext>
            </a:extLst>
          </p:cNvPr>
          <p:cNvSpPr/>
          <p:nvPr/>
        </p:nvSpPr>
        <p:spPr>
          <a:xfrm>
            <a:off x="2991240" y="230400"/>
            <a:ext cx="456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MAP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39" name="Imagen 17">
            <a:extLst>
              <a:ext uri="{FF2B5EF4-FFF2-40B4-BE49-F238E27FC236}">
                <a16:creationId xmlns:a16="http://schemas.microsoft.com/office/drawing/2014/main" id="{F51B8DE5-2C33-88AE-C9E3-98B0D431BFF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18">
            <a:extLst>
              <a:ext uri="{FF2B5EF4-FFF2-40B4-BE49-F238E27FC236}">
                <a16:creationId xmlns:a16="http://schemas.microsoft.com/office/drawing/2014/main" id="{57691045-5082-68F5-1FF4-FF018411F18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75">
            <a:extLst>
              <a:ext uri="{FF2B5EF4-FFF2-40B4-BE49-F238E27FC236}">
                <a16:creationId xmlns:a16="http://schemas.microsoft.com/office/drawing/2014/main" id="{28C087E7-350F-EA99-9E61-C284307EE50C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76">
            <a:extLst>
              <a:ext uri="{FF2B5EF4-FFF2-40B4-BE49-F238E27FC236}">
                <a16:creationId xmlns:a16="http://schemas.microsoft.com/office/drawing/2014/main" id="{C059DFAB-21C3-47A6-FA64-F738917A93F5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7">
            <a:extLst>
              <a:ext uri="{FF2B5EF4-FFF2-40B4-BE49-F238E27FC236}">
                <a16:creationId xmlns:a16="http://schemas.microsoft.com/office/drawing/2014/main" id="{9CE0F07E-08CA-EE66-2509-F46A96FDD00E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8">
            <a:extLst>
              <a:ext uri="{FF2B5EF4-FFF2-40B4-BE49-F238E27FC236}">
                <a16:creationId xmlns:a16="http://schemas.microsoft.com/office/drawing/2014/main" id="{A7237927-A8D9-2363-708C-41127B70C889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9">
            <a:extLst>
              <a:ext uri="{FF2B5EF4-FFF2-40B4-BE49-F238E27FC236}">
                <a16:creationId xmlns:a16="http://schemas.microsoft.com/office/drawing/2014/main" id="{0C636C7A-7B02-8DBB-5C45-1E675225AF24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0">
            <a:extLst>
              <a:ext uri="{FF2B5EF4-FFF2-40B4-BE49-F238E27FC236}">
                <a16:creationId xmlns:a16="http://schemas.microsoft.com/office/drawing/2014/main" id="{A4ECE220-4064-32FC-7AFA-BBAFE72324D2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50BC379-49F0-F292-3C94-726141780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8097" y="1486230"/>
            <a:ext cx="9832553" cy="43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88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0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09"/>
          <p:cNvSpPr/>
          <p:nvPr/>
        </p:nvSpPr>
        <p:spPr>
          <a:xfrm>
            <a:off x="4465800" y="189000"/>
            <a:ext cx="354024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52" name="Imagen 4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4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10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1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12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13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14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15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0" name="Table 2"/>
          <p:cNvGraphicFramePr/>
          <p:nvPr>
            <p:extLst>
              <p:ext uri="{D42A27DB-BD31-4B8C-83A1-F6EECF244321}">
                <p14:modId xmlns:p14="http://schemas.microsoft.com/office/powerpoint/2010/main" val="2980972688"/>
              </p:ext>
            </p:extLst>
          </p:nvPr>
        </p:nvGraphicFramePr>
        <p:xfrm>
          <a:off x="1919981" y="1435439"/>
          <a:ext cx="8629528" cy="4755564"/>
        </p:xfrm>
        <a:graphic>
          <a:graphicData uri="http://schemas.openxmlformats.org/drawingml/2006/table">
            <a:tbl>
              <a:tblPr/>
              <a:tblGrid>
                <a:gridCol w="7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RF1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Crear, actualizar y eliminar (CRUD) líneas del presupuesto.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RF2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Permitir carga de líneas por cada Branch.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RF3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Estados de cada línea (Draft/</a:t>
                      </a:r>
                      <a:r>
                        <a:rPr lang="es-ES" sz="1600" b="0" strike="noStrike" spc="-1" err="1">
                          <a:latin typeface="Arial"/>
                        </a:rPr>
                        <a:t>Reviewed</a:t>
                      </a:r>
                      <a:r>
                        <a:rPr lang="es-ES" sz="1600" b="0" strike="noStrike" spc="-1">
                          <a:latin typeface="Arial"/>
                        </a:rPr>
                        <a:t>/</a:t>
                      </a:r>
                      <a:r>
                        <a:rPr lang="es-ES" sz="1600" b="0" strike="noStrike" spc="-1" err="1">
                          <a:latin typeface="Arial"/>
                        </a:rPr>
                        <a:t>Proposed</a:t>
                      </a:r>
                      <a:r>
                        <a:rPr lang="es-ES" sz="1600" b="0" strike="noStrike" spc="-1">
                          <a:latin typeface="Arial"/>
                        </a:rPr>
                        <a:t>/</a:t>
                      </a:r>
                      <a:r>
                        <a:rPr lang="es-ES" sz="1600" b="0" strike="noStrike" spc="-1" err="1">
                          <a:latin typeface="Arial"/>
                        </a:rPr>
                        <a:t>Approved</a:t>
                      </a:r>
                      <a:r>
                        <a:rPr lang="es-ES" sz="1600" b="0" strike="noStrike" spc="-1">
                          <a:latin typeface="Arial"/>
                        </a:rPr>
                        <a:t>).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RF4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Historial de registros y modificaciones por línea del presupuesto.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RF5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Consolidación de líneas de cada Branch en un solo documento.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Rectángulo 160"/>
          <p:cNvSpPr/>
          <p:nvPr/>
        </p:nvSpPr>
        <p:spPr>
          <a:xfrm>
            <a:off x="1035360" y="900000"/>
            <a:ext cx="3775320" cy="59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latin typeface="Arial"/>
                <a:ea typeface="DejaVu Sans"/>
              </a:rPr>
              <a:t>REQUISITOS FUNCIONALES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BA1DF-96A4-97A6-1096-3E88495BC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88">
            <a:extLst>
              <a:ext uri="{FF2B5EF4-FFF2-40B4-BE49-F238E27FC236}">
                <a16:creationId xmlns:a16="http://schemas.microsoft.com/office/drawing/2014/main" id="{A210966E-5DF1-66E2-7703-7BB1D32C6409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08">
            <a:extLst>
              <a:ext uri="{FF2B5EF4-FFF2-40B4-BE49-F238E27FC236}">
                <a16:creationId xmlns:a16="http://schemas.microsoft.com/office/drawing/2014/main" id="{63724563-6E26-434A-A7A8-94E43D2420C3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09">
            <a:extLst>
              <a:ext uri="{FF2B5EF4-FFF2-40B4-BE49-F238E27FC236}">
                <a16:creationId xmlns:a16="http://schemas.microsoft.com/office/drawing/2014/main" id="{E16B6263-2FE8-2BAB-B92F-582B0939B8AE}"/>
              </a:ext>
            </a:extLst>
          </p:cNvPr>
          <p:cNvSpPr/>
          <p:nvPr/>
        </p:nvSpPr>
        <p:spPr>
          <a:xfrm>
            <a:off x="4465800" y="189000"/>
            <a:ext cx="354024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52" name="Imagen 44">
            <a:extLst>
              <a:ext uri="{FF2B5EF4-FFF2-40B4-BE49-F238E27FC236}">
                <a16:creationId xmlns:a16="http://schemas.microsoft.com/office/drawing/2014/main" id="{D452EA91-BDC3-9472-C89D-5D1DC3686EB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45">
            <a:extLst>
              <a:ext uri="{FF2B5EF4-FFF2-40B4-BE49-F238E27FC236}">
                <a16:creationId xmlns:a16="http://schemas.microsoft.com/office/drawing/2014/main" id="{3C9F1533-6BB1-F0CD-F3D6-5BF6A33E864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10">
            <a:extLst>
              <a:ext uri="{FF2B5EF4-FFF2-40B4-BE49-F238E27FC236}">
                <a16:creationId xmlns:a16="http://schemas.microsoft.com/office/drawing/2014/main" id="{B59E30A5-7FC5-8E40-54CC-C919A4D159BD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1">
            <a:extLst>
              <a:ext uri="{FF2B5EF4-FFF2-40B4-BE49-F238E27FC236}">
                <a16:creationId xmlns:a16="http://schemas.microsoft.com/office/drawing/2014/main" id="{137DE2FE-FA96-DFCA-8EDF-73D0E0550980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12">
            <a:extLst>
              <a:ext uri="{FF2B5EF4-FFF2-40B4-BE49-F238E27FC236}">
                <a16:creationId xmlns:a16="http://schemas.microsoft.com/office/drawing/2014/main" id="{BC6B7DC3-7F27-9FDE-1235-F899CE9B1BF4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13">
            <a:extLst>
              <a:ext uri="{FF2B5EF4-FFF2-40B4-BE49-F238E27FC236}">
                <a16:creationId xmlns:a16="http://schemas.microsoft.com/office/drawing/2014/main" id="{FA14C381-FC80-F628-A8CD-853425993A99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14">
            <a:extLst>
              <a:ext uri="{FF2B5EF4-FFF2-40B4-BE49-F238E27FC236}">
                <a16:creationId xmlns:a16="http://schemas.microsoft.com/office/drawing/2014/main" id="{8C42168B-2DBD-34BA-8BCA-FB4C77B82360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15">
            <a:extLst>
              <a:ext uri="{FF2B5EF4-FFF2-40B4-BE49-F238E27FC236}">
                <a16:creationId xmlns:a16="http://schemas.microsoft.com/office/drawing/2014/main" id="{A6C48237-A61D-21E8-E97B-B095ACE1972E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0" name="Table 2">
            <a:extLst>
              <a:ext uri="{FF2B5EF4-FFF2-40B4-BE49-F238E27FC236}">
                <a16:creationId xmlns:a16="http://schemas.microsoft.com/office/drawing/2014/main" id="{A531BF8A-2090-CD3B-E345-C8C235A05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302495"/>
              </p:ext>
            </p:extLst>
          </p:nvPr>
        </p:nvGraphicFramePr>
        <p:xfrm>
          <a:off x="2160746" y="1794542"/>
          <a:ext cx="8196035" cy="3814389"/>
        </p:xfrm>
        <a:graphic>
          <a:graphicData uri="http://schemas.openxmlformats.org/drawingml/2006/table">
            <a:tbl>
              <a:tblPr/>
              <a:tblGrid>
                <a:gridCol w="93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RNF1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Permitir acceso de usuario de cada Branch.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RNF2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Restringir acciones según usuario/rol.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02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18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RNF3</a:t>
                      </a:r>
                      <a:endParaRPr lang="es-ES"/>
                    </a:p>
                  </a:txBody>
                  <a:tcPr marL="50759" marR="5075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</a:pPr>
                      <a:r>
                        <a:rPr lang="es-ES" sz="16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Añadir más CISI </a:t>
                      </a:r>
                      <a:r>
                        <a:rPr lang="es-ES" sz="1600" b="0" i="0" u="none" strike="noStrike" spc="-1" noProof="0" err="1">
                          <a:solidFill>
                            <a:srgbClr val="000000"/>
                          </a:solidFill>
                          <a:latin typeface="Arial"/>
                        </a:rPr>
                        <a:t>Account</a:t>
                      </a:r>
                      <a:r>
                        <a:rPr lang="es-ES" sz="16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 en un futuro.</a:t>
                      </a:r>
                      <a:endParaRPr lang="es-ES"/>
                    </a:p>
                  </a:txBody>
                  <a:tcPr marL="50760" marR="5076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28"/>
                  </a:ext>
                </a:extLst>
              </a:tr>
              <a:tr h="901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RNF4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</a:pPr>
                      <a:r>
                        <a:rPr lang="es-ES" sz="1600" b="0" strike="noStrike" spc="-1">
                          <a:latin typeface="Arial"/>
                        </a:rPr>
                        <a:t>Interfaz de la aplicación en Ingles.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" name="Rectángulo 160">
            <a:extLst>
              <a:ext uri="{FF2B5EF4-FFF2-40B4-BE49-F238E27FC236}">
                <a16:creationId xmlns:a16="http://schemas.microsoft.com/office/drawing/2014/main" id="{6B348794-E517-0880-D7EA-AC4BD6176F34}"/>
              </a:ext>
            </a:extLst>
          </p:cNvPr>
          <p:cNvSpPr/>
          <p:nvPr/>
        </p:nvSpPr>
        <p:spPr>
          <a:xfrm>
            <a:off x="1035360" y="900000"/>
            <a:ext cx="3775320" cy="59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latin typeface="Arial"/>
                <a:ea typeface="DejaVu Sans"/>
              </a:rPr>
              <a:t>REQUISITOS </a:t>
            </a:r>
            <a:r>
              <a:rPr lang="es-ES" b="1" spc="-1">
                <a:latin typeface="Arial"/>
                <a:ea typeface="DejaVu Sans"/>
              </a:rPr>
              <a:t>NO </a:t>
            </a:r>
            <a:r>
              <a:rPr lang="es-ES" sz="1800" b="1" strike="noStrike" spc="-1">
                <a:latin typeface="Arial"/>
                <a:ea typeface="DejaVu Sans"/>
              </a:rPr>
              <a:t>FUNCIONALES</a:t>
            </a:r>
            <a:endParaRPr lang="es-E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7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8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0"/>
          <p:cNvSpPr/>
          <p:nvPr/>
        </p:nvSpPr>
        <p:spPr>
          <a:xfrm>
            <a:off x="3351240" y="230400"/>
            <a:ext cx="654588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ESTUDIO DE ALTERNATIVAS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90" name="Imagen 6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91" name="Imagen 7"/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80"/>
          <p:cNvSpPr/>
          <p:nvPr/>
        </p:nvSpPr>
        <p:spPr>
          <a:xfrm>
            <a:off x="3960000" y="1080000"/>
            <a:ext cx="43563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COMERCIAL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2" name="CustomShape 181"/>
          <p:cNvSpPr/>
          <p:nvPr/>
        </p:nvSpPr>
        <p:spPr>
          <a:xfrm>
            <a:off x="3619291" y="2722405"/>
            <a:ext cx="503640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3" name="CustomShape 182"/>
          <p:cNvSpPr/>
          <p:nvPr/>
        </p:nvSpPr>
        <p:spPr>
          <a:xfrm>
            <a:off x="3420000" y="4274886"/>
            <a:ext cx="575640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DESARROLLO PROPIO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" name="Picture 1" descr="Key Insights into GDT's Successful SAP S/4HANA System Conversion - GDT">
            <a:extLst>
              <a:ext uri="{FF2B5EF4-FFF2-40B4-BE49-F238E27FC236}">
                <a16:creationId xmlns:a16="http://schemas.microsoft.com/office/drawing/2014/main" id="{462A7D21-961C-4D98-00D8-BB48480915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217" r="3641" b="4819"/>
          <a:stretch/>
        </p:blipFill>
        <p:spPr>
          <a:xfrm>
            <a:off x="4778628" y="1559778"/>
            <a:ext cx="2632687" cy="1166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EF9F6838-E163-8B49-D9AF-4849A419F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614" y="3193980"/>
            <a:ext cx="1894771" cy="10798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logo sencillo con dos colores para BM-COE ">
            <a:extLst>
              <a:ext uri="{FF2B5EF4-FFF2-40B4-BE49-F238E27FC236}">
                <a16:creationId xmlns:a16="http://schemas.microsoft.com/office/drawing/2014/main" id="{4C5E6147-EF5A-FA14-F0D8-7068B47B29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014" t="10681" r="15046" b="11111"/>
          <a:stretch/>
        </p:blipFill>
        <p:spPr>
          <a:xfrm>
            <a:off x="5382394" y="4794676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0cb4ee-dd48-4269-83b9-f1bf57435108">
      <Terms xmlns="http://schemas.microsoft.com/office/infopath/2007/PartnerControls"/>
    </lcf76f155ced4ddcb4097134ff3c332f>
    <TaxCatchAll xmlns="1a4b936e-7630-49ac-ad4c-1cf414ae8c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1AEF9E2480CE4D88AEBC66E1FB1F7A" ma:contentTypeVersion="12" ma:contentTypeDescription="Crear nuevo documento." ma:contentTypeScope="" ma:versionID="007ff19e8583fe821b3e22ff54560cc0">
  <xsd:schema xmlns:xsd="http://www.w3.org/2001/XMLSchema" xmlns:xs="http://www.w3.org/2001/XMLSchema" xmlns:p="http://schemas.microsoft.com/office/2006/metadata/properties" xmlns:ns2="040cb4ee-dd48-4269-83b9-f1bf57435108" xmlns:ns3="1a4b936e-7630-49ac-ad4c-1cf414ae8ca7" targetNamespace="http://schemas.microsoft.com/office/2006/metadata/properties" ma:root="true" ma:fieldsID="1d0920eeb4ee68adb296f60759b5f7c8" ns2:_="" ns3:_="">
    <xsd:import namespace="040cb4ee-dd48-4269-83b9-f1bf57435108"/>
    <xsd:import namespace="1a4b936e-7630-49ac-ad4c-1cf414ae8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b4ee-dd48-4269-83b9-f1bf57435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6d1d3573-1e57-4bc1-a580-4b499a4a47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b936e-7630-49ac-ad4c-1cf414ae8ca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d7fdf07-d4df-4eab-ae37-4da939d5a2ea}" ma:internalName="TaxCatchAll" ma:showField="CatchAllData" ma:web="1a4b936e-7630-49ac-ad4c-1cf414ae8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E339A0-EAFD-4E5F-BA17-ADAFB40E2D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D085D8-EAF5-49C1-A405-0010E948311A}">
  <ds:schemaRefs>
    <ds:schemaRef ds:uri="040cb4ee-dd48-4269-83b9-f1bf57435108"/>
    <ds:schemaRef ds:uri="1a4b936e-7630-49ac-ad4c-1cf414ae8ca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30EE70-73FB-450E-9EDB-1C8A2848C418}">
  <ds:schemaRefs>
    <ds:schemaRef ds:uri="040cb4ee-dd48-4269-83b9-f1bf57435108"/>
    <ds:schemaRef ds:uri="1a4b936e-7630-49ac-ad4c-1cf414ae8c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23</Slides>
  <Notes>21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revision>10</cp:revision>
  <dcterms:created xsi:type="dcterms:W3CDTF">2023-03-27T19:37:55Z</dcterms:created>
  <dcterms:modified xsi:type="dcterms:W3CDTF">2025-09-17T16:45:56Z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Panorámica</vt:lpwstr>
  </property>
  <property fmtid="{D5CDD505-2E9C-101B-9397-08002B2CF9AE}" pid="4" name="Slides">
    <vt:r8>12</vt:r8>
  </property>
  <property fmtid="{D5CDD505-2E9C-101B-9397-08002B2CF9AE}" pid="5" name="ContentTypeId">
    <vt:lpwstr>0x0101009D1AEF9E2480CE4D88AEBC66E1FB1F7A</vt:lpwstr>
  </property>
  <property fmtid="{D5CDD505-2E9C-101B-9397-08002B2CF9AE}" pid="6" name="MediaServiceImageTags">
    <vt:lpwstr/>
  </property>
</Properties>
</file>