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8" r:id="rId4"/>
    <p:sldMasterId id="2147483682" r:id="rId5"/>
  </p:sldMasterIdLst>
  <p:notesMasterIdLst>
    <p:notesMasterId r:id="rId19"/>
  </p:notesMasterIdLst>
  <p:sldIdLst>
    <p:sldId id="256" r:id="rId6"/>
    <p:sldId id="257" r:id="rId7"/>
    <p:sldId id="258" r:id="rId8"/>
    <p:sldId id="270" r:id="rId9"/>
    <p:sldId id="259" r:id="rId10"/>
    <p:sldId id="262" r:id="rId11"/>
    <p:sldId id="263" r:id="rId12"/>
    <p:sldId id="266" r:id="rId13"/>
    <p:sldId id="267" r:id="rId14"/>
    <p:sldId id="271" r:id="rId15"/>
    <p:sldId id="268" r:id="rId16"/>
    <p:sldId id="265" r:id="rId17"/>
    <p:sldId id="269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25D3E-7933-D45A-3E6C-A6FBE8E09E4A}" v="59" dt="2025-05-13T03:29:44.785"/>
    <p1510:client id="{681B5AB8-D763-DF82-FC28-93CA6548357D}" v="40" dt="2025-05-12T17:57:10.974"/>
    <p1510:client id="{B9F6B501-610E-CE45-01E0-ABA1A4802E99}" v="12" dt="2025-05-13T17:01:20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3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u="none" strike="noStrike">
                <a:solidFill>
                  <a:srgbClr val="000000"/>
                </a:solidFill>
                <a:uFillTx/>
                <a:latin typeface="Arial"/>
              </a:rPr>
              <a:t>Pulse para desplazar la diapositiva</a:t>
            </a: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las notas</a:t>
            </a:r>
          </a:p>
        </p:txBody>
      </p:sp>
      <p:sp>
        <p:nvSpPr>
          <p:cNvPr id="2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&lt;cabecera&gt;</a:t>
            </a:r>
          </a:p>
        </p:txBody>
      </p:sp>
      <p:sp>
        <p:nvSpPr>
          <p:cNvPr id="229" name="PlaceHolder 4"/>
          <p:cNvSpPr>
            <a:spLocks noGrp="1"/>
          </p:cNvSpPr>
          <p:nvPr>
            <p:ph type="dt" idx="7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</a:p>
        </p:txBody>
      </p:sp>
      <p:sp>
        <p:nvSpPr>
          <p:cNvPr id="230" name="PlaceHolder 5"/>
          <p:cNvSpPr>
            <a:spLocks noGrp="1"/>
          </p:cNvSpPr>
          <p:nvPr>
            <p:ph type="ftr" idx="7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231" name="PlaceHolder 6"/>
          <p:cNvSpPr>
            <a:spLocks noGrp="1"/>
          </p:cNvSpPr>
          <p:nvPr>
            <p:ph type="sldNum" idx="7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A5440D2-F8C2-474F-9280-64429F21BAEF}" type="slidenum"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‹Nº›</a:t>
            </a:fld>
            <a:endParaRPr lang="es-E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9FB70320-9F5B-4CEC-BDC0-CFEFC5F693B1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2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CustomShape 66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678ED98-57BD-42AF-8AFE-57A81D766CB9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11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6" name="CustomShape 77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F04F093B-B235-43F9-8BCB-ED3C1614351A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12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2" name="CustomShape 119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93F1010-6130-4E20-B3AC-C7B21391A958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3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71638-4204-5434-06E5-4C320934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>
            <a:extLst>
              <a:ext uri="{FF2B5EF4-FFF2-40B4-BE49-F238E27FC236}">
                <a16:creationId xmlns:a16="http://schemas.microsoft.com/office/drawing/2014/main" id="{B3E22774-692E-6D14-9FA0-9837D6FC0FC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4" name="CustomShape 21">
            <a:extLst>
              <a:ext uri="{FF2B5EF4-FFF2-40B4-BE49-F238E27FC236}">
                <a16:creationId xmlns:a16="http://schemas.microsoft.com/office/drawing/2014/main" id="{FB3A4867-1F96-F00C-C255-AF98617B1466}"/>
              </a:ext>
            </a:extLst>
          </p:cNvPr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1C52FB7-490A-4297-829B-60C865164399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4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9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4" name="CustomShape 21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1C52FB7-490A-4297-829B-60C865164399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5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CustomShape 51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182AD07-3217-442C-A918-ACEAD9734631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6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2" name="CustomShape 94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A0B1F1A-6991-40F0-B8FE-4507E618FE52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7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CustomShape 40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B445412-6772-4855-9B34-32F8639598D1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8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0" name="CustomShape 116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69E0CF18-D6F6-48B0-9672-D3BBD711E619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9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07956-F7F1-18A9-0003-2B56E02F1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>
            <a:extLst>
              <a:ext uri="{FF2B5EF4-FFF2-40B4-BE49-F238E27FC236}">
                <a16:creationId xmlns:a16="http://schemas.microsoft.com/office/drawing/2014/main" id="{0CC47895-C4FD-B151-CF20-3709CFA5DA3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CustomShape 66">
            <a:extLst>
              <a:ext uri="{FF2B5EF4-FFF2-40B4-BE49-F238E27FC236}">
                <a16:creationId xmlns:a16="http://schemas.microsoft.com/office/drawing/2014/main" id="{E02914B2-4669-2043-7734-B6BD92524DDE}"/>
              </a:ext>
            </a:extLst>
          </p:cNvPr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678ED98-57BD-42AF-8AFE-57A81D766CB9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10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04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98AFD60-BBC8-4720-B6C0-096128FE4B33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72F99D94-792F-4D14-8C7A-435E5A6D233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D6C1AFD2-EACE-4582-B0AF-68DD3F22595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5556C7D4-BABB-48DF-9AD5-774F9C9762A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E1DD5D1C-A110-4E64-BD0D-2727E0B683D4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65B43104-B1B3-4A0D-BDA7-5D9C9A98A23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89E7B39C-0B9C-45E8-9DEE-657C89FCD53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3CC12DF0-1939-40DB-8381-0C4342CE69B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153DD15F-32A2-478A-99EC-F79AD09C846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7B816EC7-8420-4B4B-BD14-C3834144DEB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>
            <a:alphaModFix amt="15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u="none" strike="noStrik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386C5E9-5D2D-463E-8E03-F90EE9870B69}" type="slidenum">
              <a:rPr lang="es-ES" sz="1200" b="0" u="none" strike="noStrike">
                <a:solidFill>
                  <a:srgbClr val="8B8B8B"/>
                </a:solidFill>
                <a:uFillTx/>
                <a:latin typeface="Calibri"/>
              </a:rPr>
              <a:t>‹Nº›</a:t>
            </a:fld>
            <a:endParaRPr lang="es-E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ES" sz="44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15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u="none" strike="noStrik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2CECA8-FC90-4D83-A3BE-5F1DAB30CB65}" type="slidenum">
              <a:rPr lang="es-ES" sz="1200" b="0" u="none" strike="noStrike">
                <a:solidFill>
                  <a:srgbClr val="8B8B8B"/>
                </a:solidFill>
                <a:uFillTx/>
                <a:latin typeface="Calibri"/>
              </a:rPr>
              <a:t>‹Nº›</a:t>
            </a:fld>
            <a:endParaRPr lang="es-E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</a:p>
        </p:txBody>
      </p:sp>
      <p:sp>
        <p:nvSpPr>
          <p:cNvPr id="15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ES" sz="44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bmcoedimxlvii.netlify.ap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7"/>
          <p:cNvSpPr/>
          <p:nvPr/>
        </p:nvSpPr>
        <p:spPr>
          <a:xfrm>
            <a:off x="3415320" y="6640200"/>
            <a:ext cx="8737920" cy="86040"/>
          </a:xfrm>
          <a:custGeom>
            <a:avLst/>
            <a:gdLst>
              <a:gd name="textAreaLeft" fmla="*/ 0 w 8737920"/>
              <a:gd name="textAreaRight" fmla="*/ 8738280 w 8737920"/>
              <a:gd name="textAreaTop" fmla="*/ 0 h 86040"/>
              <a:gd name="textAreaBottom" fmla="*/ 86400 h 860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1400" rIns="90000" bIns="414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3956400" y="174600"/>
            <a:ext cx="6378120" cy="50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      XLVII CURSO DIM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3005280" y="4234680"/>
            <a:ext cx="616932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Dirección de Proyectos BM-COE</a:t>
            </a:r>
            <a:endParaRPr lang="es-ES" sz="24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SPRINT 01</a:t>
            </a:r>
            <a:endParaRPr lang="es-ES" sz="2400" b="1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CustomShape 10"/>
          <p:cNvSpPr/>
          <p:nvPr/>
        </p:nvSpPr>
        <p:spPr>
          <a:xfrm>
            <a:off x="5254920" y="6150600"/>
            <a:ext cx="6111000" cy="34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901"/>
              </a:spcBef>
            </a:pPr>
            <a:r>
              <a:rPr lang="es-ES" sz="18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r>
              <a:rPr lang="es-ES" sz="16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Hoyo de Manzanares, a 14 Mayo 2025</a:t>
            </a:r>
            <a:endParaRPr lang="es-ES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CustomShape 11"/>
          <p:cNvSpPr/>
          <p:nvPr/>
        </p:nvSpPr>
        <p:spPr>
          <a:xfrm>
            <a:off x="130680" y="5248080"/>
            <a:ext cx="8173800" cy="112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s-ES" sz="16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Product Owner: Cap. Antonio Requena Martinez</a:t>
            </a:r>
            <a:endParaRPr lang="es-E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s-ES" sz="16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Developer: Cap. Adolfo Soto Conde</a:t>
            </a:r>
            <a:endParaRPr lang="es-E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s-ES" sz="16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Scrum Master: Cte Ismael Lanchas Díaz</a:t>
            </a:r>
            <a:r>
              <a:rPr lang="es-ES" sz="1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		  	</a:t>
            </a:r>
            <a:endParaRPr lang="es-ES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7" name="Imagen 2"/>
          <p:cNvPicPr/>
          <p:nvPr/>
        </p:nvPicPr>
        <p:blipFill>
          <a:blip r:embed="rId3"/>
          <a:stretch/>
        </p:blipFill>
        <p:spPr>
          <a:xfrm>
            <a:off x="4889160" y="675720"/>
            <a:ext cx="2402280" cy="3481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8" name="Imagen5"/>
          <p:cNvPicPr/>
          <p:nvPr/>
        </p:nvPicPr>
        <p:blipFill>
          <a:blip r:embed="rId4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DF35DC-EF2D-A2AF-E22C-5072200EF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52">
            <a:extLst>
              <a:ext uri="{FF2B5EF4-FFF2-40B4-BE49-F238E27FC236}">
                <a16:creationId xmlns:a16="http://schemas.microsoft.com/office/drawing/2014/main" id="{75439764-1963-000B-EC2C-9CF3B61E45E8}"/>
              </a:ext>
            </a:extLst>
          </p:cNvPr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9" name="CustomShape 53">
            <a:extLst>
              <a:ext uri="{FF2B5EF4-FFF2-40B4-BE49-F238E27FC236}">
                <a16:creationId xmlns:a16="http://schemas.microsoft.com/office/drawing/2014/main" id="{E2F848DD-F6FD-14B1-2FDC-0296F58C197C}"/>
              </a:ext>
            </a:extLst>
          </p:cNvPr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0" name="CustomShape 54">
            <a:extLst>
              <a:ext uri="{FF2B5EF4-FFF2-40B4-BE49-F238E27FC236}">
                <a16:creationId xmlns:a16="http://schemas.microsoft.com/office/drawing/2014/main" id="{B36C362A-9723-551A-8B70-331B6A124414}"/>
              </a:ext>
            </a:extLst>
          </p:cNvPr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1" name="CustomShape 55">
            <a:extLst>
              <a:ext uri="{FF2B5EF4-FFF2-40B4-BE49-F238E27FC236}">
                <a16:creationId xmlns:a16="http://schemas.microsoft.com/office/drawing/2014/main" id="{DFFC625F-E570-83E6-57D1-2C8F531603A0}"/>
              </a:ext>
            </a:extLst>
          </p:cNvPr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2" name="CustomShape 56">
            <a:extLst>
              <a:ext uri="{FF2B5EF4-FFF2-40B4-BE49-F238E27FC236}">
                <a16:creationId xmlns:a16="http://schemas.microsoft.com/office/drawing/2014/main" id="{4C3FCFB2-F367-9793-E3F7-6B6D678D5732}"/>
              </a:ext>
            </a:extLst>
          </p:cNvPr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3" name="CustomShape 57">
            <a:extLst>
              <a:ext uri="{FF2B5EF4-FFF2-40B4-BE49-F238E27FC236}">
                <a16:creationId xmlns:a16="http://schemas.microsoft.com/office/drawing/2014/main" id="{112D9F89-0C5D-67FD-630D-F2757CA7FDA6}"/>
              </a:ext>
            </a:extLst>
          </p:cNvPr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4" name="CustomShape 63">
            <a:extLst>
              <a:ext uri="{FF2B5EF4-FFF2-40B4-BE49-F238E27FC236}">
                <a16:creationId xmlns:a16="http://schemas.microsoft.com/office/drawing/2014/main" id="{FAAC0ABE-86D3-F421-A788-E4375557917D}"/>
              </a:ext>
            </a:extLst>
          </p:cNvPr>
          <p:cNvSpPr/>
          <p:nvPr/>
        </p:nvSpPr>
        <p:spPr>
          <a:xfrm>
            <a:off x="3492360" y="6585120"/>
            <a:ext cx="7162200" cy="6120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61200"/>
              <a:gd name="textAreaBottom" fmla="*/ 61560 h 6120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6560" rIns="90000" bIns="1656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5" name="CustomShape 64">
            <a:extLst>
              <a:ext uri="{FF2B5EF4-FFF2-40B4-BE49-F238E27FC236}">
                <a16:creationId xmlns:a16="http://schemas.microsoft.com/office/drawing/2014/main" id="{E7F7675D-8A62-6634-3BEA-2D32B66928EE}"/>
              </a:ext>
            </a:extLst>
          </p:cNvPr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CustomShape 65">
            <a:extLst>
              <a:ext uri="{FF2B5EF4-FFF2-40B4-BE49-F238E27FC236}">
                <a16:creationId xmlns:a16="http://schemas.microsoft.com/office/drawing/2014/main" id="{5F48A93C-F087-154F-FFBD-3E6E9BC4BB1B}"/>
              </a:ext>
            </a:extLst>
          </p:cNvPr>
          <p:cNvSpPr/>
          <p:nvPr/>
        </p:nvSpPr>
        <p:spPr>
          <a:xfrm>
            <a:off x="4320000" y="304560"/>
            <a:ext cx="465624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SPRINT RETROSPECTIVE</a:t>
            </a:r>
            <a:endParaRPr lang="es-E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7" name="Imagen 11">
            <a:extLst>
              <a:ext uri="{FF2B5EF4-FFF2-40B4-BE49-F238E27FC236}">
                <a16:creationId xmlns:a16="http://schemas.microsoft.com/office/drawing/2014/main" id="{E4AF13E5-1B25-B986-7AF5-2FA86FB9818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8" name="Imagen 12">
            <a:extLst>
              <a:ext uri="{FF2B5EF4-FFF2-40B4-BE49-F238E27FC236}">
                <a16:creationId xmlns:a16="http://schemas.microsoft.com/office/drawing/2014/main" id="{07C2104C-B6D9-68D0-0C35-52875EDD2C0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9" name="PlaceHolder 11">
            <a:extLst>
              <a:ext uri="{FF2B5EF4-FFF2-40B4-BE49-F238E27FC236}">
                <a16:creationId xmlns:a16="http://schemas.microsoft.com/office/drawing/2014/main" id="{EAA725F3-E14C-ED12-20F4-84220C800C8F}"/>
              </a:ext>
            </a:extLst>
          </p:cNvPr>
          <p:cNvSpPr/>
          <p:nvPr/>
        </p:nvSpPr>
        <p:spPr>
          <a:xfrm>
            <a:off x="688157" y="1038566"/>
            <a:ext cx="10690363" cy="5858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sz="24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Aspectos positivos:</a:t>
            </a: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Planificación inicial clara con descomposición por fases 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Integración).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División de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por capas (Método de la Hamburguesa) ayudó a mantener el foco y el valor.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Colaboración y disponibilidad completa por parte del cliente desde el primer momento.</a:t>
            </a: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24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Dificultades encontradas:</a:t>
            </a: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Desfase entre la duración estimada del sprint  y el trabajo ejecutado </a:t>
            </a:r>
            <a:r>
              <a:rPr lang="es-ES" altLang="es-ES" sz="2400" dirty="0">
                <a:latin typeface="Arial" panose="020B0604020202020204" pitchFamily="34" charset="0"/>
              </a:rPr>
              <a:t>por estimaciones erróneas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Bloqueos imprevistos en el flujo de trabajo, llevaron a modificar el orden inicial de ejecución de algunos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 incorrecto de las ramas y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commits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los repositorios del proyecto </a:t>
            </a: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389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52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9" name="CustomShape 53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0" name="CustomShape 54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1" name="CustomShape 55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2" name="CustomShape 56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3" name="CustomShape 57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4" name="CustomShape 63"/>
          <p:cNvSpPr/>
          <p:nvPr/>
        </p:nvSpPr>
        <p:spPr>
          <a:xfrm>
            <a:off x="3492360" y="6585120"/>
            <a:ext cx="7162200" cy="6120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61200"/>
              <a:gd name="textAreaBottom" fmla="*/ 61560 h 6120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6560" rIns="90000" bIns="1656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5" name="CustomShape 64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CustomShape 65"/>
          <p:cNvSpPr/>
          <p:nvPr/>
        </p:nvSpPr>
        <p:spPr>
          <a:xfrm>
            <a:off x="4320000" y="304560"/>
            <a:ext cx="465624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SPRINT RETROSPECTIVE</a:t>
            </a:r>
            <a:endParaRPr lang="es-E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7" name="Imagen 11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8" name="Imagen 12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9" name="PlaceHolder 11"/>
          <p:cNvSpPr/>
          <p:nvPr/>
        </p:nvSpPr>
        <p:spPr>
          <a:xfrm>
            <a:off x="699591" y="1151280"/>
            <a:ext cx="10792818" cy="5858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sz="2800" b="1" dirty="0">
                <a:solidFill>
                  <a:srgbClr val="000000"/>
                </a:solidFill>
                <a:latin typeface="Arial"/>
                <a:ea typeface="DejaVu Sans"/>
              </a:rPr>
              <a:t>Qué haremos diferente</a:t>
            </a:r>
            <a:r>
              <a:rPr lang="es-ES" sz="28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: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2800" dirty="0">
                <a:latin typeface="Arial" panose="020B0604020202020204" pitchFamily="34" charset="0"/>
              </a:rPr>
              <a:t>Planificación y estimación de los </a:t>
            </a:r>
            <a:r>
              <a:rPr lang="es-ES" altLang="es-ES" sz="2800" dirty="0" err="1">
                <a:latin typeface="Arial" panose="020B0604020202020204" pitchFamily="34" charset="0"/>
              </a:rPr>
              <a:t>issues</a:t>
            </a:r>
            <a:r>
              <a:rPr lang="es-ES" altLang="es-ES" sz="2800" dirty="0">
                <a:latin typeface="Arial" panose="020B0604020202020204" pitchFamily="34" charset="0"/>
              </a:rPr>
              <a:t> más detallada y realista.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altLang="es-ES" sz="2800" dirty="0" err="1">
                <a:latin typeface="Arial" panose="020B0604020202020204" pitchFamily="34" charset="0"/>
              </a:rPr>
              <a:t>Checkpoint</a:t>
            </a:r>
            <a:r>
              <a:rPr lang="es-ES" altLang="es-ES" sz="2800" dirty="0">
                <a:latin typeface="Arial" panose="020B0604020202020204" pitchFamily="34" charset="0"/>
              </a:rPr>
              <a:t> y revisión de avances para evitar bloqueos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Mejorar el tratamiento y flujo de las ramas en los repositorios. </a:t>
            </a:r>
          </a:p>
          <a:p>
            <a:pPr algn="just">
              <a:lnSpc>
                <a:spcPct val="100000"/>
              </a:lnSpc>
            </a:pP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28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Cómo lo mediremos: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Diferencia entre estimado y real (registro al cierre del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avance y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Burndown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(reordenamiento en caso de desvíos).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 ramas por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(solo existirá la rama </a:t>
            </a:r>
            <a:r>
              <a:rPr kumimoji="0" lang="es-ES" altLang="es-E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final del Sprint 02).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67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5" name="CustomShape 68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6" name="CustomShape 69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7" name="CustomShape 70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8" name="CustomShape 71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9" name="CustomShape 73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0" name="CustomShape 74"/>
          <p:cNvSpPr/>
          <p:nvPr/>
        </p:nvSpPr>
        <p:spPr>
          <a:xfrm>
            <a:off x="3492360" y="6585120"/>
            <a:ext cx="7162200" cy="6120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61200"/>
              <a:gd name="textAreaBottom" fmla="*/ 61560 h 6120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6560" rIns="90000" bIns="1656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1" name="CustomShape 75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CustomShape 76"/>
          <p:cNvSpPr/>
          <p:nvPr/>
        </p:nvSpPr>
        <p:spPr>
          <a:xfrm>
            <a:off x="4320000" y="304560"/>
            <a:ext cx="465624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DEMOSTRACIÓN</a:t>
            </a:r>
            <a:endParaRPr lang="es-ES" sz="2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3" name="Imagen 14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4" name="Imagen 15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B708E46-F3BA-4C77-420B-F2F9B56BE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91" y="1492931"/>
            <a:ext cx="2021657" cy="2394067"/>
          </a:xfrm>
          <a:prstGeom prst="rect">
            <a:avLst/>
          </a:prstGeom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57B1850-6C7A-1A49-A8E7-5203D02DB42C}"/>
              </a:ext>
            </a:extLst>
          </p:cNvPr>
          <p:cNvSpPr txBox="1"/>
          <p:nvPr/>
        </p:nvSpPr>
        <p:spPr>
          <a:xfrm>
            <a:off x="3600905" y="419987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rgbClr val="0070C0"/>
                </a:solidFill>
                <a:hlinkClick r:id="rId7"/>
              </a:rPr>
              <a:t>https://bmcoedimxlvii.netlify.app</a:t>
            </a:r>
            <a:endParaRPr lang="es-E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Imagen 399"/>
          <p:cNvPicPr/>
          <p:nvPr/>
        </p:nvPicPr>
        <p:blipFill>
          <a:blip r:embed="rId2"/>
          <a:stretch/>
        </p:blipFill>
        <p:spPr>
          <a:xfrm>
            <a:off x="4375080" y="900000"/>
            <a:ext cx="3360600" cy="542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1" name="Imagen 28"/>
          <p:cNvPicPr/>
          <p:nvPr/>
        </p:nvPicPr>
        <p:blipFill>
          <a:blip r:embed="rId3"/>
          <a:stretch/>
        </p:blipFill>
        <p:spPr>
          <a:xfrm>
            <a:off x="87480" y="5184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2" name="Imagen 13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3" name="CustomShape 58"/>
          <p:cNvSpPr/>
          <p:nvPr/>
        </p:nvSpPr>
        <p:spPr>
          <a:xfrm>
            <a:off x="1703880" y="39168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4" name="CustomShape 59"/>
          <p:cNvSpPr/>
          <p:nvPr/>
        </p:nvSpPr>
        <p:spPr>
          <a:xfrm>
            <a:off x="2226240" y="39168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5" name="CustomShape 60"/>
          <p:cNvSpPr/>
          <p:nvPr/>
        </p:nvSpPr>
        <p:spPr>
          <a:xfrm>
            <a:off x="2628000" y="39168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6" name="CustomShape 61"/>
          <p:cNvSpPr/>
          <p:nvPr/>
        </p:nvSpPr>
        <p:spPr>
          <a:xfrm>
            <a:off x="2910960" y="39168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7" name="CustomShape 62"/>
          <p:cNvSpPr/>
          <p:nvPr/>
        </p:nvSpPr>
        <p:spPr>
          <a:xfrm>
            <a:off x="771840" y="39168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8" name="CustomShape 72"/>
          <p:cNvSpPr/>
          <p:nvPr/>
        </p:nvSpPr>
        <p:spPr>
          <a:xfrm>
            <a:off x="2991240" y="239760"/>
            <a:ext cx="6154920" cy="3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                       </a:t>
            </a:r>
            <a:endParaRPr lang="es-E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3492360" y="6585120"/>
            <a:ext cx="7162200" cy="6120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61200"/>
              <a:gd name="textAreaBottom" fmla="*/ 61560 h 6120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6560" rIns="90000" bIns="1656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2" name="CustomShape 8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5580000" y="304560"/>
            <a:ext cx="339624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ÍNDICE</a:t>
            </a:r>
            <a:endParaRPr lang="es-E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4" name="Imagen5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5" name="Imagen 4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6" name="PlaceHolder 2"/>
          <p:cNvSpPr/>
          <p:nvPr/>
        </p:nvSpPr>
        <p:spPr>
          <a:xfrm>
            <a:off x="1704960" y="1065960"/>
            <a:ext cx="9862920" cy="520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s-ES" sz="22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-    Sprint </a:t>
            </a:r>
            <a:r>
              <a:rPr lang="es-ES" sz="2600" b="1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Planning</a:t>
            </a:r>
            <a:endParaRPr lang="es-ES" sz="26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6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Sprint Backlog</a:t>
            </a:r>
            <a:endParaRPr lang="es-ES" sz="2600" b="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s-ES" sz="2600" b="1" u="none" strike="noStrike" dirty="0">
              <a:solidFill>
                <a:srgbClr val="000000"/>
              </a:solidFill>
              <a:uFillTx/>
              <a:latin typeface="Arial"/>
              <a:ea typeface="DejaVu Sans"/>
            </a:endParaRPr>
          </a:p>
          <a:p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-    Sprint </a:t>
            </a:r>
            <a:r>
              <a:rPr lang="es-ES" sz="2600" b="1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Review</a:t>
            </a:r>
            <a:endParaRPr lang="es-ES" sz="2600" b="1" u="none" strike="noStrike" dirty="0">
              <a:solidFill>
                <a:srgbClr val="000000"/>
              </a:solidFill>
              <a:uFillTx/>
              <a:latin typeface="Arial"/>
              <a:ea typeface="DejaVu Sans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s-ES" sz="2600" b="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Sprint Retrospective</a:t>
            </a:r>
            <a:endParaRPr lang="es-ES" sz="26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6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-    Presentación aplicación</a:t>
            </a:r>
            <a:endParaRPr lang="es-ES" sz="26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10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8" name="CustomShape 111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9" name="CustomShape 112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0" name="CustomShape 113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1" name="CustomShape 114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2" name="CustomShape 115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3" name="CustomShape 117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CustomShape 118"/>
          <p:cNvSpPr/>
          <p:nvPr/>
        </p:nvSpPr>
        <p:spPr>
          <a:xfrm>
            <a:off x="3917520" y="260640"/>
            <a:ext cx="523872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     SPRINT PLANNING </a:t>
            </a:r>
            <a:endParaRPr lang="es-E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5" name="Imagen 24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6" name="Imagen 25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7" name="PlaceHolder 3"/>
          <p:cNvSpPr/>
          <p:nvPr/>
        </p:nvSpPr>
        <p:spPr>
          <a:xfrm>
            <a:off x="540000" y="720000"/>
            <a:ext cx="10838520" cy="55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s-ES" sz="28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SPRINT 01 GOAL</a:t>
            </a:r>
            <a:r>
              <a:rPr lang="es-ES" sz="2800" b="1" i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:</a:t>
            </a: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El objetivo del sprint es permitir a un usuario poder crear y añadir líneas al presupuesto desde el </a:t>
            </a:r>
            <a:r>
              <a:rPr lang="es-ES" sz="2800" b="0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frontend</a:t>
            </a: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, con persistencia en el </a:t>
            </a:r>
            <a:r>
              <a:rPr lang="es-ES" sz="2800" b="0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backend</a:t>
            </a: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, de manera que se pueda actualizar de manera automática la cantidad del presupuesto.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	Entregar una versión inicial funcional de BM-COE que permita: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537200" indent="-4572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Registrar presupuestos (</a:t>
            </a:r>
            <a:r>
              <a:rPr lang="es-ES" sz="2800" b="1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budget</a:t>
            </a: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) y líneas (</a:t>
            </a:r>
            <a:r>
              <a:rPr lang="es-ES" sz="2800" b="1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row</a:t>
            </a: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).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1537200" indent="-4572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Consolidar las </a:t>
            </a:r>
            <a:r>
              <a:rPr lang="es-ES" sz="2800" b="1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row</a:t>
            </a: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del </a:t>
            </a:r>
            <a:r>
              <a:rPr lang="es-ES" sz="2800" b="1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budget</a:t>
            </a: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en una vista por CISI </a:t>
            </a:r>
            <a:r>
              <a:rPr lang="es-ES" sz="2800" b="0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Account</a:t>
            </a: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y totales.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  <a:ea typeface="Noto Sans CJK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3A5B6F-7C58-2CC1-DD89-7292E278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2">
            <a:extLst>
              <a:ext uri="{FF2B5EF4-FFF2-40B4-BE49-F238E27FC236}">
                <a16:creationId xmlns:a16="http://schemas.microsoft.com/office/drawing/2014/main" id="{28476A1B-28E8-5E3F-5031-8116A88E65CA}"/>
              </a:ext>
            </a:extLst>
          </p:cNvPr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9" name="CustomShape 13">
            <a:extLst>
              <a:ext uri="{FF2B5EF4-FFF2-40B4-BE49-F238E27FC236}">
                <a16:creationId xmlns:a16="http://schemas.microsoft.com/office/drawing/2014/main" id="{C8AA0939-59ED-4875-2834-5361DAFB7775}"/>
              </a:ext>
            </a:extLst>
          </p:cNvPr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0" name="CustomShape 14">
            <a:extLst>
              <a:ext uri="{FF2B5EF4-FFF2-40B4-BE49-F238E27FC236}">
                <a16:creationId xmlns:a16="http://schemas.microsoft.com/office/drawing/2014/main" id="{EAF55001-83BF-0432-1E21-463B11A9595E}"/>
              </a:ext>
            </a:extLst>
          </p:cNvPr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1" name="CustomShape 15">
            <a:extLst>
              <a:ext uri="{FF2B5EF4-FFF2-40B4-BE49-F238E27FC236}">
                <a16:creationId xmlns:a16="http://schemas.microsoft.com/office/drawing/2014/main" id="{7B451380-AB4A-9A79-8F43-047A91F7B37E}"/>
              </a:ext>
            </a:extLst>
          </p:cNvPr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2" name="CustomShape 16">
            <a:extLst>
              <a:ext uri="{FF2B5EF4-FFF2-40B4-BE49-F238E27FC236}">
                <a16:creationId xmlns:a16="http://schemas.microsoft.com/office/drawing/2014/main" id="{9325718C-48EA-94F4-04EA-259DE1C887A2}"/>
              </a:ext>
            </a:extLst>
          </p:cNvPr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3" name="CustomShape 17">
            <a:extLst>
              <a:ext uri="{FF2B5EF4-FFF2-40B4-BE49-F238E27FC236}">
                <a16:creationId xmlns:a16="http://schemas.microsoft.com/office/drawing/2014/main" id="{03E2EFC6-ABD5-0E28-B19D-F2F5392DAB5C}"/>
              </a:ext>
            </a:extLst>
          </p:cNvPr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4" name="CustomShape 18">
            <a:extLst>
              <a:ext uri="{FF2B5EF4-FFF2-40B4-BE49-F238E27FC236}">
                <a16:creationId xmlns:a16="http://schemas.microsoft.com/office/drawing/2014/main" id="{11969C50-A1C4-98E8-577E-897316866750}"/>
              </a:ext>
            </a:extLst>
          </p:cNvPr>
          <p:cNvSpPr/>
          <p:nvPr/>
        </p:nvSpPr>
        <p:spPr>
          <a:xfrm>
            <a:off x="3492360" y="6585120"/>
            <a:ext cx="7162200" cy="6120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61200"/>
              <a:gd name="textAreaBottom" fmla="*/ 61560 h 6120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6560" rIns="90000" bIns="1656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5" name="CustomShape 19">
            <a:extLst>
              <a:ext uri="{FF2B5EF4-FFF2-40B4-BE49-F238E27FC236}">
                <a16:creationId xmlns:a16="http://schemas.microsoft.com/office/drawing/2014/main" id="{6E472104-CF7F-7047-0F0E-986937462980}"/>
              </a:ext>
            </a:extLst>
          </p:cNvPr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CustomShape 20">
            <a:extLst>
              <a:ext uri="{FF2B5EF4-FFF2-40B4-BE49-F238E27FC236}">
                <a16:creationId xmlns:a16="http://schemas.microsoft.com/office/drawing/2014/main" id="{6D7B62CB-CE0F-8D08-74EF-9B31CE2AC507}"/>
              </a:ext>
            </a:extLst>
          </p:cNvPr>
          <p:cNvSpPr/>
          <p:nvPr/>
        </p:nvSpPr>
        <p:spPr>
          <a:xfrm>
            <a:off x="3917520" y="260640"/>
            <a:ext cx="523872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     SPRINT </a:t>
            </a:r>
            <a:r>
              <a:rPr lang="es-ES" sz="2600" b="1" dirty="0">
                <a:solidFill>
                  <a:srgbClr val="000000"/>
                </a:solidFill>
                <a:latin typeface="Arial"/>
                <a:ea typeface="DejaVu Sans"/>
              </a:rPr>
              <a:t>BACKLOG</a:t>
            </a: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endParaRPr lang="es-ES" sz="2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7" name="Imagen 1">
            <a:extLst>
              <a:ext uri="{FF2B5EF4-FFF2-40B4-BE49-F238E27FC236}">
                <a16:creationId xmlns:a16="http://schemas.microsoft.com/office/drawing/2014/main" id="{A41E2AFC-3E9A-298B-4D22-2AACF872361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8" name="Imagen 3">
            <a:extLst>
              <a:ext uri="{FF2B5EF4-FFF2-40B4-BE49-F238E27FC236}">
                <a16:creationId xmlns:a16="http://schemas.microsoft.com/office/drawing/2014/main" id="{D8EE631F-3FC7-8AA8-9BA4-793E6A855EE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9" name="PlaceHolder 4">
            <a:extLst>
              <a:ext uri="{FF2B5EF4-FFF2-40B4-BE49-F238E27FC236}">
                <a16:creationId xmlns:a16="http://schemas.microsoft.com/office/drawing/2014/main" id="{753FAF33-8647-4271-D5AB-F5B4F9E62969}"/>
              </a:ext>
            </a:extLst>
          </p:cNvPr>
          <p:cNvSpPr/>
          <p:nvPr/>
        </p:nvSpPr>
        <p:spPr>
          <a:xfrm>
            <a:off x="1811040" y="1153605"/>
            <a:ext cx="8569920" cy="5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2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PRODUCT BACKLOG ITEMS SELECCIONADOS</a:t>
            </a:r>
            <a:endParaRPr lang="es-ES" sz="22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0" name="Imagen 279">
            <a:extLst>
              <a:ext uri="{FF2B5EF4-FFF2-40B4-BE49-F238E27FC236}">
                <a16:creationId xmlns:a16="http://schemas.microsoft.com/office/drawing/2014/main" id="{C8221D78-4E3F-29E5-F2A9-45F4F06C62A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7480" y="1803810"/>
            <a:ext cx="6693086" cy="4380174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5949EE9-CC03-1881-4C78-D2BBD17F643D}"/>
              </a:ext>
            </a:extLst>
          </p:cNvPr>
          <p:cNvSpPr/>
          <p:nvPr/>
        </p:nvSpPr>
        <p:spPr>
          <a:xfrm>
            <a:off x="207390" y="1760468"/>
            <a:ext cx="6573176" cy="110104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20B3D8-2950-6396-4A4E-39145F099E94}"/>
              </a:ext>
            </a:extLst>
          </p:cNvPr>
          <p:cNvSpPr/>
          <p:nvPr/>
        </p:nvSpPr>
        <p:spPr>
          <a:xfrm>
            <a:off x="207390" y="3972226"/>
            <a:ext cx="6573176" cy="110104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A52D79A0-BC30-FE6E-86B5-CDA5AEB92D24}"/>
              </a:ext>
            </a:extLst>
          </p:cNvPr>
          <p:cNvSpPr/>
          <p:nvPr/>
        </p:nvSpPr>
        <p:spPr>
          <a:xfrm>
            <a:off x="7149240" y="2035410"/>
            <a:ext cx="904974" cy="58022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2A5B6E2-AC7A-BA78-F430-9BF79D7F6C20}"/>
              </a:ext>
            </a:extLst>
          </p:cNvPr>
          <p:cNvSpPr/>
          <p:nvPr/>
        </p:nvSpPr>
        <p:spPr>
          <a:xfrm>
            <a:off x="8183420" y="2023995"/>
            <a:ext cx="3909340" cy="5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sz="2400" b="1" dirty="0"/>
              <a:t>HU-01 – Registro de líneas presupuestarias</a:t>
            </a:r>
            <a:endParaRPr lang="es-ES" sz="24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C07E066-9134-2CF6-5F5D-8575C9937A82}"/>
              </a:ext>
            </a:extLst>
          </p:cNvPr>
          <p:cNvSpPr/>
          <p:nvPr/>
        </p:nvSpPr>
        <p:spPr>
          <a:xfrm>
            <a:off x="7149240" y="4127485"/>
            <a:ext cx="904974" cy="58022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PlaceHolder 4">
            <a:extLst>
              <a:ext uri="{FF2B5EF4-FFF2-40B4-BE49-F238E27FC236}">
                <a16:creationId xmlns:a16="http://schemas.microsoft.com/office/drawing/2014/main" id="{57F3D320-C152-2954-6D76-9C6D186E3625}"/>
              </a:ext>
            </a:extLst>
          </p:cNvPr>
          <p:cNvSpPr/>
          <p:nvPr/>
        </p:nvSpPr>
        <p:spPr>
          <a:xfrm>
            <a:off x="8183419" y="4074764"/>
            <a:ext cx="3863160" cy="15459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sz="2400" b="1" dirty="0"/>
              <a:t>HU-03 – Consolidación de propuesta de presupuesto</a:t>
            </a:r>
            <a:endParaRPr lang="es-ES" sz="2400" b="1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76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2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9" name="CustomShape 13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0" name="CustomShape 14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1" name="CustomShape 15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2" name="CustomShape 16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3" name="CustomShape 17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4" name="CustomShape 18"/>
          <p:cNvSpPr/>
          <p:nvPr/>
        </p:nvSpPr>
        <p:spPr>
          <a:xfrm>
            <a:off x="3492360" y="6585120"/>
            <a:ext cx="7162200" cy="6120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61200"/>
              <a:gd name="textAreaBottom" fmla="*/ 61560 h 6120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6560" rIns="90000" bIns="1656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5" name="CustomShape 19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CustomShape 20"/>
          <p:cNvSpPr/>
          <p:nvPr/>
        </p:nvSpPr>
        <p:spPr>
          <a:xfrm>
            <a:off x="3917520" y="260640"/>
            <a:ext cx="523872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     SPRINT BACKLOG </a:t>
            </a:r>
            <a:endParaRPr lang="es-ES" sz="2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7" name="Imagen 1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8" name="Imagen 3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9" name="PlaceHolder 4"/>
          <p:cNvSpPr/>
          <p:nvPr/>
        </p:nvSpPr>
        <p:spPr>
          <a:xfrm>
            <a:off x="651490" y="1386408"/>
            <a:ext cx="4615419" cy="12524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REFINAMIENTO: </a:t>
            </a:r>
            <a:r>
              <a:rPr lang="es-ES" sz="280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16 Issues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rgbClr val="0070C0"/>
                </a:solidFill>
                <a:latin typeface="Arial"/>
                <a:ea typeface="DejaVu Sans"/>
              </a:rPr>
              <a:t>Backend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DejaVu Sans"/>
              </a:rPr>
              <a:t>: 6 Issues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u="none" strike="noStrike" dirty="0" err="1">
                <a:solidFill>
                  <a:schemeClr val="accent6">
                    <a:lumMod val="75000"/>
                  </a:schemeClr>
                </a:solidFill>
                <a:uFillTx/>
                <a:latin typeface="Arial"/>
                <a:ea typeface="DejaVu Sans"/>
              </a:rPr>
              <a:t>Frontend</a:t>
            </a:r>
            <a:r>
              <a:rPr lang="es-ES" sz="200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: 10 Issues</a:t>
            </a:r>
            <a:endParaRPr lang="es-ES" sz="200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1" name="Imagen 280"/>
          <p:cNvPicPr/>
          <p:nvPr/>
        </p:nvPicPr>
        <p:blipFill>
          <a:blip r:embed="rId5"/>
          <a:srcRect b="86997"/>
          <a:stretch/>
        </p:blipFill>
        <p:spPr>
          <a:xfrm rot="5400">
            <a:off x="379475" y="3218570"/>
            <a:ext cx="4993890" cy="1244606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FF2DC5A-2059-1B91-C8C8-6C6663D78E0A}"/>
              </a:ext>
            </a:extLst>
          </p:cNvPr>
          <p:cNvPicPr/>
          <p:nvPr/>
        </p:nvPicPr>
        <p:blipFill>
          <a:blip r:embed="rId5"/>
          <a:srcRect t="13441" b="24247"/>
          <a:stretch/>
        </p:blipFill>
        <p:spPr>
          <a:xfrm rot="5400">
            <a:off x="6264494" y="1026667"/>
            <a:ext cx="5798608" cy="5510773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CCE4DA5-EC21-0AAE-7977-FBF344EE7C45}"/>
              </a:ext>
            </a:extLst>
          </p:cNvPr>
          <p:cNvPicPr/>
          <p:nvPr/>
        </p:nvPicPr>
        <p:blipFill>
          <a:blip r:embed="rId5"/>
          <a:srcRect t="76115"/>
          <a:stretch/>
        </p:blipFill>
        <p:spPr>
          <a:xfrm rot="5400">
            <a:off x="379988" y="4470917"/>
            <a:ext cx="4992864" cy="1898886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42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1" name="CustomShape 43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2" name="CustomShape 44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3" name="CustomShape 45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4" name="CustomShape 46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5" name="CustomShape 47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6" name="CustomShape 49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7" name="Imagen 9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8" name="Imagen 10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9" name="CustomShape 50"/>
          <p:cNvSpPr/>
          <p:nvPr/>
        </p:nvSpPr>
        <p:spPr>
          <a:xfrm>
            <a:off x="3917520" y="260640"/>
            <a:ext cx="523872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DIAGRAMA DE BURNDOWN</a:t>
            </a:r>
            <a:endParaRPr lang="es-E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D289A6-D96C-8BBD-1889-FE3C0BF06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4239" y="810720"/>
            <a:ext cx="7938755" cy="5766921"/>
          </a:xfrm>
          <a:prstGeom prst="rect">
            <a:avLst/>
          </a:prstGeom>
        </p:spPr>
      </p:pic>
      <p:sp>
        <p:nvSpPr>
          <p:cNvPr id="4" name="PlaceHolder 4">
            <a:extLst>
              <a:ext uri="{FF2B5EF4-FFF2-40B4-BE49-F238E27FC236}">
                <a16:creationId xmlns:a16="http://schemas.microsoft.com/office/drawing/2014/main" id="{1131741A-A132-0744-68D7-C4C58D12855D}"/>
              </a:ext>
            </a:extLst>
          </p:cNvPr>
          <p:cNvSpPr/>
          <p:nvPr/>
        </p:nvSpPr>
        <p:spPr>
          <a:xfrm>
            <a:off x="0" y="1386408"/>
            <a:ext cx="3685880" cy="12524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SPRINT 01:</a:t>
            </a:r>
          </a:p>
          <a:p>
            <a:pPr algn="ctr">
              <a:lnSpc>
                <a:spcPct val="100000"/>
              </a:lnSpc>
            </a:pPr>
            <a:endParaRPr lang="es-ES" sz="2800" u="none" strike="noStrike" dirty="0">
              <a:solidFill>
                <a:srgbClr val="000000"/>
              </a:solidFill>
              <a:uFillTx/>
              <a:latin typeface="Arial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/>
                <a:ea typeface="DejaVu Sans"/>
              </a:rPr>
              <a:t>Tiempo estimado: </a:t>
            </a:r>
            <a:r>
              <a:rPr lang="es-ES" sz="2000" b="1" dirty="0">
                <a:latin typeface="Arial"/>
                <a:ea typeface="DejaVu Sans"/>
              </a:rPr>
              <a:t>59,9 h</a:t>
            </a:r>
            <a:endParaRPr lang="es-ES" sz="2000" dirty="0">
              <a:latin typeface="Arial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u="none" strike="noStrike" dirty="0">
                <a:uFillTx/>
                <a:latin typeface="Arial"/>
                <a:ea typeface="DejaVu Sans"/>
              </a:rPr>
              <a:t>Issues cerrados: </a:t>
            </a:r>
            <a:r>
              <a:rPr lang="es-ES" sz="2000" b="1" u="none" strike="noStrike" dirty="0">
                <a:uFillTx/>
                <a:latin typeface="Arial"/>
                <a:ea typeface="DejaVu Sans"/>
              </a:rPr>
              <a:t>16</a:t>
            </a:r>
            <a:r>
              <a:rPr lang="es-ES" sz="2000" u="none" strike="noStrike" dirty="0">
                <a:uFillTx/>
                <a:latin typeface="Arial"/>
                <a:ea typeface="DejaVu Sans"/>
              </a:rPr>
              <a:t> </a:t>
            </a:r>
            <a:endParaRPr lang="es-ES" sz="2000" u="none" strike="noStrike" dirty="0"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48"/>
          <p:cNvSpPr/>
          <p:nvPr/>
        </p:nvSpPr>
        <p:spPr>
          <a:xfrm>
            <a:off x="801720" y="2606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3" name="CustomShape 84"/>
          <p:cNvSpPr/>
          <p:nvPr/>
        </p:nvSpPr>
        <p:spPr>
          <a:xfrm>
            <a:off x="1734120" y="2606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4" name="CustomShape 88"/>
          <p:cNvSpPr/>
          <p:nvPr/>
        </p:nvSpPr>
        <p:spPr>
          <a:xfrm>
            <a:off x="2256480" y="2606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5" name="CustomShape 89"/>
          <p:cNvSpPr/>
          <p:nvPr/>
        </p:nvSpPr>
        <p:spPr>
          <a:xfrm>
            <a:off x="2658240" y="2606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6" name="CustomShape 90"/>
          <p:cNvSpPr/>
          <p:nvPr/>
        </p:nvSpPr>
        <p:spPr>
          <a:xfrm>
            <a:off x="3020400" y="2606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7" name="CustomShape 91"/>
          <p:cNvSpPr/>
          <p:nvPr/>
        </p:nvSpPr>
        <p:spPr>
          <a:xfrm>
            <a:off x="2941200" y="2606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8" name="CustomShape 92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9" name="Imagen 18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0" name="Imagen 19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1" name="CustomShape 93"/>
          <p:cNvSpPr/>
          <p:nvPr/>
        </p:nvSpPr>
        <p:spPr>
          <a:xfrm>
            <a:off x="5040000" y="260640"/>
            <a:ext cx="251964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INCREMENTO</a:t>
            </a:r>
            <a:endParaRPr lang="es-E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3" name="Imagen 332"/>
          <p:cNvPicPr/>
          <p:nvPr/>
        </p:nvPicPr>
        <p:blipFill>
          <a:blip r:embed="rId5"/>
          <a:stretch/>
        </p:blipFill>
        <p:spPr>
          <a:xfrm>
            <a:off x="9974482" y="2031734"/>
            <a:ext cx="280080" cy="27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4" name="Imagen 333"/>
          <p:cNvPicPr/>
          <p:nvPr/>
        </p:nvPicPr>
        <p:blipFill>
          <a:blip r:embed="rId5"/>
          <a:stretch/>
        </p:blipFill>
        <p:spPr>
          <a:xfrm>
            <a:off x="9989990" y="2810056"/>
            <a:ext cx="280080" cy="27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5" name="Imagen 334"/>
          <p:cNvPicPr/>
          <p:nvPr/>
        </p:nvPicPr>
        <p:blipFill>
          <a:blip r:embed="rId5"/>
          <a:stretch/>
        </p:blipFill>
        <p:spPr>
          <a:xfrm>
            <a:off x="9974482" y="6079365"/>
            <a:ext cx="280080" cy="27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6" name="Imagen 335"/>
          <p:cNvPicPr/>
          <p:nvPr/>
        </p:nvPicPr>
        <p:blipFill>
          <a:blip r:embed="rId5"/>
          <a:stretch/>
        </p:blipFill>
        <p:spPr>
          <a:xfrm>
            <a:off x="9974482" y="1145467"/>
            <a:ext cx="280080" cy="27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C0563043-196E-235C-0A62-6E10D9A69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8367"/>
          <a:stretch/>
        </p:blipFill>
        <p:spPr>
          <a:xfrm>
            <a:off x="2202010" y="671759"/>
            <a:ext cx="7601914" cy="61155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32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7" name="CustomShape 33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8" name="CustomShape 34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9" name="CustomShape 35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0" name="CustomShape 36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1" name="CustomShape 37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2" name="CustomShape 38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CustomShape 39"/>
          <p:cNvSpPr/>
          <p:nvPr/>
        </p:nvSpPr>
        <p:spPr>
          <a:xfrm>
            <a:off x="3917520" y="260640"/>
            <a:ext cx="523872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 dirty="0">
                <a:uFillTx/>
                <a:latin typeface="Arial"/>
                <a:ea typeface="DejaVu Sans"/>
              </a:rPr>
              <a:t>      SPRINT REVIEW </a:t>
            </a:r>
            <a:endParaRPr lang="es-ES" sz="2600" b="0" u="none" strike="noStrike" dirty="0">
              <a:uFillTx/>
              <a:latin typeface="Arial"/>
            </a:endParaRPr>
          </a:p>
        </p:txBody>
      </p:sp>
      <p:pic>
        <p:nvPicPr>
          <p:cNvPr id="374" name="Imagen 7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5" name="Imagen 8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6" name="PlaceHolder 9"/>
          <p:cNvSpPr/>
          <p:nvPr/>
        </p:nvSpPr>
        <p:spPr>
          <a:xfrm>
            <a:off x="443165" y="1267740"/>
            <a:ext cx="11385978" cy="519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285750" indent="-285750" algn="just">
              <a:buFont typeface="Arial"/>
              <a:buChar char="•"/>
            </a:pPr>
            <a:endParaRPr lang="es-ES" sz="2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Incrementos entregados: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S" sz="2400" b="1" dirty="0">
                <a:solidFill>
                  <a:srgbClr val="000000"/>
                </a:solidFill>
                <a:ea typeface="+mn-lt"/>
                <a:cs typeface="+mn-lt"/>
              </a:rPr>
              <a:t>HU01 (Registro de líneas presupuestarias) + HU03 (Consolidación del Presupuesto).</a:t>
            </a:r>
          </a:p>
          <a:p>
            <a:pPr marL="285750" lvl="1" indent="-285750" algn="just">
              <a:buFont typeface="Arial"/>
              <a:buChar char="•"/>
            </a:pP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Feedback positivo sobre la interfaz y uso general de la aplicación.</a:t>
            </a:r>
          </a:p>
          <a:p>
            <a:pPr marL="285750" lvl="1" indent="-285750" algn="just">
              <a:buFont typeface="Arial"/>
              <a:buChar char="•"/>
            </a:pP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Testeo de la aplicación, con </a:t>
            </a:r>
            <a:r>
              <a:rPr lang="es-ES" sz="2800" dirty="0" err="1">
                <a:solidFill>
                  <a:srgbClr val="000000"/>
                </a:solidFill>
                <a:ea typeface="+mn-lt"/>
                <a:cs typeface="+mn-lt"/>
              </a:rPr>
              <a:t>feedback</a:t>
            </a: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 sobre mejoras por parte de potenciales usuarios reales.</a:t>
            </a:r>
            <a:endParaRPr lang="es-ES" sz="2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lvl="1" indent="-285750" algn="just">
              <a:buFont typeface="Arial"/>
              <a:buChar char="•"/>
            </a:pPr>
            <a:r>
              <a:rPr lang="es-ES" sz="2800" b="1" dirty="0">
                <a:solidFill>
                  <a:srgbClr val="000000"/>
                </a:solidFill>
                <a:ea typeface="+mn-lt"/>
                <a:cs typeface="+mn-lt"/>
              </a:rPr>
              <a:t>Sprint 01 </a:t>
            </a:r>
            <a:r>
              <a:rPr lang="es-ES" sz="2800" b="1" dirty="0" err="1">
                <a:solidFill>
                  <a:srgbClr val="000000"/>
                </a:solidFill>
                <a:ea typeface="+mn-lt"/>
                <a:cs typeface="+mn-lt"/>
              </a:rPr>
              <a:t>Goal</a:t>
            </a:r>
            <a:r>
              <a:rPr lang="es-ES" sz="2800" b="1" dirty="0">
                <a:solidFill>
                  <a:srgbClr val="000000"/>
                </a:solidFill>
                <a:ea typeface="+mn-lt"/>
                <a:cs typeface="+mn-lt"/>
              </a:rPr>
              <a:t> cumplido: </a:t>
            </a: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con una base funcional para registrar líneas en el presupuesto, consolidar  el total por CISI </a:t>
            </a:r>
            <a:r>
              <a:rPr lang="es-ES" sz="2800" dirty="0" err="1">
                <a:solidFill>
                  <a:srgbClr val="000000"/>
                </a:solidFill>
                <a:ea typeface="+mn-lt"/>
                <a:cs typeface="+mn-lt"/>
              </a:rPr>
              <a:t>Account</a:t>
            </a: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 y el valor global del presupuesto.</a:t>
            </a: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41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8" name="CustomShape 95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9" name="CustomShape 102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0" name="CustomShape 105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1" name="CustomShape 106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2" name="CustomShape 107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3" name="CustomShape 108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CustomShape 109"/>
          <p:cNvSpPr/>
          <p:nvPr/>
        </p:nvSpPr>
        <p:spPr>
          <a:xfrm>
            <a:off x="3917520" y="260640"/>
            <a:ext cx="490212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     ACTIVIDADES FUTURAS</a:t>
            </a:r>
            <a:endParaRPr lang="es-E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5" name="Imagen 22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6" name="Imagen 23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7" name="PlaceHolder 13"/>
          <p:cNvSpPr/>
          <p:nvPr/>
        </p:nvSpPr>
        <p:spPr>
          <a:xfrm>
            <a:off x="444600" y="1656817"/>
            <a:ext cx="6463441" cy="41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22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PROPUESTA SPRINT 02 GOAL</a:t>
            </a:r>
            <a:r>
              <a:rPr lang="es-ES" sz="2200" b="1" i="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</a:p>
          <a:p>
            <a:pPr algn="just">
              <a:lnSpc>
                <a:spcPct val="100000"/>
              </a:lnSpc>
            </a:pPr>
            <a:r>
              <a:rPr lang="es-ES" sz="2400" dirty="0"/>
              <a:t>Permitir a FINCON revisar, aprobar o rechazar las líneas presupuestarias ingresadas, con control del estado de las mismas</a:t>
            </a:r>
            <a:r>
              <a:rPr lang="es-ES" sz="2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Acceso a las Branch y control de estados de las líneas creadas.</a:t>
            </a: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Filtros por estado de tramitación de las líneas.</a:t>
            </a: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0F4BB97-9C29-851C-DED5-A5371CEC86F1}"/>
              </a:ext>
            </a:extLst>
          </p:cNvPr>
          <p:cNvSpPr/>
          <p:nvPr/>
        </p:nvSpPr>
        <p:spPr>
          <a:xfrm>
            <a:off x="7134894" y="2565033"/>
            <a:ext cx="904974" cy="58022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0B245814-459B-F4E2-ABF6-B9036F941E38}"/>
              </a:ext>
            </a:extLst>
          </p:cNvPr>
          <p:cNvSpPr/>
          <p:nvPr/>
        </p:nvSpPr>
        <p:spPr>
          <a:xfrm>
            <a:off x="8287115" y="2448201"/>
            <a:ext cx="3355356" cy="5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sz="2400" b="1" dirty="0"/>
              <a:t>HU-02 – Aprobación de líneas presupuestarias</a:t>
            </a:r>
            <a:endParaRPr lang="es-ES" sz="2400" b="1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1AEF9E2480CE4D88AEBC66E1FB1F7A" ma:contentTypeVersion="12" ma:contentTypeDescription="Crear nuevo documento." ma:contentTypeScope="" ma:versionID="007ff19e8583fe821b3e22ff54560cc0">
  <xsd:schema xmlns:xsd="http://www.w3.org/2001/XMLSchema" xmlns:xs="http://www.w3.org/2001/XMLSchema" xmlns:p="http://schemas.microsoft.com/office/2006/metadata/properties" xmlns:ns2="040cb4ee-dd48-4269-83b9-f1bf57435108" xmlns:ns3="1a4b936e-7630-49ac-ad4c-1cf414ae8ca7" targetNamespace="http://schemas.microsoft.com/office/2006/metadata/properties" ma:root="true" ma:fieldsID="1d0920eeb4ee68adb296f60759b5f7c8" ns2:_="" ns3:_="">
    <xsd:import namespace="040cb4ee-dd48-4269-83b9-f1bf57435108"/>
    <xsd:import namespace="1a4b936e-7630-49ac-ad4c-1cf414ae8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cb4ee-dd48-4269-83b9-f1bf574351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6d1d3573-1e57-4bc1-a580-4b499a4a47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b936e-7630-49ac-ad4c-1cf414ae8ca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d7fdf07-d4df-4eab-ae37-4da939d5a2ea}" ma:internalName="TaxCatchAll" ma:showField="CatchAllData" ma:web="1a4b936e-7630-49ac-ad4c-1cf414ae8c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0cb4ee-dd48-4269-83b9-f1bf57435108">
      <Terms xmlns="http://schemas.microsoft.com/office/infopath/2007/PartnerControls"/>
    </lcf76f155ced4ddcb4097134ff3c332f>
    <TaxCatchAll xmlns="1a4b936e-7630-49ac-ad4c-1cf414ae8ca7" xsi:nil="true"/>
  </documentManagement>
</p:properties>
</file>

<file path=customXml/itemProps1.xml><?xml version="1.0" encoding="utf-8"?>
<ds:datastoreItem xmlns:ds="http://schemas.openxmlformats.org/officeDocument/2006/customXml" ds:itemID="{2714D511-BF1A-44A5-A1C4-2A00FCB379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0cb4ee-dd48-4269-83b9-f1bf57435108"/>
    <ds:schemaRef ds:uri="1a4b936e-7630-49ac-ad4c-1cf414ae8c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62F6D6-DF9A-4320-A1E3-24F958846E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41A4B0-45FB-4469-9EBF-BEB328FF2DFB}">
  <ds:schemaRefs>
    <ds:schemaRef ds:uri="http://schemas.microsoft.com/office/2006/metadata/properties"/>
    <ds:schemaRef ds:uri="http://schemas.microsoft.com/office/infopath/2007/PartnerControls"/>
    <ds:schemaRef ds:uri="040cb4ee-dd48-4269-83b9-f1bf57435108"/>
    <ds:schemaRef ds:uri="1a4b936e-7630-49ac-ad4c-1cf414ae8c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532</Words>
  <Application>Microsoft Office PowerPoint</Application>
  <PresentationFormat>Panorámica</PresentationFormat>
  <Paragraphs>107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Adolfo Soto</dc:creator>
  <dc:description/>
  <cp:lastModifiedBy>adolfo soto conde</cp:lastModifiedBy>
  <cp:revision>118</cp:revision>
  <dcterms:created xsi:type="dcterms:W3CDTF">2023-03-27T19:37:55Z</dcterms:created>
  <dcterms:modified xsi:type="dcterms:W3CDTF">2025-05-14T17:11:04Z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11</vt:r8>
  </property>
  <property fmtid="{D5CDD505-2E9C-101B-9397-08002B2CF9AE}" pid="3" name="PresentationFormat">
    <vt:lpwstr>Panorámica</vt:lpwstr>
  </property>
  <property fmtid="{D5CDD505-2E9C-101B-9397-08002B2CF9AE}" pid="4" name="Slides">
    <vt:r8>12</vt:r8>
  </property>
  <property fmtid="{D5CDD505-2E9C-101B-9397-08002B2CF9AE}" pid="5" name="ContentTypeId">
    <vt:lpwstr>0x0101009D1AEF9E2480CE4D88AEBC66E1FB1F7A</vt:lpwstr>
  </property>
  <property fmtid="{D5CDD505-2E9C-101B-9397-08002B2CF9AE}" pid="6" name="MediaServiceImageTags">
    <vt:lpwstr/>
  </property>
</Properties>
</file>