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8" r:id="rId4"/>
    <p:sldMasterId id="2147483682" r:id="rId5"/>
  </p:sldMasterIdLst>
  <p:notesMasterIdLst>
    <p:notesMasterId r:id="rId19"/>
  </p:notesMasterIdLst>
  <p:sldIdLst>
    <p:sldId id="256" r:id="rId6"/>
    <p:sldId id="257" r:id="rId7"/>
    <p:sldId id="258" r:id="rId8"/>
    <p:sldId id="270" r:id="rId9"/>
    <p:sldId id="259" r:id="rId10"/>
    <p:sldId id="262" r:id="rId11"/>
    <p:sldId id="263" r:id="rId12"/>
    <p:sldId id="266" r:id="rId13"/>
    <p:sldId id="267" r:id="rId14"/>
    <p:sldId id="271" r:id="rId15"/>
    <p:sldId id="268" r:id="rId16"/>
    <p:sldId id="265" r:id="rId17"/>
    <p:sldId id="269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9A2589-A99A-5848-ED6E-C4AC76D4FDF4}" v="26" dt="2025-06-16T17:26:52.916"/>
    <p1510:client id="{EBE05A46-7A31-CDC9-BCF1-06C70180CC6F}" v="2" dt="2025-06-16T20:50:43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UMNO06 ADOLFO SOTO CONDE" userId="S::acing.xlviidim.alu005.asotcon@minisdefeet.onmicrosoft.com::cd19903e-b460-45ea-8817-267a1b38abeb" providerId="AD" clId="Web-{C29A2589-A99A-5848-ED6E-C4AC76D4FDF4}"/>
    <pc:docChg chg="modSld">
      <pc:chgData name="ALUMNO06 ADOLFO SOTO CONDE" userId="S::acing.xlviidim.alu005.asotcon@minisdefeet.onmicrosoft.com::cd19903e-b460-45ea-8817-267a1b38abeb" providerId="AD" clId="Web-{C29A2589-A99A-5848-ED6E-C4AC76D4FDF4}" dt="2025-06-16T17:26:51.463" v="24" actId="20577"/>
      <pc:docMkLst>
        <pc:docMk/>
      </pc:docMkLst>
      <pc:sldChg chg="modSp">
        <pc:chgData name="ALUMNO06 ADOLFO SOTO CONDE" userId="S::acing.xlviidim.alu005.asotcon@minisdefeet.onmicrosoft.com::cd19903e-b460-45ea-8817-267a1b38abeb" providerId="AD" clId="Web-{C29A2589-A99A-5848-ED6E-C4AC76D4FDF4}" dt="2025-06-16T17:26:51.463" v="24" actId="20577"/>
        <pc:sldMkLst>
          <pc:docMk/>
          <pc:sldMk cId="0" sldId="265"/>
        </pc:sldMkLst>
        <pc:spChg chg="mod">
          <ac:chgData name="ALUMNO06 ADOLFO SOTO CONDE" userId="S::acing.xlviidim.alu005.asotcon@minisdefeet.onmicrosoft.com::cd19903e-b460-45ea-8817-267a1b38abeb" providerId="AD" clId="Web-{C29A2589-A99A-5848-ED6E-C4AC76D4FDF4}" dt="2025-06-16T17:26:51.463" v="24" actId="20577"/>
          <ac:spMkLst>
            <pc:docMk/>
            <pc:sldMk cId="0" sldId="265"/>
            <ac:spMk id="5" creationId="{057B1850-6C7A-1A49-A8E7-5203D02DB42C}"/>
          </ac:spMkLst>
        </pc:spChg>
      </pc:sldChg>
      <pc:sldChg chg="modSp">
        <pc:chgData name="ALUMNO06 ADOLFO SOTO CONDE" userId="S::acing.xlviidim.alu005.asotcon@minisdefeet.onmicrosoft.com::cd19903e-b460-45ea-8817-267a1b38abeb" providerId="AD" clId="Web-{C29A2589-A99A-5848-ED6E-C4AC76D4FDF4}" dt="2025-06-16T17:23:32.731" v="21" actId="20577"/>
        <pc:sldMkLst>
          <pc:docMk/>
          <pc:sldMk cId="0" sldId="266"/>
        </pc:sldMkLst>
        <pc:spChg chg="mod">
          <ac:chgData name="ALUMNO06 ADOLFO SOTO CONDE" userId="S::acing.xlviidim.alu005.asotcon@minisdefeet.onmicrosoft.com::cd19903e-b460-45ea-8817-267a1b38abeb" providerId="AD" clId="Web-{C29A2589-A99A-5848-ED6E-C4AC76D4FDF4}" dt="2025-06-16T17:23:32.731" v="21" actId="20577"/>
          <ac:spMkLst>
            <pc:docMk/>
            <pc:sldMk cId="0" sldId="266"/>
            <ac:spMk id="376" creationId="{00000000-0000-0000-0000-000000000000}"/>
          </ac:spMkLst>
        </pc:spChg>
      </pc:sldChg>
      <pc:sldChg chg="modSp">
        <pc:chgData name="ALUMNO06 ADOLFO SOTO CONDE" userId="S::acing.xlviidim.alu005.asotcon@minisdefeet.onmicrosoft.com::cd19903e-b460-45ea-8817-267a1b38abeb" providerId="AD" clId="Web-{C29A2589-A99A-5848-ED6E-C4AC76D4FDF4}" dt="2025-06-16T17:23:21.793" v="20" actId="14100"/>
        <pc:sldMkLst>
          <pc:docMk/>
          <pc:sldMk cId="0" sldId="267"/>
        </pc:sldMkLst>
        <pc:spChg chg="mod">
          <ac:chgData name="ALUMNO06 ADOLFO SOTO CONDE" userId="S::acing.xlviidim.alu005.asotcon@minisdefeet.onmicrosoft.com::cd19903e-b460-45ea-8817-267a1b38abeb" providerId="AD" clId="Web-{C29A2589-A99A-5848-ED6E-C4AC76D4FDF4}" dt="2025-06-16T17:23:21.793" v="20" actId="14100"/>
          <ac:spMkLst>
            <pc:docMk/>
            <pc:sldMk cId="0" sldId="267"/>
            <ac:spMk id="2" creationId="{E0F4BB97-9C29-851C-DED5-A5371CEC86F1}"/>
          </ac:spMkLst>
        </pc:spChg>
        <pc:spChg chg="mod">
          <ac:chgData name="ALUMNO06 ADOLFO SOTO CONDE" userId="S::acing.xlviidim.alu005.asotcon@minisdefeet.onmicrosoft.com::cd19903e-b460-45ea-8817-267a1b38abeb" providerId="AD" clId="Web-{C29A2589-A99A-5848-ED6E-C4AC76D4FDF4}" dt="2025-06-16T17:23:15.652" v="18" actId="1076"/>
          <ac:spMkLst>
            <pc:docMk/>
            <pc:sldMk cId="0" sldId="267"/>
            <ac:spMk id="3" creationId="{0B245814-459B-F4E2-ABF6-B9036F941E38}"/>
          </ac:spMkLst>
        </pc:spChg>
        <pc:spChg chg="mod">
          <ac:chgData name="ALUMNO06 ADOLFO SOTO CONDE" userId="S::acing.xlviidim.alu005.asotcon@minisdefeet.onmicrosoft.com::cd19903e-b460-45ea-8817-267a1b38abeb" providerId="AD" clId="Web-{C29A2589-A99A-5848-ED6E-C4AC76D4FDF4}" dt="2025-06-16T17:23:11.386" v="17" actId="1076"/>
          <ac:spMkLst>
            <pc:docMk/>
            <pc:sldMk cId="0" sldId="267"/>
            <ac:spMk id="387" creationId="{00000000-0000-0000-0000-000000000000}"/>
          </ac:spMkLst>
        </pc:spChg>
      </pc:sldChg>
      <pc:sldChg chg="modSp">
        <pc:chgData name="ALUMNO06 ADOLFO SOTO CONDE" userId="S::acing.xlviidim.alu005.asotcon@minisdefeet.onmicrosoft.com::cd19903e-b460-45ea-8817-267a1b38abeb" providerId="AD" clId="Web-{C29A2589-A99A-5848-ED6E-C4AC76D4FDF4}" dt="2025-06-16T17:25:55.991" v="22" actId="1076"/>
        <pc:sldMkLst>
          <pc:docMk/>
          <pc:sldMk cId="0" sldId="268"/>
        </pc:sldMkLst>
        <pc:spChg chg="mod">
          <ac:chgData name="ALUMNO06 ADOLFO SOTO CONDE" userId="S::acing.xlviidim.alu005.asotcon@minisdefeet.onmicrosoft.com::cd19903e-b460-45ea-8817-267a1b38abeb" providerId="AD" clId="Web-{C29A2589-A99A-5848-ED6E-C4AC76D4FDF4}" dt="2025-06-16T17:25:55.991" v="22" actId="1076"/>
          <ac:spMkLst>
            <pc:docMk/>
            <pc:sldMk cId="0" sldId="268"/>
            <ac:spMk id="396" creationId="{00000000-0000-0000-0000-000000000000}"/>
          </ac:spMkLst>
        </pc:spChg>
      </pc:sldChg>
      <pc:sldChg chg="modSp">
        <pc:chgData name="ALUMNO06 ADOLFO SOTO CONDE" userId="S::acing.xlviidim.alu005.asotcon@minisdefeet.onmicrosoft.com::cd19903e-b460-45ea-8817-267a1b38abeb" providerId="AD" clId="Web-{C29A2589-A99A-5848-ED6E-C4AC76D4FDF4}" dt="2025-06-16T17:22:58.588" v="15" actId="1076"/>
        <pc:sldMkLst>
          <pc:docMk/>
          <pc:sldMk cId="2723897470" sldId="271"/>
        </pc:sldMkLst>
        <pc:spChg chg="mod">
          <ac:chgData name="ALUMNO06 ADOLFO SOTO CONDE" userId="S::acing.xlviidim.alu005.asotcon@minisdefeet.onmicrosoft.com::cd19903e-b460-45ea-8817-267a1b38abeb" providerId="AD" clId="Web-{C29A2589-A99A-5848-ED6E-C4AC76D4FDF4}" dt="2025-06-16T17:22:58.588" v="15" actId="1076"/>
          <ac:spMkLst>
            <pc:docMk/>
            <pc:sldMk cId="2723897470" sldId="271"/>
            <ac:spMk id="399" creationId="{EAA725F3-E14C-ED12-20F4-84220C800C8F}"/>
          </ac:spMkLst>
        </pc:spChg>
      </pc:sldChg>
    </pc:docChg>
  </pc:docChgLst>
  <pc:docChgLst>
    <pc:chgData name="ALUMNO08 DANIEL DOMINGUEZ CANELA" userId="S::acing.xlviidim.alu007.ddomcan@minisdefeet.onmicrosoft.com::858b3a19-6095-4b0d-b092-a6650682ccfa" providerId="AD" clId="Web-{EBE05A46-7A31-CDC9-BCF1-06C70180CC6F}"/>
    <pc:docChg chg="modSld">
      <pc:chgData name="ALUMNO08 DANIEL DOMINGUEZ CANELA" userId="S::acing.xlviidim.alu007.ddomcan@minisdefeet.onmicrosoft.com::858b3a19-6095-4b0d-b092-a6650682ccfa" providerId="AD" clId="Web-{EBE05A46-7A31-CDC9-BCF1-06C70180CC6F}" dt="2025-06-16T20:50:43.425" v="2" actId="20577"/>
      <pc:docMkLst>
        <pc:docMk/>
      </pc:docMkLst>
      <pc:sldChg chg="modSp">
        <pc:chgData name="ALUMNO08 DANIEL DOMINGUEZ CANELA" userId="S::acing.xlviidim.alu007.ddomcan@minisdefeet.onmicrosoft.com::858b3a19-6095-4b0d-b092-a6650682ccfa" providerId="AD" clId="Web-{EBE05A46-7A31-CDC9-BCF1-06C70180CC6F}" dt="2025-06-16T20:50:43.425" v="2" actId="20577"/>
        <pc:sldMkLst>
          <pc:docMk/>
          <pc:sldMk cId="0" sldId="266"/>
        </pc:sldMkLst>
        <pc:spChg chg="mod">
          <ac:chgData name="ALUMNO08 DANIEL DOMINGUEZ CANELA" userId="S::acing.xlviidim.alu007.ddomcan@minisdefeet.onmicrosoft.com::858b3a19-6095-4b0d-b092-a6650682ccfa" providerId="AD" clId="Web-{EBE05A46-7A31-CDC9-BCF1-06C70180CC6F}" dt="2025-06-16T20:50:43.425" v="2" actId="20577"/>
          <ac:spMkLst>
            <pc:docMk/>
            <pc:sldMk cId="0" sldId="266"/>
            <ac:spMk id="37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u="none" strike="noStrike">
                <a:solidFill>
                  <a:srgbClr val="000000"/>
                </a:solidFill>
                <a:uFillTx/>
                <a:latin typeface="Arial"/>
              </a:rPr>
              <a:t>Pulse para desplazar la diapositiva</a:t>
            </a: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s-ES" sz="20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 las notas</a:t>
            </a:r>
          </a:p>
        </p:txBody>
      </p:sp>
      <p:sp>
        <p:nvSpPr>
          <p:cNvPr id="22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s-E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&lt;cabecera&gt;</a:t>
            </a:r>
          </a:p>
        </p:txBody>
      </p:sp>
      <p:sp>
        <p:nvSpPr>
          <p:cNvPr id="229" name="PlaceHolder 4"/>
          <p:cNvSpPr>
            <a:spLocks noGrp="1"/>
          </p:cNvSpPr>
          <p:nvPr>
            <p:ph type="dt" idx="7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s-E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s-E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</a:p>
        </p:txBody>
      </p:sp>
      <p:sp>
        <p:nvSpPr>
          <p:cNvPr id="230" name="PlaceHolder 5"/>
          <p:cNvSpPr>
            <a:spLocks noGrp="1"/>
          </p:cNvSpPr>
          <p:nvPr>
            <p:ph type="ftr" idx="7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s-E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s-E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</a:p>
        </p:txBody>
      </p:sp>
      <p:sp>
        <p:nvSpPr>
          <p:cNvPr id="231" name="PlaceHolder 6"/>
          <p:cNvSpPr>
            <a:spLocks noGrp="1"/>
          </p:cNvSpPr>
          <p:nvPr>
            <p:ph type="sldNum" idx="7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s-E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9A5440D2-F8C2-474F-9280-64429F21BAEF}" type="slidenum">
              <a:rPr lang="es-E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s-E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440" cy="445788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3830400" y="9443520"/>
            <a:ext cx="2912760" cy="480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9FB70320-9F5B-4CEC-BDC0-CFEFC5F693B1}" type="slidenum">
              <a:rPr lang="es-E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2</a:t>
            </a:fld>
            <a:endParaRPr lang="es-E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440" cy="445788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2" name="CustomShape 66"/>
          <p:cNvSpPr/>
          <p:nvPr/>
        </p:nvSpPr>
        <p:spPr>
          <a:xfrm>
            <a:off x="3830400" y="9443520"/>
            <a:ext cx="2912760" cy="480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678ED98-57BD-42AF-8AFE-57A81D766CB9}" type="slidenum">
              <a:rPr lang="es-E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11</a:t>
            </a:fld>
            <a:endParaRPr lang="es-E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440" cy="445788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6" name="CustomShape 77"/>
          <p:cNvSpPr/>
          <p:nvPr/>
        </p:nvSpPr>
        <p:spPr>
          <a:xfrm>
            <a:off x="3830400" y="9443520"/>
            <a:ext cx="2912760" cy="480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F04F093B-B235-43F9-8BCB-ED3C1614351A}" type="slidenum">
              <a:rPr lang="es-E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12</a:t>
            </a:fld>
            <a:endParaRPr lang="es-E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440" cy="445788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2" name="CustomShape 119"/>
          <p:cNvSpPr/>
          <p:nvPr/>
        </p:nvSpPr>
        <p:spPr>
          <a:xfrm>
            <a:off x="3830400" y="9443520"/>
            <a:ext cx="2912760" cy="480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A93F1010-6130-4E20-B3AC-C7B21391A958}" type="slidenum">
              <a:rPr lang="es-E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3</a:t>
            </a:fld>
            <a:endParaRPr lang="es-E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71638-4204-5434-06E5-4C320934D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>
            <a:extLst>
              <a:ext uri="{FF2B5EF4-FFF2-40B4-BE49-F238E27FC236}">
                <a16:creationId xmlns:a16="http://schemas.microsoft.com/office/drawing/2014/main" id="{B3E22774-692E-6D14-9FA0-9837D6FC0FC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440" cy="445788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4" name="CustomShape 21">
            <a:extLst>
              <a:ext uri="{FF2B5EF4-FFF2-40B4-BE49-F238E27FC236}">
                <a16:creationId xmlns:a16="http://schemas.microsoft.com/office/drawing/2014/main" id="{FB3A4867-1F96-F00C-C255-AF98617B1466}"/>
              </a:ext>
            </a:extLst>
          </p:cNvPr>
          <p:cNvSpPr/>
          <p:nvPr/>
        </p:nvSpPr>
        <p:spPr>
          <a:xfrm>
            <a:off x="3830400" y="9443520"/>
            <a:ext cx="2912760" cy="480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01C52FB7-490A-4297-829B-60C865164399}" type="slidenum">
              <a:rPr lang="es-E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4</a:t>
            </a:fld>
            <a:endParaRPr lang="es-E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297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440" cy="445788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4" name="CustomShape 21"/>
          <p:cNvSpPr/>
          <p:nvPr/>
        </p:nvSpPr>
        <p:spPr>
          <a:xfrm>
            <a:off x="3830400" y="9443520"/>
            <a:ext cx="2912760" cy="480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01C52FB7-490A-4297-829B-60C865164399}" type="slidenum">
              <a:rPr lang="es-E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5</a:t>
            </a:fld>
            <a:endParaRPr lang="es-E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440" cy="445788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0" name="CustomShape 51"/>
          <p:cNvSpPr/>
          <p:nvPr/>
        </p:nvSpPr>
        <p:spPr>
          <a:xfrm>
            <a:off x="3830400" y="9443520"/>
            <a:ext cx="2912760" cy="480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3182AD07-3217-442C-A918-ACEAD9734631}" type="slidenum">
              <a:rPr lang="es-E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6</a:t>
            </a:fld>
            <a:endParaRPr lang="es-E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440" cy="445788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2" name="CustomShape 94"/>
          <p:cNvSpPr/>
          <p:nvPr/>
        </p:nvSpPr>
        <p:spPr>
          <a:xfrm>
            <a:off x="3830400" y="9443520"/>
            <a:ext cx="2912760" cy="480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5A0B1F1A-6991-40F0-B8FE-4507E618FE52}" type="slidenum">
              <a:rPr lang="es-E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7</a:t>
            </a:fld>
            <a:endParaRPr lang="es-E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440" cy="445788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8" name="CustomShape 40"/>
          <p:cNvSpPr/>
          <p:nvPr/>
        </p:nvSpPr>
        <p:spPr>
          <a:xfrm>
            <a:off x="3830400" y="9443520"/>
            <a:ext cx="2912760" cy="480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B445412-6772-4855-9B34-32F8639598D1}" type="slidenum">
              <a:rPr lang="es-E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8</a:t>
            </a:fld>
            <a:endParaRPr lang="es-E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440" cy="445788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0" name="CustomShape 116"/>
          <p:cNvSpPr/>
          <p:nvPr/>
        </p:nvSpPr>
        <p:spPr>
          <a:xfrm>
            <a:off x="3830400" y="9443520"/>
            <a:ext cx="2912760" cy="480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69E0CF18-D6F6-48B0-9672-D3BBD711E619}" type="slidenum">
              <a:rPr lang="es-E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9</a:t>
            </a:fld>
            <a:endParaRPr lang="es-E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07956-F7F1-18A9-0003-2B56E02F1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>
            <a:extLst>
              <a:ext uri="{FF2B5EF4-FFF2-40B4-BE49-F238E27FC236}">
                <a16:creationId xmlns:a16="http://schemas.microsoft.com/office/drawing/2014/main" id="{0CC47895-C4FD-B151-CF20-3709CFA5DA3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76080" y="4722480"/>
            <a:ext cx="5392440" cy="4457880"/>
          </a:xfrm>
          <a:prstGeom prst="rect">
            <a:avLst/>
          </a:prstGeom>
          <a:noFill/>
          <a:ln w="0">
            <a:noFill/>
          </a:ln>
        </p:spPr>
        <p:txBody>
          <a:bodyPr lIns="92520" tIns="46440" rIns="92520" bIns="46440" anchor="t">
            <a:noAutofit/>
          </a:bodyPr>
          <a:lstStyle/>
          <a:p>
            <a:pPr marL="216000" indent="-216000">
              <a:buNone/>
            </a:pPr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2" name="CustomShape 66">
            <a:extLst>
              <a:ext uri="{FF2B5EF4-FFF2-40B4-BE49-F238E27FC236}">
                <a16:creationId xmlns:a16="http://schemas.microsoft.com/office/drawing/2014/main" id="{E02914B2-4669-2043-7734-B6BD92524DDE}"/>
              </a:ext>
            </a:extLst>
          </p:cNvPr>
          <p:cNvSpPr/>
          <p:nvPr/>
        </p:nvSpPr>
        <p:spPr>
          <a:xfrm>
            <a:off x="3830400" y="9443520"/>
            <a:ext cx="2912760" cy="480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520" tIns="46440" rIns="92520" bIns="46440" anchor="b">
            <a:noAutofit/>
          </a:bodyPr>
          <a:lstStyle/>
          <a:p>
            <a:pPr algn="r">
              <a:lnSpc>
                <a:spcPct val="100000"/>
              </a:lnSpc>
            </a:pPr>
            <a:fld id="{8678ED98-57BD-42AF-8AFE-57A81D766CB9}" type="slidenum">
              <a:rPr lang="es-ES" sz="1200" b="0" u="none" strike="noStrike">
                <a:solidFill>
                  <a:srgbClr val="000000"/>
                </a:solidFill>
                <a:uFillTx/>
                <a:latin typeface="Times New Roman"/>
                <a:ea typeface="+mn-ea"/>
              </a:rPr>
              <a:t>10</a:t>
            </a:fld>
            <a:endParaRPr lang="es-E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048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398AFD60-BBC8-4720-B6C0-096128FE4B3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72F99D94-792F-4D14-8C7A-435E5A6D233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D6C1AFD2-EACE-4582-B0AF-68DD3F22595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5556C7D4-BABB-48DF-9AD5-774F9C9762A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E1DD5D1C-A110-4E64-BD0D-2727E0B683D4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65B43104-B1B3-4A0D-BDA7-5D9C9A98A23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89E7B39C-0B9C-45E8-9DEE-657C89FCD53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3CC12DF0-1939-40DB-8381-0C4342CE69B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153DD15F-32A2-478A-99EC-F79AD09C84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s-E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s-E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7B816EC7-8420-4B4B-BD14-C3834144DEB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>
            <a:alphaModFix amt="15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2920" cy="35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lang="es-E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lang="es-E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u="none" strike="noStrik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386C5E9-5D2D-463E-8E03-F90EE9870B69}" type="slidenum">
              <a:rPr lang="es-ES" sz="1200" b="0" u="none" strike="noStrike">
                <a:solidFill>
                  <a:srgbClr val="8B8B8B"/>
                </a:solidFill>
                <a:uFillTx/>
                <a:latin typeface="Calibri"/>
              </a:rPr>
              <a:t>‹#›</a:t>
            </a:fld>
            <a:endParaRPr lang="es-E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s-E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s-E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s-ES" sz="44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u="none" strike="noStrik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u="none" strike="noStrik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u="none" strike="noStrik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u="none" strike="noStrik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u="none" strike="noStrik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u="none" strike="noStrik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>
            <a:alphaModFix amt="15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02920" cy="35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lang="es-E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lang="es-E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</a:p>
        </p:txBody>
      </p:sp>
      <p:sp>
        <p:nvSpPr>
          <p:cNvPr id="155" name="PlaceHolder 2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lang="es-ES" sz="1200" b="0" u="none" strike="noStrike">
                <a:solidFill>
                  <a:srgbClr val="8B8B8B"/>
                </a:solidFill>
                <a:uFillTx/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B2CECA8-FC90-4D83-A3BE-5F1DAB30CB65}" type="slidenum">
              <a:rPr lang="es-ES" sz="1200" b="0" u="none" strike="noStrike">
                <a:solidFill>
                  <a:srgbClr val="8B8B8B"/>
                </a:solidFill>
                <a:uFillTx/>
                <a:latin typeface="Calibri"/>
              </a:rPr>
              <a:t>‹#›</a:t>
            </a:fld>
            <a:endParaRPr lang="es-ES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31320" cy="353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s-E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s-E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</a:p>
        </p:txBody>
      </p:sp>
      <p:sp>
        <p:nvSpPr>
          <p:cNvPr id="15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s-ES" sz="44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u="none" strike="noStrik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u="none" strike="noStrik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u="none" strike="noStrik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u="none" strike="noStrik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u="none" strike="noStrik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u="none" strike="noStrik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u="none" strike="noStrik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bmcoedimxlvii.netlify.app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microsoft.com/office/2007/relationships/hdphoto" Target="../media/hdphoto1.wdp"/><Relationship Id="rId5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>
            <a:alphaModFix amt="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7"/>
          <p:cNvSpPr/>
          <p:nvPr/>
        </p:nvSpPr>
        <p:spPr>
          <a:xfrm>
            <a:off x="3415320" y="6640200"/>
            <a:ext cx="8737920" cy="86040"/>
          </a:xfrm>
          <a:custGeom>
            <a:avLst/>
            <a:gdLst>
              <a:gd name="textAreaLeft" fmla="*/ 0 w 8737920"/>
              <a:gd name="textAreaRight" fmla="*/ 8738280 w 8737920"/>
              <a:gd name="textAreaTop" fmla="*/ 0 h 86040"/>
              <a:gd name="textAreaBottom" fmla="*/ 86400 h 8604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1400" rIns="90000" bIns="414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3" name="CustomShape 8"/>
          <p:cNvSpPr/>
          <p:nvPr/>
        </p:nvSpPr>
        <p:spPr>
          <a:xfrm>
            <a:off x="3956400" y="174600"/>
            <a:ext cx="6378120" cy="50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       XLVII CURSO DIM</a:t>
            </a:r>
            <a:endParaRPr lang="es-E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CustomShape 9"/>
          <p:cNvSpPr/>
          <p:nvPr/>
        </p:nvSpPr>
        <p:spPr>
          <a:xfrm>
            <a:off x="3005280" y="4234680"/>
            <a:ext cx="6169320" cy="77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4280" rIns="45720" bIns="442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4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Dirección de Proyectos BM-COE</a:t>
            </a:r>
            <a:endParaRPr lang="es-ES" sz="2400" b="1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s-ES" sz="24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SPRINT 02</a:t>
            </a:r>
            <a:endParaRPr lang="es-ES" sz="2400" b="1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CustomShape 10"/>
          <p:cNvSpPr/>
          <p:nvPr/>
        </p:nvSpPr>
        <p:spPr>
          <a:xfrm>
            <a:off x="5254920" y="6150600"/>
            <a:ext cx="6111000" cy="34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901"/>
              </a:spcBef>
            </a:pPr>
            <a:r>
              <a:rPr lang="es-ES" sz="1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	</a:t>
            </a:r>
            <a:r>
              <a:rPr lang="es-ES" sz="16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 Hoyo de Manzanares, a </a:t>
            </a:r>
            <a:r>
              <a:rPr lang="es-ES" sz="1600" dirty="0">
                <a:solidFill>
                  <a:srgbClr val="000000"/>
                </a:solidFill>
                <a:latin typeface="Arial"/>
                <a:ea typeface="DejaVu Sans"/>
              </a:rPr>
              <a:t>17</a:t>
            </a:r>
            <a:r>
              <a:rPr lang="es-ES" sz="16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lang="es-ES" sz="1600" dirty="0">
                <a:solidFill>
                  <a:srgbClr val="000000"/>
                </a:solidFill>
                <a:latin typeface="Arial"/>
                <a:ea typeface="DejaVu Sans"/>
              </a:rPr>
              <a:t>de Junio de</a:t>
            </a:r>
            <a:r>
              <a:rPr lang="es-ES" sz="16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 2025</a:t>
            </a:r>
            <a:endParaRPr lang="es-ES" sz="1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CustomShape 11"/>
          <p:cNvSpPr/>
          <p:nvPr/>
        </p:nvSpPr>
        <p:spPr>
          <a:xfrm>
            <a:off x="130680" y="5248080"/>
            <a:ext cx="8173800" cy="112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s-ES" sz="16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Product Owner: Cap. Antonio Requena Martinez</a:t>
            </a:r>
            <a:endParaRPr lang="es-E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s-ES" sz="16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Developer: Cap. Adolfo Soto Conde</a:t>
            </a:r>
            <a:endParaRPr lang="es-E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lang="es-ES" sz="16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Scrum Master: Cte Ismael Lanchas Díaz</a:t>
            </a:r>
            <a:r>
              <a:rPr lang="es-ES" sz="1600" b="1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		  	</a:t>
            </a:r>
            <a:endParaRPr lang="es-ES" sz="1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7" name="Imagen 2"/>
          <p:cNvPicPr/>
          <p:nvPr/>
        </p:nvPicPr>
        <p:blipFill>
          <a:blip r:embed="rId3"/>
          <a:stretch/>
        </p:blipFill>
        <p:spPr>
          <a:xfrm>
            <a:off x="4889160" y="675720"/>
            <a:ext cx="2402280" cy="3481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8" name="Imagen5"/>
          <p:cNvPicPr/>
          <p:nvPr/>
        </p:nvPicPr>
        <p:blipFill>
          <a:blip r:embed="rId4"/>
          <a:stretch/>
        </p:blipFill>
        <p:spPr>
          <a:xfrm>
            <a:off x="87480" y="51480"/>
            <a:ext cx="714240" cy="829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9" name="CustomShape 1"/>
          <p:cNvSpPr/>
          <p:nvPr/>
        </p:nvSpPr>
        <p:spPr>
          <a:xfrm>
            <a:off x="772560" y="392040"/>
            <a:ext cx="960480" cy="199440"/>
          </a:xfrm>
          <a:custGeom>
            <a:avLst/>
            <a:gdLst>
              <a:gd name="textAreaLeft" fmla="*/ 0 w 960480"/>
              <a:gd name="textAreaRight" fmla="*/ 960840 w 96048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1704960" y="392040"/>
            <a:ext cx="558720" cy="199440"/>
          </a:xfrm>
          <a:custGeom>
            <a:avLst/>
            <a:gdLst>
              <a:gd name="textAreaLeft" fmla="*/ 0 w 558720"/>
              <a:gd name="textAreaRight" fmla="*/ 559080 w 5587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2227320" y="392040"/>
            <a:ext cx="444600" cy="199440"/>
          </a:xfrm>
          <a:custGeom>
            <a:avLst/>
            <a:gdLst>
              <a:gd name="textAreaLeft" fmla="*/ 0 w 444600"/>
              <a:gd name="textAreaRight" fmla="*/ 444960 w 44460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2629080" y="392040"/>
            <a:ext cx="330120" cy="199440"/>
          </a:xfrm>
          <a:custGeom>
            <a:avLst/>
            <a:gdLst>
              <a:gd name="textAreaLeft" fmla="*/ 0 w 330120"/>
              <a:gd name="textAreaRight" fmla="*/ 330480 w 3301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2991240" y="392040"/>
            <a:ext cx="213840" cy="199440"/>
          </a:xfrm>
          <a:custGeom>
            <a:avLst/>
            <a:gdLst>
              <a:gd name="textAreaLeft" fmla="*/ 0 w 213840"/>
              <a:gd name="textAreaRight" fmla="*/ 214200 w 2138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2912040" y="392040"/>
            <a:ext cx="136440" cy="199440"/>
          </a:xfrm>
          <a:custGeom>
            <a:avLst/>
            <a:gdLst>
              <a:gd name="textAreaLeft" fmla="*/ 0 w 136440"/>
              <a:gd name="textAreaRight" fmla="*/ 136800 w 1364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DF35DC-EF2D-A2AF-E22C-5072200EF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52">
            <a:extLst>
              <a:ext uri="{FF2B5EF4-FFF2-40B4-BE49-F238E27FC236}">
                <a16:creationId xmlns:a16="http://schemas.microsoft.com/office/drawing/2014/main" id="{75439764-1963-000B-EC2C-9CF3B61E45E8}"/>
              </a:ext>
            </a:extLst>
          </p:cNvPr>
          <p:cNvSpPr/>
          <p:nvPr/>
        </p:nvSpPr>
        <p:spPr>
          <a:xfrm>
            <a:off x="772560" y="392040"/>
            <a:ext cx="960480" cy="199440"/>
          </a:xfrm>
          <a:custGeom>
            <a:avLst/>
            <a:gdLst>
              <a:gd name="textAreaLeft" fmla="*/ 0 w 960480"/>
              <a:gd name="textAreaRight" fmla="*/ 960840 w 96048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9" name="CustomShape 53">
            <a:extLst>
              <a:ext uri="{FF2B5EF4-FFF2-40B4-BE49-F238E27FC236}">
                <a16:creationId xmlns:a16="http://schemas.microsoft.com/office/drawing/2014/main" id="{E2F848DD-F6FD-14B1-2FDC-0296F58C197C}"/>
              </a:ext>
            </a:extLst>
          </p:cNvPr>
          <p:cNvSpPr/>
          <p:nvPr/>
        </p:nvSpPr>
        <p:spPr>
          <a:xfrm>
            <a:off x="1704960" y="392040"/>
            <a:ext cx="558720" cy="199440"/>
          </a:xfrm>
          <a:custGeom>
            <a:avLst/>
            <a:gdLst>
              <a:gd name="textAreaLeft" fmla="*/ 0 w 558720"/>
              <a:gd name="textAreaRight" fmla="*/ 559080 w 5587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0" name="CustomShape 54">
            <a:extLst>
              <a:ext uri="{FF2B5EF4-FFF2-40B4-BE49-F238E27FC236}">
                <a16:creationId xmlns:a16="http://schemas.microsoft.com/office/drawing/2014/main" id="{B36C362A-9723-551A-8B70-331B6A124414}"/>
              </a:ext>
            </a:extLst>
          </p:cNvPr>
          <p:cNvSpPr/>
          <p:nvPr/>
        </p:nvSpPr>
        <p:spPr>
          <a:xfrm>
            <a:off x="2227320" y="392040"/>
            <a:ext cx="444600" cy="199440"/>
          </a:xfrm>
          <a:custGeom>
            <a:avLst/>
            <a:gdLst>
              <a:gd name="textAreaLeft" fmla="*/ 0 w 444600"/>
              <a:gd name="textAreaRight" fmla="*/ 444960 w 44460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1" name="CustomShape 55">
            <a:extLst>
              <a:ext uri="{FF2B5EF4-FFF2-40B4-BE49-F238E27FC236}">
                <a16:creationId xmlns:a16="http://schemas.microsoft.com/office/drawing/2014/main" id="{DFFC625F-E570-83E6-57D1-2C8F531603A0}"/>
              </a:ext>
            </a:extLst>
          </p:cNvPr>
          <p:cNvSpPr/>
          <p:nvPr/>
        </p:nvSpPr>
        <p:spPr>
          <a:xfrm>
            <a:off x="2629080" y="392040"/>
            <a:ext cx="330120" cy="199440"/>
          </a:xfrm>
          <a:custGeom>
            <a:avLst/>
            <a:gdLst>
              <a:gd name="textAreaLeft" fmla="*/ 0 w 330120"/>
              <a:gd name="textAreaRight" fmla="*/ 330480 w 3301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2" name="CustomShape 56">
            <a:extLst>
              <a:ext uri="{FF2B5EF4-FFF2-40B4-BE49-F238E27FC236}">
                <a16:creationId xmlns:a16="http://schemas.microsoft.com/office/drawing/2014/main" id="{4C3FCFB2-F367-9793-E3F7-6B6D678D5732}"/>
              </a:ext>
            </a:extLst>
          </p:cNvPr>
          <p:cNvSpPr/>
          <p:nvPr/>
        </p:nvSpPr>
        <p:spPr>
          <a:xfrm>
            <a:off x="2991240" y="392040"/>
            <a:ext cx="213840" cy="199440"/>
          </a:xfrm>
          <a:custGeom>
            <a:avLst/>
            <a:gdLst>
              <a:gd name="textAreaLeft" fmla="*/ 0 w 213840"/>
              <a:gd name="textAreaRight" fmla="*/ 214200 w 2138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3" name="CustomShape 57">
            <a:extLst>
              <a:ext uri="{FF2B5EF4-FFF2-40B4-BE49-F238E27FC236}">
                <a16:creationId xmlns:a16="http://schemas.microsoft.com/office/drawing/2014/main" id="{112D9F89-0C5D-67FD-630D-F2757CA7FDA6}"/>
              </a:ext>
            </a:extLst>
          </p:cNvPr>
          <p:cNvSpPr/>
          <p:nvPr/>
        </p:nvSpPr>
        <p:spPr>
          <a:xfrm>
            <a:off x="2912040" y="392040"/>
            <a:ext cx="136440" cy="199440"/>
          </a:xfrm>
          <a:custGeom>
            <a:avLst/>
            <a:gdLst>
              <a:gd name="textAreaLeft" fmla="*/ 0 w 136440"/>
              <a:gd name="textAreaRight" fmla="*/ 136800 w 1364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4" name="CustomShape 63">
            <a:extLst>
              <a:ext uri="{FF2B5EF4-FFF2-40B4-BE49-F238E27FC236}">
                <a16:creationId xmlns:a16="http://schemas.microsoft.com/office/drawing/2014/main" id="{FAAC0ABE-86D3-F421-A788-E4375557917D}"/>
              </a:ext>
            </a:extLst>
          </p:cNvPr>
          <p:cNvSpPr/>
          <p:nvPr/>
        </p:nvSpPr>
        <p:spPr>
          <a:xfrm>
            <a:off x="3492360" y="6585120"/>
            <a:ext cx="7162200" cy="61200"/>
          </a:xfrm>
          <a:custGeom>
            <a:avLst/>
            <a:gdLst>
              <a:gd name="textAreaLeft" fmla="*/ 0 w 7162200"/>
              <a:gd name="textAreaRight" fmla="*/ 7162560 w 7162200"/>
              <a:gd name="textAreaTop" fmla="*/ 0 h 61200"/>
              <a:gd name="textAreaBottom" fmla="*/ 61560 h 6120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6560" rIns="90000" bIns="1656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5" name="CustomShape 64">
            <a:extLst>
              <a:ext uri="{FF2B5EF4-FFF2-40B4-BE49-F238E27FC236}">
                <a16:creationId xmlns:a16="http://schemas.microsoft.com/office/drawing/2014/main" id="{E7F7675D-8A62-6634-3BEA-2D32B66928EE}"/>
              </a:ext>
            </a:extLst>
          </p:cNvPr>
          <p:cNvSpPr/>
          <p:nvPr/>
        </p:nvSpPr>
        <p:spPr>
          <a:xfrm>
            <a:off x="3917520" y="260640"/>
            <a:ext cx="6463440" cy="55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CustomShape 65">
            <a:extLst>
              <a:ext uri="{FF2B5EF4-FFF2-40B4-BE49-F238E27FC236}">
                <a16:creationId xmlns:a16="http://schemas.microsoft.com/office/drawing/2014/main" id="{5F48A93C-F087-154F-FFBD-3E6E9BC4BB1B}"/>
              </a:ext>
            </a:extLst>
          </p:cNvPr>
          <p:cNvSpPr/>
          <p:nvPr/>
        </p:nvSpPr>
        <p:spPr>
          <a:xfrm>
            <a:off x="4320000" y="304560"/>
            <a:ext cx="4656240" cy="41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1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SPRINT RETROSPECTIVE</a:t>
            </a:r>
            <a:endParaRPr lang="es-ES" sz="2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7" name="Imagen 11">
            <a:extLst>
              <a:ext uri="{FF2B5EF4-FFF2-40B4-BE49-F238E27FC236}">
                <a16:creationId xmlns:a16="http://schemas.microsoft.com/office/drawing/2014/main" id="{E4AF13E5-1B25-B986-7AF5-2FA86FB9818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4240" cy="82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8" name="Imagen 12">
            <a:extLst>
              <a:ext uri="{FF2B5EF4-FFF2-40B4-BE49-F238E27FC236}">
                <a16:creationId xmlns:a16="http://schemas.microsoft.com/office/drawing/2014/main" id="{07C2104C-B6D9-68D0-0C35-52875EDD2C09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4240" cy="103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9" name="PlaceHolder 11">
            <a:extLst>
              <a:ext uri="{FF2B5EF4-FFF2-40B4-BE49-F238E27FC236}">
                <a16:creationId xmlns:a16="http://schemas.microsoft.com/office/drawing/2014/main" id="{EAA725F3-E14C-ED12-20F4-84220C800C8F}"/>
              </a:ext>
            </a:extLst>
          </p:cNvPr>
          <p:cNvSpPr/>
          <p:nvPr/>
        </p:nvSpPr>
        <p:spPr>
          <a:xfrm>
            <a:off x="803176" y="866038"/>
            <a:ext cx="10690363" cy="58585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s-ES" sz="28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Aspectos positivos:</a:t>
            </a:r>
            <a:endParaRPr lang="es-ES" sz="2800" dirty="0"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"/>
              </a:rPr>
              <a:t>Un flujo de trabajo constante. 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"/>
              </a:rPr>
              <a:t>Se aplicaron mejoras sugeridas durante la </a:t>
            </a:r>
            <a:r>
              <a:rPr lang="es-ES" sz="2800" err="1">
                <a:latin typeface="Arial"/>
              </a:rPr>
              <a:t>review</a:t>
            </a:r>
            <a:r>
              <a:rPr lang="es-ES" sz="2800" dirty="0">
                <a:latin typeface="Arial"/>
              </a:rPr>
              <a:t> del Sprint 01, atendiendo observaciones de usabilidad. 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"/>
              </a:rPr>
              <a:t>El equipo supo avanzar y tomar decisiones de diseño a pesar de la disminución en la comunicación con el cliente</a:t>
            </a:r>
            <a:endParaRPr lang="es-E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28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Dificultades encontradas:</a:t>
            </a:r>
            <a:endParaRPr lang="es-E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"/>
              </a:rPr>
              <a:t>La disponibilidad reducida del cliente durante el sprint limitó la validación de algunas decisiones. 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"/>
              </a:rPr>
              <a:t>Algunas decisiones técnicas y de interfaz se tomaron sin </a:t>
            </a:r>
            <a:r>
              <a:rPr lang="es-ES" sz="2800" err="1">
                <a:latin typeface="Arial"/>
              </a:rPr>
              <a:t>feedback</a:t>
            </a:r>
            <a:r>
              <a:rPr lang="es-ES" sz="2800" dirty="0">
                <a:latin typeface="Arial"/>
              </a:rPr>
              <a:t> del cliente, lo que podría generar trabajo en el futuro. </a:t>
            </a:r>
          </a:p>
          <a:p>
            <a:pPr algn="just"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3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08C33A-1AC8-BC91-BC50-20AA5C449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3930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23897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52"/>
          <p:cNvSpPr/>
          <p:nvPr/>
        </p:nvSpPr>
        <p:spPr>
          <a:xfrm>
            <a:off x="772560" y="392040"/>
            <a:ext cx="960480" cy="199440"/>
          </a:xfrm>
          <a:custGeom>
            <a:avLst/>
            <a:gdLst>
              <a:gd name="textAreaLeft" fmla="*/ 0 w 960480"/>
              <a:gd name="textAreaRight" fmla="*/ 960840 w 96048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9" name="CustomShape 53"/>
          <p:cNvSpPr/>
          <p:nvPr/>
        </p:nvSpPr>
        <p:spPr>
          <a:xfrm>
            <a:off x="1704960" y="392040"/>
            <a:ext cx="558720" cy="199440"/>
          </a:xfrm>
          <a:custGeom>
            <a:avLst/>
            <a:gdLst>
              <a:gd name="textAreaLeft" fmla="*/ 0 w 558720"/>
              <a:gd name="textAreaRight" fmla="*/ 559080 w 5587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0" name="CustomShape 54"/>
          <p:cNvSpPr/>
          <p:nvPr/>
        </p:nvSpPr>
        <p:spPr>
          <a:xfrm>
            <a:off x="2227320" y="392040"/>
            <a:ext cx="444600" cy="199440"/>
          </a:xfrm>
          <a:custGeom>
            <a:avLst/>
            <a:gdLst>
              <a:gd name="textAreaLeft" fmla="*/ 0 w 444600"/>
              <a:gd name="textAreaRight" fmla="*/ 444960 w 44460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1" name="CustomShape 55"/>
          <p:cNvSpPr/>
          <p:nvPr/>
        </p:nvSpPr>
        <p:spPr>
          <a:xfrm>
            <a:off x="2629080" y="392040"/>
            <a:ext cx="330120" cy="199440"/>
          </a:xfrm>
          <a:custGeom>
            <a:avLst/>
            <a:gdLst>
              <a:gd name="textAreaLeft" fmla="*/ 0 w 330120"/>
              <a:gd name="textAreaRight" fmla="*/ 330480 w 3301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2" name="CustomShape 56"/>
          <p:cNvSpPr/>
          <p:nvPr/>
        </p:nvSpPr>
        <p:spPr>
          <a:xfrm>
            <a:off x="2991240" y="392040"/>
            <a:ext cx="213840" cy="199440"/>
          </a:xfrm>
          <a:custGeom>
            <a:avLst/>
            <a:gdLst>
              <a:gd name="textAreaLeft" fmla="*/ 0 w 213840"/>
              <a:gd name="textAreaRight" fmla="*/ 214200 w 2138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3" name="CustomShape 57"/>
          <p:cNvSpPr/>
          <p:nvPr/>
        </p:nvSpPr>
        <p:spPr>
          <a:xfrm>
            <a:off x="2912040" y="392040"/>
            <a:ext cx="136440" cy="199440"/>
          </a:xfrm>
          <a:custGeom>
            <a:avLst/>
            <a:gdLst>
              <a:gd name="textAreaLeft" fmla="*/ 0 w 136440"/>
              <a:gd name="textAreaRight" fmla="*/ 136800 w 1364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4" name="CustomShape 63"/>
          <p:cNvSpPr/>
          <p:nvPr/>
        </p:nvSpPr>
        <p:spPr>
          <a:xfrm>
            <a:off x="3492360" y="6585120"/>
            <a:ext cx="7162200" cy="61200"/>
          </a:xfrm>
          <a:custGeom>
            <a:avLst/>
            <a:gdLst>
              <a:gd name="textAreaLeft" fmla="*/ 0 w 7162200"/>
              <a:gd name="textAreaRight" fmla="*/ 7162560 w 7162200"/>
              <a:gd name="textAreaTop" fmla="*/ 0 h 61200"/>
              <a:gd name="textAreaBottom" fmla="*/ 61560 h 6120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6560" rIns="90000" bIns="1656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5" name="CustomShape 64"/>
          <p:cNvSpPr/>
          <p:nvPr/>
        </p:nvSpPr>
        <p:spPr>
          <a:xfrm>
            <a:off x="3917520" y="260640"/>
            <a:ext cx="6463440" cy="55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CustomShape 65"/>
          <p:cNvSpPr/>
          <p:nvPr/>
        </p:nvSpPr>
        <p:spPr>
          <a:xfrm>
            <a:off x="4463774" y="247051"/>
            <a:ext cx="4656240" cy="41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1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SPRINT RETROSPECTIVE</a:t>
            </a:r>
            <a:endParaRPr lang="es-ES" sz="2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7" name="Imagen 11"/>
          <p:cNvPicPr/>
          <p:nvPr/>
        </p:nvPicPr>
        <p:blipFill>
          <a:blip r:embed="rId3"/>
          <a:stretch/>
        </p:blipFill>
        <p:spPr>
          <a:xfrm>
            <a:off x="87480" y="51480"/>
            <a:ext cx="714240" cy="82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8" name="Imagen 12"/>
          <p:cNvPicPr/>
          <p:nvPr/>
        </p:nvPicPr>
        <p:blipFill>
          <a:blip r:embed="rId4"/>
          <a:stretch/>
        </p:blipFill>
        <p:spPr>
          <a:xfrm>
            <a:off x="11378520" y="16200"/>
            <a:ext cx="714240" cy="103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9" name="PlaceHolder 11"/>
          <p:cNvSpPr/>
          <p:nvPr/>
        </p:nvSpPr>
        <p:spPr>
          <a:xfrm>
            <a:off x="693711" y="787795"/>
            <a:ext cx="11301798" cy="58585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s-ES" sz="2800" b="1" dirty="0">
                <a:solidFill>
                  <a:srgbClr val="000000"/>
                </a:solidFill>
                <a:latin typeface="Arial"/>
                <a:ea typeface="DejaVu Sans"/>
              </a:rPr>
              <a:t>Qué haremos diferente</a:t>
            </a:r>
            <a:r>
              <a:rPr lang="es-ES" sz="28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: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</a:rPr>
              <a:t>Establecer momentos de contacto pactados con el cliente desde el inicio, para asegurar al menos un punto de revisión intermedia. 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</a:rPr>
              <a:t>Incluir validaciones visuales (mockups o capturas) como parte de los criterios de aceptación. </a:t>
            </a:r>
            <a:endParaRPr lang="es-E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28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Mejora como equipo respecto al Sprint 01:</a:t>
            </a:r>
            <a:endParaRPr lang="es-E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</a:rPr>
              <a:t>Objetivo: Reducir la duración media de los bloqueos a 1 día/bloqueo como máximo, en caso de que se presenten. 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</a:rPr>
              <a:t>Métrica: Duración media por bloqueo = (Suma total de duración de bloqueos) / (Número de bloqueos identificados) 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</a:rPr>
              <a:t>Valor de referencia (Sprint 01): 5 días de media por bloqueo 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s-ES" sz="2800" dirty="0">
                <a:latin typeface="Arial" panose="020B0604020202020204" pitchFamily="34" charset="0"/>
              </a:rPr>
              <a:t>Resultado (Sprint 02): 1 día de media por bloqueo.</a:t>
            </a:r>
          </a:p>
          <a:p>
            <a:pPr algn="just">
              <a:lnSpc>
                <a:spcPct val="100000"/>
              </a:lnSpc>
            </a:pPr>
            <a:endParaRPr lang="es-E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s-E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67"/>
          <p:cNvSpPr/>
          <p:nvPr/>
        </p:nvSpPr>
        <p:spPr>
          <a:xfrm>
            <a:off x="772560" y="392040"/>
            <a:ext cx="960480" cy="199440"/>
          </a:xfrm>
          <a:custGeom>
            <a:avLst/>
            <a:gdLst>
              <a:gd name="textAreaLeft" fmla="*/ 0 w 960480"/>
              <a:gd name="textAreaRight" fmla="*/ 960840 w 96048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5" name="CustomShape 68"/>
          <p:cNvSpPr/>
          <p:nvPr/>
        </p:nvSpPr>
        <p:spPr>
          <a:xfrm>
            <a:off x="1704960" y="392040"/>
            <a:ext cx="558720" cy="199440"/>
          </a:xfrm>
          <a:custGeom>
            <a:avLst/>
            <a:gdLst>
              <a:gd name="textAreaLeft" fmla="*/ 0 w 558720"/>
              <a:gd name="textAreaRight" fmla="*/ 559080 w 5587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6" name="CustomShape 69"/>
          <p:cNvSpPr/>
          <p:nvPr/>
        </p:nvSpPr>
        <p:spPr>
          <a:xfrm>
            <a:off x="2227320" y="392040"/>
            <a:ext cx="444600" cy="199440"/>
          </a:xfrm>
          <a:custGeom>
            <a:avLst/>
            <a:gdLst>
              <a:gd name="textAreaLeft" fmla="*/ 0 w 444600"/>
              <a:gd name="textAreaRight" fmla="*/ 444960 w 44460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7" name="CustomShape 70"/>
          <p:cNvSpPr/>
          <p:nvPr/>
        </p:nvSpPr>
        <p:spPr>
          <a:xfrm>
            <a:off x="2629080" y="392040"/>
            <a:ext cx="330120" cy="199440"/>
          </a:xfrm>
          <a:custGeom>
            <a:avLst/>
            <a:gdLst>
              <a:gd name="textAreaLeft" fmla="*/ 0 w 330120"/>
              <a:gd name="textAreaRight" fmla="*/ 330480 w 3301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8" name="CustomShape 71"/>
          <p:cNvSpPr/>
          <p:nvPr/>
        </p:nvSpPr>
        <p:spPr>
          <a:xfrm>
            <a:off x="2991240" y="392040"/>
            <a:ext cx="213840" cy="199440"/>
          </a:xfrm>
          <a:custGeom>
            <a:avLst/>
            <a:gdLst>
              <a:gd name="textAreaLeft" fmla="*/ 0 w 213840"/>
              <a:gd name="textAreaRight" fmla="*/ 214200 w 2138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9" name="CustomShape 73"/>
          <p:cNvSpPr/>
          <p:nvPr/>
        </p:nvSpPr>
        <p:spPr>
          <a:xfrm>
            <a:off x="2912040" y="392040"/>
            <a:ext cx="136440" cy="199440"/>
          </a:xfrm>
          <a:custGeom>
            <a:avLst/>
            <a:gdLst>
              <a:gd name="textAreaLeft" fmla="*/ 0 w 136440"/>
              <a:gd name="textAreaRight" fmla="*/ 136800 w 1364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0" name="CustomShape 74"/>
          <p:cNvSpPr/>
          <p:nvPr/>
        </p:nvSpPr>
        <p:spPr>
          <a:xfrm>
            <a:off x="3492360" y="6585120"/>
            <a:ext cx="7162200" cy="61200"/>
          </a:xfrm>
          <a:custGeom>
            <a:avLst/>
            <a:gdLst>
              <a:gd name="textAreaLeft" fmla="*/ 0 w 7162200"/>
              <a:gd name="textAreaRight" fmla="*/ 7162560 w 7162200"/>
              <a:gd name="textAreaTop" fmla="*/ 0 h 61200"/>
              <a:gd name="textAreaBottom" fmla="*/ 61560 h 6120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6560" rIns="90000" bIns="1656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1" name="CustomShape 75"/>
          <p:cNvSpPr/>
          <p:nvPr/>
        </p:nvSpPr>
        <p:spPr>
          <a:xfrm>
            <a:off x="3917520" y="260640"/>
            <a:ext cx="6463440" cy="55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2" name="CustomShape 76"/>
          <p:cNvSpPr/>
          <p:nvPr/>
        </p:nvSpPr>
        <p:spPr>
          <a:xfrm>
            <a:off x="4320000" y="304560"/>
            <a:ext cx="4656240" cy="41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6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DEMOSTRACIÓN</a:t>
            </a:r>
            <a:endParaRPr lang="es-ES" sz="2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63" name="Imagen 14"/>
          <p:cNvPicPr/>
          <p:nvPr/>
        </p:nvPicPr>
        <p:blipFill>
          <a:blip r:embed="rId3"/>
          <a:stretch/>
        </p:blipFill>
        <p:spPr>
          <a:xfrm>
            <a:off x="87480" y="51480"/>
            <a:ext cx="714240" cy="82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64" name="Imagen 15"/>
          <p:cNvPicPr/>
          <p:nvPr/>
        </p:nvPicPr>
        <p:blipFill>
          <a:blip r:embed="rId4"/>
          <a:stretch/>
        </p:blipFill>
        <p:spPr>
          <a:xfrm>
            <a:off x="11378520" y="16200"/>
            <a:ext cx="714240" cy="1038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B708E46-F3BA-4C77-420B-F2F9B56BEE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7291" y="1492931"/>
            <a:ext cx="2021657" cy="2394067"/>
          </a:xfrm>
          <a:prstGeom prst="rect">
            <a:avLst/>
          </a:prstGeom>
          <a:ln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57B1850-6C7A-1A49-A8E7-5203D02DB42C}"/>
              </a:ext>
            </a:extLst>
          </p:cNvPr>
          <p:cNvSpPr txBox="1"/>
          <p:nvPr/>
        </p:nvSpPr>
        <p:spPr>
          <a:xfrm>
            <a:off x="3600905" y="4199877"/>
            <a:ext cx="6094428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sz="2800" b="1" dirty="0">
                <a:solidFill>
                  <a:srgbClr val="0070C0"/>
                </a:solidFill>
                <a:hlinkClick r:id="rId7"/>
              </a:rPr>
              <a:t>https://bmcoedimxlvii.netlify.app</a:t>
            </a:r>
            <a:endParaRPr lang="es-E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Imagen 399"/>
          <p:cNvPicPr/>
          <p:nvPr/>
        </p:nvPicPr>
        <p:blipFill>
          <a:blip r:embed="rId2"/>
          <a:stretch/>
        </p:blipFill>
        <p:spPr>
          <a:xfrm>
            <a:off x="4375080" y="900000"/>
            <a:ext cx="3360600" cy="5420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1" name="Imagen 28"/>
          <p:cNvPicPr/>
          <p:nvPr/>
        </p:nvPicPr>
        <p:blipFill>
          <a:blip r:embed="rId3"/>
          <a:stretch/>
        </p:blipFill>
        <p:spPr>
          <a:xfrm>
            <a:off x="87480" y="51840"/>
            <a:ext cx="714240" cy="82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2" name="Imagen 13"/>
          <p:cNvPicPr/>
          <p:nvPr/>
        </p:nvPicPr>
        <p:blipFill>
          <a:blip r:embed="rId4"/>
          <a:stretch/>
        </p:blipFill>
        <p:spPr>
          <a:xfrm>
            <a:off x="11378520" y="16200"/>
            <a:ext cx="714240" cy="103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3" name="CustomShape 58"/>
          <p:cNvSpPr/>
          <p:nvPr/>
        </p:nvSpPr>
        <p:spPr>
          <a:xfrm>
            <a:off x="1703880" y="391680"/>
            <a:ext cx="558720" cy="199440"/>
          </a:xfrm>
          <a:custGeom>
            <a:avLst/>
            <a:gdLst>
              <a:gd name="textAreaLeft" fmla="*/ 0 w 558720"/>
              <a:gd name="textAreaRight" fmla="*/ 559080 w 5587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4" name="CustomShape 59"/>
          <p:cNvSpPr/>
          <p:nvPr/>
        </p:nvSpPr>
        <p:spPr>
          <a:xfrm>
            <a:off x="2226240" y="391680"/>
            <a:ext cx="444600" cy="199440"/>
          </a:xfrm>
          <a:custGeom>
            <a:avLst/>
            <a:gdLst>
              <a:gd name="textAreaLeft" fmla="*/ 0 w 444600"/>
              <a:gd name="textAreaRight" fmla="*/ 444960 w 44460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5" name="CustomShape 60"/>
          <p:cNvSpPr/>
          <p:nvPr/>
        </p:nvSpPr>
        <p:spPr>
          <a:xfrm>
            <a:off x="2628000" y="391680"/>
            <a:ext cx="330120" cy="199440"/>
          </a:xfrm>
          <a:custGeom>
            <a:avLst/>
            <a:gdLst>
              <a:gd name="textAreaLeft" fmla="*/ 0 w 330120"/>
              <a:gd name="textAreaRight" fmla="*/ 330480 w 3301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6" name="CustomShape 61"/>
          <p:cNvSpPr/>
          <p:nvPr/>
        </p:nvSpPr>
        <p:spPr>
          <a:xfrm>
            <a:off x="2910960" y="391680"/>
            <a:ext cx="136440" cy="199440"/>
          </a:xfrm>
          <a:custGeom>
            <a:avLst/>
            <a:gdLst>
              <a:gd name="textAreaLeft" fmla="*/ 0 w 136440"/>
              <a:gd name="textAreaRight" fmla="*/ 136800 w 1364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7" name="CustomShape 62"/>
          <p:cNvSpPr/>
          <p:nvPr/>
        </p:nvSpPr>
        <p:spPr>
          <a:xfrm>
            <a:off x="771840" y="391680"/>
            <a:ext cx="960480" cy="199440"/>
          </a:xfrm>
          <a:custGeom>
            <a:avLst/>
            <a:gdLst>
              <a:gd name="textAreaLeft" fmla="*/ 0 w 960480"/>
              <a:gd name="textAreaRight" fmla="*/ 960840 w 96048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8" name="CustomShape 72"/>
          <p:cNvSpPr/>
          <p:nvPr/>
        </p:nvSpPr>
        <p:spPr>
          <a:xfrm>
            <a:off x="2991240" y="239760"/>
            <a:ext cx="6154920" cy="3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4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                        </a:t>
            </a:r>
            <a:endParaRPr lang="es-E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772560" y="392040"/>
            <a:ext cx="960480" cy="199440"/>
          </a:xfrm>
          <a:custGeom>
            <a:avLst/>
            <a:gdLst>
              <a:gd name="textAreaLeft" fmla="*/ 0 w 960480"/>
              <a:gd name="textAreaRight" fmla="*/ 960840 w 96048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1704960" y="392040"/>
            <a:ext cx="558720" cy="199440"/>
          </a:xfrm>
          <a:custGeom>
            <a:avLst/>
            <a:gdLst>
              <a:gd name="textAreaLeft" fmla="*/ 0 w 558720"/>
              <a:gd name="textAreaRight" fmla="*/ 559080 w 5587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2227320" y="392040"/>
            <a:ext cx="444600" cy="199440"/>
          </a:xfrm>
          <a:custGeom>
            <a:avLst/>
            <a:gdLst>
              <a:gd name="textAreaLeft" fmla="*/ 0 w 444600"/>
              <a:gd name="textAreaRight" fmla="*/ 444960 w 44460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2629080" y="392040"/>
            <a:ext cx="330120" cy="199440"/>
          </a:xfrm>
          <a:custGeom>
            <a:avLst/>
            <a:gdLst>
              <a:gd name="textAreaLeft" fmla="*/ 0 w 330120"/>
              <a:gd name="textAreaRight" fmla="*/ 330480 w 3301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2991240" y="392040"/>
            <a:ext cx="213840" cy="199440"/>
          </a:xfrm>
          <a:custGeom>
            <a:avLst/>
            <a:gdLst>
              <a:gd name="textAreaLeft" fmla="*/ 0 w 213840"/>
              <a:gd name="textAreaRight" fmla="*/ 214200 w 2138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0" name="CustomShape 6"/>
          <p:cNvSpPr/>
          <p:nvPr/>
        </p:nvSpPr>
        <p:spPr>
          <a:xfrm>
            <a:off x="2912040" y="392040"/>
            <a:ext cx="136440" cy="199440"/>
          </a:xfrm>
          <a:custGeom>
            <a:avLst/>
            <a:gdLst>
              <a:gd name="textAreaLeft" fmla="*/ 0 w 136440"/>
              <a:gd name="textAreaRight" fmla="*/ 136800 w 1364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1" name="CustomShape 7"/>
          <p:cNvSpPr/>
          <p:nvPr/>
        </p:nvSpPr>
        <p:spPr>
          <a:xfrm>
            <a:off x="3492360" y="6585120"/>
            <a:ext cx="7162200" cy="61200"/>
          </a:xfrm>
          <a:custGeom>
            <a:avLst/>
            <a:gdLst>
              <a:gd name="textAreaLeft" fmla="*/ 0 w 7162200"/>
              <a:gd name="textAreaRight" fmla="*/ 7162560 w 7162200"/>
              <a:gd name="textAreaTop" fmla="*/ 0 h 61200"/>
              <a:gd name="textAreaBottom" fmla="*/ 61560 h 6120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6560" rIns="90000" bIns="1656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2" name="CustomShape 8"/>
          <p:cNvSpPr/>
          <p:nvPr/>
        </p:nvSpPr>
        <p:spPr>
          <a:xfrm>
            <a:off x="3917520" y="260640"/>
            <a:ext cx="6463440" cy="55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CustomShape 10"/>
          <p:cNvSpPr/>
          <p:nvPr/>
        </p:nvSpPr>
        <p:spPr>
          <a:xfrm>
            <a:off x="5580000" y="304560"/>
            <a:ext cx="3396240" cy="41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1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ÍNDICE</a:t>
            </a:r>
            <a:endParaRPr lang="es-ES" sz="2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4" name="Imagen5"/>
          <p:cNvPicPr/>
          <p:nvPr/>
        </p:nvPicPr>
        <p:blipFill>
          <a:blip r:embed="rId3"/>
          <a:stretch/>
        </p:blipFill>
        <p:spPr>
          <a:xfrm>
            <a:off x="87480" y="51480"/>
            <a:ext cx="714240" cy="82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5" name="Imagen 4"/>
          <p:cNvPicPr/>
          <p:nvPr/>
        </p:nvPicPr>
        <p:blipFill>
          <a:blip r:embed="rId4"/>
          <a:stretch/>
        </p:blipFill>
        <p:spPr>
          <a:xfrm>
            <a:off x="11378520" y="16200"/>
            <a:ext cx="714240" cy="103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6" name="PlaceHolder 2"/>
          <p:cNvSpPr/>
          <p:nvPr/>
        </p:nvSpPr>
        <p:spPr>
          <a:xfrm>
            <a:off x="1704960" y="1065960"/>
            <a:ext cx="9862920" cy="520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s-ES" sz="2200" b="1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6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-    Sprint </a:t>
            </a:r>
            <a:r>
              <a:rPr lang="es-ES" sz="2600" b="1" u="none" strike="noStrike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Planning</a:t>
            </a:r>
            <a:endParaRPr lang="es-ES" sz="2600" b="1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600" b="1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es-ES" sz="26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Sprint Backlog</a:t>
            </a:r>
            <a:endParaRPr lang="es-ES" sz="2600" b="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57200" indent="-457200">
              <a:lnSpc>
                <a:spcPct val="100000"/>
              </a:lnSpc>
              <a:buFontTx/>
              <a:buChar char="-"/>
            </a:pPr>
            <a:endParaRPr lang="es-ES" sz="2600" b="1" u="none" strike="noStrike" dirty="0">
              <a:solidFill>
                <a:srgbClr val="000000"/>
              </a:solidFill>
              <a:uFillTx/>
              <a:latin typeface="Arial"/>
              <a:ea typeface="DejaVu Sans"/>
            </a:endParaRPr>
          </a:p>
          <a:p>
            <a:r>
              <a:rPr lang="es-ES" sz="26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-    Sprint </a:t>
            </a:r>
            <a:r>
              <a:rPr lang="es-ES" sz="2600" b="1" u="none" strike="noStrike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Review</a:t>
            </a:r>
            <a:endParaRPr lang="es-ES" sz="2600" b="1" u="none" strike="noStrike" dirty="0">
              <a:solidFill>
                <a:srgbClr val="000000"/>
              </a:solidFill>
              <a:uFillTx/>
              <a:latin typeface="Arial"/>
              <a:ea typeface="DejaVu Sans"/>
            </a:endParaRPr>
          </a:p>
          <a:p>
            <a:pPr marL="457200" indent="-457200">
              <a:lnSpc>
                <a:spcPct val="100000"/>
              </a:lnSpc>
              <a:buFontTx/>
              <a:buChar char="-"/>
            </a:pPr>
            <a:endParaRPr lang="es-ES" sz="2600" b="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57200" indent="-457200">
              <a:lnSpc>
                <a:spcPct val="100000"/>
              </a:lnSpc>
              <a:buFontTx/>
              <a:buChar char="-"/>
            </a:pPr>
            <a:r>
              <a:rPr lang="es-ES" sz="26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Sprint Retrospective</a:t>
            </a:r>
            <a:endParaRPr lang="es-ES" sz="2600" b="1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600" b="1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26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-    Presentación aplicación</a:t>
            </a:r>
            <a:endParaRPr lang="es-ES" sz="2600" b="1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6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10"/>
          <p:cNvSpPr/>
          <p:nvPr/>
        </p:nvSpPr>
        <p:spPr>
          <a:xfrm>
            <a:off x="772560" y="392040"/>
            <a:ext cx="960480" cy="199440"/>
          </a:xfrm>
          <a:custGeom>
            <a:avLst/>
            <a:gdLst>
              <a:gd name="textAreaLeft" fmla="*/ 0 w 960480"/>
              <a:gd name="textAreaRight" fmla="*/ 960840 w 96048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8" name="CustomShape 111"/>
          <p:cNvSpPr/>
          <p:nvPr/>
        </p:nvSpPr>
        <p:spPr>
          <a:xfrm>
            <a:off x="1704960" y="392040"/>
            <a:ext cx="558720" cy="199440"/>
          </a:xfrm>
          <a:custGeom>
            <a:avLst/>
            <a:gdLst>
              <a:gd name="textAreaLeft" fmla="*/ 0 w 558720"/>
              <a:gd name="textAreaRight" fmla="*/ 559080 w 5587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9" name="CustomShape 112"/>
          <p:cNvSpPr/>
          <p:nvPr/>
        </p:nvSpPr>
        <p:spPr>
          <a:xfrm>
            <a:off x="2227320" y="392040"/>
            <a:ext cx="444600" cy="199440"/>
          </a:xfrm>
          <a:custGeom>
            <a:avLst/>
            <a:gdLst>
              <a:gd name="textAreaLeft" fmla="*/ 0 w 444600"/>
              <a:gd name="textAreaRight" fmla="*/ 444960 w 44460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0" name="CustomShape 113"/>
          <p:cNvSpPr/>
          <p:nvPr/>
        </p:nvSpPr>
        <p:spPr>
          <a:xfrm>
            <a:off x="2629080" y="392040"/>
            <a:ext cx="330120" cy="199440"/>
          </a:xfrm>
          <a:custGeom>
            <a:avLst/>
            <a:gdLst>
              <a:gd name="textAreaLeft" fmla="*/ 0 w 330120"/>
              <a:gd name="textAreaRight" fmla="*/ 330480 w 3301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1" name="CustomShape 114"/>
          <p:cNvSpPr/>
          <p:nvPr/>
        </p:nvSpPr>
        <p:spPr>
          <a:xfrm>
            <a:off x="2991240" y="392040"/>
            <a:ext cx="213840" cy="199440"/>
          </a:xfrm>
          <a:custGeom>
            <a:avLst/>
            <a:gdLst>
              <a:gd name="textAreaLeft" fmla="*/ 0 w 213840"/>
              <a:gd name="textAreaRight" fmla="*/ 214200 w 2138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2" name="CustomShape 115"/>
          <p:cNvSpPr/>
          <p:nvPr/>
        </p:nvSpPr>
        <p:spPr>
          <a:xfrm>
            <a:off x="2912040" y="392040"/>
            <a:ext cx="136440" cy="199440"/>
          </a:xfrm>
          <a:custGeom>
            <a:avLst/>
            <a:gdLst>
              <a:gd name="textAreaLeft" fmla="*/ 0 w 136440"/>
              <a:gd name="textAreaRight" fmla="*/ 136800 w 1364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3" name="CustomShape 117"/>
          <p:cNvSpPr/>
          <p:nvPr/>
        </p:nvSpPr>
        <p:spPr>
          <a:xfrm>
            <a:off x="3917520" y="260640"/>
            <a:ext cx="6463440" cy="55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4" name="CustomShape 118"/>
          <p:cNvSpPr/>
          <p:nvPr/>
        </p:nvSpPr>
        <p:spPr>
          <a:xfrm>
            <a:off x="3917520" y="260640"/>
            <a:ext cx="5238720" cy="41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1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      SPRINT PLANNING </a:t>
            </a:r>
            <a:endParaRPr lang="es-ES" sz="2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5" name="Imagen 24"/>
          <p:cNvPicPr/>
          <p:nvPr/>
        </p:nvPicPr>
        <p:blipFill>
          <a:blip r:embed="rId3"/>
          <a:stretch/>
        </p:blipFill>
        <p:spPr>
          <a:xfrm>
            <a:off x="87480" y="51480"/>
            <a:ext cx="714240" cy="82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6" name="Imagen 25"/>
          <p:cNvPicPr/>
          <p:nvPr/>
        </p:nvPicPr>
        <p:blipFill>
          <a:blip r:embed="rId4"/>
          <a:stretch/>
        </p:blipFill>
        <p:spPr>
          <a:xfrm>
            <a:off x="11378520" y="16200"/>
            <a:ext cx="714240" cy="103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7" name="PlaceHolder 3"/>
          <p:cNvSpPr/>
          <p:nvPr/>
        </p:nvSpPr>
        <p:spPr>
          <a:xfrm>
            <a:off x="540000" y="720000"/>
            <a:ext cx="10838520" cy="558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s-ES" sz="28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SPRINT 02 GOAL</a:t>
            </a:r>
            <a:r>
              <a:rPr lang="es-ES" sz="2800" b="1" i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:</a:t>
            </a:r>
            <a:r>
              <a:rPr lang="es-ES" sz="2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lang="es-ES" sz="2800" dirty="0"/>
              <a:t>Permitir a FINCON revisar, aprobar o rechazar las líneas presupuestarias ingresadas, con control del estado de las mismas.​</a:t>
            </a:r>
            <a:r>
              <a:rPr lang="es-ES" sz="2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	</a:t>
            </a:r>
          </a:p>
          <a:p>
            <a:pPr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s-ES" sz="2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Afrontar la HU-02 (</a:t>
            </a:r>
            <a:r>
              <a:rPr lang="es-ES" sz="2800" dirty="0"/>
              <a:t>Aprobación de líneas presupuestarias)</a:t>
            </a:r>
            <a:r>
              <a:rPr lang="es-ES" sz="2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:</a:t>
            </a:r>
            <a:endParaRPr lang="es-E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1537200" indent="-4572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s-ES" sz="2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Establecer estados en las líneas (</a:t>
            </a:r>
            <a:r>
              <a:rPr lang="es-ES" sz="2800" b="1" u="none" strike="noStrike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rows</a:t>
            </a:r>
            <a:r>
              <a:rPr lang="es-ES" sz="2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) del presupuesto.</a:t>
            </a:r>
            <a:endParaRPr lang="es-ES" sz="2800" b="0" u="none" strike="noStrike" dirty="0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 marL="1537200" indent="-4572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s-ES" sz="2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Transición entre estados, por parte de las Branch y de FINCON.</a:t>
            </a:r>
          </a:p>
          <a:p>
            <a:pPr marL="1537200" indent="-4572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0000"/>
                </a:solidFill>
                <a:latin typeface="Arial"/>
                <a:ea typeface="DejaVu Sans"/>
              </a:rPr>
              <a:t>Acceso con permisos en función del tipo de usuario.</a:t>
            </a:r>
            <a:endParaRPr lang="es-ES" sz="2800" b="0" u="none" strike="noStrike" dirty="0">
              <a:solidFill>
                <a:srgbClr val="000000"/>
              </a:solidFill>
              <a:uFillTx/>
              <a:latin typeface="Arial"/>
              <a:ea typeface="Noto Sans CJK S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3A5B6F-7C58-2CC1-DD89-7292E278F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2">
            <a:extLst>
              <a:ext uri="{FF2B5EF4-FFF2-40B4-BE49-F238E27FC236}">
                <a16:creationId xmlns:a16="http://schemas.microsoft.com/office/drawing/2014/main" id="{28476A1B-28E8-5E3F-5031-8116A88E65CA}"/>
              </a:ext>
            </a:extLst>
          </p:cNvPr>
          <p:cNvSpPr/>
          <p:nvPr/>
        </p:nvSpPr>
        <p:spPr>
          <a:xfrm>
            <a:off x="772560" y="392040"/>
            <a:ext cx="960480" cy="199440"/>
          </a:xfrm>
          <a:custGeom>
            <a:avLst/>
            <a:gdLst>
              <a:gd name="textAreaLeft" fmla="*/ 0 w 960480"/>
              <a:gd name="textAreaRight" fmla="*/ 960840 w 96048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9" name="CustomShape 13">
            <a:extLst>
              <a:ext uri="{FF2B5EF4-FFF2-40B4-BE49-F238E27FC236}">
                <a16:creationId xmlns:a16="http://schemas.microsoft.com/office/drawing/2014/main" id="{C8AA0939-59ED-4875-2834-5361DAFB7775}"/>
              </a:ext>
            </a:extLst>
          </p:cNvPr>
          <p:cNvSpPr/>
          <p:nvPr/>
        </p:nvSpPr>
        <p:spPr>
          <a:xfrm>
            <a:off x="1704960" y="392040"/>
            <a:ext cx="558720" cy="199440"/>
          </a:xfrm>
          <a:custGeom>
            <a:avLst/>
            <a:gdLst>
              <a:gd name="textAreaLeft" fmla="*/ 0 w 558720"/>
              <a:gd name="textAreaRight" fmla="*/ 559080 w 5587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0" name="CustomShape 14">
            <a:extLst>
              <a:ext uri="{FF2B5EF4-FFF2-40B4-BE49-F238E27FC236}">
                <a16:creationId xmlns:a16="http://schemas.microsoft.com/office/drawing/2014/main" id="{EAF55001-83BF-0432-1E21-463B11A9595E}"/>
              </a:ext>
            </a:extLst>
          </p:cNvPr>
          <p:cNvSpPr/>
          <p:nvPr/>
        </p:nvSpPr>
        <p:spPr>
          <a:xfrm>
            <a:off x="2227320" y="392040"/>
            <a:ext cx="444600" cy="199440"/>
          </a:xfrm>
          <a:custGeom>
            <a:avLst/>
            <a:gdLst>
              <a:gd name="textAreaLeft" fmla="*/ 0 w 444600"/>
              <a:gd name="textAreaRight" fmla="*/ 444960 w 44460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1" name="CustomShape 15">
            <a:extLst>
              <a:ext uri="{FF2B5EF4-FFF2-40B4-BE49-F238E27FC236}">
                <a16:creationId xmlns:a16="http://schemas.microsoft.com/office/drawing/2014/main" id="{7B451380-AB4A-9A79-8F43-047A91F7B37E}"/>
              </a:ext>
            </a:extLst>
          </p:cNvPr>
          <p:cNvSpPr/>
          <p:nvPr/>
        </p:nvSpPr>
        <p:spPr>
          <a:xfrm>
            <a:off x="2629080" y="392040"/>
            <a:ext cx="330120" cy="199440"/>
          </a:xfrm>
          <a:custGeom>
            <a:avLst/>
            <a:gdLst>
              <a:gd name="textAreaLeft" fmla="*/ 0 w 330120"/>
              <a:gd name="textAreaRight" fmla="*/ 330480 w 3301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2" name="CustomShape 16">
            <a:extLst>
              <a:ext uri="{FF2B5EF4-FFF2-40B4-BE49-F238E27FC236}">
                <a16:creationId xmlns:a16="http://schemas.microsoft.com/office/drawing/2014/main" id="{9325718C-48EA-94F4-04EA-259DE1C887A2}"/>
              </a:ext>
            </a:extLst>
          </p:cNvPr>
          <p:cNvSpPr/>
          <p:nvPr/>
        </p:nvSpPr>
        <p:spPr>
          <a:xfrm>
            <a:off x="2991240" y="392040"/>
            <a:ext cx="213840" cy="199440"/>
          </a:xfrm>
          <a:custGeom>
            <a:avLst/>
            <a:gdLst>
              <a:gd name="textAreaLeft" fmla="*/ 0 w 213840"/>
              <a:gd name="textAreaRight" fmla="*/ 214200 w 2138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3" name="CustomShape 17">
            <a:extLst>
              <a:ext uri="{FF2B5EF4-FFF2-40B4-BE49-F238E27FC236}">
                <a16:creationId xmlns:a16="http://schemas.microsoft.com/office/drawing/2014/main" id="{03E2EFC6-ABD5-0E28-B19D-F2F5392DAB5C}"/>
              </a:ext>
            </a:extLst>
          </p:cNvPr>
          <p:cNvSpPr/>
          <p:nvPr/>
        </p:nvSpPr>
        <p:spPr>
          <a:xfrm>
            <a:off x="2912040" y="392040"/>
            <a:ext cx="136440" cy="199440"/>
          </a:xfrm>
          <a:custGeom>
            <a:avLst/>
            <a:gdLst>
              <a:gd name="textAreaLeft" fmla="*/ 0 w 136440"/>
              <a:gd name="textAreaRight" fmla="*/ 136800 w 1364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4" name="CustomShape 18">
            <a:extLst>
              <a:ext uri="{FF2B5EF4-FFF2-40B4-BE49-F238E27FC236}">
                <a16:creationId xmlns:a16="http://schemas.microsoft.com/office/drawing/2014/main" id="{11969C50-A1C4-98E8-577E-897316866750}"/>
              </a:ext>
            </a:extLst>
          </p:cNvPr>
          <p:cNvSpPr/>
          <p:nvPr/>
        </p:nvSpPr>
        <p:spPr>
          <a:xfrm>
            <a:off x="3492360" y="6585120"/>
            <a:ext cx="7162200" cy="61200"/>
          </a:xfrm>
          <a:custGeom>
            <a:avLst/>
            <a:gdLst>
              <a:gd name="textAreaLeft" fmla="*/ 0 w 7162200"/>
              <a:gd name="textAreaRight" fmla="*/ 7162560 w 7162200"/>
              <a:gd name="textAreaTop" fmla="*/ 0 h 61200"/>
              <a:gd name="textAreaBottom" fmla="*/ 61560 h 6120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6560" rIns="90000" bIns="1656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5" name="CustomShape 19">
            <a:extLst>
              <a:ext uri="{FF2B5EF4-FFF2-40B4-BE49-F238E27FC236}">
                <a16:creationId xmlns:a16="http://schemas.microsoft.com/office/drawing/2014/main" id="{6E472104-CF7F-7047-0F0E-986937462980}"/>
              </a:ext>
            </a:extLst>
          </p:cNvPr>
          <p:cNvSpPr/>
          <p:nvPr/>
        </p:nvSpPr>
        <p:spPr>
          <a:xfrm>
            <a:off x="3917520" y="260640"/>
            <a:ext cx="6463440" cy="55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CustomShape 20">
            <a:extLst>
              <a:ext uri="{FF2B5EF4-FFF2-40B4-BE49-F238E27FC236}">
                <a16:creationId xmlns:a16="http://schemas.microsoft.com/office/drawing/2014/main" id="{6D7B62CB-CE0F-8D08-74EF-9B31CE2AC507}"/>
              </a:ext>
            </a:extLst>
          </p:cNvPr>
          <p:cNvSpPr/>
          <p:nvPr/>
        </p:nvSpPr>
        <p:spPr>
          <a:xfrm>
            <a:off x="3917520" y="260640"/>
            <a:ext cx="5238720" cy="41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      SPRINT </a:t>
            </a:r>
            <a:r>
              <a:rPr lang="es-ES" sz="2600" b="1" dirty="0">
                <a:solidFill>
                  <a:srgbClr val="000000"/>
                </a:solidFill>
                <a:latin typeface="Arial"/>
                <a:ea typeface="DejaVu Sans"/>
              </a:rPr>
              <a:t>BACKLOG</a:t>
            </a:r>
            <a:r>
              <a:rPr lang="es-ES" sz="26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endParaRPr lang="es-ES" sz="2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7" name="Imagen 1">
            <a:extLst>
              <a:ext uri="{FF2B5EF4-FFF2-40B4-BE49-F238E27FC236}">
                <a16:creationId xmlns:a16="http://schemas.microsoft.com/office/drawing/2014/main" id="{A41E2AFC-3E9A-298B-4D22-2AACF872361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7480" y="51480"/>
            <a:ext cx="714240" cy="82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8" name="Imagen 3">
            <a:extLst>
              <a:ext uri="{FF2B5EF4-FFF2-40B4-BE49-F238E27FC236}">
                <a16:creationId xmlns:a16="http://schemas.microsoft.com/office/drawing/2014/main" id="{D8EE631F-3FC7-8AA8-9BA4-793E6A855EE5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378520" y="16200"/>
            <a:ext cx="714240" cy="103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9" name="PlaceHolder 4">
            <a:extLst>
              <a:ext uri="{FF2B5EF4-FFF2-40B4-BE49-F238E27FC236}">
                <a16:creationId xmlns:a16="http://schemas.microsoft.com/office/drawing/2014/main" id="{753FAF33-8647-4271-D5AB-F5B4F9E62969}"/>
              </a:ext>
            </a:extLst>
          </p:cNvPr>
          <p:cNvSpPr/>
          <p:nvPr/>
        </p:nvSpPr>
        <p:spPr>
          <a:xfrm>
            <a:off x="1811040" y="1153605"/>
            <a:ext cx="8569920" cy="53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2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PRODUCT BACKLOG ITEMS SELECCIONADOS</a:t>
            </a:r>
            <a:endParaRPr lang="es-ES" sz="2200" b="1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80" name="Imagen 279">
            <a:extLst>
              <a:ext uri="{FF2B5EF4-FFF2-40B4-BE49-F238E27FC236}">
                <a16:creationId xmlns:a16="http://schemas.microsoft.com/office/drawing/2014/main" id="{C8221D78-4E3F-29E5-F2A9-45F4F06C62A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7480" y="1803810"/>
            <a:ext cx="6693086" cy="4380174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B5949EE9-CC03-1881-4C78-D2BBD17F643D}"/>
              </a:ext>
            </a:extLst>
          </p:cNvPr>
          <p:cNvSpPr/>
          <p:nvPr/>
        </p:nvSpPr>
        <p:spPr>
          <a:xfrm>
            <a:off x="205772" y="2871181"/>
            <a:ext cx="6573176" cy="1101045"/>
          </a:xfrm>
          <a:prstGeom prst="rect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EC07E066-9134-2CF6-5F5D-8575C9937A82}"/>
              </a:ext>
            </a:extLst>
          </p:cNvPr>
          <p:cNvSpPr/>
          <p:nvPr/>
        </p:nvSpPr>
        <p:spPr>
          <a:xfrm>
            <a:off x="7149240" y="3131590"/>
            <a:ext cx="904974" cy="580226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PlaceHolder 4">
            <a:extLst>
              <a:ext uri="{FF2B5EF4-FFF2-40B4-BE49-F238E27FC236}">
                <a16:creationId xmlns:a16="http://schemas.microsoft.com/office/drawing/2014/main" id="{57F3D320-C152-2954-6D76-9C6D186E3625}"/>
              </a:ext>
            </a:extLst>
          </p:cNvPr>
          <p:cNvSpPr/>
          <p:nvPr/>
        </p:nvSpPr>
        <p:spPr>
          <a:xfrm>
            <a:off x="8123068" y="3060114"/>
            <a:ext cx="3863160" cy="154593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s-ES" sz="2400" b="1" dirty="0"/>
              <a:t>HU-02 – Aprobación de líneas presupuestarias</a:t>
            </a:r>
            <a:endParaRPr lang="es-ES" sz="2400" b="1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576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2"/>
          <p:cNvSpPr/>
          <p:nvPr/>
        </p:nvSpPr>
        <p:spPr>
          <a:xfrm>
            <a:off x="772560" y="392040"/>
            <a:ext cx="960480" cy="199440"/>
          </a:xfrm>
          <a:custGeom>
            <a:avLst/>
            <a:gdLst>
              <a:gd name="textAreaLeft" fmla="*/ 0 w 960480"/>
              <a:gd name="textAreaRight" fmla="*/ 960840 w 96048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9" name="CustomShape 13"/>
          <p:cNvSpPr/>
          <p:nvPr/>
        </p:nvSpPr>
        <p:spPr>
          <a:xfrm>
            <a:off x="1704960" y="392040"/>
            <a:ext cx="558720" cy="199440"/>
          </a:xfrm>
          <a:custGeom>
            <a:avLst/>
            <a:gdLst>
              <a:gd name="textAreaLeft" fmla="*/ 0 w 558720"/>
              <a:gd name="textAreaRight" fmla="*/ 559080 w 5587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0" name="CustomShape 14"/>
          <p:cNvSpPr/>
          <p:nvPr/>
        </p:nvSpPr>
        <p:spPr>
          <a:xfrm>
            <a:off x="2227320" y="392040"/>
            <a:ext cx="444600" cy="199440"/>
          </a:xfrm>
          <a:custGeom>
            <a:avLst/>
            <a:gdLst>
              <a:gd name="textAreaLeft" fmla="*/ 0 w 444600"/>
              <a:gd name="textAreaRight" fmla="*/ 444960 w 44460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1" name="CustomShape 15"/>
          <p:cNvSpPr/>
          <p:nvPr/>
        </p:nvSpPr>
        <p:spPr>
          <a:xfrm>
            <a:off x="2629080" y="392040"/>
            <a:ext cx="330120" cy="199440"/>
          </a:xfrm>
          <a:custGeom>
            <a:avLst/>
            <a:gdLst>
              <a:gd name="textAreaLeft" fmla="*/ 0 w 330120"/>
              <a:gd name="textAreaRight" fmla="*/ 330480 w 3301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2" name="CustomShape 16"/>
          <p:cNvSpPr/>
          <p:nvPr/>
        </p:nvSpPr>
        <p:spPr>
          <a:xfrm>
            <a:off x="2991240" y="392040"/>
            <a:ext cx="213840" cy="199440"/>
          </a:xfrm>
          <a:custGeom>
            <a:avLst/>
            <a:gdLst>
              <a:gd name="textAreaLeft" fmla="*/ 0 w 213840"/>
              <a:gd name="textAreaRight" fmla="*/ 214200 w 2138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3" name="CustomShape 17"/>
          <p:cNvSpPr/>
          <p:nvPr/>
        </p:nvSpPr>
        <p:spPr>
          <a:xfrm>
            <a:off x="2912040" y="392040"/>
            <a:ext cx="136440" cy="199440"/>
          </a:xfrm>
          <a:custGeom>
            <a:avLst/>
            <a:gdLst>
              <a:gd name="textAreaLeft" fmla="*/ 0 w 136440"/>
              <a:gd name="textAreaRight" fmla="*/ 136800 w 1364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4" name="CustomShape 18"/>
          <p:cNvSpPr/>
          <p:nvPr/>
        </p:nvSpPr>
        <p:spPr>
          <a:xfrm>
            <a:off x="3492360" y="6585120"/>
            <a:ext cx="7162200" cy="61200"/>
          </a:xfrm>
          <a:custGeom>
            <a:avLst/>
            <a:gdLst>
              <a:gd name="textAreaLeft" fmla="*/ 0 w 7162200"/>
              <a:gd name="textAreaRight" fmla="*/ 7162560 w 7162200"/>
              <a:gd name="textAreaTop" fmla="*/ 0 h 61200"/>
              <a:gd name="textAreaBottom" fmla="*/ 61560 h 61200"/>
            </a:gdLst>
            <a:ahLst/>
            <a:cxnLst/>
            <a:rect l="textAreaLeft" t="textAreaTop" r="textAreaRight" b="textAreaBottom"/>
            <a:pathLst>
              <a:path w="5288" h="49">
                <a:moveTo>
                  <a:pt x="0" y="48"/>
                </a:moveTo>
                <a:lnTo>
                  <a:pt x="5287" y="48"/>
                </a:lnTo>
                <a:lnTo>
                  <a:pt x="5287" y="0"/>
                </a:lnTo>
                <a:lnTo>
                  <a:pt x="14" y="0"/>
                </a:lnTo>
                <a:lnTo>
                  <a:pt x="0" y="48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6560" rIns="90000" bIns="1656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5" name="CustomShape 19"/>
          <p:cNvSpPr/>
          <p:nvPr/>
        </p:nvSpPr>
        <p:spPr>
          <a:xfrm>
            <a:off x="3917520" y="260640"/>
            <a:ext cx="6463440" cy="55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CustomShape 20"/>
          <p:cNvSpPr/>
          <p:nvPr/>
        </p:nvSpPr>
        <p:spPr>
          <a:xfrm>
            <a:off x="3917520" y="260640"/>
            <a:ext cx="5238720" cy="41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      SPRINT BACKLOG </a:t>
            </a:r>
            <a:endParaRPr lang="es-ES" sz="2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7" name="Imagen 1"/>
          <p:cNvPicPr/>
          <p:nvPr/>
        </p:nvPicPr>
        <p:blipFill>
          <a:blip r:embed="rId3"/>
          <a:stretch/>
        </p:blipFill>
        <p:spPr>
          <a:xfrm>
            <a:off x="87480" y="51480"/>
            <a:ext cx="714240" cy="82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8" name="Imagen 3"/>
          <p:cNvPicPr/>
          <p:nvPr/>
        </p:nvPicPr>
        <p:blipFill>
          <a:blip r:embed="rId4"/>
          <a:stretch/>
        </p:blipFill>
        <p:spPr>
          <a:xfrm>
            <a:off x="11378520" y="16200"/>
            <a:ext cx="714240" cy="103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9" name="PlaceHolder 4"/>
          <p:cNvSpPr/>
          <p:nvPr/>
        </p:nvSpPr>
        <p:spPr>
          <a:xfrm>
            <a:off x="651490" y="1386408"/>
            <a:ext cx="4615419" cy="12524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REFINAMIENTO: </a:t>
            </a:r>
            <a:r>
              <a:rPr lang="es-ES" sz="280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17 Issues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rgbClr val="0070C0"/>
                </a:solidFill>
                <a:latin typeface="Arial"/>
                <a:ea typeface="DejaVu Sans"/>
              </a:rPr>
              <a:t>Backend</a:t>
            </a:r>
            <a:r>
              <a:rPr lang="es-ES" sz="2000" dirty="0">
                <a:solidFill>
                  <a:srgbClr val="000000"/>
                </a:solidFill>
                <a:latin typeface="Arial"/>
                <a:ea typeface="DejaVu Sans"/>
              </a:rPr>
              <a:t>: 4 Issues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b="1" u="none" strike="noStrike" dirty="0" err="1">
                <a:solidFill>
                  <a:schemeClr val="accent6">
                    <a:lumMod val="75000"/>
                  </a:schemeClr>
                </a:solidFill>
                <a:uFillTx/>
                <a:latin typeface="Arial"/>
                <a:ea typeface="DejaVu Sans"/>
              </a:rPr>
              <a:t>Frontend</a:t>
            </a:r>
            <a:r>
              <a:rPr lang="es-ES" sz="200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: 13 Issues</a:t>
            </a:r>
            <a:endParaRPr lang="es-ES" sz="200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9D32B2-3320-BD07-9085-3D55615C155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6768"/>
          <a:stretch>
            <a:fillRect/>
          </a:stretch>
        </p:blipFill>
        <p:spPr>
          <a:xfrm>
            <a:off x="6264469" y="744045"/>
            <a:ext cx="5114051" cy="577275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61730C-C027-7713-4C3B-C1548638F03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73056"/>
          <a:stretch>
            <a:fillRect/>
          </a:stretch>
        </p:blipFill>
        <p:spPr>
          <a:xfrm>
            <a:off x="838117" y="4194808"/>
            <a:ext cx="4733925" cy="196610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933FAFB-8FA1-6565-CAB2-4676D88B5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17" y="3144706"/>
            <a:ext cx="4733925" cy="10501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42"/>
          <p:cNvSpPr/>
          <p:nvPr/>
        </p:nvSpPr>
        <p:spPr>
          <a:xfrm>
            <a:off x="772560" y="392040"/>
            <a:ext cx="960480" cy="199440"/>
          </a:xfrm>
          <a:custGeom>
            <a:avLst/>
            <a:gdLst>
              <a:gd name="textAreaLeft" fmla="*/ 0 w 960480"/>
              <a:gd name="textAreaRight" fmla="*/ 960840 w 96048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1" name="CustomShape 43"/>
          <p:cNvSpPr/>
          <p:nvPr/>
        </p:nvSpPr>
        <p:spPr>
          <a:xfrm>
            <a:off x="1704960" y="392040"/>
            <a:ext cx="558720" cy="199440"/>
          </a:xfrm>
          <a:custGeom>
            <a:avLst/>
            <a:gdLst>
              <a:gd name="textAreaLeft" fmla="*/ 0 w 558720"/>
              <a:gd name="textAreaRight" fmla="*/ 559080 w 5587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2" name="CustomShape 44"/>
          <p:cNvSpPr/>
          <p:nvPr/>
        </p:nvSpPr>
        <p:spPr>
          <a:xfrm>
            <a:off x="2227320" y="392040"/>
            <a:ext cx="444600" cy="199440"/>
          </a:xfrm>
          <a:custGeom>
            <a:avLst/>
            <a:gdLst>
              <a:gd name="textAreaLeft" fmla="*/ 0 w 444600"/>
              <a:gd name="textAreaRight" fmla="*/ 444960 w 44460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3" name="CustomShape 45"/>
          <p:cNvSpPr/>
          <p:nvPr/>
        </p:nvSpPr>
        <p:spPr>
          <a:xfrm>
            <a:off x="2629080" y="392040"/>
            <a:ext cx="330120" cy="199440"/>
          </a:xfrm>
          <a:custGeom>
            <a:avLst/>
            <a:gdLst>
              <a:gd name="textAreaLeft" fmla="*/ 0 w 330120"/>
              <a:gd name="textAreaRight" fmla="*/ 330480 w 3301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4" name="CustomShape 46"/>
          <p:cNvSpPr/>
          <p:nvPr/>
        </p:nvSpPr>
        <p:spPr>
          <a:xfrm>
            <a:off x="2991240" y="392040"/>
            <a:ext cx="213840" cy="199440"/>
          </a:xfrm>
          <a:custGeom>
            <a:avLst/>
            <a:gdLst>
              <a:gd name="textAreaLeft" fmla="*/ 0 w 213840"/>
              <a:gd name="textAreaRight" fmla="*/ 214200 w 2138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5" name="CustomShape 47"/>
          <p:cNvSpPr/>
          <p:nvPr/>
        </p:nvSpPr>
        <p:spPr>
          <a:xfrm>
            <a:off x="2912040" y="392040"/>
            <a:ext cx="136440" cy="199440"/>
          </a:xfrm>
          <a:custGeom>
            <a:avLst/>
            <a:gdLst>
              <a:gd name="textAreaLeft" fmla="*/ 0 w 136440"/>
              <a:gd name="textAreaRight" fmla="*/ 136800 w 1364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6" name="CustomShape 49"/>
          <p:cNvSpPr/>
          <p:nvPr/>
        </p:nvSpPr>
        <p:spPr>
          <a:xfrm>
            <a:off x="3917520" y="260640"/>
            <a:ext cx="6463440" cy="55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17" name="Imagen 9"/>
          <p:cNvPicPr/>
          <p:nvPr/>
        </p:nvPicPr>
        <p:blipFill>
          <a:blip r:embed="rId3"/>
          <a:stretch/>
        </p:blipFill>
        <p:spPr>
          <a:xfrm>
            <a:off x="87480" y="51480"/>
            <a:ext cx="714240" cy="82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8" name="Imagen 10"/>
          <p:cNvPicPr/>
          <p:nvPr/>
        </p:nvPicPr>
        <p:blipFill>
          <a:blip r:embed="rId4"/>
          <a:stretch/>
        </p:blipFill>
        <p:spPr>
          <a:xfrm>
            <a:off x="11378520" y="16200"/>
            <a:ext cx="714240" cy="103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9" name="CustomShape 50"/>
          <p:cNvSpPr/>
          <p:nvPr/>
        </p:nvSpPr>
        <p:spPr>
          <a:xfrm>
            <a:off x="3917520" y="260640"/>
            <a:ext cx="5238720" cy="41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1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DIAGRAMA DE BURNDOWN</a:t>
            </a:r>
            <a:endParaRPr lang="es-ES" sz="2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4">
            <a:extLst>
              <a:ext uri="{FF2B5EF4-FFF2-40B4-BE49-F238E27FC236}">
                <a16:creationId xmlns:a16="http://schemas.microsoft.com/office/drawing/2014/main" id="{1131741A-A132-0744-68D7-C4C58D12855D}"/>
              </a:ext>
            </a:extLst>
          </p:cNvPr>
          <p:cNvSpPr/>
          <p:nvPr/>
        </p:nvSpPr>
        <p:spPr>
          <a:xfrm>
            <a:off x="0" y="1386408"/>
            <a:ext cx="3685880" cy="12524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28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SPRINT 02:</a:t>
            </a:r>
          </a:p>
          <a:p>
            <a:pPr algn="ctr">
              <a:lnSpc>
                <a:spcPct val="100000"/>
              </a:lnSpc>
            </a:pPr>
            <a:endParaRPr lang="es-ES" sz="2800" u="none" strike="noStrike" dirty="0">
              <a:solidFill>
                <a:srgbClr val="000000"/>
              </a:solidFill>
              <a:uFillTx/>
              <a:latin typeface="Arial"/>
              <a:ea typeface="DejaVu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Arial"/>
                <a:ea typeface="DejaVu Sans"/>
              </a:rPr>
              <a:t>Tiempo estimado: </a:t>
            </a:r>
            <a:r>
              <a:rPr lang="es-ES" sz="2000" b="1" dirty="0">
                <a:latin typeface="Arial"/>
                <a:ea typeface="DejaVu Sans"/>
              </a:rPr>
              <a:t>41 h</a:t>
            </a:r>
            <a:endParaRPr lang="es-ES" sz="2000" dirty="0">
              <a:latin typeface="Arial"/>
              <a:ea typeface="DejaVu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000" u="none" strike="noStrike" dirty="0">
                <a:uFillTx/>
                <a:latin typeface="Arial"/>
                <a:ea typeface="DejaVu Sans"/>
              </a:rPr>
              <a:t>Issues cerrados: </a:t>
            </a:r>
            <a:r>
              <a:rPr lang="es-ES" sz="2000" b="1" u="none" strike="noStrike" dirty="0">
                <a:uFillTx/>
                <a:latin typeface="Arial"/>
                <a:ea typeface="DejaVu Sans"/>
              </a:rPr>
              <a:t>17</a:t>
            </a:r>
            <a:r>
              <a:rPr lang="es-ES" sz="2000" u="none" strike="noStrike" dirty="0">
                <a:uFillTx/>
                <a:latin typeface="Arial"/>
                <a:ea typeface="DejaVu Sans"/>
              </a:rPr>
              <a:t> </a:t>
            </a:r>
            <a:endParaRPr lang="es-ES" sz="2000" u="none" strike="noStrike" dirty="0"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357D71E-207C-25BA-7D1C-4B16EC3AA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880" y="810720"/>
            <a:ext cx="6826583" cy="58990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48"/>
          <p:cNvSpPr/>
          <p:nvPr/>
        </p:nvSpPr>
        <p:spPr>
          <a:xfrm>
            <a:off x="801720" y="260640"/>
            <a:ext cx="960480" cy="199440"/>
          </a:xfrm>
          <a:custGeom>
            <a:avLst/>
            <a:gdLst>
              <a:gd name="textAreaLeft" fmla="*/ 0 w 960480"/>
              <a:gd name="textAreaRight" fmla="*/ 960840 w 96048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3" name="CustomShape 84"/>
          <p:cNvSpPr/>
          <p:nvPr/>
        </p:nvSpPr>
        <p:spPr>
          <a:xfrm>
            <a:off x="1734120" y="260640"/>
            <a:ext cx="558720" cy="199440"/>
          </a:xfrm>
          <a:custGeom>
            <a:avLst/>
            <a:gdLst>
              <a:gd name="textAreaLeft" fmla="*/ 0 w 558720"/>
              <a:gd name="textAreaRight" fmla="*/ 559080 w 5587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4" name="CustomShape 88"/>
          <p:cNvSpPr/>
          <p:nvPr/>
        </p:nvSpPr>
        <p:spPr>
          <a:xfrm>
            <a:off x="2256480" y="260640"/>
            <a:ext cx="444600" cy="199440"/>
          </a:xfrm>
          <a:custGeom>
            <a:avLst/>
            <a:gdLst>
              <a:gd name="textAreaLeft" fmla="*/ 0 w 444600"/>
              <a:gd name="textAreaRight" fmla="*/ 444960 w 44460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5" name="CustomShape 89"/>
          <p:cNvSpPr/>
          <p:nvPr/>
        </p:nvSpPr>
        <p:spPr>
          <a:xfrm>
            <a:off x="2658240" y="260640"/>
            <a:ext cx="330120" cy="199440"/>
          </a:xfrm>
          <a:custGeom>
            <a:avLst/>
            <a:gdLst>
              <a:gd name="textAreaLeft" fmla="*/ 0 w 330120"/>
              <a:gd name="textAreaRight" fmla="*/ 330480 w 3301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6" name="CustomShape 90"/>
          <p:cNvSpPr/>
          <p:nvPr/>
        </p:nvSpPr>
        <p:spPr>
          <a:xfrm>
            <a:off x="3020400" y="260640"/>
            <a:ext cx="213840" cy="199440"/>
          </a:xfrm>
          <a:custGeom>
            <a:avLst/>
            <a:gdLst>
              <a:gd name="textAreaLeft" fmla="*/ 0 w 213840"/>
              <a:gd name="textAreaRight" fmla="*/ 214200 w 2138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7" name="CustomShape 91"/>
          <p:cNvSpPr/>
          <p:nvPr/>
        </p:nvSpPr>
        <p:spPr>
          <a:xfrm>
            <a:off x="2941200" y="260640"/>
            <a:ext cx="136440" cy="199440"/>
          </a:xfrm>
          <a:custGeom>
            <a:avLst/>
            <a:gdLst>
              <a:gd name="textAreaLeft" fmla="*/ 0 w 136440"/>
              <a:gd name="textAreaRight" fmla="*/ 136800 w 1364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8" name="CustomShape 92"/>
          <p:cNvSpPr/>
          <p:nvPr/>
        </p:nvSpPr>
        <p:spPr>
          <a:xfrm>
            <a:off x="3917520" y="260640"/>
            <a:ext cx="6463440" cy="55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29" name="Imagen 18"/>
          <p:cNvPicPr/>
          <p:nvPr/>
        </p:nvPicPr>
        <p:blipFill>
          <a:blip r:embed="rId3"/>
          <a:stretch/>
        </p:blipFill>
        <p:spPr>
          <a:xfrm>
            <a:off x="87480" y="51480"/>
            <a:ext cx="714240" cy="82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0" name="Imagen 19"/>
          <p:cNvPicPr/>
          <p:nvPr/>
        </p:nvPicPr>
        <p:blipFill>
          <a:blip r:embed="rId4"/>
          <a:stretch/>
        </p:blipFill>
        <p:spPr>
          <a:xfrm>
            <a:off x="11378520" y="16200"/>
            <a:ext cx="714240" cy="103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1" name="CustomShape 93"/>
          <p:cNvSpPr/>
          <p:nvPr/>
        </p:nvSpPr>
        <p:spPr>
          <a:xfrm>
            <a:off x="5040000" y="260640"/>
            <a:ext cx="2519640" cy="41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1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INCREMENTO</a:t>
            </a:r>
            <a:endParaRPr lang="es-ES" sz="2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33" name="Imagen 332"/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9974482" y="2031734"/>
            <a:ext cx="280080" cy="275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4" name="Imagen 333"/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9989990" y="2810056"/>
            <a:ext cx="280080" cy="2757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</p:pic>
      <p:pic>
        <p:nvPicPr>
          <p:cNvPr id="335" name="Imagen 334"/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9974482" y="6079365"/>
            <a:ext cx="280080" cy="2757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</p:pic>
      <p:pic>
        <p:nvPicPr>
          <p:cNvPr id="336" name="Imagen 335"/>
          <p:cNvPicPr/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/>
        </p:blipFill>
        <p:spPr>
          <a:xfrm>
            <a:off x="9974482" y="1145467"/>
            <a:ext cx="280080" cy="275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C0563043-196E-235C-0A62-6E10D9A69F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8367"/>
          <a:stretch/>
        </p:blipFill>
        <p:spPr>
          <a:xfrm>
            <a:off x="2202010" y="671759"/>
            <a:ext cx="7601914" cy="611553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EEF762C3-0030-0ED8-D678-1ABE723557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84320" y="3804269"/>
            <a:ext cx="285750" cy="2762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32"/>
          <p:cNvSpPr/>
          <p:nvPr/>
        </p:nvSpPr>
        <p:spPr>
          <a:xfrm>
            <a:off x="772560" y="392040"/>
            <a:ext cx="960480" cy="199440"/>
          </a:xfrm>
          <a:custGeom>
            <a:avLst/>
            <a:gdLst>
              <a:gd name="textAreaLeft" fmla="*/ 0 w 960480"/>
              <a:gd name="textAreaRight" fmla="*/ 960840 w 96048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7" name="CustomShape 33"/>
          <p:cNvSpPr/>
          <p:nvPr/>
        </p:nvSpPr>
        <p:spPr>
          <a:xfrm>
            <a:off x="1704960" y="392040"/>
            <a:ext cx="558720" cy="199440"/>
          </a:xfrm>
          <a:custGeom>
            <a:avLst/>
            <a:gdLst>
              <a:gd name="textAreaLeft" fmla="*/ 0 w 558720"/>
              <a:gd name="textAreaRight" fmla="*/ 559080 w 5587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8" name="CustomShape 34"/>
          <p:cNvSpPr/>
          <p:nvPr/>
        </p:nvSpPr>
        <p:spPr>
          <a:xfrm>
            <a:off x="2227320" y="392040"/>
            <a:ext cx="444600" cy="199440"/>
          </a:xfrm>
          <a:custGeom>
            <a:avLst/>
            <a:gdLst>
              <a:gd name="textAreaLeft" fmla="*/ 0 w 444600"/>
              <a:gd name="textAreaRight" fmla="*/ 444960 w 44460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9" name="CustomShape 35"/>
          <p:cNvSpPr/>
          <p:nvPr/>
        </p:nvSpPr>
        <p:spPr>
          <a:xfrm>
            <a:off x="2629080" y="392040"/>
            <a:ext cx="330120" cy="199440"/>
          </a:xfrm>
          <a:custGeom>
            <a:avLst/>
            <a:gdLst>
              <a:gd name="textAreaLeft" fmla="*/ 0 w 330120"/>
              <a:gd name="textAreaRight" fmla="*/ 330480 w 3301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0" name="CustomShape 36"/>
          <p:cNvSpPr/>
          <p:nvPr/>
        </p:nvSpPr>
        <p:spPr>
          <a:xfrm>
            <a:off x="2991240" y="392040"/>
            <a:ext cx="213840" cy="199440"/>
          </a:xfrm>
          <a:custGeom>
            <a:avLst/>
            <a:gdLst>
              <a:gd name="textAreaLeft" fmla="*/ 0 w 213840"/>
              <a:gd name="textAreaRight" fmla="*/ 214200 w 2138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1" name="CustomShape 37"/>
          <p:cNvSpPr/>
          <p:nvPr/>
        </p:nvSpPr>
        <p:spPr>
          <a:xfrm>
            <a:off x="2912040" y="392040"/>
            <a:ext cx="136440" cy="199440"/>
          </a:xfrm>
          <a:custGeom>
            <a:avLst/>
            <a:gdLst>
              <a:gd name="textAreaLeft" fmla="*/ 0 w 136440"/>
              <a:gd name="textAreaRight" fmla="*/ 136800 w 1364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2" name="CustomShape 38"/>
          <p:cNvSpPr/>
          <p:nvPr/>
        </p:nvSpPr>
        <p:spPr>
          <a:xfrm>
            <a:off x="3917520" y="260640"/>
            <a:ext cx="6463440" cy="55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3" name="CustomShape 39"/>
          <p:cNvSpPr/>
          <p:nvPr/>
        </p:nvSpPr>
        <p:spPr>
          <a:xfrm>
            <a:off x="3917520" y="260640"/>
            <a:ext cx="5238720" cy="41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1" u="none" strike="noStrike" dirty="0">
                <a:uFillTx/>
                <a:latin typeface="Arial"/>
                <a:ea typeface="DejaVu Sans"/>
              </a:rPr>
              <a:t>      SPRINT REVIEW </a:t>
            </a:r>
            <a:endParaRPr lang="es-ES" sz="2600" b="0" u="none" strike="noStrike" dirty="0">
              <a:uFillTx/>
              <a:latin typeface="Arial"/>
            </a:endParaRPr>
          </a:p>
        </p:txBody>
      </p:sp>
      <p:pic>
        <p:nvPicPr>
          <p:cNvPr id="374" name="Imagen 7"/>
          <p:cNvPicPr/>
          <p:nvPr/>
        </p:nvPicPr>
        <p:blipFill>
          <a:blip r:embed="rId3"/>
          <a:stretch/>
        </p:blipFill>
        <p:spPr>
          <a:xfrm>
            <a:off x="87480" y="51480"/>
            <a:ext cx="714240" cy="82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5" name="Imagen 8"/>
          <p:cNvPicPr/>
          <p:nvPr/>
        </p:nvPicPr>
        <p:blipFill>
          <a:blip r:embed="rId4"/>
          <a:stretch/>
        </p:blipFill>
        <p:spPr>
          <a:xfrm>
            <a:off x="11378520" y="16200"/>
            <a:ext cx="714240" cy="103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6" name="PlaceHolder 9"/>
          <p:cNvSpPr/>
          <p:nvPr/>
        </p:nvSpPr>
        <p:spPr>
          <a:xfrm>
            <a:off x="444600" y="932040"/>
            <a:ext cx="11385978" cy="5196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just"/>
            <a:endParaRPr lang="es-ES" sz="22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s-ES" sz="2800" b="1" dirty="0">
                <a:solidFill>
                  <a:srgbClr val="000000"/>
                </a:solidFill>
                <a:ea typeface="+mn-lt"/>
                <a:cs typeface="+mn-lt"/>
              </a:rPr>
              <a:t>Incrementos entregados</a:t>
            </a:r>
            <a:r>
              <a:rPr lang="es-ES" sz="2800" dirty="0">
                <a:solidFill>
                  <a:srgbClr val="000000"/>
                </a:solidFill>
                <a:ea typeface="+mn-lt"/>
                <a:cs typeface="+mn-lt"/>
              </a:rPr>
              <a:t>: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s-ES" sz="2400" b="1" dirty="0">
                <a:solidFill>
                  <a:srgbClr val="000000"/>
                </a:solidFill>
                <a:ea typeface="+mn-lt"/>
                <a:cs typeface="+mn-lt"/>
              </a:rPr>
              <a:t>HU02 (Aprobación de líneas presupuestarias) </a:t>
            </a:r>
            <a:endParaRPr lang="es-ES"/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s-ES" sz="2800" err="1">
                <a:solidFill>
                  <a:srgbClr val="000000"/>
                </a:solidFill>
                <a:ea typeface="+mn-lt"/>
                <a:cs typeface="+mn-lt"/>
              </a:rPr>
              <a:t>Feedback</a:t>
            </a:r>
            <a:r>
              <a:rPr lang="es-ES" sz="2800" dirty="0">
                <a:solidFill>
                  <a:srgbClr val="000000"/>
                </a:solidFill>
                <a:ea typeface="+mn-lt"/>
                <a:cs typeface="+mn-lt"/>
              </a:rPr>
              <a:t> positivo sobre la interfaz y uso general de la aplicación (FINCON y </a:t>
            </a:r>
            <a:r>
              <a:rPr lang="es-ES" sz="2800" err="1">
                <a:solidFill>
                  <a:srgbClr val="000000"/>
                </a:solidFill>
                <a:ea typeface="+mn-lt"/>
                <a:cs typeface="+mn-lt"/>
              </a:rPr>
              <a:t>branch´s</a:t>
            </a:r>
            <a:r>
              <a:rPr lang="es-ES" sz="2800" dirty="0">
                <a:solidFill>
                  <a:srgbClr val="000000"/>
                </a:solidFill>
                <a:ea typeface="+mn-lt"/>
                <a:cs typeface="+mn-lt"/>
              </a:rPr>
              <a:t>).</a:t>
            </a:r>
            <a:endParaRPr lang="es-ES"/>
          </a:p>
          <a:p>
            <a:pPr lvl="1" algn="just"/>
            <a:endParaRPr lang="es-ES" sz="2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lvl="1" indent="-285750" algn="just">
              <a:buFont typeface="Arial"/>
              <a:buChar char="•"/>
            </a:pPr>
            <a:r>
              <a:rPr lang="es-ES" sz="2800" b="1" dirty="0">
                <a:solidFill>
                  <a:srgbClr val="000000"/>
                </a:solidFill>
                <a:ea typeface="+mn-lt"/>
                <a:cs typeface="+mn-lt"/>
              </a:rPr>
              <a:t>Sprint 02 </a:t>
            </a:r>
            <a:r>
              <a:rPr lang="es-ES" sz="2800" b="1" err="1">
                <a:solidFill>
                  <a:srgbClr val="000000"/>
                </a:solidFill>
                <a:ea typeface="+mn-lt"/>
                <a:cs typeface="+mn-lt"/>
              </a:rPr>
              <a:t>Goal</a:t>
            </a:r>
            <a:r>
              <a:rPr lang="es-ES" sz="2800" b="1" dirty="0">
                <a:solidFill>
                  <a:srgbClr val="000000"/>
                </a:solidFill>
                <a:ea typeface="+mn-lt"/>
                <a:cs typeface="+mn-lt"/>
              </a:rPr>
              <a:t> cumplido: </a:t>
            </a:r>
            <a:endParaRPr lang="es-ES" sz="28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s-ES" sz="2800" dirty="0">
                <a:solidFill>
                  <a:srgbClr val="000000"/>
                </a:solidFill>
                <a:ea typeface="+mn-lt"/>
                <a:cs typeface="+mn-lt"/>
              </a:rPr>
              <a:t>El Sprint </a:t>
            </a:r>
            <a:r>
              <a:rPr lang="es-ES" sz="2800" err="1">
                <a:solidFill>
                  <a:srgbClr val="000000"/>
                </a:solidFill>
                <a:ea typeface="+mn-lt"/>
                <a:cs typeface="+mn-lt"/>
              </a:rPr>
              <a:t>Goal</a:t>
            </a:r>
            <a:r>
              <a:rPr lang="es-ES" sz="2800" dirty="0">
                <a:solidFill>
                  <a:srgbClr val="000000"/>
                </a:solidFill>
                <a:ea typeface="+mn-lt"/>
                <a:cs typeface="+mn-lt"/>
              </a:rPr>
              <a:t> fue cumplido al 100 %, incluyendo el control de estados, validación por rol y autenticación (</a:t>
            </a:r>
            <a:r>
              <a:rPr lang="es-ES" sz="2800" err="1">
                <a:solidFill>
                  <a:srgbClr val="000000"/>
                </a:solidFill>
                <a:ea typeface="+mn-lt"/>
                <a:cs typeface="+mn-lt"/>
              </a:rPr>
              <a:t>frontend</a:t>
            </a:r>
            <a:r>
              <a:rPr lang="es-ES" sz="2800" dirty="0">
                <a:solidFill>
                  <a:srgbClr val="000000"/>
                </a:solidFill>
                <a:ea typeface="+mn-lt"/>
                <a:cs typeface="+mn-lt"/>
              </a:rPr>
              <a:t>). </a:t>
            </a:r>
            <a:endParaRPr lang="es-ES"/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s-ES" sz="2800" dirty="0">
                <a:solidFill>
                  <a:srgbClr val="000000"/>
                </a:solidFill>
                <a:ea typeface="+mn-lt"/>
                <a:cs typeface="+mn-lt"/>
              </a:rPr>
              <a:t>Incrementos funcionales que permiten a </a:t>
            </a:r>
            <a:r>
              <a:rPr lang="es-ES" sz="2800" err="1">
                <a:solidFill>
                  <a:srgbClr val="000000"/>
                </a:solidFill>
                <a:ea typeface="+mn-lt"/>
                <a:cs typeface="+mn-lt"/>
              </a:rPr>
              <a:t>FinCon</a:t>
            </a:r>
            <a:r>
              <a:rPr lang="es-ES" sz="2800" dirty="0">
                <a:solidFill>
                  <a:srgbClr val="000000"/>
                </a:solidFill>
                <a:ea typeface="+mn-lt"/>
                <a:cs typeface="+mn-lt"/>
              </a:rPr>
              <a:t> realizar su trabajo de revisión presupuestaria desde la aplicación. </a:t>
            </a:r>
            <a:endParaRPr lang="es-ES"/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r>
              <a:rPr lang="es-ES" sz="2800" dirty="0">
                <a:solidFill>
                  <a:srgbClr val="000000"/>
                </a:solidFill>
                <a:ea typeface="+mn-lt"/>
                <a:cs typeface="+mn-lt"/>
              </a:rPr>
              <a:t>Se incorporaron mejoras de usabilidad tras la </a:t>
            </a:r>
            <a:r>
              <a:rPr lang="es-ES" sz="2800" err="1">
                <a:solidFill>
                  <a:srgbClr val="000000"/>
                </a:solidFill>
                <a:ea typeface="+mn-lt"/>
                <a:cs typeface="+mn-lt"/>
              </a:rPr>
              <a:t>review</a:t>
            </a:r>
            <a:r>
              <a:rPr lang="es-ES" sz="2800" dirty="0">
                <a:solidFill>
                  <a:srgbClr val="000000"/>
                </a:solidFill>
                <a:ea typeface="+mn-lt"/>
                <a:cs typeface="+mn-lt"/>
              </a:rPr>
              <a:t> del Sprint 01 (filtrado, comentarios visibles, mensajes de alerta). </a:t>
            </a:r>
            <a:endParaRPr lang="es-ES"/>
          </a:p>
          <a:p>
            <a:pPr>
              <a:lnSpc>
                <a:spcPct val="100000"/>
              </a:lnSpc>
            </a:pP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CustomShape 41"/>
          <p:cNvSpPr/>
          <p:nvPr/>
        </p:nvSpPr>
        <p:spPr>
          <a:xfrm>
            <a:off x="772560" y="392040"/>
            <a:ext cx="960480" cy="199440"/>
          </a:xfrm>
          <a:custGeom>
            <a:avLst/>
            <a:gdLst>
              <a:gd name="textAreaLeft" fmla="*/ 0 w 960480"/>
              <a:gd name="textAreaRight" fmla="*/ 960840 w 96048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479" h="201">
                <a:moveTo>
                  <a:pt x="0" y="0"/>
                </a:moveTo>
                <a:lnTo>
                  <a:pt x="478" y="0"/>
                </a:lnTo>
                <a:lnTo>
                  <a:pt x="422" y="200"/>
                </a:lnTo>
                <a:lnTo>
                  <a:pt x="0" y="2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8" name="CustomShape 95"/>
          <p:cNvSpPr/>
          <p:nvPr/>
        </p:nvSpPr>
        <p:spPr>
          <a:xfrm>
            <a:off x="1704960" y="392040"/>
            <a:ext cx="558720" cy="199440"/>
          </a:xfrm>
          <a:custGeom>
            <a:avLst/>
            <a:gdLst>
              <a:gd name="textAreaLeft" fmla="*/ 0 w 558720"/>
              <a:gd name="textAreaRight" fmla="*/ 559080 w 5587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82" h="201">
                <a:moveTo>
                  <a:pt x="56" y="0"/>
                </a:moveTo>
                <a:lnTo>
                  <a:pt x="0" y="200"/>
                </a:lnTo>
                <a:lnTo>
                  <a:pt x="225" y="200"/>
                </a:lnTo>
                <a:lnTo>
                  <a:pt x="281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9" name="CustomShape 102"/>
          <p:cNvSpPr/>
          <p:nvPr/>
        </p:nvSpPr>
        <p:spPr>
          <a:xfrm>
            <a:off x="2227320" y="392040"/>
            <a:ext cx="444600" cy="199440"/>
          </a:xfrm>
          <a:custGeom>
            <a:avLst/>
            <a:gdLst>
              <a:gd name="textAreaLeft" fmla="*/ 0 w 444600"/>
              <a:gd name="textAreaRight" fmla="*/ 444960 w 44460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226" h="201">
                <a:moveTo>
                  <a:pt x="56" y="0"/>
                </a:moveTo>
                <a:lnTo>
                  <a:pt x="0" y="200"/>
                </a:lnTo>
                <a:lnTo>
                  <a:pt x="169" y="200"/>
                </a:lnTo>
                <a:lnTo>
                  <a:pt x="225" y="0"/>
                </a:lnTo>
                <a:lnTo>
                  <a:pt x="56" y="0"/>
                </a:lnTo>
              </a:path>
            </a:pathLst>
          </a:custGeom>
          <a:solidFill>
            <a:srgbClr val="ED7D31">
              <a:alpha val="80000"/>
            </a:srgbClr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0" name="CustomShape 105"/>
          <p:cNvSpPr/>
          <p:nvPr/>
        </p:nvSpPr>
        <p:spPr>
          <a:xfrm>
            <a:off x="2629080" y="392040"/>
            <a:ext cx="330120" cy="199440"/>
          </a:xfrm>
          <a:custGeom>
            <a:avLst/>
            <a:gdLst>
              <a:gd name="textAreaLeft" fmla="*/ 0 w 330120"/>
              <a:gd name="textAreaRight" fmla="*/ 330480 w 33012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70" h="201">
                <a:moveTo>
                  <a:pt x="56" y="0"/>
                </a:moveTo>
                <a:lnTo>
                  <a:pt x="0" y="200"/>
                </a:lnTo>
                <a:lnTo>
                  <a:pt x="113" y="200"/>
                </a:lnTo>
                <a:lnTo>
                  <a:pt x="169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1" name="CustomShape 106"/>
          <p:cNvSpPr/>
          <p:nvPr/>
        </p:nvSpPr>
        <p:spPr>
          <a:xfrm>
            <a:off x="2991240" y="392040"/>
            <a:ext cx="213840" cy="199440"/>
          </a:xfrm>
          <a:custGeom>
            <a:avLst/>
            <a:gdLst>
              <a:gd name="textAreaLeft" fmla="*/ 0 w 213840"/>
              <a:gd name="textAreaRight" fmla="*/ 214200 w 2138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113" h="201">
                <a:moveTo>
                  <a:pt x="56" y="0"/>
                </a:moveTo>
                <a:lnTo>
                  <a:pt x="0" y="200"/>
                </a:lnTo>
                <a:lnTo>
                  <a:pt x="56" y="200"/>
                </a:lnTo>
                <a:lnTo>
                  <a:pt x="112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2" name="CustomShape 107"/>
          <p:cNvSpPr/>
          <p:nvPr/>
        </p:nvSpPr>
        <p:spPr>
          <a:xfrm>
            <a:off x="2912040" y="392040"/>
            <a:ext cx="136440" cy="199440"/>
          </a:xfrm>
          <a:custGeom>
            <a:avLst/>
            <a:gdLst>
              <a:gd name="textAreaLeft" fmla="*/ 0 w 136440"/>
              <a:gd name="textAreaRight" fmla="*/ 136800 w 136440"/>
              <a:gd name="textAreaTop" fmla="*/ 0 h 199440"/>
              <a:gd name="textAreaBottom" fmla="*/ 199800 h 199440"/>
            </a:gdLst>
            <a:ahLst/>
            <a:cxnLst/>
            <a:rect l="textAreaLeft" t="textAreaTop" r="textAreaRight" b="textAreaBottom"/>
            <a:pathLst>
              <a:path w="75" h="201">
                <a:moveTo>
                  <a:pt x="56" y="0"/>
                </a:moveTo>
                <a:lnTo>
                  <a:pt x="0" y="200"/>
                </a:lnTo>
                <a:lnTo>
                  <a:pt x="18" y="200"/>
                </a:lnTo>
                <a:lnTo>
                  <a:pt x="74" y="0"/>
                </a:lnTo>
                <a:lnTo>
                  <a:pt x="56" y="0"/>
                </a:lnTo>
              </a:path>
            </a:pathLst>
          </a:custGeom>
          <a:solidFill>
            <a:srgbClr val="ED7D31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3" name="CustomShape 108"/>
          <p:cNvSpPr/>
          <p:nvPr/>
        </p:nvSpPr>
        <p:spPr>
          <a:xfrm>
            <a:off x="3917520" y="260640"/>
            <a:ext cx="6463440" cy="550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s-E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4" name="CustomShape 109"/>
          <p:cNvSpPr/>
          <p:nvPr/>
        </p:nvSpPr>
        <p:spPr>
          <a:xfrm>
            <a:off x="3917520" y="260640"/>
            <a:ext cx="4902120" cy="41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s-ES" sz="2600" b="1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      ACTIVIDADES FUTURAS</a:t>
            </a:r>
            <a:endParaRPr lang="es-ES" sz="2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5" name="Imagen 22"/>
          <p:cNvPicPr/>
          <p:nvPr/>
        </p:nvPicPr>
        <p:blipFill>
          <a:blip r:embed="rId3"/>
          <a:stretch/>
        </p:blipFill>
        <p:spPr>
          <a:xfrm>
            <a:off x="87480" y="51480"/>
            <a:ext cx="714240" cy="82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6" name="Imagen 23"/>
          <p:cNvPicPr/>
          <p:nvPr/>
        </p:nvPicPr>
        <p:blipFill>
          <a:blip r:embed="rId4"/>
          <a:stretch/>
        </p:blipFill>
        <p:spPr>
          <a:xfrm>
            <a:off x="11378520" y="16200"/>
            <a:ext cx="714240" cy="1038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7" name="PlaceHolder 13"/>
          <p:cNvSpPr/>
          <p:nvPr/>
        </p:nvSpPr>
        <p:spPr>
          <a:xfrm>
            <a:off x="444600" y="1052968"/>
            <a:ext cx="6463441" cy="41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s-ES" sz="2800" b="1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PROPUESTA SPRINT 03 GOAL</a:t>
            </a:r>
            <a:r>
              <a:rPr lang="es-ES" sz="2800" b="1" i="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</a:p>
          <a:p>
            <a:pPr algn="just">
              <a:lnSpc>
                <a:spcPct val="100000"/>
              </a:lnSpc>
            </a:pPr>
            <a:r>
              <a:rPr lang="es-ES" sz="2800" dirty="0"/>
              <a:t>Registrar las actividades de las Branch, en cuanto creación, modificación y eliminación de líneas del presupuesto</a:t>
            </a:r>
            <a:r>
              <a:rPr lang="es-ES" sz="2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.</a:t>
            </a:r>
            <a:endParaRPr lang="es-E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Despliegue en la red del cliente.</a:t>
            </a:r>
            <a:endParaRPr lang="es-E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Login con credenciales de la organización.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0000"/>
                </a:solidFill>
                <a:latin typeface="Arial"/>
                <a:ea typeface="DejaVu Sans"/>
              </a:rPr>
              <a:t>Importación/exportación de presupuestos.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sz="2800" dirty="0">
                <a:solidFill>
                  <a:srgbClr val="000000"/>
                </a:solidFill>
                <a:latin typeface="Arial"/>
                <a:ea typeface="DejaVu Sans"/>
              </a:rPr>
              <a:t>Importación/exportación del POW.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s-ES" sz="2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E0F4BB97-9C29-851C-DED5-A5371CEC86F1}"/>
              </a:ext>
            </a:extLst>
          </p:cNvPr>
          <p:cNvSpPr/>
          <p:nvPr/>
        </p:nvSpPr>
        <p:spPr>
          <a:xfrm>
            <a:off x="7149271" y="2018693"/>
            <a:ext cx="775579" cy="53709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PlaceHolder 4">
            <a:extLst>
              <a:ext uri="{FF2B5EF4-FFF2-40B4-BE49-F238E27FC236}">
                <a16:creationId xmlns:a16="http://schemas.microsoft.com/office/drawing/2014/main" id="{0B245814-459B-F4E2-ABF6-B9036F941E38}"/>
              </a:ext>
            </a:extLst>
          </p:cNvPr>
          <p:cNvSpPr/>
          <p:nvPr/>
        </p:nvSpPr>
        <p:spPr>
          <a:xfrm>
            <a:off x="8039868" y="2016880"/>
            <a:ext cx="3914007" cy="53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s-ES" sz="2400" b="1" dirty="0"/>
              <a:t>HU-04 – Visualización de registro de modificaciones</a:t>
            </a:r>
            <a:endParaRPr lang="es-ES" sz="2400" b="1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D1AEF9E2480CE4D88AEBC66E1FB1F7A" ma:contentTypeVersion="12" ma:contentTypeDescription="Crear nuevo documento." ma:contentTypeScope="" ma:versionID="007ff19e8583fe821b3e22ff54560cc0">
  <xsd:schema xmlns:xsd="http://www.w3.org/2001/XMLSchema" xmlns:xs="http://www.w3.org/2001/XMLSchema" xmlns:p="http://schemas.microsoft.com/office/2006/metadata/properties" xmlns:ns2="040cb4ee-dd48-4269-83b9-f1bf57435108" xmlns:ns3="1a4b936e-7630-49ac-ad4c-1cf414ae8ca7" targetNamespace="http://schemas.microsoft.com/office/2006/metadata/properties" ma:root="true" ma:fieldsID="1d0920eeb4ee68adb296f60759b5f7c8" ns2:_="" ns3:_="">
    <xsd:import namespace="040cb4ee-dd48-4269-83b9-f1bf57435108"/>
    <xsd:import namespace="1a4b936e-7630-49ac-ad4c-1cf414ae8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0cb4ee-dd48-4269-83b9-f1bf574351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6d1d3573-1e57-4bc1-a580-4b499a4a47b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b936e-7630-49ac-ad4c-1cf414ae8ca7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d7fdf07-d4df-4eab-ae37-4da939d5a2ea}" ma:internalName="TaxCatchAll" ma:showField="CatchAllData" ma:web="1a4b936e-7630-49ac-ad4c-1cf414ae8c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40cb4ee-dd48-4269-83b9-f1bf57435108">
      <Terms xmlns="http://schemas.microsoft.com/office/infopath/2007/PartnerControls"/>
    </lcf76f155ced4ddcb4097134ff3c332f>
    <TaxCatchAll xmlns="1a4b936e-7630-49ac-ad4c-1cf414ae8ca7" xsi:nil="true"/>
  </documentManagement>
</p:properties>
</file>

<file path=customXml/itemProps1.xml><?xml version="1.0" encoding="utf-8"?>
<ds:datastoreItem xmlns:ds="http://schemas.openxmlformats.org/officeDocument/2006/customXml" ds:itemID="{2714D511-BF1A-44A5-A1C4-2A00FCB379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0cb4ee-dd48-4269-83b9-f1bf57435108"/>
    <ds:schemaRef ds:uri="1a4b936e-7630-49ac-ad4c-1cf414ae8c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62F6D6-DF9A-4320-A1E3-24F958846E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41A4B0-45FB-4469-9EBF-BEB328FF2DFB}">
  <ds:schemaRefs>
    <ds:schemaRef ds:uri="http://schemas.microsoft.com/office/2006/metadata/properties"/>
    <ds:schemaRef ds:uri="http://schemas.microsoft.com/office/infopath/2007/PartnerControls"/>
    <ds:schemaRef ds:uri="040cb4ee-dd48-4269-83b9-f1bf57435108"/>
    <ds:schemaRef ds:uri="1a4b936e-7630-49ac-ad4c-1cf414ae8ca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559</Words>
  <Application>Microsoft Office PowerPoint</Application>
  <PresentationFormat>Widescreen</PresentationFormat>
  <Paragraphs>113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Adolfo Soto</dc:creator>
  <dc:description/>
  <cp:lastModifiedBy>adolfo soto conde</cp:lastModifiedBy>
  <cp:revision>138</cp:revision>
  <dcterms:created xsi:type="dcterms:W3CDTF">2023-03-27T19:37:55Z</dcterms:created>
  <dcterms:modified xsi:type="dcterms:W3CDTF">2025-06-16T20:50:51Z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11</vt:r8>
  </property>
  <property fmtid="{D5CDD505-2E9C-101B-9397-08002B2CF9AE}" pid="3" name="PresentationFormat">
    <vt:lpwstr>Panorámica</vt:lpwstr>
  </property>
  <property fmtid="{D5CDD505-2E9C-101B-9397-08002B2CF9AE}" pid="4" name="Slides">
    <vt:r8>12</vt:r8>
  </property>
  <property fmtid="{D5CDD505-2E9C-101B-9397-08002B2CF9AE}" pid="5" name="ContentTypeId">
    <vt:lpwstr>0x0101009D1AEF9E2480CE4D88AEBC66E1FB1F7A</vt:lpwstr>
  </property>
  <property fmtid="{D5CDD505-2E9C-101B-9397-08002B2CF9AE}" pid="6" name="MediaServiceImageTags">
    <vt:lpwstr/>
  </property>
</Properties>
</file>