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32.xml" ContentType="application/vnd.openxmlformats-officedocument.presentationml.notesSlide+xml"/>
  <Override PartName="/ppt/notesSlides/notesSlide11.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34.xml" ContentType="application/vnd.openxmlformats-officedocument.presentationml.notesSlide+xml"/>
  <Override PartName="/ppt/notesSlides/notesSlide13.xml" ContentType="application/vnd.openxmlformats-officedocument.presentationml.notesSlide+xml"/>
  <Override PartName="/ppt/notesSlides/notesSlide35.xml" ContentType="application/vnd.openxmlformats-officedocument.presentationml.notesSlide+xml"/>
  <Override PartName="/ppt/notesSlides/notesSlide14.xml" ContentType="application/vnd.openxmlformats-officedocument.presentationml.notesSlide+xml"/>
  <Override PartName="/ppt/notesSlides/notesSlide36.xml" ContentType="application/vnd.openxmlformats-officedocument.presentationml.notesSlide+xml"/>
  <Override PartName="/ppt/notesSlides/notesSlide15.xml" ContentType="application/vnd.openxmlformats-officedocument.presentationml.notesSlide+xml"/>
  <Override PartName="/ppt/notesSlides/notesSlide37.xml" ContentType="application/vnd.openxmlformats-officedocument.presentationml.notesSlide+xml"/>
  <Override PartName="/ppt/notesSlides/notesSlide16.xml" ContentType="application/vnd.openxmlformats-officedocument.presentationml.notesSlide+xml"/>
  <Override PartName="/ppt/notesSlides/notesSlide38.xml" ContentType="application/vnd.openxmlformats-officedocument.presentationml.notesSlide+xml"/>
  <Override PartName="/ppt/notesSlides/notesSlide17.xml" ContentType="application/vnd.openxmlformats-officedocument.presentationml.notesSlide+xml"/>
  <Override PartName="/ppt/notesSlides/notesSlide3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32.xml.rels" ContentType="application/vnd.openxmlformats-package.relationships+xml"/>
  <Override PartName="/ppt/notesSlides/_rels/notesSlide10.xml.rels" ContentType="application/vnd.openxmlformats-package.relationships+xml"/>
  <Override PartName="/ppt/notesSlides/_rels/notesSlide33.xml.rels" ContentType="application/vnd.openxmlformats-package.relationships+xml"/>
  <Override PartName="/ppt/notesSlides/_rels/notesSlide11.xml.rels" ContentType="application/vnd.openxmlformats-package.relationships+xml"/>
  <Override PartName="/ppt/notesSlides/_rels/notesSlide34.xml.rels" ContentType="application/vnd.openxmlformats-package.relationships+xml"/>
  <Override PartName="/ppt/notesSlides/_rels/notesSlide12.xml.rels" ContentType="application/vnd.openxmlformats-package.relationships+xml"/>
  <Override PartName="/ppt/notesSlides/_rels/notesSlide35.xml.rels" ContentType="application/vnd.openxmlformats-package.relationships+xml"/>
  <Override PartName="/ppt/notesSlides/_rels/notesSlide13.xml.rels" ContentType="application/vnd.openxmlformats-package.relationships+xml"/>
  <Override PartName="/ppt/notesSlides/_rels/notesSlide36.xml.rels" ContentType="application/vnd.openxmlformats-package.relationships+xml"/>
  <Override PartName="/ppt/notesSlides/_rels/notesSlide14.xml.rels" ContentType="application/vnd.openxmlformats-package.relationships+xml"/>
  <Override PartName="/ppt/notesSlides/_rels/notesSlide37.xml.rels" ContentType="application/vnd.openxmlformats-package.relationships+xml"/>
  <Override PartName="/ppt/notesSlides/_rels/notesSlide15.xml.rels" ContentType="application/vnd.openxmlformats-package.relationships+xml"/>
  <Override PartName="/ppt/notesSlides/_rels/notesSlide38.xml.rels" ContentType="application/vnd.openxmlformats-package.relationships+xml"/>
  <Override PartName="/ppt/notesSlides/_rels/notesSlide16.xml.rels" ContentType="application/vnd.openxmlformats-package.relationships+xml"/>
  <Override PartName="/ppt/notesSlides/_rels/notesSlide39.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40.xml.rels" ContentType="application/vnd.openxmlformats-package.relationship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media/image1.jpeg" ContentType="image/jpeg"/>
  <Override PartName="/ppt/media/image13.png" ContentType="image/png"/>
  <Override PartName="/ppt/media/image8.png" ContentType="image/png"/>
  <Override PartName="/ppt/media/image2.png" ContentType="image/png"/>
  <Override PartName="/ppt/media/image26.png" ContentType="image/png"/>
  <Override PartName="/ppt/media/image7.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9.png" ContentType="image/png"/>
  <Override PartName="/ppt/media/image14.png" ContentType="image/png"/>
  <Override PartName="/ppt/media/image12.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7.png" ContentType="image/png"/>
  <Override PartName="/ppt/media/image28.png" ContentType="image/png"/>
  <Override PartName="/ppt/media/image29.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s-ES" sz="4400" spc="-1" strike="noStrike">
                <a:solidFill>
                  <a:srgbClr val="000000"/>
                </a:solidFill>
                <a:latin typeface="Arial"/>
              </a:rPr>
              <a:t>Pulse para desplazar la diapositiva</a:t>
            </a:r>
            <a:endParaRPr b="0" lang="es-ES" sz="4400" spc="-1" strike="noStrike">
              <a:solidFill>
                <a:srgbClr val="000000"/>
              </a:solidFill>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s-ES" sz="2000" spc="-1" strike="noStrike">
                <a:solidFill>
                  <a:srgbClr val="000000"/>
                </a:solidFill>
                <a:latin typeface="Arial"/>
              </a:rPr>
              <a:t>Pulse para editar el formato de las notas</a:t>
            </a:r>
            <a:endParaRPr b="0" lang="es-ES" sz="2000" spc="-1" strike="noStrike">
              <a:solidFill>
                <a:srgbClr val="000000"/>
              </a:solidFill>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ES" sz="1400" spc="-1" strike="noStrike">
                <a:solidFill>
                  <a:srgbClr val="000000"/>
                </a:solidFill>
                <a:latin typeface="Times New Roman"/>
              </a:rPr>
              <a:t>&lt;cabecera&gt;</a:t>
            </a:r>
            <a:endParaRPr b="0" lang="es-ES" sz="1400" spc="-1" strike="noStrike">
              <a:solidFill>
                <a:srgbClr val="000000"/>
              </a:solidFill>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indent="0" algn="r">
              <a:buNone/>
              <a:defRPr b="0" lang="es-ES" sz="1400" spc="-1" strike="noStrike">
                <a:solidFill>
                  <a:srgbClr val="000000"/>
                </a:solidFill>
                <a:latin typeface="Times New Roman"/>
              </a:defRPr>
            </a:lvl1pPr>
          </a:lstStyle>
          <a:p>
            <a:pPr indent="0" algn="r">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Times New Roman"/>
              </a:defRPr>
            </a:lvl1pPr>
          </a:lstStyle>
          <a:p>
            <a:pPr indent="0" algn="r">
              <a:buNone/>
            </a:pPr>
            <a:fld id="{D42C7592-CFE7-42FB-89AA-DEB6720AA8D3}" type="slidenum">
              <a:rPr b="0" lang="es-ES" sz="1400" spc="-1" strike="noStrike">
                <a:solidFill>
                  <a:srgbClr val="000000"/>
                </a:solidFill>
                <a:latin typeface="Times New Roman"/>
              </a:rPr>
              <a:t>&lt;número&gt;</a:t>
            </a:fld>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10" name="CustomShape 130"/>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613621C6-0CFC-4259-9EBA-8B0BF7A3D505}"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12"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D63BE5C7-D8E8-451B-A3AD-B690575B0018}"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14"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A8AFBBA5-553F-4903-97E2-4AD3A8B3D08C}"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16"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9883BE38-EAC6-4FAA-8060-60776F5CAFE3}"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18"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3EEB8DC3-1D28-4370-8E33-E10BCA3EF6F2}"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20"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A5D0C4D2-E8F6-4A15-A375-AE1C0732511C}"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22"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390E49B2-29D4-4E09-AB22-C9281CE0F7F1}"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24"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D571FE2E-7F6B-4070-9AB1-785C9F6E8DC2}"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26"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FD25150A-E0C0-4231-91BA-BF53A2099E6E}"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28" name="CustomShape 21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B3643969-4208-4447-A6F1-9C9AC6ED5939}"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594"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AEE622EC-F013-42C6-A870-8B2202644740}"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30" name="CustomShape 1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6ABF1D2C-228B-495A-85F1-FADE6CE047F0}"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32" name="CustomShape 33"/>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6588CEEA-B509-4520-BD54-F3229028B33A}"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34" name="CustomShape 23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6A04A82A-6617-4F9A-9A43-14961BCE0B56}"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36" name="CustomShape 26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9FF5AF7C-B0F6-4318-B8C6-DBEF8BBAD470}"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38" name="CustomShape 27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0794DCC9-C520-4E68-8815-1765F0B8877C}"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40" name="CustomShape 193"/>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ECE0015C-EAAA-4BAE-9A19-69C757B243A3}"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42" name="CustomShape 30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C71165A4-18A0-4C43-804D-D021522101AB}"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44"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E5BE12D4-41F3-4D47-AD2F-A9ECBD96FA37}"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46"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217B60AF-2026-4D4E-8379-F59BBF776F98}"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48" name="CustomShape 6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022D7D7E-DD6B-4F5E-BA76-42C88DD8D489}"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596" name="CustomShape 119"/>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EEFE74C1-A5B9-421A-9B3A-4606B2B13B14}"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50" name="CustomShape 66"/>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F528DD08-027E-4C89-8E9F-95E7AA682263}"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52"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36483B84-4A24-462A-A536-3E6E9876DCCF}"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54"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3B808230-FAB7-41D8-9660-2F2B2210F28E}"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56"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514BFFB3-6AF9-40AF-AB9C-447F5ECFED87}"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58"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B0A0E2AC-2F2C-4372-B048-4ED0767DA0E2}"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60"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84E2ADD9-3AFD-44A3-AD55-C9521C0A0EE7}"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62"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29B79525-5B94-4C38-9D3C-6EE01F5CB42A}"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64"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EDAA940D-6A00-4229-9FF8-99599D892750}"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66"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C8721AC9-F552-4E12-AFDE-6BF4905B7217}"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68"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5EA60ECE-DB2D-41C6-B66C-C80373C6298C}"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598" name="CustomShape 119"/>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69B26DC3-D8D0-4E48-806B-9A34D9996EE9}"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0" algn="ctr" defTabSz="914400">
              <a:lnSpc>
                <a:spcPct val="100000"/>
              </a:lnSpc>
              <a:buNone/>
              <a:tabLst>
                <a:tab algn="l" pos="0"/>
              </a:tabLst>
            </a:pPr>
            <a:r>
              <a:rPr b="1" lang="es-ES" sz="2400" spc="-1" strike="noStrike">
                <a:solidFill>
                  <a:srgbClr val="000000"/>
                </a:solidFill>
                <a:latin typeface="+mn-lt"/>
                <a:ea typeface="+mn-ea"/>
              </a:rPr>
              <a:t>Sprint 1</a:t>
            </a:r>
            <a:endParaRPr b="0" lang="es-ES" sz="2400" spc="-1" strike="noStrike">
              <a:solidFill>
                <a:srgbClr val="000000"/>
              </a:solidFill>
              <a:latin typeface="Arial"/>
            </a:endParaRPr>
          </a:p>
          <a:p>
            <a:pPr marL="216000" indent="0" defTabSz="914400">
              <a:lnSpc>
                <a:spcPct val="100000"/>
              </a:lnSpc>
              <a:buNone/>
              <a:tabLst>
                <a:tab algn="l" pos="0"/>
              </a:tabLst>
            </a:pP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rgbClr val="000000"/>
                </a:solidFill>
                <a:latin typeface="+mn-lt"/>
                <a:ea typeface="+mn-ea"/>
              </a:rPr>
              <a:t>RF005–RF010</a:t>
            </a:r>
            <a:r>
              <a:rPr b="0" lang="es-ES" sz="1800" spc="-1" strike="noStrike">
                <a:solidFill>
                  <a:srgbClr val="000000"/>
                </a:solidFill>
                <a:latin typeface="+mn-lt"/>
                <a:ea typeface="+mn-ea"/>
              </a:rPr>
              <a:t>: Gestión de </a:t>
            </a:r>
            <a:r>
              <a:rPr b="1" lang="es-ES" sz="1800" spc="-1" strike="noStrike">
                <a:solidFill>
                  <a:srgbClr val="000000"/>
                </a:solidFill>
                <a:latin typeface="+mn-lt"/>
                <a:ea typeface="+mn-ea"/>
              </a:rPr>
              <a:t>Autores</a:t>
            </a:r>
            <a:r>
              <a:rPr b="0" lang="es-ES" sz="1800" spc="-1" strike="noStrike">
                <a:solidFill>
                  <a:srgbClr val="000000"/>
                </a:solidFill>
                <a:latin typeface="+mn-lt"/>
                <a:ea typeface="+mn-ea"/>
              </a:rPr>
              <a:t> (datos, direcciones, documentos, perfil militar, bancarios).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rgbClr val="000000"/>
                </a:solidFill>
                <a:latin typeface="+mn-lt"/>
                <a:ea typeface="+mn-ea"/>
              </a:rPr>
              <a:t>RF011–RF014</a:t>
            </a:r>
            <a:r>
              <a:rPr b="0" lang="es-ES" sz="1800" spc="-1" strike="noStrike">
                <a:solidFill>
                  <a:srgbClr val="000000"/>
                </a:solidFill>
                <a:latin typeface="+mn-lt"/>
                <a:ea typeface="+mn-ea"/>
              </a:rPr>
              <a:t>: </a:t>
            </a:r>
            <a:r>
              <a:rPr b="1" lang="es-ES" sz="1800" spc="-1" strike="noStrike">
                <a:solidFill>
                  <a:srgbClr val="000000"/>
                </a:solidFill>
                <a:latin typeface="+mn-lt"/>
                <a:ea typeface="+mn-ea"/>
              </a:rPr>
              <a:t>Alta, edición y gestión de artículos</a:t>
            </a:r>
            <a:r>
              <a:rPr b="0" lang="es-ES" sz="1800" spc="-1" strike="noStrike">
                <a:solidFill>
                  <a:srgbClr val="000000"/>
                </a:solidFill>
                <a:latin typeface="+mn-lt"/>
                <a:ea typeface="+mn-ea"/>
              </a:rPr>
              <a:t>, con documentos y estados.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rgbClr val="000000"/>
                </a:solidFill>
                <a:latin typeface="+mn-lt"/>
                <a:ea typeface="+mn-ea"/>
              </a:rPr>
              <a:t>RF024</a:t>
            </a:r>
            <a:r>
              <a:rPr b="0" lang="es-ES" sz="1800" spc="-1" strike="noStrike">
                <a:solidFill>
                  <a:srgbClr val="000000"/>
                </a:solidFill>
                <a:latin typeface="+mn-lt"/>
                <a:ea typeface="+mn-ea"/>
              </a:rPr>
              <a:t>: Gestión de </a:t>
            </a:r>
            <a:r>
              <a:rPr b="1" lang="es-ES" sz="1800" spc="-1" strike="noStrike">
                <a:solidFill>
                  <a:srgbClr val="000000"/>
                </a:solidFill>
                <a:latin typeface="+mn-lt"/>
                <a:ea typeface="+mn-ea"/>
              </a:rPr>
              <a:t>Números de revista</a:t>
            </a:r>
            <a:r>
              <a:rPr b="0" lang="es-ES" sz="1800" spc="-1" strike="noStrike">
                <a:solidFill>
                  <a:srgbClr val="000000"/>
                </a:solidFill>
                <a:latin typeface="+mn-lt"/>
                <a:ea typeface="+mn-ea"/>
              </a:rPr>
              <a:t> (añadir, editar, asociar artículos).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rgbClr val="000000"/>
                </a:solidFill>
                <a:latin typeface="+mn-lt"/>
                <a:ea typeface="+mn-ea"/>
              </a:rPr>
              <a:t>RF025</a:t>
            </a:r>
            <a:r>
              <a:rPr b="0" lang="es-ES" sz="1800" spc="-1" strike="noStrike">
                <a:solidFill>
                  <a:srgbClr val="000000"/>
                </a:solidFill>
                <a:latin typeface="+mn-lt"/>
                <a:ea typeface="+mn-ea"/>
              </a:rPr>
              <a:t>: Generar </a:t>
            </a:r>
            <a:r>
              <a:rPr b="1" lang="es-ES" sz="1800" spc="-1" strike="noStrike">
                <a:solidFill>
                  <a:srgbClr val="000000"/>
                </a:solidFill>
                <a:latin typeface="+mn-lt"/>
                <a:ea typeface="+mn-ea"/>
              </a:rPr>
              <a:t>etiquetas de cortesía</a:t>
            </a:r>
            <a:r>
              <a:rPr b="0" lang="es-ES" sz="1800" spc="-1" strike="noStrike">
                <a:solidFill>
                  <a:srgbClr val="000000"/>
                </a:solidFill>
                <a:latin typeface="+mn-lt"/>
                <a:ea typeface="+mn-ea"/>
              </a:rPr>
              <a:t>.</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rgbClr val="000000"/>
                </a:solidFill>
                <a:latin typeface="+mn-lt"/>
                <a:ea typeface="+mn-ea"/>
              </a:rPr>
              <a:t>RF031</a:t>
            </a:r>
            <a:r>
              <a:rPr b="0" lang="es-ES" sz="1800" spc="-1" strike="noStrike">
                <a:solidFill>
                  <a:srgbClr val="000000"/>
                </a:solidFill>
                <a:latin typeface="+mn-lt"/>
                <a:ea typeface="+mn-ea"/>
              </a:rPr>
              <a:t>: Marcar artículos aceptados en un número.</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rgbClr val="000000"/>
                </a:solidFill>
                <a:latin typeface="+mn-lt"/>
                <a:ea typeface="+mn-ea"/>
              </a:rPr>
              <a:t>RF034</a:t>
            </a:r>
            <a:r>
              <a:rPr b="0" lang="es-ES" sz="1800" spc="-1" strike="noStrike">
                <a:solidFill>
                  <a:srgbClr val="000000"/>
                </a:solidFill>
                <a:latin typeface="+mn-lt"/>
                <a:ea typeface="+mn-ea"/>
              </a:rPr>
              <a:t>: Catálogo de áreas, temáticas y tipos (clasificación)</a:t>
            </a:r>
            <a:endParaRPr b="0" lang="es-ES" sz="1800" spc="-1" strike="noStrike">
              <a:solidFill>
                <a:srgbClr val="000000"/>
              </a:solidFill>
              <a:latin typeface="Arial"/>
            </a:endParaRPr>
          </a:p>
          <a:p>
            <a:pPr indent="0" defTabSz="914400">
              <a:lnSpc>
                <a:spcPct val="100000"/>
              </a:lnSpc>
              <a:buNone/>
              <a:tabLst>
                <a:tab algn="l" pos="0"/>
              </a:tabLst>
            </a:pPr>
            <a:endParaRPr b="0" lang="es-ES" sz="1800" spc="-1" strike="noStrike">
              <a:solidFill>
                <a:srgbClr val="000000"/>
              </a:solidFill>
              <a:latin typeface="Arial"/>
            </a:endParaRPr>
          </a:p>
          <a:p>
            <a:pPr indent="0" algn="ctr" defTabSz="914400">
              <a:lnSpc>
                <a:spcPct val="100000"/>
              </a:lnSpc>
              <a:buNone/>
              <a:tabLst>
                <a:tab algn="l" pos="0"/>
              </a:tabLst>
            </a:pPr>
            <a:r>
              <a:rPr b="1" lang="es-ES" sz="2400" spc="-1" strike="noStrike">
                <a:solidFill>
                  <a:schemeClr val="dk1"/>
                </a:solidFill>
                <a:latin typeface="+mn-lt"/>
                <a:ea typeface="+mn-ea"/>
              </a:rPr>
              <a:t>Sprint 2 </a:t>
            </a:r>
            <a:endParaRPr b="0" lang="es-ES" sz="2400" spc="-1" strike="noStrike">
              <a:solidFill>
                <a:srgbClr val="000000"/>
              </a:solidFill>
              <a:latin typeface="Arial"/>
            </a:endParaRPr>
          </a:p>
          <a:p>
            <a:pPr indent="0" algn="ctr" defTabSz="914400">
              <a:lnSpc>
                <a:spcPct val="100000"/>
              </a:lnSpc>
              <a:buNone/>
              <a:tabLst>
                <a:tab algn="l" pos="0"/>
              </a:tabLst>
            </a:pPr>
            <a:endParaRPr b="0" lang="es-ES" sz="24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chemeClr val="dk1"/>
                </a:solidFill>
                <a:latin typeface="+mn-lt"/>
                <a:ea typeface="+mn-ea"/>
              </a:rPr>
              <a:t>RF035–RF037</a:t>
            </a:r>
            <a:r>
              <a:rPr b="0" lang="es-ES" sz="1800" spc="-1" strike="noStrike">
                <a:solidFill>
                  <a:schemeClr val="dk1"/>
                </a:solidFill>
                <a:latin typeface="+mn-lt"/>
                <a:ea typeface="+mn-ea"/>
              </a:rPr>
              <a:t>: Gestión de </a:t>
            </a:r>
            <a:r>
              <a:rPr b="1" lang="es-ES" sz="1800" spc="-1" strike="noStrike">
                <a:solidFill>
                  <a:schemeClr val="dk1"/>
                </a:solidFill>
                <a:latin typeface="+mn-lt"/>
                <a:ea typeface="+mn-ea"/>
              </a:rPr>
              <a:t>Suscriptores, Suscripciones y Pagadores</a:t>
            </a:r>
            <a:r>
              <a:rPr b="0" lang="es-ES" sz="1800" spc="-1" strike="noStrike">
                <a:solidFill>
                  <a:schemeClr val="dk1"/>
                </a:solidFill>
                <a:latin typeface="+mn-lt"/>
                <a:ea typeface="+mn-ea"/>
              </a:rPr>
              <a:t>.</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chemeClr val="dk1"/>
                </a:solidFill>
                <a:latin typeface="+mn-lt"/>
                <a:ea typeface="+mn-ea"/>
              </a:rPr>
              <a:t>RF038</a:t>
            </a:r>
            <a:r>
              <a:rPr b="0" lang="es-ES" sz="1800" spc="-1" strike="noStrike">
                <a:solidFill>
                  <a:schemeClr val="dk1"/>
                </a:solidFill>
                <a:latin typeface="+mn-lt"/>
                <a:ea typeface="+mn-ea"/>
              </a:rPr>
              <a:t>: Registro de </a:t>
            </a:r>
            <a:r>
              <a:rPr b="1" lang="es-ES" sz="1800" spc="-1" strike="noStrike">
                <a:solidFill>
                  <a:schemeClr val="dk1"/>
                </a:solidFill>
                <a:latin typeface="+mn-lt"/>
                <a:ea typeface="+mn-ea"/>
              </a:rPr>
              <a:t>formas de pago e IVA</a:t>
            </a:r>
            <a:r>
              <a:rPr b="0" lang="es-ES" sz="1800" spc="-1" strike="noStrike">
                <a:solidFill>
                  <a:schemeClr val="dk1"/>
                </a:solidFill>
                <a:latin typeface="+mn-lt"/>
                <a:ea typeface="+mn-ea"/>
              </a:rPr>
              <a:t>.</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chemeClr val="dk1"/>
                </a:solidFill>
                <a:latin typeface="+mn-lt"/>
                <a:ea typeface="+mn-ea"/>
              </a:rPr>
              <a:t>RF039–RF040</a:t>
            </a:r>
            <a:r>
              <a:rPr b="0" lang="es-ES" sz="1800" spc="-1" strike="noStrike">
                <a:solidFill>
                  <a:schemeClr val="dk1"/>
                </a:solidFill>
                <a:latin typeface="+mn-lt"/>
                <a:ea typeface="+mn-ea"/>
              </a:rPr>
              <a:t>: Distribución de ejemplares y </a:t>
            </a:r>
            <a:r>
              <a:rPr b="1" lang="es-ES" sz="1800" spc="-1" strike="noStrike">
                <a:solidFill>
                  <a:schemeClr val="dk1"/>
                </a:solidFill>
                <a:latin typeface="+mn-lt"/>
                <a:ea typeface="+mn-ea"/>
              </a:rPr>
              <a:t>etiquetas de envío</a:t>
            </a:r>
            <a:r>
              <a:rPr b="0" lang="es-ES" sz="1800" spc="-1" strike="noStrike">
                <a:solidFill>
                  <a:schemeClr val="dk1"/>
                </a:solidFill>
                <a:latin typeface="+mn-lt"/>
                <a:ea typeface="+mn-ea"/>
              </a:rPr>
              <a:t>.</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tabLst>
                <a:tab algn="l" pos="0"/>
              </a:tabLst>
            </a:pPr>
            <a:r>
              <a:rPr b="1" lang="es-ES" sz="1800" spc="-1" strike="noStrike">
                <a:solidFill>
                  <a:schemeClr val="dk1"/>
                </a:solidFill>
                <a:latin typeface="+mn-lt"/>
                <a:ea typeface="+mn-ea"/>
              </a:rPr>
              <a:t>RF041</a:t>
            </a:r>
            <a:r>
              <a:rPr b="0" lang="es-ES" sz="1800" spc="-1" strike="noStrike">
                <a:solidFill>
                  <a:schemeClr val="dk1"/>
                </a:solidFill>
                <a:latin typeface="+mn-lt"/>
                <a:ea typeface="+mn-ea"/>
              </a:rPr>
              <a:t>: Generación de </a:t>
            </a:r>
            <a:r>
              <a:rPr b="1" lang="es-ES" sz="1800" spc="-1" strike="noStrike">
                <a:solidFill>
                  <a:schemeClr val="dk1"/>
                </a:solidFill>
                <a:latin typeface="+mn-lt"/>
                <a:ea typeface="+mn-ea"/>
              </a:rPr>
              <a:t>certificados de pago a autores</a:t>
            </a:r>
            <a:r>
              <a:rPr b="0" lang="es-ES" sz="1800" spc="-1" strike="noStrike">
                <a:solidFill>
                  <a:schemeClr val="dk1"/>
                </a:solidFill>
                <a:latin typeface="+mn-lt"/>
                <a:ea typeface="+mn-ea"/>
              </a:rPr>
              <a:t>.</a:t>
            </a:r>
            <a:endParaRPr b="0" lang="es-ES" sz="1800" spc="-1" strike="noStrike">
              <a:solidFill>
                <a:srgbClr val="000000"/>
              </a:solidFill>
              <a:latin typeface="Arial"/>
            </a:endParaRPr>
          </a:p>
          <a:p>
            <a:pPr indent="0" defTabSz="914400">
              <a:lnSpc>
                <a:spcPct val="100000"/>
              </a:lnSpc>
              <a:buNone/>
              <a:tabLst>
                <a:tab algn="l" pos="0"/>
              </a:tabLst>
            </a:pPr>
            <a:endParaRPr b="0" lang="es-ES" sz="1800" spc="-1" strike="noStrike">
              <a:solidFill>
                <a:srgbClr val="000000"/>
              </a:solidFill>
              <a:latin typeface="Arial"/>
            </a:endParaRPr>
          </a:p>
          <a:p>
            <a:pPr marL="216000" indent="-216000" defTabSz="914400">
              <a:lnSpc>
                <a:spcPct val="100000"/>
              </a:lnSpc>
              <a:buNone/>
              <a:tabLst>
                <a:tab algn="l" pos="0"/>
              </a:tabLst>
            </a:pPr>
            <a:endParaRPr b="0" lang="es-ES" sz="1800" spc="-1" strike="noStrike">
              <a:solidFill>
                <a:srgbClr val="000000"/>
              </a:solidFill>
              <a:latin typeface="Arial"/>
            </a:endParaRPr>
          </a:p>
        </p:txBody>
      </p:sp>
      <p:sp>
        <p:nvSpPr>
          <p:cNvPr id="670" name="CustomShape 2"/>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D9B919C9-BEA1-4A47-84D9-7D9462297DAC}"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00" name="CustomShape 119"/>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E132E614-3C3F-4FA6-8C4B-74143255A289}"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02" name="CustomShape 119"/>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7FC3B3C5-7E62-4C59-891D-F62EF8507591}"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04" name="CustomShape 129"/>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C5CF9F0C-E782-48CB-88B1-8986167D5000}"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06" name="CustomShape 130"/>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22155E09-3372-4CC0-82D0-5B945CCAC1EB}"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body"/>
          </p:nvPr>
        </p:nvSpPr>
        <p:spPr>
          <a:xfrm>
            <a:off x="676080" y="4722480"/>
            <a:ext cx="5392080" cy="4457520"/>
          </a:xfrm>
          <a:prstGeom prst="rect">
            <a:avLst/>
          </a:prstGeom>
          <a:noFill/>
          <a:ln w="0">
            <a:noFill/>
          </a:ln>
        </p:spPr>
        <p:txBody>
          <a:bodyPr lIns="92520" rIns="92520" tIns="46440" bIns="46440" anchor="t">
            <a:noAutofit/>
          </a:bodyPr>
          <a:p>
            <a:pPr marL="216000" indent="-216000">
              <a:buNone/>
            </a:pPr>
            <a:endParaRPr b="0" lang="es-ES" sz="1800" spc="-1" strike="noStrike">
              <a:solidFill>
                <a:srgbClr val="000000"/>
              </a:solidFill>
              <a:latin typeface="Arial"/>
            </a:endParaRPr>
          </a:p>
        </p:txBody>
      </p:sp>
      <p:sp>
        <p:nvSpPr>
          <p:cNvPr id="608" name="CustomShape 130"/>
          <p:cNvSpPr/>
          <p:nvPr/>
        </p:nvSpPr>
        <p:spPr>
          <a:xfrm>
            <a:off x="3830400" y="9443520"/>
            <a:ext cx="2912400" cy="480600"/>
          </a:xfrm>
          <a:prstGeom prst="rect">
            <a:avLst/>
          </a:prstGeom>
          <a:noFill/>
          <a:ln w="9360">
            <a:noFill/>
          </a:ln>
        </p:spPr>
        <p:style>
          <a:lnRef idx="0"/>
          <a:fillRef idx="0"/>
          <a:effectRef idx="0"/>
          <a:fontRef idx="minor"/>
        </p:style>
        <p:txBody>
          <a:bodyPr lIns="92520" rIns="92520" tIns="46440" bIns="46440" anchor="b">
            <a:noAutofit/>
          </a:bodyPr>
          <a:p>
            <a:pPr algn="r" defTabSz="914400">
              <a:lnSpc>
                <a:spcPct val="100000"/>
              </a:lnSpc>
            </a:pPr>
            <a:fld id="{32735A67-6C11-43E1-BDC7-214E4097672E}" type="slidenum">
              <a:rPr b="0" lang="es-ES" sz="1200" spc="-1" strike="noStrike">
                <a:solidFill>
                  <a:srgbClr val="000000"/>
                </a:solidFill>
                <a:latin typeface="Times New Roman"/>
                <a:ea typeface="+mn-ea"/>
              </a:rPr>
              <a:t>&lt;número&gt;</a:t>
            </a:fld>
            <a:endParaRPr b="0" lang="es-E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57F0582-7031-48F8-8FA6-4022E81FD774}" type="slidenum">
              <a:t>&lt;#&gt;</a:t>
            </a:fld>
          </a:p>
        </p:txBody>
      </p:sp>
      <p:sp>
        <p:nvSpPr>
          <p:cNvPr id="4" name="PlaceHolder 3"/>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9326D5-F750-4AD4-8F11-96C1C13B8AD3}"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C1197F3-6033-4147-8088-05EE95A6065A}" type="slidenum">
              <a:t>&lt;#&gt;</a:t>
            </a:fld>
          </a:p>
        </p:txBody>
      </p:sp>
      <p:sp>
        <p:nvSpPr>
          <p:cNvPr id="9" name="PlaceHolder 8"/>
          <p:cNvSpPr>
            <a:spLocks noGrp="1"/>
          </p:cNvSpPr>
          <p:nvPr>
            <p:ph type="dt" idx="3"/>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6912504-E543-4259-B264-F724992FA83A}" type="slidenum">
              <a:t>&lt;#&gt;</a:t>
            </a:fld>
          </a:p>
        </p:txBody>
      </p:sp>
      <p:sp>
        <p:nvSpPr>
          <p:cNvPr id="11" name="PlaceHolder 10"/>
          <p:cNvSpPr>
            <a:spLocks noGrp="1"/>
          </p:cNvSpPr>
          <p:nvPr>
            <p:ph type="dt" idx="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E21EB96-3D7B-4DF8-BE7B-E7555D9BBAF6}"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529A37-CC98-4358-A36C-BABE7437CEDA}"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33A7915-0B18-4F4A-A55E-248ECA7B592C}" type="slidenum">
              <a:t>&lt;#&gt;</a:t>
            </a:fld>
          </a:p>
        </p:txBody>
      </p:sp>
      <p:sp>
        <p:nvSpPr>
          <p:cNvPr id="7" name="PlaceHolder 6"/>
          <p:cNvSpPr>
            <a:spLocks noGrp="1"/>
          </p:cNvSpPr>
          <p:nvPr>
            <p:ph type="dt" idx="3"/>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8DA571A-2902-4D1B-8FA3-8DDB7BA47119}"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1479869-212E-40E2-B75B-FF9C69A7D3F3}" type="slidenum">
              <a:t>&lt;#&gt;</a:t>
            </a:fld>
          </a:p>
        </p:txBody>
      </p:sp>
      <p:sp>
        <p:nvSpPr>
          <p:cNvPr id="5" name="PlaceHolder 4"/>
          <p:cNvSpPr>
            <a:spLocks noGrp="1"/>
          </p:cNvSpPr>
          <p:nvPr>
            <p:ph type="dt" idx="3"/>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F30B626-9335-4CCB-AA19-4495D86132EF}"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8351FD-BD48-4D53-A4BF-AB49043F95AD}" type="slidenum">
              <a:t>&lt;#&gt;</a:t>
            </a:fld>
          </a:p>
        </p:txBody>
      </p:sp>
      <p:sp>
        <p:nvSpPr>
          <p:cNvPr id="8" name="PlaceHolder 7"/>
          <p:cNvSpPr>
            <a:spLocks noGrp="1"/>
          </p:cNvSpPr>
          <p:nvPr>
            <p:ph type="dt" idx="3"/>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5A3CC08-CF70-47B7-808D-41C3C845075B}" type="slidenum">
              <a:t>&lt;#&gt;</a:t>
            </a:fld>
          </a:p>
        </p:txBody>
      </p:sp>
      <p:sp>
        <p:nvSpPr>
          <p:cNvPr id="8" name="PlaceHolder 7"/>
          <p:cNvSpPr>
            <a:spLocks noGrp="1"/>
          </p:cNvSpPr>
          <p:nvPr>
            <p:ph type="dt" idx="3"/>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4" name="PlaceHolder 5"/>
          <p:cNvSpPr>
            <a:spLocks noGrp="1"/>
          </p:cNvSpPr>
          <p:nvPr>
            <p:ph type="ftr" idx="1"/>
          </p:nvPr>
        </p:nvSpPr>
        <p:spPr>
          <a:xfrm>
            <a:off x="4038480" y="6356520"/>
            <a:ext cx="4102560" cy="352800"/>
          </a:xfrm>
          <a:prstGeom prst="rect">
            <a:avLst/>
          </a:prstGeom>
          <a:noFill/>
          <a:ln w="0">
            <a:noFill/>
          </a:ln>
        </p:spPr>
        <p:txBody>
          <a:bodyPr lIns="90000" rIns="90000" tIns="45000" bIns="45000" anchor="ctr">
            <a:noAutofit/>
          </a:bodyPr>
          <a:lstStyle>
            <a:lvl1pPr indent="0" algn="ctr" defTabSz="914400">
              <a:lnSpc>
                <a:spcPct val="100000"/>
              </a:lnSpc>
              <a:buNone/>
              <a:tabLst>
                <a:tab algn="l" pos="0"/>
              </a:tabLst>
              <a:defRPr b="0" lang="es-ES" sz="1400" spc="-1" strike="noStrike">
                <a:solidFill>
                  <a:schemeClr val="dk1"/>
                </a:solidFill>
                <a:latin typeface="Times New Roman"/>
                <a:ea typeface="DejaVu Sans"/>
              </a:defRPr>
            </a:lvl1pPr>
          </a:lstStyle>
          <a:p>
            <a:pPr indent="0" algn="ctr" defTabSz="914400">
              <a:lnSpc>
                <a:spcPct val="100000"/>
              </a:lnSpc>
              <a:buNone/>
              <a:tabLst>
                <a:tab algn="l" pos="0"/>
              </a:tabLst>
            </a:pPr>
            <a:r>
              <a:rPr b="0" lang="es-ES" sz="1400" spc="-1" strike="noStrike">
                <a:solidFill>
                  <a:schemeClr val="dk1"/>
                </a:solidFill>
                <a:latin typeface="Times New Roman"/>
                <a:ea typeface="DejaVu Sans"/>
              </a:rPr>
              <a:t>&lt;pie de página&gt;</a:t>
            </a:r>
            <a:endParaRPr b="0" lang="es-ES" sz="1400" spc="-1" strike="noStrike">
              <a:solidFill>
                <a:srgbClr val="000000"/>
              </a:solidFill>
              <a:latin typeface="Times New Roman"/>
            </a:endParaRPr>
          </a:p>
        </p:txBody>
      </p:sp>
      <p:sp>
        <p:nvSpPr>
          <p:cNvPr id="5" name="PlaceHolder 6"/>
          <p:cNvSpPr>
            <a:spLocks noGrp="1"/>
          </p:cNvSpPr>
          <p:nvPr>
            <p:ph type="sldNum" idx="2"/>
          </p:nvPr>
        </p:nvSpPr>
        <p:spPr>
          <a:xfrm>
            <a:off x="8610480" y="6356520"/>
            <a:ext cx="2730960" cy="35280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s-ES" sz="1200" spc="-1" strike="noStrike">
                <a:solidFill>
                  <a:srgbClr val="8b8b8b"/>
                </a:solidFill>
                <a:latin typeface="Calibri"/>
                <a:ea typeface="DejaVu Sans"/>
              </a:defRPr>
            </a:lvl1pPr>
          </a:lstStyle>
          <a:p>
            <a:pPr indent="0" algn="r" defTabSz="914400">
              <a:lnSpc>
                <a:spcPct val="100000"/>
              </a:lnSpc>
              <a:buNone/>
              <a:tabLst>
                <a:tab algn="l" pos="0"/>
              </a:tabLst>
            </a:pPr>
            <a:fld id="{C091A9A0-AAE5-41DC-BE39-D73FED8AA595}" type="slidenum">
              <a:rPr b="0" lang="es-ES" sz="1200" spc="-1" strike="noStrike">
                <a:solidFill>
                  <a:srgbClr val="8b8b8b"/>
                </a:solidFill>
                <a:latin typeface="Calibri"/>
                <a:ea typeface="DejaVu Sans"/>
              </a:rPr>
              <a:t>&lt;número&gt;</a:t>
            </a:fld>
            <a:endParaRPr b="0" lang="es-ES" sz="1200" spc="-1" strike="noStrike">
              <a:solidFill>
                <a:srgbClr val="000000"/>
              </a:solidFill>
              <a:latin typeface="Times New Roman"/>
            </a:endParaRPr>
          </a:p>
        </p:txBody>
      </p:sp>
      <p:sp>
        <p:nvSpPr>
          <p:cNvPr id="6" name="PlaceHolder 7"/>
          <p:cNvSpPr>
            <a:spLocks noGrp="1"/>
          </p:cNvSpPr>
          <p:nvPr>
            <p:ph type="dt" idx="3"/>
          </p:nvPr>
        </p:nvSpPr>
        <p:spPr>
          <a:xfrm>
            <a:off x="838080" y="6356520"/>
            <a:ext cx="2730960" cy="352800"/>
          </a:xfrm>
          <a:prstGeom prst="rect">
            <a:avLst/>
          </a:prstGeom>
          <a:noFill/>
          <a:ln w="0">
            <a:noFill/>
          </a:ln>
        </p:spPr>
        <p:txBody>
          <a:bodyPr lIns="90000" rIns="90000" tIns="45000" bIns="4500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git.institutomilitar.com/VICENTEEC/C-IED-Management/-/wikis/diagramas/impact_map_COE.png" TargetMode="Externa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slideLayout" Target="../slideLayouts/slideLayout1.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1.xml"/><Relationship Id="rId8"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slideLayout" Target="../slideLayouts/slideLayout1.xml"/><Relationship Id="rId6"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slideLayout" Target="../slideLayouts/slideLayout1.xml"/><Relationship Id="rId6"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slideLayout" Target="../slideLayouts/slideLayout1.xml"/><Relationship Id="rId6"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9.png"/><Relationship Id="rId7" Type="http://schemas.openxmlformats.org/officeDocument/2006/relationships/slideLayout" Target="../slideLayouts/slideLayout1.xml"/><Relationship Id="rId8"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0.png"/><Relationship Id="rId4" Type="http://schemas.openxmlformats.org/officeDocument/2006/relationships/slideLayout" Target="../slideLayouts/slideLayout1.xml"/><Relationship Id="rId5"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1.png"/><Relationship Id="rId4" Type="http://schemas.openxmlformats.org/officeDocument/2006/relationships/slideLayout" Target="../slideLayouts/slideLayout1.xml"/><Relationship Id="rId5"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4.png"/><Relationship Id="rId4" Type="http://schemas.openxmlformats.org/officeDocument/2006/relationships/slideLayout" Target="../slideLayouts/slideLayout1.xml"/><Relationship Id="rId5"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5.png"/><Relationship Id="rId4" Type="http://schemas.openxmlformats.org/officeDocument/2006/relationships/slideLayout" Target="../slideLayouts/slideLayout1.xml"/><Relationship Id="rId5"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6.png"/><Relationship Id="rId4" Type="http://schemas.openxmlformats.org/officeDocument/2006/relationships/slideLayout" Target="../slideLayouts/slideLayout1.xml"/><Relationship Id="rId5"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7.png"/><Relationship Id="rId4" Type="http://schemas.openxmlformats.org/officeDocument/2006/relationships/slideLayout" Target="../slideLayouts/slideLayout1.xml"/><Relationship Id="rId5"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28.png"/><Relationship Id="rId4" Type="http://schemas.openxmlformats.org/officeDocument/2006/relationships/slideLayout" Target="../slideLayouts/slideLayout1.xml"/><Relationship Id="rId5"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7.jpe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s://git.institutomilitar.com/VICENTEEC/C-IED-Management/-/wikis/diagramas/impact_map_COE.png" TargetMode="Externa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slideLayout" Target="../slideLayouts/slideLayout1.xml"/><Relationship Id="rId6"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s://git.institutomilitar.com/VICENTEEC/C-IED-Management/-/wikis/diagramas/impact_map_COE.png" TargetMode="Externa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0"/>
          </a:blip>
          <a:stretch/>
        </a:blipFill>
      </p:bgPr>
    </p:bg>
    <p:spTree>
      <p:nvGrpSpPr>
        <p:cNvPr id="1" name=""/>
        <p:cNvGrpSpPr/>
        <p:nvPr/>
      </p:nvGrpSpPr>
      <p:grpSpPr>
        <a:xfrm>
          <a:off x="0" y="0"/>
          <a:ext cx="0" cy="0"/>
          <a:chOff x="0" y="0"/>
          <a:chExt cx="0" cy="0"/>
        </a:xfrm>
      </p:grpSpPr>
      <p:sp>
        <p:nvSpPr>
          <p:cNvPr id="49" name="CustomShape 7"/>
          <p:cNvSpPr/>
          <p:nvPr/>
        </p:nvSpPr>
        <p:spPr>
          <a:xfrm>
            <a:off x="3415320" y="6640200"/>
            <a:ext cx="8737560" cy="85680"/>
          </a:xfrm>
          <a:custGeom>
            <a:avLst/>
            <a:gdLst>
              <a:gd name="textAreaLeft" fmla="*/ 0 w 8737560"/>
              <a:gd name="textAreaRight" fmla="*/ 8739360 w 8737560"/>
              <a:gd name="textAreaTop" fmla="*/ 0 h 85680"/>
              <a:gd name="textAreaBottom" fmla="*/ 87480 h 8568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42480" bIns="42480" anchor="t">
            <a:noAutofit/>
          </a:bodyPr>
          <a:p>
            <a:pPr defTabSz="914400">
              <a:lnSpc>
                <a:spcPct val="100000"/>
              </a:lnSpc>
            </a:pPr>
            <a:endParaRPr b="0" lang="es-ES" sz="1800" spc="-1" strike="noStrike">
              <a:solidFill>
                <a:srgbClr val="000000"/>
              </a:solidFill>
              <a:latin typeface="Arial"/>
              <a:ea typeface="DejaVu Sans"/>
            </a:endParaRPr>
          </a:p>
        </p:txBody>
      </p:sp>
      <p:sp>
        <p:nvSpPr>
          <p:cNvPr id="50" name="CustomShape 8"/>
          <p:cNvSpPr/>
          <p:nvPr/>
        </p:nvSpPr>
        <p:spPr>
          <a:xfrm>
            <a:off x="3956400" y="174600"/>
            <a:ext cx="6377760" cy="500400"/>
          </a:xfrm>
          <a:prstGeom prst="rect">
            <a:avLst/>
          </a:prstGeom>
          <a:noFill/>
          <a:ln w="0">
            <a:noFill/>
          </a:ln>
        </p:spPr>
        <p:style>
          <a:lnRef idx="0"/>
          <a:fillRef idx="0"/>
          <a:effectRef idx="0"/>
          <a:fontRef idx="minor"/>
        </p:style>
        <p:txBody>
          <a:bodyPr wrap="none" lIns="90000" rIns="90000" tIns="45000" bIns="45000" anchor="t">
            <a:noAutofit/>
          </a:bodyPr>
          <a:p>
            <a:pPr defTabSz="914400">
              <a:lnSpc>
                <a:spcPct val="100000"/>
              </a:lnSpc>
            </a:pPr>
            <a:r>
              <a:rPr b="0" lang="es-ES" sz="2800" spc="-1" strike="noStrike">
                <a:solidFill>
                  <a:srgbClr val="000000"/>
                </a:solidFill>
                <a:latin typeface="Arial"/>
                <a:ea typeface="DejaVu Sans"/>
              </a:rPr>
              <a:t>       </a:t>
            </a:r>
            <a:r>
              <a:rPr b="0" lang="es-ES" sz="2800" spc="-1" strike="noStrike">
                <a:solidFill>
                  <a:srgbClr val="000000"/>
                </a:solidFill>
                <a:latin typeface="Arial"/>
                <a:ea typeface="DejaVu Sans"/>
              </a:rPr>
              <a:t>XLVII CURSO DIM</a:t>
            </a:r>
            <a:endParaRPr b="0" lang="es-ES" sz="2800" spc="-1" strike="noStrike">
              <a:solidFill>
                <a:srgbClr val="000000"/>
              </a:solidFill>
              <a:latin typeface="Arial"/>
            </a:endParaRPr>
          </a:p>
        </p:txBody>
      </p:sp>
      <p:sp>
        <p:nvSpPr>
          <p:cNvPr id="51" name="CustomShape 9"/>
          <p:cNvSpPr/>
          <p:nvPr/>
        </p:nvSpPr>
        <p:spPr>
          <a:xfrm>
            <a:off x="3005280" y="4234680"/>
            <a:ext cx="6168960" cy="774720"/>
          </a:xfrm>
          <a:prstGeom prst="rect">
            <a:avLst/>
          </a:prstGeom>
          <a:noFill/>
          <a:ln w="0">
            <a:noFill/>
          </a:ln>
        </p:spPr>
        <p:style>
          <a:lnRef idx="0"/>
          <a:fillRef idx="0"/>
          <a:effectRef idx="0"/>
          <a:fontRef idx="minor"/>
        </p:style>
        <p:txBody>
          <a:bodyPr wrap="none" lIns="45720" rIns="45720" tIns="44280" bIns="44280" anchor="ctr">
            <a:noAutofit/>
          </a:bodyPr>
          <a:p>
            <a:pPr algn="ctr" defTabSz="914400">
              <a:lnSpc>
                <a:spcPct val="100000"/>
              </a:lnSpc>
            </a:pPr>
            <a:r>
              <a:rPr b="0" lang="es-ES" sz="2400" spc="-1" strike="noStrike">
                <a:solidFill>
                  <a:srgbClr val="000000"/>
                </a:solidFill>
                <a:latin typeface="Arial"/>
                <a:ea typeface="DejaVu Sans"/>
              </a:rPr>
              <a:t>FASE PRÁCTICA</a:t>
            </a:r>
            <a:endParaRPr b="0" lang="es-ES" sz="2400" spc="-1" strike="noStrike">
              <a:solidFill>
                <a:srgbClr val="000000"/>
              </a:solidFill>
              <a:latin typeface="Arial"/>
            </a:endParaRPr>
          </a:p>
          <a:p>
            <a:pPr algn="ctr" defTabSz="914400">
              <a:lnSpc>
                <a:spcPct val="100000"/>
              </a:lnSpc>
            </a:pPr>
            <a:r>
              <a:rPr b="0" lang="es-ES" sz="2400" spc="-1" strike="noStrike">
                <a:solidFill>
                  <a:srgbClr val="000000"/>
                </a:solidFill>
                <a:latin typeface="Arial"/>
                <a:ea typeface="DejaVu Sans"/>
              </a:rPr>
              <a:t>“</a:t>
            </a:r>
            <a:r>
              <a:rPr b="0" lang="es-ES" sz="2400" spc="-1" strike="noStrike">
                <a:solidFill>
                  <a:srgbClr val="000000"/>
                </a:solidFill>
                <a:latin typeface="Arial"/>
                <a:ea typeface="DejaVu Sans"/>
              </a:rPr>
              <a:t>Revista Ejercito”</a:t>
            </a:r>
            <a:endParaRPr b="0" lang="es-ES" sz="2400" spc="-1" strike="noStrike">
              <a:solidFill>
                <a:srgbClr val="000000"/>
              </a:solidFill>
              <a:latin typeface="Arial"/>
            </a:endParaRPr>
          </a:p>
        </p:txBody>
      </p:sp>
      <p:sp>
        <p:nvSpPr>
          <p:cNvPr id="52" name="CustomShape 10"/>
          <p:cNvSpPr/>
          <p:nvPr/>
        </p:nvSpPr>
        <p:spPr>
          <a:xfrm>
            <a:off x="5254920" y="6150600"/>
            <a:ext cx="6110640" cy="348120"/>
          </a:xfrm>
          <a:prstGeom prst="rect">
            <a:avLst/>
          </a:prstGeom>
          <a:noFill/>
          <a:ln w="0">
            <a:noFill/>
          </a:ln>
        </p:spPr>
        <p:style>
          <a:lnRef idx="0"/>
          <a:fillRef idx="0"/>
          <a:effectRef idx="0"/>
          <a:fontRef idx="minor"/>
        </p:style>
        <p:txBody>
          <a:bodyPr lIns="90000" rIns="90000" tIns="45000" bIns="45000" anchor="t">
            <a:noAutofit/>
          </a:bodyPr>
          <a:p>
            <a:pPr algn="r" defTabSz="914400">
              <a:lnSpc>
                <a:spcPct val="100000"/>
              </a:lnSpc>
              <a:spcBef>
                <a:spcPts val="901"/>
              </a:spcBef>
            </a:pPr>
            <a:r>
              <a:rPr b="0" lang="es-ES" sz="18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Pozuelo de Alarcón, a 24 de Septiembre 2025</a:t>
            </a:r>
            <a:endParaRPr b="0" lang="es-ES" sz="1600" spc="-1" strike="noStrike">
              <a:solidFill>
                <a:srgbClr val="000000"/>
              </a:solidFill>
              <a:latin typeface="Arial"/>
            </a:endParaRPr>
          </a:p>
        </p:txBody>
      </p:sp>
      <p:sp>
        <p:nvSpPr>
          <p:cNvPr id="53" name="CustomShape 11"/>
          <p:cNvSpPr/>
          <p:nvPr/>
        </p:nvSpPr>
        <p:spPr>
          <a:xfrm>
            <a:off x="136440" y="5150880"/>
            <a:ext cx="8173440" cy="1121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spcBef>
                <a:spcPts val="901"/>
              </a:spcBef>
            </a:pPr>
            <a:r>
              <a:rPr b="1" lang="es-ES" sz="1600" spc="-1" strike="noStrike">
                <a:solidFill>
                  <a:srgbClr val="000000"/>
                </a:solidFill>
                <a:latin typeface="Arial"/>
                <a:ea typeface="DejaVu Sans"/>
              </a:rPr>
              <a:t>Scrum Master (Tutor Académico): </a:t>
            </a:r>
            <a:r>
              <a:rPr b="0" lang="es-ES" sz="1600" spc="-1" strike="noStrike">
                <a:solidFill>
                  <a:srgbClr val="000000"/>
                </a:solidFill>
                <a:latin typeface="Arial"/>
                <a:ea typeface="DejaVu Sans"/>
              </a:rPr>
              <a:t>Cte. Camilo Sesma Vázquez</a:t>
            </a:r>
            <a:endParaRPr b="0" lang="es-ES" sz="1600" spc="-1" strike="noStrike">
              <a:solidFill>
                <a:srgbClr val="000000"/>
              </a:solidFill>
              <a:latin typeface="Arial"/>
            </a:endParaRPr>
          </a:p>
          <a:p>
            <a:pPr defTabSz="914400">
              <a:lnSpc>
                <a:spcPct val="100000"/>
              </a:lnSpc>
              <a:spcBef>
                <a:spcPts val="901"/>
              </a:spcBef>
            </a:pPr>
            <a:r>
              <a:rPr b="1" lang="es-ES" sz="1600" spc="-1" strike="noStrike">
                <a:solidFill>
                  <a:srgbClr val="000000"/>
                </a:solidFill>
                <a:latin typeface="Arial"/>
                <a:ea typeface="DejaVu Sans"/>
              </a:rPr>
              <a:t>Product Owner</a:t>
            </a:r>
            <a:r>
              <a:rPr b="0" lang="es-ES" sz="1600" spc="-1" strike="noStrike">
                <a:solidFill>
                  <a:srgbClr val="000000"/>
                </a:solidFill>
                <a:latin typeface="Arial"/>
                <a:ea typeface="DejaVu Sans"/>
              </a:rPr>
              <a:t>: Cap. Antonio Requena Martínez</a:t>
            </a:r>
            <a:endParaRPr b="0" lang="es-ES" sz="1600" spc="-1" strike="noStrike">
              <a:solidFill>
                <a:srgbClr val="000000"/>
              </a:solidFill>
              <a:latin typeface="Arial"/>
            </a:endParaRPr>
          </a:p>
          <a:p>
            <a:pPr defTabSz="914400">
              <a:lnSpc>
                <a:spcPct val="100000"/>
              </a:lnSpc>
              <a:spcBef>
                <a:spcPts val="901"/>
              </a:spcBef>
            </a:pPr>
            <a:r>
              <a:rPr b="1" lang="es-ES" sz="1600" spc="-1" strike="noStrike">
                <a:solidFill>
                  <a:srgbClr val="000000"/>
                </a:solidFill>
                <a:latin typeface="Arial"/>
                <a:ea typeface="DejaVu Sans"/>
              </a:rPr>
              <a:t>Developer</a:t>
            </a:r>
            <a:r>
              <a:rPr b="0" lang="es-ES" sz="1600" spc="-1" strike="noStrike">
                <a:solidFill>
                  <a:srgbClr val="000000"/>
                </a:solidFill>
                <a:latin typeface="Arial"/>
                <a:ea typeface="DejaVu Sans"/>
              </a:rPr>
              <a:t>: Cap. Adolfo Soto Conde</a:t>
            </a:r>
            <a:endParaRPr b="0" lang="es-ES" sz="1600" spc="-1" strike="noStrike">
              <a:solidFill>
                <a:srgbClr val="000000"/>
              </a:solidFill>
              <a:latin typeface="Arial"/>
            </a:endParaRPr>
          </a:p>
          <a:p>
            <a:pPr defTabSz="914400">
              <a:lnSpc>
                <a:spcPct val="100000"/>
              </a:lnSpc>
              <a:spcBef>
                <a:spcPts val="901"/>
              </a:spcBef>
            </a:pPr>
            <a:r>
              <a:rPr b="1" lang="es-ES" sz="1600" spc="-1" strike="noStrike">
                <a:solidFill>
                  <a:srgbClr val="000000"/>
                </a:solidFill>
                <a:latin typeface="Arial"/>
                <a:ea typeface="DejaVu Sans"/>
              </a:rPr>
              <a:t>Tutor de Unidad (JCISAT)</a:t>
            </a:r>
            <a:r>
              <a:rPr b="0" lang="es-ES" sz="1600" spc="-1" strike="noStrike">
                <a:solidFill>
                  <a:srgbClr val="000000"/>
                </a:solidFill>
                <a:latin typeface="Arial"/>
                <a:ea typeface="DejaVu Sans"/>
              </a:rPr>
              <a:t>: Cte. José Luis Puerto Pérez</a:t>
            </a: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	</a:t>
            </a:r>
            <a:endParaRPr b="0" lang="es-ES" sz="1600" spc="-1" strike="noStrike">
              <a:solidFill>
                <a:srgbClr val="000000"/>
              </a:solidFill>
              <a:latin typeface="Arial"/>
            </a:endParaRPr>
          </a:p>
        </p:txBody>
      </p:sp>
      <p:pic>
        <p:nvPicPr>
          <p:cNvPr id="54" name="Imagen 2" descr=""/>
          <p:cNvPicPr/>
          <p:nvPr/>
        </p:nvPicPr>
        <p:blipFill>
          <a:blip r:embed="rId2"/>
          <a:stretch/>
        </p:blipFill>
        <p:spPr>
          <a:xfrm>
            <a:off x="4889160" y="675720"/>
            <a:ext cx="2401920" cy="3481560"/>
          </a:xfrm>
          <a:prstGeom prst="rect">
            <a:avLst/>
          </a:prstGeom>
          <a:ln w="0">
            <a:noFill/>
          </a:ln>
        </p:spPr>
      </p:pic>
      <p:pic>
        <p:nvPicPr>
          <p:cNvPr id="55" name="Imagen5" descr=""/>
          <p:cNvPicPr/>
          <p:nvPr/>
        </p:nvPicPr>
        <p:blipFill>
          <a:blip r:embed="rId3"/>
          <a:stretch/>
        </p:blipFill>
        <p:spPr>
          <a:xfrm>
            <a:off x="87480" y="51480"/>
            <a:ext cx="713880" cy="828720"/>
          </a:xfrm>
          <a:prstGeom prst="rect">
            <a:avLst/>
          </a:prstGeom>
          <a:ln w="0">
            <a:noFill/>
          </a:ln>
        </p:spPr>
      </p:pic>
      <p:sp>
        <p:nvSpPr>
          <p:cNvPr id="56"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7"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8"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9"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0"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1"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2" name="CustomShape 73"/>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63" name="CustomShape 74">
            <a:hlinkClick r:id="rId1"/>
          </p:cNvPr>
          <p:cNvSpPr/>
          <p:nvPr/>
        </p:nvSpPr>
        <p:spPr>
          <a:xfrm>
            <a:off x="2991240" y="230400"/>
            <a:ext cx="561060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s-ES" sz="2600" spc="-1" strike="noStrike">
                <a:solidFill>
                  <a:srgbClr val="000000"/>
                </a:solidFill>
                <a:latin typeface="Arial"/>
                <a:ea typeface="DejaVu Sans"/>
              </a:rPr>
              <a:t>            </a:t>
            </a:r>
            <a:r>
              <a:rPr b="1" lang="es-ES" sz="2600" spc="-1" strike="noStrike">
                <a:solidFill>
                  <a:srgbClr val="000000"/>
                </a:solidFill>
                <a:latin typeface="Arial"/>
                <a:ea typeface="DejaVu Sans"/>
              </a:rPr>
              <a:t>ACTORES DEL SISTEMA</a:t>
            </a:r>
            <a:endParaRPr b="0" lang="es-ES" sz="2600" spc="-1" strike="noStrike">
              <a:solidFill>
                <a:srgbClr val="000000"/>
              </a:solidFill>
              <a:latin typeface="Arial"/>
            </a:endParaRPr>
          </a:p>
        </p:txBody>
      </p:sp>
      <p:pic>
        <p:nvPicPr>
          <p:cNvPr id="164" name="Imagen 17" descr=""/>
          <p:cNvPicPr/>
          <p:nvPr/>
        </p:nvPicPr>
        <p:blipFill>
          <a:blip r:embed="rId2"/>
          <a:stretch/>
        </p:blipFill>
        <p:spPr>
          <a:xfrm>
            <a:off x="87480" y="51480"/>
            <a:ext cx="713880" cy="828720"/>
          </a:xfrm>
          <a:prstGeom prst="rect">
            <a:avLst/>
          </a:prstGeom>
          <a:ln w="0">
            <a:noFill/>
          </a:ln>
        </p:spPr>
      </p:pic>
      <p:pic>
        <p:nvPicPr>
          <p:cNvPr id="165" name="Imagen 18" descr=""/>
          <p:cNvPicPr/>
          <p:nvPr/>
        </p:nvPicPr>
        <p:blipFill>
          <a:blip r:embed="rId3"/>
          <a:stretch/>
        </p:blipFill>
        <p:spPr>
          <a:xfrm>
            <a:off x="11378520" y="16200"/>
            <a:ext cx="713880" cy="1038600"/>
          </a:xfrm>
          <a:prstGeom prst="rect">
            <a:avLst/>
          </a:prstGeom>
          <a:ln w="0">
            <a:noFill/>
          </a:ln>
        </p:spPr>
      </p:pic>
      <p:sp>
        <p:nvSpPr>
          <p:cNvPr id="166" name="CustomShape 75"/>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67" name="CustomShape 76"/>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68" name="CustomShape 77"/>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69" name="CustomShape 78"/>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70" name="CustomShape 79"/>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71" name="CustomShape 80"/>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172" name="Imagen 1" descr=""/>
          <p:cNvPicPr/>
          <p:nvPr/>
        </p:nvPicPr>
        <p:blipFill>
          <a:blip r:embed="rId4"/>
          <a:stretch/>
        </p:blipFill>
        <p:spPr>
          <a:xfrm>
            <a:off x="1242000" y="901080"/>
            <a:ext cx="9901080" cy="4957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3"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174"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75"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176" name="Imagen 44" descr=""/>
          <p:cNvPicPr/>
          <p:nvPr/>
        </p:nvPicPr>
        <p:blipFill>
          <a:blip r:embed="rId1"/>
          <a:stretch/>
        </p:blipFill>
        <p:spPr>
          <a:xfrm>
            <a:off x="87480" y="51480"/>
            <a:ext cx="713880" cy="828720"/>
          </a:xfrm>
          <a:prstGeom prst="rect">
            <a:avLst/>
          </a:prstGeom>
          <a:ln w="0">
            <a:noFill/>
          </a:ln>
        </p:spPr>
      </p:pic>
      <p:pic>
        <p:nvPicPr>
          <p:cNvPr id="177" name="Imagen 45" descr=""/>
          <p:cNvPicPr/>
          <p:nvPr/>
        </p:nvPicPr>
        <p:blipFill>
          <a:blip r:embed="rId2"/>
          <a:stretch/>
        </p:blipFill>
        <p:spPr>
          <a:xfrm>
            <a:off x="11378520" y="16200"/>
            <a:ext cx="713880" cy="1038600"/>
          </a:xfrm>
          <a:prstGeom prst="rect">
            <a:avLst/>
          </a:prstGeom>
          <a:ln w="0">
            <a:noFill/>
          </a:ln>
        </p:spPr>
      </p:pic>
      <p:sp>
        <p:nvSpPr>
          <p:cNvPr id="178"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79"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80"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81"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82"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83"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84" name="Rectángulo 160"/>
          <p:cNvSpPr/>
          <p:nvPr/>
        </p:nvSpPr>
        <p:spPr>
          <a:xfrm>
            <a:off x="3260520" y="881280"/>
            <a:ext cx="811692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REQUISITOS FUNCIONALES </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01: Gestión de Acceso y Altas</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02: Gestión de Autores</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03: Gestión de Artículos</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04: Gestión de Consejeros</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05: Gestión Editorial</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06: Gestión de Suscriptores</a:t>
            </a:r>
            <a:endParaRPr b="0" lang="es-ES" sz="2400" spc="-1" strike="noStrike">
              <a:solidFill>
                <a:srgbClr val="000000"/>
              </a:solidFill>
              <a:latin typeface="Arial"/>
            </a:endParaRPr>
          </a:p>
          <a:p>
            <a:pPr marL="343080" indent="-343080" defTabSz="914400">
              <a:lnSpc>
                <a:spcPct val="200000"/>
              </a:lnSpc>
              <a:buClr>
                <a:srgbClr val="000000"/>
              </a:buClr>
              <a:buFont typeface="Arial"/>
              <a:buChar char="•"/>
            </a:pPr>
            <a:r>
              <a:rPr b="1" lang="es-ES" sz="2400" spc="-1" strike="noStrike">
                <a:solidFill>
                  <a:srgbClr val="000000"/>
                </a:solidFill>
                <a:latin typeface="Arial"/>
                <a:ea typeface="DejaVu Sans"/>
              </a:rPr>
              <a:t>MODULO 07: Gestión Económica</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5"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186"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87"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188" name="Imagen 44" descr=""/>
          <p:cNvPicPr/>
          <p:nvPr/>
        </p:nvPicPr>
        <p:blipFill>
          <a:blip r:embed="rId1"/>
          <a:stretch/>
        </p:blipFill>
        <p:spPr>
          <a:xfrm>
            <a:off x="87480" y="51480"/>
            <a:ext cx="713880" cy="828720"/>
          </a:xfrm>
          <a:prstGeom prst="rect">
            <a:avLst/>
          </a:prstGeom>
          <a:ln w="0">
            <a:noFill/>
          </a:ln>
        </p:spPr>
      </p:pic>
      <p:pic>
        <p:nvPicPr>
          <p:cNvPr id="189" name="Imagen 45" descr=""/>
          <p:cNvPicPr/>
          <p:nvPr/>
        </p:nvPicPr>
        <p:blipFill>
          <a:blip r:embed="rId2"/>
          <a:stretch/>
        </p:blipFill>
        <p:spPr>
          <a:xfrm>
            <a:off x="11378520" y="16200"/>
            <a:ext cx="713880" cy="1038600"/>
          </a:xfrm>
          <a:prstGeom prst="rect">
            <a:avLst/>
          </a:prstGeom>
          <a:ln w="0">
            <a:noFill/>
          </a:ln>
        </p:spPr>
      </p:pic>
      <p:sp>
        <p:nvSpPr>
          <p:cNvPr id="190"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91"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92"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93"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94"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95"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196" name="Table 2"/>
          <p:cNvGraphicFramePr/>
          <p:nvPr/>
        </p:nvGraphicFramePr>
        <p:xfrm>
          <a:off x="1702440" y="1618920"/>
          <a:ext cx="9065880" cy="4061160"/>
        </p:xfrm>
        <a:graphic>
          <a:graphicData uri="http://schemas.openxmlformats.org/drawingml/2006/table">
            <a:tbl>
              <a:tblPr/>
              <a:tblGrid>
                <a:gridCol w="775440"/>
                <a:gridCol w="829080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887400">
                <a:tc>
                  <a:txBody>
                    <a:bodyPr lIns="50760" rIns="50760" anchor="ctr">
                      <a:noAutofit/>
                    </a:bodyPr>
                    <a:p>
                      <a:pPr defTabSz="914400">
                        <a:lnSpc>
                          <a:spcPct val="100000"/>
                        </a:lnSpc>
                      </a:pPr>
                      <a:r>
                        <a:rPr b="0" lang="es-ES" sz="1800" spc="-1" strike="noStrike">
                          <a:solidFill>
                            <a:schemeClr val="dk1"/>
                          </a:solidFill>
                          <a:latin typeface="Arial"/>
                          <a:ea typeface="DejaVu Sans"/>
                        </a:rPr>
                        <a:t>RF01</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Recepción de solicitudes de acceso (formulario web y registro manual desde correo recibido)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887400">
                <a:tc>
                  <a:txBody>
                    <a:bodyPr lIns="50760" rIns="50760" anchor="ctr">
                      <a:noAutofit/>
                    </a:bodyPr>
                    <a:p>
                      <a:pPr defTabSz="914400">
                        <a:lnSpc>
                          <a:spcPct val="100000"/>
                        </a:lnSpc>
                      </a:pPr>
                      <a:r>
                        <a:rPr b="0" lang="es-ES" sz="1800" spc="-1" strike="noStrike">
                          <a:solidFill>
                            <a:schemeClr val="dk1"/>
                          </a:solidFill>
                          <a:latin typeface="Arial"/>
                          <a:ea typeface="DejaVu Sans"/>
                        </a:rPr>
                        <a:t>RF02</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Validación y alta de cuentas por Administrador (creación de usuario/rol y asignación de estado: Pendiente, Aprobado, Rechazado).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887400">
                <a:tc>
                  <a:txBody>
                    <a:bodyPr lIns="50760" rIns="50760" anchor="ctr">
                      <a:noAutofit/>
                    </a:bodyPr>
                    <a:p>
                      <a:pPr defTabSz="914400">
                        <a:lnSpc>
                          <a:spcPct val="100000"/>
                        </a:lnSpc>
                      </a:pPr>
                      <a:r>
                        <a:rPr b="0" lang="es-ES" sz="1800" spc="-1" strike="noStrike">
                          <a:solidFill>
                            <a:schemeClr val="dk1"/>
                          </a:solidFill>
                          <a:latin typeface="Arial"/>
                          <a:ea typeface="DejaVu Sans"/>
                        </a:rPr>
                        <a:t>RF03</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Notificaciones al solicitante con el resultado del alta</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887400">
                <a:tc>
                  <a:txBody>
                    <a:bodyPr lIns="50760" rIns="50760" anchor="ctr">
                      <a:noAutofit/>
                    </a:bodyPr>
                    <a:p>
                      <a:pPr defTabSz="914400">
                        <a:lnSpc>
                          <a:spcPct val="100000"/>
                        </a:lnSpc>
                      </a:pPr>
                      <a:r>
                        <a:rPr b="0" lang="es-ES" sz="1800" spc="-1" strike="noStrike">
                          <a:solidFill>
                            <a:schemeClr val="dk1"/>
                          </a:solidFill>
                          <a:latin typeface="Arial"/>
                          <a:ea typeface="DejaVu Sans"/>
                        </a:rPr>
                        <a:t>RF04</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Recuperación de contraseña y verificación de email.</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197" name="Rectángulo 160"/>
          <p:cNvSpPr/>
          <p:nvPr/>
        </p:nvSpPr>
        <p:spPr>
          <a:xfrm>
            <a:off x="1035360" y="90000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01: Gestión de Acceso y Altas</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198" name="Rectángulo 160"/>
          <p:cNvSpPr/>
          <p:nvPr/>
        </p:nvSpPr>
        <p:spPr>
          <a:xfrm>
            <a:off x="2959920" y="583884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c00000"/>
                </a:solidFill>
                <a:latin typeface="Arial"/>
                <a:ea typeface="DejaVu Sans"/>
              </a:rPr>
              <a:t>ACCESO CON CREDENCIALES DICODEF</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9"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00"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01"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02" name="Imagen 44" descr=""/>
          <p:cNvPicPr/>
          <p:nvPr/>
        </p:nvPicPr>
        <p:blipFill>
          <a:blip r:embed="rId1"/>
          <a:stretch/>
        </p:blipFill>
        <p:spPr>
          <a:xfrm>
            <a:off x="87480" y="51480"/>
            <a:ext cx="713880" cy="828720"/>
          </a:xfrm>
          <a:prstGeom prst="rect">
            <a:avLst/>
          </a:prstGeom>
          <a:ln w="0">
            <a:noFill/>
          </a:ln>
        </p:spPr>
      </p:pic>
      <p:pic>
        <p:nvPicPr>
          <p:cNvPr id="203" name="Imagen 45" descr=""/>
          <p:cNvPicPr/>
          <p:nvPr/>
        </p:nvPicPr>
        <p:blipFill>
          <a:blip r:embed="rId2"/>
          <a:stretch/>
        </p:blipFill>
        <p:spPr>
          <a:xfrm>
            <a:off x="11378520" y="16200"/>
            <a:ext cx="713880" cy="1038600"/>
          </a:xfrm>
          <a:prstGeom prst="rect">
            <a:avLst/>
          </a:prstGeom>
          <a:ln w="0">
            <a:noFill/>
          </a:ln>
        </p:spPr>
      </p:pic>
      <p:sp>
        <p:nvSpPr>
          <p:cNvPr id="204"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05"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06"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07"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08"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09"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210" name="Table 2"/>
          <p:cNvGraphicFramePr/>
          <p:nvPr/>
        </p:nvGraphicFramePr>
        <p:xfrm>
          <a:off x="1138320" y="1896840"/>
          <a:ext cx="9927000" cy="3419640"/>
        </p:xfrm>
        <a:graphic>
          <a:graphicData uri="http://schemas.openxmlformats.org/drawingml/2006/table">
            <a:tbl>
              <a:tblPr/>
              <a:tblGrid>
                <a:gridCol w="849240"/>
                <a:gridCol w="9078120"/>
              </a:tblGrid>
              <a:tr h="511560">
                <a:tc>
                  <a:txBody>
                    <a:bodyPr lIns="50760" rIns="50760" anchor="ctr">
                      <a:noAutofit/>
                    </a:bodyPr>
                    <a:p>
                      <a:pPr algn="ctr" defTabSz="914400">
                        <a:lnSpc>
                          <a:spcPct val="100000"/>
                        </a:lnSpc>
                        <a:tabLst>
                          <a:tab algn="l" pos="0"/>
                        </a:tabLst>
                      </a:pPr>
                      <a:r>
                        <a:rPr b="1" lang="es-ES" sz="1800" spc="-1" strike="noStrike">
                          <a:solidFill>
                            <a:srgbClr val="000000"/>
                          </a:solidFill>
                          <a:latin typeface="Arial"/>
                          <a:ea typeface="Helvetica Neue"/>
                        </a:rPr>
                        <a:t>ID</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800" spc="-1" strike="noStrike">
                          <a:solidFill>
                            <a:srgbClr val="000000"/>
                          </a:solidFill>
                          <a:latin typeface="Arial"/>
                          <a:ea typeface="Helvetica Neue"/>
                        </a:rPr>
                        <a:t>Descripción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2000" spc="-1" strike="noStrike">
                          <a:solidFill>
                            <a:schemeClr val="dk1"/>
                          </a:solidFill>
                          <a:latin typeface="Arial"/>
                          <a:ea typeface="DejaVu Sans"/>
                        </a:rPr>
                        <a:t>RF05</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2000" spc="-1" strike="noStrike">
                          <a:solidFill>
                            <a:schemeClr val="dk1"/>
                          </a:solidFill>
                          <a:latin typeface="Arial"/>
                          <a:ea typeface="DejaVu Sans"/>
                        </a:rPr>
                        <a:t>Captura/edición de datos personales y de contacto de autor</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2000" spc="-1" strike="noStrike">
                          <a:solidFill>
                            <a:schemeClr val="dk1"/>
                          </a:solidFill>
                          <a:latin typeface="Arial"/>
                          <a:ea typeface="DejaVu Sans"/>
                        </a:rPr>
                        <a:t>RF06</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2000" spc="-1" strike="noStrike">
                          <a:solidFill>
                            <a:schemeClr val="dk1"/>
                          </a:solidFill>
                          <a:latin typeface="Arial"/>
                          <a:ea typeface="DejaVu Sans"/>
                        </a:rPr>
                        <a:t>Gestión de direcciones (≥1), con marcaje de “principal” y “envíos postales”</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218160">
                <a:tc>
                  <a:txBody>
                    <a:bodyPr lIns="50760" rIns="50760" anchor="ctr">
                      <a:noAutofit/>
                    </a:bodyPr>
                    <a:p>
                      <a:pPr defTabSz="914400">
                        <a:lnSpc>
                          <a:spcPct val="100000"/>
                        </a:lnSpc>
                      </a:pPr>
                      <a:r>
                        <a:rPr b="0" lang="es-ES" sz="2000" spc="-1" strike="noStrike">
                          <a:solidFill>
                            <a:schemeClr val="dk1"/>
                          </a:solidFill>
                          <a:latin typeface="Arial"/>
                          <a:ea typeface="DejaVu Sans"/>
                        </a:rPr>
                        <a:t>RF07</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2000" spc="-1" strike="noStrike">
                          <a:solidFill>
                            <a:schemeClr val="dk1"/>
                          </a:solidFill>
                          <a:latin typeface="Arial"/>
                          <a:ea typeface="DejaVu Sans"/>
                        </a:rPr>
                        <a:t>Carga de documentos obligatorios: DNI (1), CV (1); y opcionales (otros certificados)</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pPr>
                      <a:r>
                        <a:rPr b="0" lang="es-ES" sz="2000" spc="-1" strike="noStrike">
                          <a:solidFill>
                            <a:schemeClr val="dk1"/>
                          </a:solidFill>
                          <a:latin typeface="Arial"/>
                          <a:ea typeface="DejaVu Sans"/>
                        </a:rPr>
                        <a:t>RF08</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2000" spc="-1" strike="noStrike">
                          <a:solidFill>
                            <a:schemeClr val="dk1"/>
                          </a:solidFill>
                          <a:latin typeface="Arial"/>
                          <a:ea typeface="DejaVu Sans"/>
                        </a:rPr>
                        <a:t>Perfil militar (si aplica): unidad, empleo, destino, nº identificación, etc.</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2000" spc="-1" strike="noStrike">
                          <a:solidFill>
                            <a:schemeClr val="dk1"/>
                          </a:solidFill>
                          <a:latin typeface="Arial"/>
                          <a:ea typeface="DejaVu Sans"/>
                        </a:rPr>
                        <a:t>RF09</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2000" spc="-1" strike="noStrike">
                          <a:solidFill>
                            <a:schemeClr val="dk1"/>
                          </a:solidFill>
                          <a:latin typeface="Arial"/>
                          <a:ea typeface="DejaVu Sans"/>
                        </a:rPr>
                        <a:t>Datos bancarios (con máscara/ocultación parcial)</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2000" spc="-1" strike="noStrike">
                          <a:solidFill>
                            <a:schemeClr val="dk1"/>
                          </a:solidFill>
                          <a:latin typeface="Arial"/>
                          <a:ea typeface="DejaVu Sans"/>
                        </a:rPr>
                        <a:t>RF10</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2000" spc="-1" strike="noStrike">
                          <a:solidFill>
                            <a:schemeClr val="dk1"/>
                          </a:solidFill>
                          <a:latin typeface="Arial"/>
                          <a:ea typeface="DejaVu Sans"/>
                        </a:rPr>
                        <a:t>Espacio de autor con tablero: estado de artículos, observaciones del redactor, acciones pendientes.</a:t>
                      </a:r>
                      <a:endParaRPr b="0" lang="es-ES" sz="20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11" name="Rectángulo 160"/>
          <p:cNvSpPr/>
          <p:nvPr/>
        </p:nvSpPr>
        <p:spPr>
          <a:xfrm>
            <a:off x="1016640" y="115236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02: Gestión de Autores</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2"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13"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14"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15" name="Imagen 44" descr=""/>
          <p:cNvPicPr/>
          <p:nvPr/>
        </p:nvPicPr>
        <p:blipFill>
          <a:blip r:embed="rId1"/>
          <a:stretch/>
        </p:blipFill>
        <p:spPr>
          <a:xfrm>
            <a:off x="87480" y="51480"/>
            <a:ext cx="713880" cy="828720"/>
          </a:xfrm>
          <a:prstGeom prst="rect">
            <a:avLst/>
          </a:prstGeom>
          <a:ln w="0">
            <a:noFill/>
          </a:ln>
        </p:spPr>
      </p:pic>
      <p:pic>
        <p:nvPicPr>
          <p:cNvPr id="216" name="Imagen 45" descr=""/>
          <p:cNvPicPr/>
          <p:nvPr/>
        </p:nvPicPr>
        <p:blipFill>
          <a:blip r:embed="rId2"/>
          <a:stretch/>
        </p:blipFill>
        <p:spPr>
          <a:xfrm>
            <a:off x="11378520" y="16200"/>
            <a:ext cx="713880" cy="1038600"/>
          </a:xfrm>
          <a:prstGeom prst="rect">
            <a:avLst/>
          </a:prstGeom>
          <a:ln w="0">
            <a:noFill/>
          </a:ln>
        </p:spPr>
      </p:pic>
      <p:sp>
        <p:nvSpPr>
          <p:cNvPr id="217"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18"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19"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20"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21"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22"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223" name="Table 2"/>
          <p:cNvGraphicFramePr/>
          <p:nvPr/>
        </p:nvGraphicFramePr>
        <p:xfrm>
          <a:off x="1100880" y="1804680"/>
          <a:ext cx="10067040" cy="2651760"/>
        </p:xfrm>
        <a:graphic>
          <a:graphicData uri="http://schemas.openxmlformats.org/drawingml/2006/table">
            <a:tbl>
              <a:tblPr/>
              <a:tblGrid>
                <a:gridCol w="861120"/>
                <a:gridCol w="920628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RF11</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Alta de artículo por Autor (metadatos: título, resumen, palabras clave, área/temática, tipo)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RF12</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Subida de manuscrito y anexos.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218160">
                <a:tc>
                  <a:txBody>
                    <a:bodyPr lIns="50760" rIns="50760" anchor="ctr">
                      <a:noAutofit/>
                    </a:bodyPr>
                    <a:p>
                      <a:pPr defTabSz="914400">
                        <a:lnSpc>
                          <a:spcPct val="100000"/>
                        </a:lnSpc>
                      </a:pPr>
                      <a:r>
                        <a:rPr b="0" lang="es-ES" sz="1800" spc="-1" strike="noStrike">
                          <a:solidFill>
                            <a:schemeClr val="dk1"/>
                          </a:solidFill>
                          <a:latin typeface="Arial"/>
                          <a:ea typeface="DejaVu Sans"/>
                        </a:rPr>
                        <a:t>RF13</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Versionado de manuscritos (v1, v2… con histórico)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pPr>
                      <a:r>
                        <a:rPr b="0" lang="es-ES" sz="1800" spc="-1" strike="noStrike">
                          <a:solidFill>
                            <a:schemeClr val="dk1"/>
                          </a:solidFill>
                          <a:latin typeface="Arial"/>
                          <a:ea typeface="DejaVu Sans"/>
                        </a:rPr>
                        <a:t>RF14</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Estados del artículo: Borrador, Enviado, En Revisión, Revisado, Aceptado, Rechazado, Publicado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RF15</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Flujo de comunicación (comentarios/observaciones editoriales visibles para el Autor)</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24" name="Rectángulo 160"/>
          <p:cNvSpPr/>
          <p:nvPr/>
        </p:nvSpPr>
        <p:spPr>
          <a:xfrm>
            <a:off x="1035360" y="110880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03: Gestión de Artículos</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5"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26"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27"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28" name="Imagen 44" descr=""/>
          <p:cNvPicPr/>
          <p:nvPr/>
        </p:nvPicPr>
        <p:blipFill>
          <a:blip r:embed="rId1"/>
          <a:stretch/>
        </p:blipFill>
        <p:spPr>
          <a:xfrm>
            <a:off x="87480" y="51480"/>
            <a:ext cx="713880" cy="828720"/>
          </a:xfrm>
          <a:prstGeom prst="rect">
            <a:avLst/>
          </a:prstGeom>
          <a:ln w="0">
            <a:noFill/>
          </a:ln>
        </p:spPr>
      </p:pic>
      <p:pic>
        <p:nvPicPr>
          <p:cNvPr id="229" name="Imagen 45" descr=""/>
          <p:cNvPicPr/>
          <p:nvPr/>
        </p:nvPicPr>
        <p:blipFill>
          <a:blip r:embed="rId2"/>
          <a:stretch/>
        </p:blipFill>
        <p:spPr>
          <a:xfrm>
            <a:off x="11378520" y="16200"/>
            <a:ext cx="713880" cy="1038600"/>
          </a:xfrm>
          <a:prstGeom prst="rect">
            <a:avLst/>
          </a:prstGeom>
          <a:ln w="0">
            <a:noFill/>
          </a:ln>
        </p:spPr>
      </p:pic>
      <p:sp>
        <p:nvSpPr>
          <p:cNvPr id="230"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31"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32"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33"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34"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35"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236" name="Table 2"/>
          <p:cNvGraphicFramePr/>
          <p:nvPr/>
        </p:nvGraphicFramePr>
        <p:xfrm>
          <a:off x="1147680" y="1769040"/>
          <a:ext cx="9973800" cy="2304000"/>
        </p:xfrm>
        <a:graphic>
          <a:graphicData uri="http://schemas.openxmlformats.org/drawingml/2006/table">
            <a:tbl>
              <a:tblPr/>
              <a:tblGrid>
                <a:gridCol w="853200"/>
                <a:gridCol w="912096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RF16</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Panel del Consejero con lista de artículos asignados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RF17</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Descarga/visualización del manuscrito y materiales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218160">
                <a:tc>
                  <a:txBody>
                    <a:bodyPr lIns="50760" rIns="50760" anchor="ctr">
                      <a:noAutofit/>
                    </a:bodyPr>
                    <a:p>
                      <a:pPr defTabSz="914400">
                        <a:lnSpc>
                          <a:spcPct val="100000"/>
                        </a:lnSpc>
                      </a:pPr>
                      <a:r>
                        <a:rPr b="0" lang="es-ES" sz="1800" spc="-1" strike="noStrike">
                          <a:solidFill>
                            <a:schemeClr val="dk1"/>
                          </a:solidFill>
                          <a:latin typeface="Arial"/>
                          <a:ea typeface="DejaVu Sans"/>
                        </a:rPr>
                        <a:t>RF18</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Registro de evaluación: formulario estructurado (criterios, puntuaciones, observaciones, recomendación)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pPr>
                      <a:r>
                        <a:rPr b="0" lang="es-ES" sz="1800" spc="-1" strike="noStrike">
                          <a:solidFill>
                            <a:schemeClr val="dk1"/>
                          </a:solidFill>
                          <a:latin typeface="Arial"/>
                          <a:ea typeface="DejaVu Sans"/>
                        </a:rPr>
                        <a:t>RF19</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Subida de informe adjunto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37" name="Rectángulo 160"/>
          <p:cNvSpPr/>
          <p:nvPr/>
        </p:nvSpPr>
        <p:spPr>
          <a:xfrm>
            <a:off x="1016640" y="111780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04: Gestión de Consejeros</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8"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39"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40"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41" name="Imagen 44" descr=""/>
          <p:cNvPicPr/>
          <p:nvPr/>
        </p:nvPicPr>
        <p:blipFill>
          <a:blip r:embed="rId1"/>
          <a:stretch/>
        </p:blipFill>
        <p:spPr>
          <a:xfrm>
            <a:off x="87480" y="51480"/>
            <a:ext cx="713880" cy="828720"/>
          </a:xfrm>
          <a:prstGeom prst="rect">
            <a:avLst/>
          </a:prstGeom>
          <a:ln w="0">
            <a:noFill/>
          </a:ln>
        </p:spPr>
      </p:pic>
      <p:pic>
        <p:nvPicPr>
          <p:cNvPr id="242" name="Imagen 45" descr=""/>
          <p:cNvPicPr/>
          <p:nvPr/>
        </p:nvPicPr>
        <p:blipFill>
          <a:blip r:embed="rId2"/>
          <a:stretch/>
        </p:blipFill>
        <p:spPr>
          <a:xfrm>
            <a:off x="11378520" y="16200"/>
            <a:ext cx="713880" cy="1038600"/>
          </a:xfrm>
          <a:prstGeom prst="rect">
            <a:avLst/>
          </a:prstGeom>
          <a:ln w="0">
            <a:noFill/>
          </a:ln>
        </p:spPr>
      </p:pic>
      <p:sp>
        <p:nvSpPr>
          <p:cNvPr id="243"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44"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45"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46"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47"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48"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249" name="Table 2"/>
          <p:cNvGraphicFramePr/>
          <p:nvPr/>
        </p:nvGraphicFramePr>
        <p:xfrm>
          <a:off x="469080" y="1329840"/>
          <a:ext cx="11532240" cy="5168520"/>
        </p:xfrm>
        <a:graphic>
          <a:graphicData uri="http://schemas.openxmlformats.org/drawingml/2006/table">
            <a:tbl>
              <a:tblPr/>
              <a:tblGrid>
                <a:gridCol w="986760"/>
                <a:gridCol w="1054584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RF20</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Anonimización de artículos para la evaluación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RF21</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Asignación de artículos a Consejeros (manual y/o asistida por reglas)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RF22</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Decisiones editoriales: Aceptar / Solicitar revisión / Rechazar (con comunicación al Autor)</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218160">
                <a:tc>
                  <a:txBody>
                    <a:bodyPr lIns="50760" rIns="50760" anchor="ctr">
                      <a:noAutofit/>
                    </a:bodyPr>
                    <a:p>
                      <a:pPr defTabSz="914400">
                        <a:lnSpc>
                          <a:spcPct val="100000"/>
                        </a:lnSpc>
                      </a:pPr>
                      <a:r>
                        <a:rPr b="0" lang="es-ES" sz="1800" spc="-1" strike="noStrike">
                          <a:solidFill>
                            <a:schemeClr val="dk1"/>
                          </a:solidFill>
                          <a:latin typeface="Arial"/>
                          <a:ea typeface="DejaVu Sans"/>
                        </a:rPr>
                        <a:t>RF23</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Registro de evaluación: formulario estructurado (puntuaciones, observaciones, recomendación)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pPr>
                      <a:r>
                        <a:rPr b="0" lang="es-ES" sz="1800" spc="-1" strike="noStrike">
                          <a:solidFill>
                            <a:schemeClr val="dk1"/>
                          </a:solidFill>
                          <a:latin typeface="Arial"/>
                          <a:ea typeface="DejaVu Sans"/>
                        </a:rPr>
                        <a:t>RF24</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Gestión de números de la revista y selección de artículos para publicación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RF25</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Generación de etiquetas de envío postal para ejemplares de cortesía (cuando aplique)</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RF26</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Búsqueda y filtros de artículos (por estado, autor, temática, fechas)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RF27</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Búsqueda de autores y consejeros (por nombre, unidad, área de especialidad)</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RF28</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Exportación básica (PDF/Excel) de listados autorizados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RF29</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Historial por artículo (envíos, versiones, evaluaciones, decisiones)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RF30</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Historial por usuario (altas, cambios de perfil, actividad relevante)</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9348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RF31</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Marcado de artículos aceptados para un número de revista.</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50" name="Rectángulo 160"/>
          <p:cNvSpPr/>
          <p:nvPr/>
        </p:nvSpPr>
        <p:spPr>
          <a:xfrm>
            <a:off x="1016640" y="79488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05: Gestión de Editorial</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1"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52"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53"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54" name="Imagen 44" descr=""/>
          <p:cNvPicPr/>
          <p:nvPr/>
        </p:nvPicPr>
        <p:blipFill>
          <a:blip r:embed="rId1"/>
          <a:stretch/>
        </p:blipFill>
        <p:spPr>
          <a:xfrm>
            <a:off x="87480" y="51480"/>
            <a:ext cx="713880" cy="828720"/>
          </a:xfrm>
          <a:prstGeom prst="rect">
            <a:avLst/>
          </a:prstGeom>
          <a:ln w="0">
            <a:noFill/>
          </a:ln>
        </p:spPr>
      </p:pic>
      <p:pic>
        <p:nvPicPr>
          <p:cNvPr id="255" name="Imagen 45" descr=""/>
          <p:cNvPicPr/>
          <p:nvPr/>
        </p:nvPicPr>
        <p:blipFill>
          <a:blip r:embed="rId2"/>
          <a:stretch/>
        </p:blipFill>
        <p:spPr>
          <a:xfrm>
            <a:off x="11378520" y="16200"/>
            <a:ext cx="713880" cy="1038600"/>
          </a:xfrm>
          <a:prstGeom prst="rect">
            <a:avLst/>
          </a:prstGeom>
          <a:ln w="0">
            <a:noFill/>
          </a:ln>
        </p:spPr>
      </p:pic>
      <p:sp>
        <p:nvSpPr>
          <p:cNvPr id="256"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57"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58"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59"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60"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61"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262" name="Table 2"/>
          <p:cNvGraphicFramePr/>
          <p:nvPr/>
        </p:nvGraphicFramePr>
        <p:xfrm>
          <a:off x="469080" y="1329840"/>
          <a:ext cx="11532240" cy="1672920"/>
        </p:xfrm>
        <a:graphic>
          <a:graphicData uri="http://schemas.openxmlformats.org/drawingml/2006/table">
            <a:tbl>
              <a:tblPr/>
              <a:tblGrid>
                <a:gridCol w="986760"/>
                <a:gridCol w="1054584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RF32</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Generación de paquete para maquetación (metadatos + ficheros finales)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RF33</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Parámetros de revisión ( nº de consejeros, plazos)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RF34</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Catálogo de áreas/temáticas y tipos de artículo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63" name="Rectángulo 160"/>
          <p:cNvSpPr/>
          <p:nvPr/>
        </p:nvSpPr>
        <p:spPr>
          <a:xfrm>
            <a:off x="1016640" y="79488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05: Gestión de Editorial</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264" name="Rectángulo 160"/>
          <p:cNvSpPr/>
          <p:nvPr/>
        </p:nvSpPr>
        <p:spPr>
          <a:xfrm>
            <a:off x="902880" y="314100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06: Gestión de Suscriptores</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graphicFrame>
        <p:nvGraphicFramePr>
          <p:cNvPr id="265" name="Table 2"/>
          <p:cNvGraphicFramePr/>
          <p:nvPr/>
        </p:nvGraphicFramePr>
        <p:xfrm>
          <a:off x="444960" y="3728520"/>
          <a:ext cx="11532240" cy="2322720"/>
        </p:xfrm>
        <a:graphic>
          <a:graphicData uri="http://schemas.openxmlformats.org/drawingml/2006/table">
            <a:tbl>
              <a:tblPr/>
              <a:tblGrid>
                <a:gridCol w="986760"/>
                <a:gridCol w="1054584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RF35</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Alta, edición y baja de suscriptores (particulares, unidades, organizaciones), con datos personales, direcciones, perfil militar y datos bancarios)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RF36</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Asociación de suscriptores a suscripciones, con control de fechas de alta/baja, estado (activo, suspendido, cancelado, vencido), número de ejemplares, distribución y forma de pago.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RF37</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Registro de entidad/persona pagadora distinta al suscriptor (con datos fiscales, bancarios, perfil militar y dirección).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6"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67"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68"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69" name="Imagen 44" descr=""/>
          <p:cNvPicPr/>
          <p:nvPr/>
        </p:nvPicPr>
        <p:blipFill>
          <a:blip r:embed="rId1"/>
          <a:stretch/>
        </p:blipFill>
        <p:spPr>
          <a:xfrm>
            <a:off x="87480" y="51480"/>
            <a:ext cx="713880" cy="828720"/>
          </a:xfrm>
          <a:prstGeom prst="rect">
            <a:avLst/>
          </a:prstGeom>
          <a:ln w="0">
            <a:noFill/>
          </a:ln>
        </p:spPr>
      </p:pic>
      <p:pic>
        <p:nvPicPr>
          <p:cNvPr id="270" name="Imagen 45" descr=""/>
          <p:cNvPicPr/>
          <p:nvPr/>
        </p:nvPicPr>
        <p:blipFill>
          <a:blip r:embed="rId2"/>
          <a:stretch/>
        </p:blipFill>
        <p:spPr>
          <a:xfrm>
            <a:off x="11378520" y="16200"/>
            <a:ext cx="713880" cy="1038600"/>
          </a:xfrm>
          <a:prstGeom prst="rect">
            <a:avLst/>
          </a:prstGeom>
          <a:ln w="0">
            <a:noFill/>
          </a:ln>
        </p:spPr>
      </p:pic>
      <p:sp>
        <p:nvSpPr>
          <p:cNvPr id="271"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72"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73"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74"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75"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76"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77" name="Rectángulo 160"/>
          <p:cNvSpPr/>
          <p:nvPr/>
        </p:nvSpPr>
        <p:spPr>
          <a:xfrm>
            <a:off x="802440" y="865800"/>
            <a:ext cx="756648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400" spc="-1" strike="noStrike">
                <a:solidFill>
                  <a:srgbClr val="000000"/>
                </a:solidFill>
                <a:latin typeface="Arial"/>
                <a:ea typeface="DejaVu Sans"/>
              </a:rPr>
              <a:t>MODULO 06: Gestión de Suscriptores</a:t>
            </a: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graphicFrame>
        <p:nvGraphicFramePr>
          <p:cNvPr id="278" name="Table 2"/>
          <p:cNvGraphicFramePr/>
          <p:nvPr/>
        </p:nvGraphicFramePr>
        <p:xfrm>
          <a:off x="469080" y="1546560"/>
          <a:ext cx="11532240" cy="2085120"/>
        </p:xfrm>
        <a:graphic>
          <a:graphicData uri="http://schemas.openxmlformats.org/drawingml/2006/table">
            <a:tbl>
              <a:tblPr/>
              <a:tblGrid>
                <a:gridCol w="986760"/>
                <a:gridCol w="1054584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RF38</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Registro de forma de pago (domiciliación, tarjeta, transferencia, otro), número de revistas facturadas y control de IVA</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RF39</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Configuración de distribución de ejemplares por suscriptor, incluyendo etiquetas de envío postales.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RF40</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Creación de etiquetas con datos del suscriptor o pagador, dirección postal y número de ejemplares, con exportación (PDF/plantilla)</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79" name="Rectángulo 1"/>
          <p:cNvSpPr/>
          <p:nvPr/>
        </p:nvSpPr>
        <p:spPr>
          <a:xfrm>
            <a:off x="709200" y="3850200"/>
            <a:ext cx="499176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s-ES" sz="2400" spc="-1" strike="noStrike">
                <a:solidFill>
                  <a:srgbClr val="000000"/>
                </a:solidFill>
                <a:latin typeface="Arial"/>
                <a:ea typeface="DejaVu Sans"/>
              </a:rPr>
              <a:t>MODULO 07: Gestión Económica</a:t>
            </a:r>
            <a:endParaRPr b="0" lang="es-ES" sz="2400" spc="-1" strike="noStrike">
              <a:solidFill>
                <a:srgbClr val="000000"/>
              </a:solidFill>
              <a:latin typeface="Arial"/>
            </a:endParaRPr>
          </a:p>
        </p:txBody>
      </p:sp>
      <p:graphicFrame>
        <p:nvGraphicFramePr>
          <p:cNvPr id="280" name="Table 2"/>
          <p:cNvGraphicFramePr/>
          <p:nvPr/>
        </p:nvGraphicFramePr>
        <p:xfrm>
          <a:off x="444960" y="4370040"/>
          <a:ext cx="11532240" cy="2102040"/>
        </p:xfrm>
        <a:graphic>
          <a:graphicData uri="http://schemas.openxmlformats.org/drawingml/2006/table">
            <a:tbl>
              <a:tblPr/>
              <a:tblGrid>
                <a:gridCol w="986760"/>
                <a:gridCol w="10545840"/>
              </a:tblGrid>
              <a:tr h="51156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RF41</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Generación de certificados de pago a artículos y autores asociados.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66120">
                <a:tc>
                  <a:txBody>
                    <a:bodyPr lIns="50760" rIns="50760" anchor="ctr">
                      <a:noAutofit/>
                    </a:bodyPr>
                    <a:p>
                      <a:pPr defTabSz="914400">
                        <a:lnSpc>
                          <a:spcPct val="100000"/>
                        </a:lnSpc>
                      </a:pPr>
                      <a:r>
                        <a:rPr b="0" lang="es-ES" sz="1800" spc="-1" strike="noStrike">
                          <a:solidFill>
                            <a:schemeClr val="dk1"/>
                          </a:solidFill>
                          <a:latin typeface="Arial"/>
                          <a:ea typeface="DejaVu Sans"/>
                        </a:rPr>
                        <a:t>RF42</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Exportación de recibos de facturación a suscriptores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pPr>
                      <a:r>
                        <a:rPr b="0" lang="es-ES" sz="1800" spc="-1" strike="noStrike">
                          <a:solidFill>
                            <a:schemeClr val="dk1"/>
                          </a:solidFill>
                          <a:latin typeface="Arial"/>
                          <a:ea typeface="DejaVu Sans"/>
                        </a:rPr>
                        <a:t>RF43</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Control de gatos e ingresos (pagos artículos, suscripciones)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429120">
                <a:tc>
                  <a:txBody>
                    <a:bodyPr lIns="50760" rIns="50760" anchor="ctr">
                      <a:noAutofit/>
                    </a:bodyPr>
                    <a:p>
                      <a:pPr defTabSz="914400">
                        <a:lnSpc>
                          <a:spcPct val="100000"/>
                        </a:lnSpc>
                        <a:tabLst>
                          <a:tab algn="l" pos="0"/>
                        </a:tabLst>
                      </a:pPr>
                      <a:r>
                        <a:rPr b="0" lang="es-ES" sz="1800" spc="-1" strike="noStrike">
                          <a:solidFill>
                            <a:schemeClr val="dk1"/>
                          </a:solidFill>
                          <a:latin typeface="Arial"/>
                          <a:ea typeface="DejaVu Sans"/>
                        </a:rPr>
                        <a:t>RF44</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Generación de informes y estadísticas según métricas predefinidas.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1" name="CustomShape 18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82" name="CustomShape 20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83" name="CustomShape 209"/>
          <p:cNvSpPr/>
          <p:nvPr/>
        </p:nvSpPr>
        <p:spPr>
          <a:xfrm>
            <a:off x="4465800" y="189000"/>
            <a:ext cx="3538440" cy="50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REQUISITOS</a:t>
            </a:r>
            <a:endParaRPr b="0" lang="es-ES" sz="2600" spc="-1" strike="noStrike">
              <a:solidFill>
                <a:srgbClr val="000000"/>
              </a:solidFill>
              <a:latin typeface="Arial"/>
            </a:endParaRPr>
          </a:p>
        </p:txBody>
      </p:sp>
      <p:pic>
        <p:nvPicPr>
          <p:cNvPr id="284" name="Imagen 44" descr=""/>
          <p:cNvPicPr/>
          <p:nvPr/>
        </p:nvPicPr>
        <p:blipFill>
          <a:blip r:embed="rId1"/>
          <a:stretch/>
        </p:blipFill>
        <p:spPr>
          <a:xfrm>
            <a:off x="87480" y="51480"/>
            <a:ext cx="713880" cy="828720"/>
          </a:xfrm>
          <a:prstGeom prst="rect">
            <a:avLst/>
          </a:prstGeom>
          <a:ln w="0">
            <a:noFill/>
          </a:ln>
        </p:spPr>
      </p:pic>
      <p:pic>
        <p:nvPicPr>
          <p:cNvPr id="285" name="Imagen 45" descr=""/>
          <p:cNvPicPr/>
          <p:nvPr/>
        </p:nvPicPr>
        <p:blipFill>
          <a:blip r:embed="rId2"/>
          <a:stretch/>
        </p:blipFill>
        <p:spPr>
          <a:xfrm>
            <a:off x="11378520" y="16200"/>
            <a:ext cx="713880" cy="1038600"/>
          </a:xfrm>
          <a:prstGeom prst="rect">
            <a:avLst/>
          </a:prstGeom>
          <a:ln w="0">
            <a:noFill/>
          </a:ln>
        </p:spPr>
      </p:pic>
      <p:sp>
        <p:nvSpPr>
          <p:cNvPr id="286" name="CustomShape 2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87" name="CustomShape 2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88" name="CustomShape 2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89" name="CustomShape 2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90" name="CustomShape 2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91" name="CustomShape 2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292" name="Table 2"/>
          <p:cNvGraphicFramePr/>
          <p:nvPr/>
        </p:nvGraphicFramePr>
        <p:xfrm>
          <a:off x="2137680" y="1733400"/>
          <a:ext cx="8195400" cy="3813480"/>
        </p:xfrm>
        <a:graphic>
          <a:graphicData uri="http://schemas.openxmlformats.org/drawingml/2006/table">
            <a:tbl>
              <a:tblPr/>
              <a:tblGrid>
                <a:gridCol w="938880"/>
                <a:gridCol w="7256880"/>
              </a:tblGrid>
              <a:tr h="519120">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ID</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1" lang="es-ES" sz="1600" spc="-1" strike="noStrike">
                          <a:solidFill>
                            <a:srgbClr val="000000"/>
                          </a:solidFill>
                          <a:latin typeface="Arial"/>
                          <a:ea typeface="Helvetica Neue"/>
                        </a:rPr>
                        <a:t>Descripción</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901080">
                <a:tc>
                  <a:txBody>
                    <a:bodyPr lIns="50760" rIns="50760" anchor="ctr">
                      <a:noAutofit/>
                    </a:bodyPr>
                    <a:p>
                      <a:pPr defTabSz="914400">
                        <a:lnSpc>
                          <a:spcPct val="100000"/>
                        </a:lnSpc>
                      </a:pPr>
                      <a:r>
                        <a:rPr b="0" lang="es-ES" sz="1800" spc="-1" strike="noStrike">
                          <a:solidFill>
                            <a:schemeClr val="dk1"/>
                          </a:solidFill>
                          <a:latin typeface="Arial"/>
                          <a:ea typeface="DejaVu Sans"/>
                        </a:rPr>
                        <a:t>RNF01</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Cumplimiento de la Ley de Protección de Datos (LOPD/GDD)</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10640">
                <a:tc>
                  <a:txBody>
                    <a:bodyPr lIns="50760" rIns="50760" anchor="ctr">
                      <a:noAutofit/>
                    </a:bodyPr>
                    <a:p>
                      <a:pPr defTabSz="914400">
                        <a:lnSpc>
                          <a:spcPct val="100000"/>
                        </a:lnSpc>
                      </a:pPr>
                      <a:r>
                        <a:rPr b="0" lang="es-ES" sz="1800" spc="-1" strike="noStrike">
                          <a:solidFill>
                            <a:schemeClr val="dk1"/>
                          </a:solidFill>
                          <a:latin typeface="Arial"/>
                          <a:ea typeface="DejaVu Sans"/>
                        </a:rPr>
                        <a:t>RNF02</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Subida de ficheros hasta 60 MB por petición.</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81560">
                <a:tc>
                  <a:txBody>
                    <a:bodyPr lIns="50400" rIns="50400" anchor="ctr">
                      <a:noAutofit/>
                    </a:bodyPr>
                    <a:p>
                      <a:pPr defTabSz="914400">
                        <a:lnSpc>
                          <a:spcPct val="100000"/>
                        </a:lnSpc>
                      </a:pPr>
                      <a:r>
                        <a:rPr b="0" lang="es-ES" sz="1800" spc="-1" strike="noStrike">
                          <a:solidFill>
                            <a:srgbClr val="000000"/>
                          </a:solidFill>
                          <a:latin typeface="Arial"/>
                          <a:ea typeface="DejaVu Sans"/>
                        </a:rPr>
                        <a:t>RNF03</a:t>
                      </a:r>
                      <a:endParaRPr b="0" lang="es-ES" sz="1800" spc="-1" strike="noStrike">
                        <a:solidFill>
                          <a:srgbClr val="000000"/>
                        </a:solidFill>
                        <a:latin typeface="Arial"/>
                      </a:endParaRPr>
                    </a:p>
                  </a:txBody>
                  <a:tcPr anchor="ctr" marL="50400" marR="50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Almacenamiento inicial ≥ 200 GB con crecimiento anual configurable</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901080">
                <a:tc>
                  <a:txBody>
                    <a:bodyPr lIns="50760" rIns="50760" anchor="ctr">
                      <a:noAutofit/>
                    </a:bodyPr>
                    <a:p>
                      <a:pPr defTabSz="914400">
                        <a:lnSpc>
                          <a:spcPct val="100000"/>
                        </a:lnSpc>
                      </a:pPr>
                      <a:r>
                        <a:rPr b="0" lang="es-ES" sz="1800" spc="-1" strike="noStrike">
                          <a:solidFill>
                            <a:schemeClr val="dk1"/>
                          </a:solidFill>
                          <a:latin typeface="Arial"/>
                          <a:ea typeface="DejaVu Sans"/>
                        </a:rPr>
                        <a:t>RNF04</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defTabSz="914400">
                        <a:lnSpc>
                          <a:spcPct val="100000"/>
                        </a:lnSpc>
                      </a:pPr>
                      <a:r>
                        <a:rPr b="0" lang="es-ES" sz="1800" spc="-1" strike="noStrike">
                          <a:solidFill>
                            <a:schemeClr val="dk1"/>
                          </a:solidFill>
                          <a:latin typeface="Arial"/>
                          <a:ea typeface="DejaVu Sans"/>
                        </a:rPr>
                        <a:t>Compatibilidad con los principales navegadores Chrome/Edge/Firefox</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93" name="Rectángulo 160"/>
          <p:cNvSpPr/>
          <p:nvPr/>
        </p:nvSpPr>
        <p:spPr>
          <a:xfrm>
            <a:off x="1035360" y="900000"/>
            <a:ext cx="3773520" cy="595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1800" spc="-1" strike="noStrike">
                <a:solidFill>
                  <a:srgbClr val="000000"/>
                </a:solidFill>
                <a:latin typeface="Arial"/>
                <a:ea typeface="DejaVu Sans"/>
              </a:rPr>
              <a:t>REQUISITOS NO FUNCIONALES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3"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4"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5"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6"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7"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68"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69" name="CustomShape 8"/>
          <p:cNvSpPr/>
          <p:nvPr/>
        </p:nvSpPr>
        <p:spPr>
          <a:xfrm>
            <a:off x="3917520" y="26064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70" name="CustomShape 10"/>
          <p:cNvSpPr/>
          <p:nvPr/>
        </p:nvSpPr>
        <p:spPr>
          <a:xfrm>
            <a:off x="5580000" y="304560"/>
            <a:ext cx="3395880" cy="4107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ÍNDICE</a:t>
            </a:r>
            <a:endParaRPr b="0" lang="es-ES" sz="2600" spc="-1" strike="noStrike">
              <a:solidFill>
                <a:srgbClr val="000000"/>
              </a:solidFill>
              <a:latin typeface="Arial"/>
            </a:endParaRPr>
          </a:p>
        </p:txBody>
      </p:sp>
      <p:pic>
        <p:nvPicPr>
          <p:cNvPr id="71" name="Imagen5" descr=""/>
          <p:cNvPicPr/>
          <p:nvPr/>
        </p:nvPicPr>
        <p:blipFill>
          <a:blip r:embed="rId1"/>
          <a:stretch/>
        </p:blipFill>
        <p:spPr>
          <a:xfrm>
            <a:off x="87480" y="51480"/>
            <a:ext cx="713880" cy="828720"/>
          </a:xfrm>
          <a:prstGeom prst="rect">
            <a:avLst/>
          </a:prstGeom>
          <a:ln w="0">
            <a:noFill/>
          </a:ln>
        </p:spPr>
      </p:pic>
      <p:pic>
        <p:nvPicPr>
          <p:cNvPr id="72" name="Imagen 4" descr=""/>
          <p:cNvPicPr/>
          <p:nvPr/>
        </p:nvPicPr>
        <p:blipFill>
          <a:blip r:embed="rId2"/>
          <a:stretch/>
        </p:blipFill>
        <p:spPr>
          <a:xfrm>
            <a:off x="11378520" y="16200"/>
            <a:ext cx="713880" cy="1038600"/>
          </a:xfrm>
          <a:prstGeom prst="rect">
            <a:avLst/>
          </a:prstGeom>
          <a:ln w="0">
            <a:noFill/>
          </a:ln>
        </p:spPr>
      </p:pic>
      <p:sp>
        <p:nvSpPr>
          <p:cNvPr id="73" name="PlaceHolder 2"/>
          <p:cNvSpPr/>
          <p:nvPr/>
        </p:nvSpPr>
        <p:spPr>
          <a:xfrm>
            <a:off x="609480" y="1065960"/>
            <a:ext cx="10958040" cy="520560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s-ES" sz="2200" spc="-1" strike="noStrike">
              <a:solidFill>
                <a:srgbClr val="000000"/>
              </a:solidFill>
              <a:latin typeface="Arial"/>
            </a:endParaRPr>
          </a:p>
          <a:p>
            <a:pPr defTabSz="914400">
              <a:lnSpc>
                <a:spcPct val="100000"/>
              </a:lnSpc>
            </a:pPr>
            <a:r>
              <a:rPr b="1" lang="es-ES" sz="2600" spc="-1" strike="noStrike">
                <a:solidFill>
                  <a:srgbClr val="000000"/>
                </a:solidFill>
                <a:latin typeface="Arial"/>
                <a:ea typeface="DejaVu Sans"/>
              </a:rPr>
              <a:t>EVS – ERS – MVP</a:t>
            </a:r>
            <a:endParaRPr b="0" lang="es-ES" sz="2600" spc="-1" strike="noStrike">
              <a:solidFill>
                <a:srgbClr val="000000"/>
              </a:solidFill>
              <a:latin typeface="Arial"/>
            </a:endParaRPr>
          </a:p>
          <a:p>
            <a:pPr defTabSz="914400">
              <a:lnSpc>
                <a:spcPct val="100000"/>
              </a:lnSpc>
            </a:pPr>
            <a:r>
              <a:rPr b="1" lang="es-ES" sz="2600" spc="-1" strike="noStrike">
                <a:solidFill>
                  <a:srgbClr val="000000"/>
                </a:solidFill>
                <a:latin typeface="Arial"/>
                <a:ea typeface="DejaVu Sans"/>
              </a:rPr>
              <a:t>	</a:t>
            </a:r>
            <a:r>
              <a:rPr b="0" lang="es-ES" sz="2600" spc="-1" strike="noStrike">
                <a:solidFill>
                  <a:srgbClr val="000000"/>
                </a:solidFill>
                <a:latin typeface="Arial"/>
                <a:ea typeface="DejaVu Sans"/>
              </a:rPr>
              <a:t>-</a:t>
            </a:r>
            <a:r>
              <a:rPr b="1" lang="es-ES" sz="2600" spc="-1" strike="noStrike">
                <a:solidFill>
                  <a:srgbClr val="000000"/>
                </a:solidFill>
                <a:latin typeface="Arial"/>
                <a:ea typeface="DejaVu Sans"/>
              </a:rPr>
              <a:t> </a:t>
            </a:r>
            <a:r>
              <a:rPr b="0" lang="es-ES" sz="2600" spc="-1" strike="noStrike">
                <a:solidFill>
                  <a:srgbClr val="000000"/>
                </a:solidFill>
                <a:latin typeface="Arial"/>
                <a:ea typeface="DejaVu Sans"/>
              </a:rPr>
              <a:t>Análisis del problema. Situación Actual.</a:t>
            </a:r>
            <a:endParaRPr b="0" lang="es-ES" sz="26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Diagramas: Mind Map y Impact Map</a:t>
            </a:r>
            <a:endParaRPr b="0" lang="es-ES" sz="24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Requisitos Funcionales y No Funcionales</a:t>
            </a:r>
            <a:endParaRPr b="0" lang="es-ES" sz="24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Alternativas</a:t>
            </a:r>
            <a:endParaRPr b="0" lang="es-ES" sz="24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Matriz de cumplimiento de requisitos</a:t>
            </a:r>
            <a:endParaRPr b="0" lang="es-ES" sz="24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Matriz de decisión</a:t>
            </a:r>
            <a:endParaRPr b="0" lang="es-ES" sz="24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Interfaz de usuario</a:t>
            </a:r>
            <a:endParaRPr b="0" lang="es-ES" sz="2400" spc="-1" strike="noStrike">
              <a:solidFill>
                <a:srgbClr val="000000"/>
              </a:solidFill>
              <a:latin typeface="Arial"/>
            </a:endParaRPr>
          </a:p>
          <a:p>
            <a:pPr defTabSz="914400">
              <a:lnSpc>
                <a:spcPct val="100000"/>
              </a:lnSpc>
            </a:pPr>
            <a:r>
              <a:rPr b="0" lang="es-ES" sz="2400" spc="-1" strike="noStrike">
                <a:solidFill>
                  <a:srgbClr val="000000"/>
                </a:solidFill>
                <a:latin typeface="Arial"/>
                <a:ea typeface="DejaVu Sans"/>
              </a:rPr>
              <a:t>	</a:t>
            </a:r>
            <a:r>
              <a:rPr b="0" lang="es-ES" sz="2400" spc="-1" strike="noStrike">
                <a:solidFill>
                  <a:srgbClr val="000000"/>
                </a:solidFill>
                <a:latin typeface="Arial"/>
                <a:ea typeface="DejaVu Sans"/>
              </a:rPr>
              <a:t>- MVP</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alphaModFix amt="0"/>
          </a:blip>
          <a:tile tx="0" ty="0" sx="99940" sy="99979" algn="tl"/>
        </a:blipFill>
      </p:bgPr>
    </p:bg>
    <p:spTree>
      <p:nvGrpSpPr>
        <p:cNvPr id="1" name=""/>
        <p:cNvGrpSpPr/>
        <p:nvPr/>
      </p:nvGrpSpPr>
      <p:grpSpPr>
        <a:xfrm>
          <a:off x="0" y="0"/>
          <a:ext cx="0" cy="0"/>
          <a:chOff x="0" y="0"/>
          <a:chExt cx="0" cy="0"/>
        </a:xfrm>
      </p:grpSpPr>
      <p:sp>
        <p:nvSpPr>
          <p:cNvPr id="294" name="CustomShape 18"/>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295" name="CustomShape 19"/>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296" name="CustomShape 20"/>
          <p:cNvSpPr/>
          <p:nvPr/>
        </p:nvSpPr>
        <p:spPr>
          <a:xfrm>
            <a:off x="3351240" y="230400"/>
            <a:ext cx="654408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ESTUDIO DE ALTERNATIVAS</a:t>
            </a:r>
            <a:endParaRPr b="0" lang="es-ES" sz="2600" spc="-1" strike="noStrike">
              <a:solidFill>
                <a:srgbClr val="000000"/>
              </a:solidFill>
              <a:latin typeface="Arial"/>
            </a:endParaRPr>
          </a:p>
        </p:txBody>
      </p:sp>
      <p:pic>
        <p:nvPicPr>
          <p:cNvPr id="297" name="Imagen 6" descr=""/>
          <p:cNvPicPr/>
          <p:nvPr/>
        </p:nvPicPr>
        <p:blipFill>
          <a:blip r:embed="rId2"/>
          <a:stretch/>
        </p:blipFill>
        <p:spPr>
          <a:xfrm>
            <a:off x="87480" y="51480"/>
            <a:ext cx="713880" cy="828720"/>
          </a:xfrm>
          <a:prstGeom prst="rect">
            <a:avLst/>
          </a:prstGeom>
          <a:ln w="0">
            <a:noFill/>
          </a:ln>
        </p:spPr>
      </p:pic>
      <p:pic>
        <p:nvPicPr>
          <p:cNvPr id="298" name="Imagen 7" descr=""/>
          <p:cNvPicPr/>
          <p:nvPr/>
        </p:nvPicPr>
        <p:blipFill>
          <a:blip r:embed="rId3"/>
          <a:stretch/>
        </p:blipFill>
        <p:spPr>
          <a:xfrm>
            <a:off x="11378520" y="16200"/>
            <a:ext cx="713880" cy="1038600"/>
          </a:xfrm>
          <a:prstGeom prst="rect">
            <a:avLst/>
          </a:prstGeom>
          <a:ln w="0">
            <a:noFill/>
          </a:ln>
        </p:spPr>
      </p:pic>
      <p:sp>
        <p:nvSpPr>
          <p:cNvPr id="299" name="CustomShape 2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00" name="CustomShape 2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01" name="CustomShape 2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02" name="CustomShape 2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03" name="CustomShape 2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04" name="CustomShape 2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05" name="CustomShape 180"/>
          <p:cNvSpPr/>
          <p:nvPr/>
        </p:nvSpPr>
        <p:spPr>
          <a:xfrm>
            <a:off x="2672640" y="1080000"/>
            <a:ext cx="7132680" cy="3610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s-ES" sz="3200" spc="-1" strike="noStrike">
                <a:solidFill>
                  <a:srgbClr val="000000"/>
                </a:solidFill>
                <a:latin typeface="Arial"/>
                <a:ea typeface="DejaVu Sans"/>
              </a:rPr>
              <a:t>ALTERNATIVA COMERCIAL</a:t>
            </a:r>
            <a:endParaRPr b="0" lang="es-ES" sz="3200" spc="-1" strike="noStrike">
              <a:solidFill>
                <a:srgbClr val="000000"/>
              </a:solidFill>
              <a:latin typeface="Arial"/>
            </a:endParaRPr>
          </a:p>
        </p:txBody>
      </p:sp>
      <p:sp>
        <p:nvSpPr>
          <p:cNvPr id="306" name="CustomShape 181"/>
          <p:cNvSpPr/>
          <p:nvPr/>
        </p:nvSpPr>
        <p:spPr>
          <a:xfrm>
            <a:off x="2521440" y="2877480"/>
            <a:ext cx="7083720" cy="3546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s-ES" sz="3200" spc="-1" strike="noStrike">
                <a:solidFill>
                  <a:srgbClr val="000000"/>
                </a:solidFill>
                <a:latin typeface="Arial"/>
                <a:ea typeface="DejaVu Sans"/>
              </a:rPr>
              <a:t>ALTERNATIVA SOFTWARE LIBRE</a:t>
            </a:r>
            <a:endParaRPr b="0" lang="es-ES" sz="3200" spc="-1" strike="noStrike">
              <a:solidFill>
                <a:srgbClr val="000000"/>
              </a:solidFill>
              <a:latin typeface="Arial"/>
            </a:endParaRPr>
          </a:p>
        </p:txBody>
      </p:sp>
      <p:sp>
        <p:nvSpPr>
          <p:cNvPr id="307" name="CustomShape 182"/>
          <p:cNvSpPr/>
          <p:nvPr/>
        </p:nvSpPr>
        <p:spPr>
          <a:xfrm>
            <a:off x="1521000" y="4900680"/>
            <a:ext cx="9133200" cy="3546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0" lang="es-ES" sz="3200" spc="-1" strike="noStrike">
                <a:solidFill>
                  <a:srgbClr val="000000"/>
                </a:solidFill>
                <a:latin typeface="Arial"/>
                <a:ea typeface="DejaVu Sans"/>
              </a:rPr>
              <a:t>ALTERNATIVA DESARROLLO PROPIO</a:t>
            </a:r>
            <a:endParaRPr b="0" lang="es-ES" sz="3200" spc="-1" strike="noStrike">
              <a:solidFill>
                <a:srgbClr val="000000"/>
              </a:solidFill>
              <a:latin typeface="Arial"/>
            </a:endParaRPr>
          </a:p>
        </p:txBody>
      </p:sp>
      <p:pic>
        <p:nvPicPr>
          <p:cNvPr id="308" name="Imagen 145" descr=""/>
          <p:cNvPicPr/>
          <p:nvPr/>
        </p:nvPicPr>
        <p:blipFill>
          <a:blip r:embed="rId4"/>
          <a:stretch/>
        </p:blipFill>
        <p:spPr>
          <a:xfrm>
            <a:off x="5073840" y="3483720"/>
            <a:ext cx="1978560" cy="1305000"/>
          </a:xfrm>
          <a:prstGeom prst="rect">
            <a:avLst/>
          </a:prstGeom>
          <a:ln w="0">
            <a:noFill/>
          </a:ln>
        </p:spPr>
      </p:pic>
      <p:pic>
        <p:nvPicPr>
          <p:cNvPr id="309" name="Imagen 146" descr=""/>
          <p:cNvPicPr/>
          <p:nvPr/>
        </p:nvPicPr>
        <p:blipFill>
          <a:blip r:embed="rId5"/>
          <a:stretch/>
        </p:blipFill>
        <p:spPr>
          <a:xfrm>
            <a:off x="5040000" y="1636920"/>
            <a:ext cx="2230920" cy="1172160"/>
          </a:xfrm>
          <a:prstGeom prst="rect">
            <a:avLst/>
          </a:prstGeom>
          <a:ln w="0">
            <a:noFill/>
          </a:ln>
        </p:spPr>
      </p:pic>
      <p:pic>
        <p:nvPicPr>
          <p:cNvPr id="310" name="Imagen 18" descr=""/>
          <p:cNvPicPr/>
          <p:nvPr/>
        </p:nvPicPr>
        <p:blipFill>
          <a:blip r:embed="rId6"/>
          <a:stretch/>
        </p:blipFill>
        <p:spPr>
          <a:xfrm>
            <a:off x="4308480" y="5442480"/>
            <a:ext cx="3509640" cy="10137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1" name="CustomShape 32"/>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312" name="CustomShape 41"/>
          <p:cNvSpPr/>
          <p:nvPr/>
        </p:nvSpPr>
        <p:spPr>
          <a:xfrm>
            <a:off x="3935160" y="1188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13" name="CustomShape 194"/>
          <p:cNvSpPr/>
          <p:nvPr/>
        </p:nvSpPr>
        <p:spPr>
          <a:xfrm>
            <a:off x="2991240" y="246960"/>
            <a:ext cx="780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ALTERNATIVA SOFTWARE COMERCIAL</a:t>
            </a:r>
            <a:endParaRPr b="0" lang="es-ES" sz="2600" spc="-1" strike="noStrike">
              <a:solidFill>
                <a:srgbClr val="000000"/>
              </a:solidFill>
              <a:latin typeface="Arial"/>
            </a:endParaRPr>
          </a:p>
        </p:txBody>
      </p:sp>
      <p:pic>
        <p:nvPicPr>
          <p:cNvPr id="314" name="Imagen 40" descr=""/>
          <p:cNvPicPr/>
          <p:nvPr/>
        </p:nvPicPr>
        <p:blipFill>
          <a:blip r:embed="rId1"/>
          <a:stretch/>
        </p:blipFill>
        <p:spPr>
          <a:xfrm>
            <a:off x="87480" y="51480"/>
            <a:ext cx="713880" cy="828720"/>
          </a:xfrm>
          <a:prstGeom prst="rect">
            <a:avLst/>
          </a:prstGeom>
          <a:ln w="0">
            <a:noFill/>
          </a:ln>
        </p:spPr>
      </p:pic>
      <p:pic>
        <p:nvPicPr>
          <p:cNvPr id="315" name="Imagen 41" descr=""/>
          <p:cNvPicPr/>
          <p:nvPr/>
        </p:nvPicPr>
        <p:blipFill>
          <a:blip r:embed="rId2"/>
          <a:stretch/>
        </p:blipFill>
        <p:spPr>
          <a:xfrm>
            <a:off x="11378520" y="16200"/>
            <a:ext cx="713880" cy="1038600"/>
          </a:xfrm>
          <a:prstGeom prst="rect">
            <a:avLst/>
          </a:prstGeom>
          <a:ln w="0">
            <a:noFill/>
          </a:ln>
        </p:spPr>
      </p:pic>
      <p:sp>
        <p:nvSpPr>
          <p:cNvPr id="316" name="CustomShape 195"/>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17" name="CustomShape 196"/>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18" name="CustomShape 197"/>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19" name="CustomShape 198"/>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20" name="CustomShape 199"/>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21" name="CustomShape 200"/>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22" name="PlaceHolder 6"/>
          <p:cNvSpPr/>
          <p:nvPr/>
        </p:nvSpPr>
        <p:spPr>
          <a:xfrm>
            <a:off x="371160" y="1067760"/>
            <a:ext cx="5034960" cy="8009640"/>
          </a:xfrm>
          <a:prstGeom prst="rect">
            <a:avLst/>
          </a:prstGeom>
          <a:noFill/>
          <a:ln w="0">
            <a:noFill/>
          </a:ln>
        </p:spPr>
        <p:style>
          <a:lnRef idx="0"/>
          <a:fillRef idx="0"/>
          <a:effectRef idx="0"/>
          <a:fontRef idx="minor"/>
        </p:style>
        <p:txBody>
          <a:bodyPr lIns="0" rIns="0" tIns="0" bIns="0" anchor="t">
            <a:noAutofit/>
          </a:bodyPr>
          <a:p>
            <a:pPr algn="just" defTabSz="914400">
              <a:lnSpc>
                <a:spcPct val="100000"/>
              </a:lnSpc>
            </a:pPr>
            <a:endParaRPr b="0" lang="es-ES" sz="1600" spc="-1" strike="noStrike">
              <a:solidFill>
                <a:srgbClr val="000000"/>
              </a:solidFill>
              <a:latin typeface="Arial"/>
            </a:endParaRPr>
          </a:p>
          <a:p>
            <a:pPr defTabSz="914400">
              <a:lnSpc>
                <a:spcPct val="100000"/>
              </a:lnSpc>
            </a:pPr>
            <a:r>
              <a:rPr b="1" lang="es-ES" sz="1600" spc="-1" strike="noStrike">
                <a:solidFill>
                  <a:srgbClr val="000000"/>
                </a:solidFill>
                <a:latin typeface="Arial"/>
                <a:ea typeface="DejaVu Sans"/>
              </a:rPr>
              <a:t>Tipo de licencia</a:t>
            </a:r>
            <a:r>
              <a:rPr b="0" lang="es-ES" sz="1600" spc="-1" strike="noStrike">
                <a:solidFill>
                  <a:srgbClr val="000000"/>
                </a:solidFill>
                <a:latin typeface="Arial"/>
                <a:ea typeface="DejaVu Sans"/>
              </a:rPr>
              <a:t>: Propietaria, modelo SaaS (cloud).</a:t>
            </a:r>
            <a:endParaRPr b="0" lang="es-ES" sz="1600" spc="-1" strike="noStrike">
              <a:solidFill>
                <a:srgbClr val="000000"/>
              </a:solidFill>
              <a:latin typeface="Arial"/>
            </a:endParaRPr>
          </a:p>
          <a:p>
            <a:pPr defTabSz="914400">
              <a:lnSpc>
                <a:spcPct val="100000"/>
              </a:lnSpc>
            </a:pPr>
            <a:r>
              <a:rPr b="1" lang="es-ES" sz="1600" spc="-1" strike="noStrike">
                <a:solidFill>
                  <a:srgbClr val="000000"/>
                </a:solidFill>
                <a:latin typeface="Arial"/>
                <a:ea typeface="DejaVu Sans"/>
              </a:rPr>
              <a:t>Lenguaje / Plataforma</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Aplicación SaaS propietaria, arquitectura multi-tenant en </a:t>
            </a:r>
            <a:r>
              <a:rPr b="1" lang="es-ES" sz="1600" spc="-1" strike="noStrike">
                <a:solidFill>
                  <a:srgbClr val="000000"/>
                </a:solidFill>
                <a:latin typeface="Arial"/>
                <a:ea typeface="DejaVu Sans"/>
              </a:rPr>
              <a:t>.NET</a:t>
            </a:r>
            <a:r>
              <a:rPr b="0" lang="es-ES" sz="1600" spc="-1" strike="noStrike">
                <a:solidFill>
                  <a:srgbClr val="000000"/>
                </a:solidFill>
                <a:latin typeface="Arial"/>
                <a:ea typeface="DejaVu Sans"/>
              </a:rPr>
              <a:t> (C#) sobre Azure .</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Base de datos</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Microsoft SQL Server (cloud, gestionado por el proveedor).</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Frontend</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Web app responsive, Angular/React (no abierto a customización directa).</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Infraestructura</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Hosting en </a:t>
            </a:r>
            <a:r>
              <a:rPr b="1" lang="es-ES" sz="1600" spc="-1" strike="noStrike">
                <a:solidFill>
                  <a:srgbClr val="000000"/>
                </a:solidFill>
                <a:latin typeface="Arial"/>
                <a:ea typeface="DejaVu Sans"/>
              </a:rPr>
              <a:t>Microsoft Azure</a:t>
            </a:r>
            <a:r>
              <a:rPr b="0" lang="es-ES" sz="1600" spc="-1" strike="noStrike">
                <a:solidFill>
                  <a:srgbClr val="000000"/>
                </a:solidFill>
                <a:latin typeface="Arial"/>
                <a:ea typeface="DejaVu Sans"/>
              </a:rPr>
              <a:t> (cloud).</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Copias de seguridad y escalado gestionados por el proveedor.</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Extensiones</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Integraciones con CRM, facturación, publicidad (API cerrada).</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Despliegue</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SaaS, acceso solo vía navegador, sin instalación local.</a:t>
            </a:r>
            <a:endParaRPr b="0" lang="es-ES" sz="1600" spc="-1" strike="noStrike">
              <a:solidFill>
                <a:srgbClr val="000000"/>
              </a:solidFill>
              <a:latin typeface="Arial"/>
            </a:endParaRPr>
          </a:p>
          <a:p>
            <a:pPr marL="457200" defTabSz="914400">
              <a:lnSpc>
                <a:spcPct val="100000"/>
              </a:lnSpc>
            </a:pPr>
            <a:endParaRPr b="0" lang="es-ES" sz="1800" spc="-1" strike="noStrike">
              <a:solidFill>
                <a:srgbClr val="000000"/>
              </a:solidFill>
              <a:latin typeface="Arial"/>
            </a:endParaRPr>
          </a:p>
          <a:p>
            <a:pPr marL="457200" defTabSz="914400">
              <a:lnSpc>
                <a:spcPct val="100000"/>
              </a:lnSpc>
            </a:pPr>
            <a:endParaRPr b="0" lang="es-ES" sz="2400" spc="-1" strike="noStrike">
              <a:solidFill>
                <a:srgbClr val="000000"/>
              </a:solidFill>
              <a:latin typeface="Arial"/>
            </a:endParaRPr>
          </a:p>
        </p:txBody>
      </p:sp>
      <p:pic>
        <p:nvPicPr>
          <p:cNvPr id="323" name="Imagen 160" descr=""/>
          <p:cNvPicPr/>
          <p:nvPr/>
        </p:nvPicPr>
        <p:blipFill>
          <a:blip r:embed="rId3"/>
          <a:srcRect l="0" t="12170" r="0" b="20167"/>
          <a:stretch/>
        </p:blipFill>
        <p:spPr>
          <a:xfrm>
            <a:off x="5407200" y="699840"/>
            <a:ext cx="2230920" cy="792000"/>
          </a:xfrm>
          <a:prstGeom prst="rect">
            <a:avLst/>
          </a:prstGeom>
          <a:ln w="0">
            <a:noFill/>
          </a:ln>
        </p:spPr>
      </p:pic>
      <p:pic>
        <p:nvPicPr>
          <p:cNvPr id="324" name="Imagen 161" descr=""/>
          <p:cNvPicPr/>
          <p:nvPr/>
        </p:nvPicPr>
        <p:blipFill>
          <a:blip r:embed="rId4"/>
          <a:stretch/>
        </p:blipFill>
        <p:spPr>
          <a:xfrm>
            <a:off x="5623200" y="1644480"/>
            <a:ext cx="6111720" cy="3101400"/>
          </a:xfrm>
          <a:prstGeom prst="rect">
            <a:avLst/>
          </a:prstGeom>
          <a:ln w="0">
            <a:noFill/>
          </a:ln>
        </p:spPr>
      </p:pic>
      <p:sp>
        <p:nvSpPr>
          <p:cNvPr id="325" name="Rectángulo 1"/>
          <p:cNvSpPr/>
          <p:nvPr/>
        </p:nvSpPr>
        <p:spPr>
          <a:xfrm>
            <a:off x="5623200" y="4861800"/>
            <a:ext cx="6567480" cy="1735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ES" sz="1800" spc="-1" strike="noStrike">
                <a:solidFill>
                  <a:srgbClr val="000000"/>
                </a:solidFill>
                <a:latin typeface="-apple-system"/>
                <a:ea typeface="DejaVu Sans"/>
              </a:rPr>
              <a:t>Costes</a:t>
            </a:r>
            <a:r>
              <a:rPr b="0" lang="es-ES" sz="1800" spc="-1" strike="noStrike">
                <a:solidFill>
                  <a:srgbClr val="000000"/>
                </a:solidFill>
                <a:latin typeface="-apple-system"/>
                <a:ea typeface="DejaVu Sans"/>
              </a:rPr>
              <a:t>:</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pple-system"/>
                <a:ea typeface="DejaVu Sans"/>
              </a:rPr>
              <a:t>El modelo estándar 72US$ por usuario al mes, con mínimo de cinco usuarios.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pple-system"/>
                <a:ea typeface="DejaVu Sans"/>
              </a:rPr>
              <a:t>En los paquetes más avanzados (Professional y Enterprise) el precio mensual entre 500 y 1,000US$ también requieren un mínimo de cinco usuarios.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6" name="CustomShape 223"/>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327" name="CustomShape 224"/>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28" name="CustomShape 225"/>
          <p:cNvSpPr/>
          <p:nvPr/>
        </p:nvSpPr>
        <p:spPr>
          <a:xfrm>
            <a:off x="2991240" y="230400"/>
            <a:ext cx="780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ALTERNATIVA SOFTWARE COMERCIAL</a:t>
            </a:r>
            <a:endParaRPr b="0" lang="es-ES" sz="2600" spc="-1" strike="noStrike">
              <a:solidFill>
                <a:srgbClr val="000000"/>
              </a:solidFill>
              <a:latin typeface="Arial"/>
            </a:endParaRPr>
          </a:p>
        </p:txBody>
      </p:sp>
      <p:pic>
        <p:nvPicPr>
          <p:cNvPr id="329" name="Imagen 46" descr=""/>
          <p:cNvPicPr/>
          <p:nvPr/>
        </p:nvPicPr>
        <p:blipFill>
          <a:blip r:embed="rId1"/>
          <a:stretch/>
        </p:blipFill>
        <p:spPr>
          <a:xfrm>
            <a:off x="87480" y="51480"/>
            <a:ext cx="713880" cy="828720"/>
          </a:xfrm>
          <a:prstGeom prst="rect">
            <a:avLst/>
          </a:prstGeom>
          <a:ln w="0">
            <a:noFill/>
          </a:ln>
        </p:spPr>
      </p:pic>
      <p:pic>
        <p:nvPicPr>
          <p:cNvPr id="330" name="Imagen 47" descr=""/>
          <p:cNvPicPr/>
          <p:nvPr/>
        </p:nvPicPr>
        <p:blipFill>
          <a:blip r:embed="rId2"/>
          <a:stretch/>
        </p:blipFill>
        <p:spPr>
          <a:xfrm>
            <a:off x="11378520" y="16200"/>
            <a:ext cx="713880" cy="1038600"/>
          </a:xfrm>
          <a:prstGeom prst="rect">
            <a:avLst/>
          </a:prstGeom>
          <a:ln w="0">
            <a:noFill/>
          </a:ln>
        </p:spPr>
      </p:pic>
      <p:sp>
        <p:nvSpPr>
          <p:cNvPr id="331" name="CustomShape 226"/>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32" name="CustomShape 227"/>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33" name="CustomShape 228"/>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34" name="CustomShape 229"/>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35" name="CustomShape 230"/>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36" name="CustomShape 231"/>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37" name="CuadroTexto 173"/>
          <p:cNvSpPr/>
          <p:nvPr/>
        </p:nvSpPr>
        <p:spPr>
          <a:xfrm>
            <a:off x="180000" y="786240"/>
            <a:ext cx="6143400" cy="57204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rial"/>
                <a:ea typeface="DejaVu Sans"/>
              </a:rPr>
              <a:t>Tiempo de despliegue:</a:t>
            </a:r>
            <a:r>
              <a:rPr b="0" lang="es-ES" sz="1800" spc="-1" strike="noStrike">
                <a:solidFill>
                  <a:srgbClr val="000000"/>
                </a:solidFill>
                <a:latin typeface="Arial"/>
                <a:ea typeface="DejaVu Sans"/>
              </a:rPr>
              <a:t> 1–2 meses (dependiendo de la migración de datos).</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rial"/>
                <a:ea typeface="DejaVu Sans"/>
              </a:rPr>
              <a:t>Funcionalidades: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Gestión de suscripciones y distribución.</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CRM integrado para gestión de clientes y anunciantes.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Facturación y pagos online.</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Módulos de publicidad, inventario e informes.</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rial"/>
                <a:ea typeface="DejaVu Sans"/>
              </a:rPr>
              <a:t>Contras: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Alto coste recurrente.</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Funcionalidades orientadas a medios comerciales, no tanto a revistas institucionales/militares.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Dependencia de un proveedor único.</a:t>
            </a:r>
            <a:endParaRPr b="0" lang="es-ES" sz="1800" spc="-1" strike="noStrike">
              <a:solidFill>
                <a:srgbClr val="000000"/>
              </a:solidFill>
              <a:latin typeface="Arial"/>
            </a:endParaRPr>
          </a:p>
        </p:txBody>
      </p:sp>
      <p:pic>
        <p:nvPicPr>
          <p:cNvPr id="338" name="Imagen 174" descr=""/>
          <p:cNvPicPr/>
          <p:nvPr/>
        </p:nvPicPr>
        <p:blipFill>
          <a:blip r:embed="rId3"/>
          <a:srcRect l="0" t="18359" r="0" b="10709"/>
          <a:stretch/>
        </p:blipFill>
        <p:spPr>
          <a:xfrm>
            <a:off x="7456680" y="765000"/>
            <a:ext cx="2950920" cy="1099800"/>
          </a:xfrm>
          <a:prstGeom prst="rect">
            <a:avLst/>
          </a:prstGeom>
          <a:ln w="0">
            <a:noFill/>
          </a:ln>
        </p:spPr>
      </p:pic>
      <p:pic>
        <p:nvPicPr>
          <p:cNvPr id="339" name="Imagen 1" descr="Gráfico, Gráfico de barras&#10;&#10;El contenido generado por inteligencia artificial puede ser incorrecto."/>
          <p:cNvPicPr/>
          <p:nvPr/>
        </p:nvPicPr>
        <p:blipFill>
          <a:blip r:embed="rId4"/>
          <a:srcRect l="2665" t="0" r="3851" b="0"/>
          <a:stretch/>
        </p:blipFill>
        <p:spPr>
          <a:xfrm>
            <a:off x="6053400" y="1719360"/>
            <a:ext cx="5897160" cy="3700800"/>
          </a:xfrm>
          <a:prstGeom prst="rect">
            <a:avLst/>
          </a:prstGeom>
          <a:ln w="0">
            <a:solidFill>
              <a:srgbClr val="ffffff"/>
            </a:solidFill>
          </a:ln>
        </p:spPr>
      </p:pic>
      <p:sp>
        <p:nvSpPr>
          <p:cNvPr id="340" name="CuadroTexto 3"/>
          <p:cNvSpPr/>
          <p:nvPr/>
        </p:nvSpPr>
        <p:spPr>
          <a:xfrm>
            <a:off x="8610480" y="3243960"/>
            <a:ext cx="55332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s-ES" sz="1800" spc="-1" strike="noStrike">
                <a:solidFill>
                  <a:schemeClr val="dk1"/>
                </a:solidFill>
                <a:latin typeface="Arial"/>
                <a:ea typeface="DejaVu Sans"/>
              </a:rPr>
              <a:t>R3</a:t>
            </a:r>
            <a:endParaRPr b="0" lang="es-ES" sz="1800" spc="-1" strike="noStrike">
              <a:solidFill>
                <a:srgbClr val="000000"/>
              </a:solidFill>
              <a:latin typeface="Arial"/>
            </a:endParaRPr>
          </a:p>
        </p:txBody>
      </p:sp>
      <p:sp>
        <p:nvSpPr>
          <p:cNvPr id="341" name="CuadroTexto 4"/>
          <p:cNvSpPr/>
          <p:nvPr/>
        </p:nvSpPr>
        <p:spPr>
          <a:xfrm>
            <a:off x="9503280" y="3243960"/>
            <a:ext cx="55332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s-ES" sz="1800" spc="-1" strike="noStrike">
                <a:solidFill>
                  <a:schemeClr val="dk1"/>
                </a:solidFill>
                <a:latin typeface="Arial"/>
                <a:ea typeface="DejaVu Sans"/>
              </a:rPr>
              <a:t>R2</a:t>
            </a:r>
            <a:endParaRPr b="0" lang="es-ES" sz="1800" spc="-1" strike="noStrike">
              <a:solidFill>
                <a:srgbClr val="000000"/>
              </a:solidFill>
              <a:latin typeface="Arial"/>
            </a:endParaRPr>
          </a:p>
        </p:txBody>
      </p:sp>
      <p:sp>
        <p:nvSpPr>
          <p:cNvPr id="342" name="CuadroTexto 5"/>
          <p:cNvSpPr/>
          <p:nvPr/>
        </p:nvSpPr>
        <p:spPr>
          <a:xfrm>
            <a:off x="9503280" y="2873880"/>
            <a:ext cx="55332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s-ES" sz="1800" spc="-1" strike="noStrike">
                <a:solidFill>
                  <a:schemeClr val="dk1"/>
                </a:solidFill>
                <a:latin typeface="Arial"/>
                <a:ea typeface="DejaVu Sans"/>
              </a:rPr>
              <a:t>R1</a:t>
            </a:r>
            <a:endParaRPr b="0" lang="es-ES" sz="1800" spc="-1" strike="noStrike">
              <a:solidFill>
                <a:srgbClr val="000000"/>
              </a:solidFill>
              <a:latin typeface="Arial"/>
            </a:endParaRPr>
          </a:p>
        </p:txBody>
      </p:sp>
      <p:sp>
        <p:nvSpPr>
          <p:cNvPr id="343" name="PlaceHolder 8"/>
          <p:cNvSpPr/>
          <p:nvPr/>
        </p:nvSpPr>
        <p:spPr>
          <a:xfrm>
            <a:off x="6568200" y="5150160"/>
            <a:ext cx="5869440" cy="341460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s-ES" sz="1800" spc="-1" strike="noStrike">
              <a:solidFill>
                <a:srgbClr val="000000"/>
              </a:solidFill>
              <a:latin typeface="Arial"/>
            </a:endParaRPr>
          </a:p>
          <a:p>
            <a:pPr marL="343080" indent="-343080" defTabSz="914400">
              <a:lnSpc>
                <a:spcPct val="100000"/>
              </a:lnSpc>
              <a:buClr>
                <a:srgbClr val="0070c0"/>
              </a:buClr>
              <a:buFont typeface="Arial"/>
              <a:buChar char="•"/>
            </a:pPr>
            <a:r>
              <a:rPr b="1" lang="es-ES" sz="1800" spc="-1" strike="noStrike">
                <a:solidFill>
                  <a:srgbClr val="0070c0"/>
                </a:solidFill>
                <a:latin typeface="Arial"/>
                <a:ea typeface="DejaVu Sans"/>
              </a:rPr>
              <a:t>R1:</a:t>
            </a:r>
            <a:r>
              <a:rPr b="0" lang="es-ES" sz="1800" spc="-1" strike="noStrike">
                <a:solidFill>
                  <a:srgbClr val="000000"/>
                </a:solidFill>
                <a:latin typeface="Arial"/>
                <a:ea typeface="DejaVu Sans"/>
              </a:rPr>
              <a:t> Subida de precios.</a:t>
            </a:r>
            <a:endParaRPr b="0" lang="es-ES" sz="1800" spc="-1" strike="noStrike">
              <a:solidFill>
                <a:srgbClr val="000000"/>
              </a:solidFill>
              <a:latin typeface="Arial"/>
            </a:endParaRPr>
          </a:p>
          <a:p>
            <a:pPr marL="343080" indent="-343080" defTabSz="914400">
              <a:lnSpc>
                <a:spcPct val="100000"/>
              </a:lnSpc>
              <a:buClr>
                <a:srgbClr val="0070c0"/>
              </a:buClr>
              <a:buFont typeface="Arial"/>
              <a:buChar char="•"/>
            </a:pPr>
            <a:r>
              <a:rPr b="1" lang="es-ES" sz="1800" spc="-1" strike="noStrike">
                <a:solidFill>
                  <a:srgbClr val="0070c0"/>
                </a:solidFill>
                <a:latin typeface="Arial"/>
                <a:ea typeface="DejaVu Sans"/>
              </a:rPr>
              <a:t>R2:</a:t>
            </a:r>
            <a:r>
              <a:rPr b="0" lang="es-ES" sz="1800" spc="-1" strike="noStrike">
                <a:solidFill>
                  <a:srgbClr val="000000"/>
                </a:solidFill>
                <a:latin typeface="Arial"/>
                <a:ea typeface="DejaVu Sans"/>
              </a:rPr>
              <a:t> Dependencia tecnológica del SaaS.</a:t>
            </a:r>
            <a:endParaRPr b="0" lang="es-ES" sz="1800" spc="-1" strike="noStrike">
              <a:solidFill>
                <a:srgbClr val="000000"/>
              </a:solidFill>
              <a:latin typeface="Arial"/>
            </a:endParaRPr>
          </a:p>
          <a:p>
            <a:pPr marL="343080" indent="-343080" defTabSz="914400">
              <a:lnSpc>
                <a:spcPct val="100000"/>
              </a:lnSpc>
              <a:buClr>
                <a:srgbClr val="0070c0"/>
              </a:buClr>
              <a:buFont typeface="Arial"/>
              <a:buChar char="•"/>
            </a:pPr>
            <a:r>
              <a:rPr b="1" lang="es-ES" sz="1800" spc="-1" strike="noStrike">
                <a:solidFill>
                  <a:srgbClr val="0070c0"/>
                </a:solidFill>
                <a:latin typeface="Arial"/>
                <a:ea typeface="DejaVu Sans"/>
              </a:rPr>
              <a:t>R3:</a:t>
            </a:r>
            <a:r>
              <a:rPr b="0" lang="es-ES" sz="1800" spc="-1" strike="noStrike">
                <a:solidFill>
                  <a:srgbClr val="000000"/>
                </a:solidFill>
                <a:latin typeface="Arial"/>
                <a:ea typeface="DejaVu Sans"/>
              </a:rPr>
              <a:t> Riesgo de desajuste entre necesidades específicas y las funcionalidades predefinidas.</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4" name="CustomShape 253"/>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345" name="CustomShape 254"/>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46" name="CustomShape 255"/>
          <p:cNvSpPr/>
          <p:nvPr/>
        </p:nvSpPr>
        <p:spPr>
          <a:xfrm>
            <a:off x="2991240" y="230400"/>
            <a:ext cx="780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ALTERNATIVA SOFTWARE LIBRE</a:t>
            </a:r>
            <a:endParaRPr b="0" lang="es-ES" sz="2600" spc="-1" strike="noStrike">
              <a:solidFill>
                <a:srgbClr val="000000"/>
              </a:solidFill>
              <a:latin typeface="Arial"/>
            </a:endParaRPr>
          </a:p>
        </p:txBody>
      </p:sp>
      <p:pic>
        <p:nvPicPr>
          <p:cNvPr id="347" name="Imagen 52" descr=""/>
          <p:cNvPicPr/>
          <p:nvPr/>
        </p:nvPicPr>
        <p:blipFill>
          <a:blip r:embed="rId1"/>
          <a:stretch/>
        </p:blipFill>
        <p:spPr>
          <a:xfrm>
            <a:off x="87480" y="51480"/>
            <a:ext cx="713880" cy="828720"/>
          </a:xfrm>
          <a:prstGeom prst="rect">
            <a:avLst/>
          </a:prstGeom>
          <a:ln w="0">
            <a:noFill/>
          </a:ln>
        </p:spPr>
      </p:pic>
      <p:pic>
        <p:nvPicPr>
          <p:cNvPr id="348" name="Imagen 53" descr=""/>
          <p:cNvPicPr/>
          <p:nvPr/>
        </p:nvPicPr>
        <p:blipFill>
          <a:blip r:embed="rId2"/>
          <a:stretch/>
        </p:blipFill>
        <p:spPr>
          <a:xfrm>
            <a:off x="11378520" y="16200"/>
            <a:ext cx="713880" cy="1038600"/>
          </a:xfrm>
          <a:prstGeom prst="rect">
            <a:avLst/>
          </a:prstGeom>
          <a:ln w="0">
            <a:noFill/>
          </a:ln>
        </p:spPr>
      </p:pic>
      <p:sp>
        <p:nvSpPr>
          <p:cNvPr id="349" name="CustomShape 256"/>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50" name="CustomShape 257"/>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51" name="CustomShape 258"/>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52" name="CustomShape 259"/>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53" name="CustomShape 260"/>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54" name="CustomShape 261"/>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55" name="PlaceHolder 6"/>
          <p:cNvSpPr/>
          <p:nvPr/>
        </p:nvSpPr>
        <p:spPr>
          <a:xfrm>
            <a:off x="517680" y="1153080"/>
            <a:ext cx="4552200" cy="463176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1" lang="es-ES" sz="1600" spc="-1" strike="noStrike">
                <a:solidFill>
                  <a:srgbClr val="000000"/>
                </a:solidFill>
                <a:latin typeface="Arial"/>
                <a:ea typeface="DejaVu Sans"/>
              </a:rPr>
              <a:t>Tipo de licencia</a:t>
            </a:r>
            <a:r>
              <a:rPr b="0" lang="es-ES" sz="1600" spc="-1" strike="noStrike">
                <a:solidFill>
                  <a:srgbClr val="000000"/>
                </a:solidFill>
                <a:latin typeface="Arial"/>
                <a:ea typeface="DejaVu Sans"/>
              </a:rPr>
              <a:t>: Open Source (GPL v3).</a:t>
            </a:r>
            <a:endParaRPr b="0" lang="es-ES" sz="1600" spc="-1" strike="noStrike">
              <a:solidFill>
                <a:srgbClr val="000000"/>
              </a:solidFill>
              <a:latin typeface="Arial"/>
            </a:endParaRPr>
          </a:p>
          <a:p>
            <a:pPr defTabSz="914400">
              <a:lnSpc>
                <a:spcPct val="100000"/>
              </a:lnSpc>
            </a:pPr>
            <a:r>
              <a:rPr b="1" lang="es-ES" sz="1600" spc="-1" strike="noStrike">
                <a:solidFill>
                  <a:srgbClr val="000000"/>
                </a:solidFill>
                <a:latin typeface="Arial"/>
                <a:ea typeface="DejaVu Sans"/>
              </a:rPr>
              <a:t>Lenguaje / Framework</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PHP (v7+), con framework propio ligero.</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Base de datos</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MySQL / MariaDB o PostgreSQL.</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Servidor web</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Apache o Nginx.</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Frontend</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Plantillas en Smarty (PHP), con posibilidad de personalización vía CSS/HTML.</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Infraestructura</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Autoalojado en servidor propio o en servicios gestionados por PKP.</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Despliegue</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Tradicional (LAMP/LEMP stack).</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Docker no oficial (comunidad).</a:t>
            </a:r>
            <a:endParaRPr b="0" lang="es-ES" sz="1600" spc="-1" strike="noStrike">
              <a:solidFill>
                <a:srgbClr val="000000"/>
              </a:solidFill>
              <a:latin typeface="Arial"/>
            </a:endParaRPr>
          </a:p>
          <a:p>
            <a:pPr marL="457200" defTabSz="914400">
              <a:lnSpc>
                <a:spcPct val="100000"/>
              </a:lnSpc>
            </a:pPr>
            <a:r>
              <a:rPr b="1" lang="es-ES" sz="1600" spc="-1" strike="noStrike">
                <a:solidFill>
                  <a:srgbClr val="000000"/>
                </a:solidFill>
                <a:latin typeface="Arial"/>
                <a:ea typeface="DejaVu Sans"/>
              </a:rPr>
              <a:t>Costes</a:t>
            </a:r>
            <a:r>
              <a:rPr b="0" lang="es-ES" sz="1600" spc="-1" strike="noStrike">
                <a:solidFill>
                  <a:srgbClr val="000000"/>
                </a:solidFill>
                <a:latin typeface="Arial"/>
                <a:ea typeface="DejaVu Sans"/>
              </a:rPr>
              <a:t>:</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Sin coste de licencia.</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Costes de hosting propio (\~50–150 €/mes).</a:t>
            </a:r>
            <a:endParaRPr b="0" lang="es-ES" sz="1600" spc="-1" strike="noStrike">
              <a:solidFill>
                <a:srgbClr val="000000"/>
              </a:solidFill>
              <a:latin typeface="Arial"/>
            </a:endParaRPr>
          </a:p>
          <a:p>
            <a:pPr marL="457200" defTabSz="914400">
              <a:lnSpc>
                <a:spcPct val="100000"/>
              </a:lnSpc>
            </a:pPr>
            <a:r>
              <a:rPr b="0" lang="es-ES" sz="1600" spc="-1" strike="noStrike">
                <a:solidFill>
                  <a:srgbClr val="000000"/>
                </a:solidFill>
                <a:latin typeface="Arial"/>
                <a:ea typeface="DejaVu Sans"/>
              </a:rPr>
              <a:t>Soporte opcional por terceros (PKP Publishing Services o consultoras).</a:t>
            </a:r>
            <a:endParaRPr b="0" lang="es-ES" sz="1600" spc="-1" strike="noStrike">
              <a:solidFill>
                <a:srgbClr val="000000"/>
              </a:solidFill>
              <a:latin typeface="Arial"/>
            </a:endParaRPr>
          </a:p>
          <a:p>
            <a:pPr marL="457200" defTabSz="914400">
              <a:lnSpc>
                <a:spcPct val="100000"/>
              </a:lnSpc>
            </a:pPr>
            <a:endParaRPr b="0" lang="es-ES" sz="1600" spc="-1" strike="noStrike">
              <a:solidFill>
                <a:srgbClr val="000000"/>
              </a:solidFill>
              <a:latin typeface="Arial"/>
            </a:endParaRPr>
          </a:p>
          <a:p>
            <a:pPr marL="457200" defTabSz="914400">
              <a:lnSpc>
                <a:spcPct val="100000"/>
              </a:lnSpc>
            </a:pPr>
            <a:endParaRPr b="0" lang="es-ES" sz="2000" spc="-1" strike="noStrike">
              <a:solidFill>
                <a:srgbClr val="000000"/>
              </a:solidFill>
              <a:latin typeface="Arial"/>
            </a:endParaRPr>
          </a:p>
        </p:txBody>
      </p:sp>
      <p:pic>
        <p:nvPicPr>
          <p:cNvPr id="356" name="Imagen 204" descr=""/>
          <p:cNvPicPr/>
          <p:nvPr/>
        </p:nvPicPr>
        <p:blipFill>
          <a:blip r:embed="rId3"/>
          <a:srcRect l="18359" t="21179" r="18128" b="18531"/>
          <a:stretch/>
        </p:blipFill>
        <p:spPr>
          <a:xfrm>
            <a:off x="5270040" y="826560"/>
            <a:ext cx="1622520" cy="1015920"/>
          </a:xfrm>
          <a:prstGeom prst="rect">
            <a:avLst/>
          </a:prstGeom>
          <a:ln w="0">
            <a:noFill/>
          </a:ln>
        </p:spPr>
      </p:pic>
      <p:pic>
        <p:nvPicPr>
          <p:cNvPr id="357" name="Imagen 205" descr=""/>
          <p:cNvPicPr/>
          <p:nvPr/>
        </p:nvPicPr>
        <p:blipFill>
          <a:blip r:embed="rId4"/>
          <a:stretch/>
        </p:blipFill>
        <p:spPr>
          <a:xfrm>
            <a:off x="5141160" y="1866240"/>
            <a:ext cx="6799320" cy="34668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8" name="CustomShape 263"/>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359" name="CustomShape 264"/>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0" name="CustomShape 265"/>
          <p:cNvSpPr/>
          <p:nvPr/>
        </p:nvSpPr>
        <p:spPr>
          <a:xfrm>
            <a:off x="2991240" y="230400"/>
            <a:ext cx="780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ALTERNATIVA SOFTWARE LIBRE</a:t>
            </a:r>
            <a:endParaRPr b="0" lang="es-ES" sz="2600" spc="-1" strike="noStrike">
              <a:solidFill>
                <a:srgbClr val="000000"/>
              </a:solidFill>
              <a:latin typeface="Arial"/>
            </a:endParaRPr>
          </a:p>
        </p:txBody>
      </p:sp>
      <p:pic>
        <p:nvPicPr>
          <p:cNvPr id="361" name="Imagen 54" descr=""/>
          <p:cNvPicPr/>
          <p:nvPr/>
        </p:nvPicPr>
        <p:blipFill>
          <a:blip r:embed="rId1"/>
          <a:stretch/>
        </p:blipFill>
        <p:spPr>
          <a:xfrm>
            <a:off x="87480" y="51480"/>
            <a:ext cx="713880" cy="828720"/>
          </a:xfrm>
          <a:prstGeom prst="rect">
            <a:avLst/>
          </a:prstGeom>
          <a:ln w="0">
            <a:noFill/>
          </a:ln>
        </p:spPr>
      </p:pic>
      <p:pic>
        <p:nvPicPr>
          <p:cNvPr id="362" name="Imagen 55" descr=""/>
          <p:cNvPicPr/>
          <p:nvPr/>
        </p:nvPicPr>
        <p:blipFill>
          <a:blip r:embed="rId2"/>
          <a:stretch/>
        </p:blipFill>
        <p:spPr>
          <a:xfrm>
            <a:off x="11378520" y="16200"/>
            <a:ext cx="713880" cy="1038600"/>
          </a:xfrm>
          <a:prstGeom prst="rect">
            <a:avLst/>
          </a:prstGeom>
          <a:ln w="0">
            <a:noFill/>
          </a:ln>
        </p:spPr>
      </p:pic>
      <p:sp>
        <p:nvSpPr>
          <p:cNvPr id="363" name="CustomShape 266"/>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4" name="CustomShape 267"/>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5" name="CustomShape 268"/>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6" name="CustomShape 269"/>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7" name="CustomShape 270"/>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8" name="CustomShape 271"/>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69" name="PlaceHolder 16"/>
          <p:cNvSpPr/>
          <p:nvPr/>
        </p:nvSpPr>
        <p:spPr>
          <a:xfrm>
            <a:off x="5367600" y="5202720"/>
            <a:ext cx="7141320" cy="201744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s-ES" sz="2000" spc="-1" strike="noStrike">
              <a:solidFill>
                <a:srgbClr val="000000"/>
              </a:solidFill>
              <a:latin typeface="Arial"/>
            </a:endParaRPr>
          </a:p>
          <a:p>
            <a:pPr marL="343080" indent="-343080" defTabSz="914400">
              <a:lnSpc>
                <a:spcPct val="100000"/>
              </a:lnSpc>
              <a:buClr>
                <a:srgbClr val="0070c0"/>
              </a:buClr>
              <a:buFont typeface="Arial"/>
              <a:buChar char="•"/>
            </a:pPr>
            <a:r>
              <a:rPr b="1" lang="es-ES" sz="2000" spc="-1" strike="noStrike">
                <a:solidFill>
                  <a:srgbClr val="0070c0"/>
                </a:solidFill>
                <a:latin typeface="Arial"/>
                <a:ea typeface="DejaVu Sans"/>
              </a:rPr>
              <a:t>R1:</a:t>
            </a:r>
            <a:r>
              <a:rPr b="0" lang="es-ES" sz="2000" spc="-1" strike="noStrike">
                <a:solidFill>
                  <a:srgbClr val="000000"/>
                </a:solidFill>
                <a:latin typeface="Arial"/>
                <a:ea typeface="DejaVu Sans"/>
              </a:rPr>
              <a:t> Dependencia de la comunidad para actualizaciones.</a:t>
            </a:r>
            <a:endParaRPr b="0" lang="es-ES" sz="2000" spc="-1" strike="noStrike">
              <a:solidFill>
                <a:srgbClr val="000000"/>
              </a:solidFill>
              <a:latin typeface="Arial"/>
            </a:endParaRPr>
          </a:p>
          <a:p>
            <a:pPr marL="343080" indent="-343080" defTabSz="914400">
              <a:lnSpc>
                <a:spcPct val="100000"/>
              </a:lnSpc>
              <a:buClr>
                <a:srgbClr val="0070c0"/>
              </a:buClr>
              <a:buFont typeface="Arial"/>
              <a:buChar char="•"/>
            </a:pPr>
            <a:r>
              <a:rPr b="1" lang="es-ES" sz="2000" spc="-1" strike="noStrike">
                <a:solidFill>
                  <a:srgbClr val="0070c0"/>
                </a:solidFill>
                <a:latin typeface="Arial"/>
                <a:ea typeface="DejaVu Sans"/>
              </a:rPr>
              <a:t>R2</a:t>
            </a:r>
            <a:r>
              <a:rPr b="0" lang="es-ES" sz="2000" spc="-1" strike="noStrike">
                <a:solidFill>
                  <a:srgbClr val="000000"/>
                </a:solidFill>
                <a:latin typeface="Arial"/>
                <a:ea typeface="DejaVu Sans"/>
              </a:rPr>
              <a:t>: Coste añadido en personalizaciones.</a:t>
            </a:r>
            <a:endParaRPr b="0" lang="es-ES" sz="2000" spc="-1" strike="noStrike">
              <a:solidFill>
                <a:srgbClr val="000000"/>
              </a:solidFill>
              <a:latin typeface="Arial"/>
            </a:endParaRPr>
          </a:p>
          <a:p>
            <a:pPr marL="343080" indent="-343080" defTabSz="914400">
              <a:lnSpc>
                <a:spcPct val="100000"/>
              </a:lnSpc>
              <a:buClr>
                <a:srgbClr val="0070c0"/>
              </a:buClr>
              <a:buFont typeface="Arial"/>
              <a:buChar char="•"/>
            </a:pPr>
            <a:r>
              <a:rPr b="1" lang="es-ES" sz="2000" spc="-1" strike="noStrike">
                <a:solidFill>
                  <a:srgbClr val="0070c0"/>
                </a:solidFill>
                <a:latin typeface="Arial"/>
                <a:ea typeface="DejaVu Sans"/>
              </a:rPr>
              <a:t>R3:</a:t>
            </a:r>
            <a:r>
              <a:rPr b="0" lang="es-ES" sz="2000" spc="-1" strike="noStrike">
                <a:solidFill>
                  <a:srgbClr val="000000"/>
                </a:solidFill>
                <a:latin typeface="Arial"/>
                <a:ea typeface="DejaVu Sans"/>
              </a:rPr>
              <a:t> Falta de soporte oficial salvo servicios contratados.</a:t>
            </a:r>
            <a:endParaRPr b="0" lang="es-ES" sz="2000" spc="-1" strike="noStrike">
              <a:solidFill>
                <a:srgbClr val="000000"/>
              </a:solidFill>
              <a:latin typeface="Arial"/>
            </a:endParaRPr>
          </a:p>
          <a:p>
            <a:pPr defTabSz="914400">
              <a:lnSpc>
                <a:spcPct val="100000"/>
              </a:lnSpc>
            </a:pPr>
            <a:endParaRPr b="0" lang="es-ES" sz="2000" spc="-1" strike="noStrike">
              <a:solidFill>
                <a:srgbClr val="000000"/>
              </a:solidFill>
              <a:latin typeface="Arial"/>
            </a:endParaRPr>
          </a:p>
          <a:p>
            <a:pPr defTabSz="914400">
              <a:lnSpc>
                <a:spcPct val="100000"/>
              </a:lnSpc>
            </a:pPr>
            <a:endParaRPr b="0" lang="es-ES" sz="1600" spc="-1" strike="noStrike">
              <a:solidFill>
                <a:srgbClr val="000000"/>
              </a:solidFill>
              <a:latin typeface="Arial"/>
            </a:endParaRPr>
          </a:p>
          <a:p>
            <a:pPr defTabSz="914400">
              <a:lnSpc>
                <a:spcPct val="100000"/>
              </a:lnSpc>
            </a:pPr>
            <a:endParaRPr b="0" lang="es-ES" sz="1600" spc="-1" strike="noStrike">
              <a:solidFill>
                <a:srgbClr val="000000"/>
              </a:solidFill>
              <a:latin typeface="Arial"/>
            </a:endParaRPr>
          </a:p>
        </p:txBody>
      </p:sp>
      <p:pic>
        <p:nvPicPr>
          <p:cNvPr id="370" name="Imagen 1" descr="Gráfico, Gráfico de barras&#10;&#10;El contenido generado por inteligencia artificial puede ser incorrecto."/>
          <p:cNvPicPr/>
          <p:nvPr/>
        </p:nvPicPr>
        <p:blipFill>
          <a:blip r:embed="rId3"/>
          <a:stretch/>
        </p:blipFill>
        <p:spPr>
          <a:xfrm>
            <a:off x="5784480" y="1500840"/>
            <a:ext cx="6307920" cy="3700800"/>
          </a:xfrm>
          <a:prstGeom prst="rect">
            <a:avLst/>
          </a:prstGeom>
          <a:ln w="0">
            <a:solidFill>
              <a:srgbClr val="ffffff"/>
            </a:solidFill>
          </a:ln>
        </p:spPr>
      </p:pic>
      <p:sp>
        <p:nvSpPr>
          <p:cNvPr id="371" name="CuadroTexto 5"/>
          <p:cNvSpPr/>
          <p:nvPr/>
        </p:nvSpPr>
        <p:spPr>
          <a:xfrm>
            <a:off x="9194400" y="2644200"/>
            <a:ext cx="85536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algn="ctr" defTabSz="914400">
              <a:lnSpc>
                <a:spcPct val="100000"/>
              </a:lnSpc>
            </a:pPr>
            <a:r>
              <a:rPr b="1" lang="es-ES" sz="1800" spc="-1" strike="noStrike">
                <a:solidFill>
                  <a:schemeClr val="dk1"/>
                </a:solidFill>
                <a:latin typeface="Arial"/>
                <a:ea typeface="DejaVu Sans"/>
              </a:rPr>
              <a:t>R1</a:t>
            </a:r>
            <a:endParaRPr b="0" lang="es-ES" sz="1800" spc="-1" strike="noStrike">
              <a:solidFill>
                <a:srgbClr val="000000"/>
              </a:solidFill>
              <a:latin typeface="Arial"/>
            </a:endParaRPr>
          </a:p>
        </p:txBody>
      </p:sp>
      <p:sp>
        <p:nvSpPr>
          <p:cNvPr id="372" name="CuadroTexto 6"/>
          <p:cNvSpPr/>
          <p:nvPr/>
        </p:nvSpPr>
        <p:spPr>
          <a:xfrm>
            <a:off x="8337240" y="2644200"/>
            <a:ext cx="85536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algn="ctr" defTabSz="914400">
              <a:lnSpc>
                <a:spcPct val="100000"/>
              </a:lnSpc>
            </a:pPr>
            <a:r>
              <a:rPr b="1" lang="es-ES" sz="1800" spc="-1" strike="noStrike">
                <a:solidFill>
                  <a:schemeClr val="dk1"/>
                </a:solidFill>
                <a:latin typeface="Arial"/>
                <a:ea typeface="DejaVu Sans"/>
              </a:rPr>
              <a:t>R3</a:t>
            </a:r>
            <a:endParaRPr b="0" lang="es-ES" sz="1800" spc="-1" strike="noStrike">
              <a:solidFill>
                <a:srgbClr val="000000"/>
              </a:solidFill>
              <a:latin typeface="Arial"/>
            </a:endParaRPr>
          </a:p>
        </p:txBody>
      </p:sp>
      <p:pic>
        <p:nvPicPr>
          <p:cNvPr id="373" name="Imagen 233" descr=""/>
          <p:cNvPicPr/>
          <p:nvPr/>
        </p:nvPicPr>
        <p:blipFill>
          <a:blip r:embed="rId4"/>
          <a:srcRect l="21094" t="23427" r="18425" b="20030"/>
          <a:stretch/>
        </p:blipFill>
        <p:spPr>
          <a:xfrm>
            <a:off x="5103720" y="784440"/>
            <a:ext cx="1435680" cy="885240"/>
          </a:xfrm>
          <a:prstGeom prst="rect">
            <a:avLst/>
          </a:prstGeom>
          <a:ln w="0">
            <a:noFill/>
          </a:ln>
        </p:spPr>
      </p:pic>
      <p:sp>
        <p:nvSpPr>
          <p:cNvPr id="374" name="CuadroTexto 1"/>
          <p:cNvSpPr/>
          <p:nvPr/>
        </p:nvSpPr>
        <p:spPr>
          <a:xfrm>
            <a:off x="9228600" y="2218320"/>
            <a:ext cx="85536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algn="ctr" defTabSz="914400">
              <a:lnSpc>
                <a:spcPct val="100000"/>
              </a:lnSpc>
            </a:pPr>
            <a:r>
              <a:rPr b="1" lang="es-ES" sz="1800" spc="-1" strike="noStrike">
                <a:solidFill>
                  <a:schemeClr val="dk1"/>
                </a:solidFill>
                <a:latin typeface="Arial"/>
                <a:ea typeface="DejaVu Sans"/>
              </a:rPr>
              <a:t>R2</a:t>
            </a:r>
            <a:endParaRPr b="0" lang="es-ES" sz="1800" spc="-1" strike="noStrike">
              <a:solidFill>
                <a:srgbClr val="000000"/>
              </a:solidFill>
              <a:latin typeface="Arial"/>
            </a:endParaRPr>
          </a:p>
        </p:txBody>
      </p:sp>
      <p:sp>
        <p:nvSpPr>
          <p:cNvPr id="375" name="Rectángulo 1"/>
          <p:cNvSpPr/>
          <p:nvPr/>
        </p:nvSpPr>
        <p:spPr>
          <a:xfrm>
            <a:off x="353520" y="928800"/>
            <a:ext cx="4880880" cy="6399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ES" sz="1800" spc="-1" strike="noStrike">
                <a:solidFill>
                  <a:srgbClr val="000000"/>
                </a:solidFill>
                <a:latin typeface="-apple-system"/>
                <a:ea typeface="DejaVu Sans"/>
              </a:rPr>
              <a:t>Tiempo de despliegue:</a:t>
            </a:r>
            <a:r>
              <a:rPr b="0" lang="es-ES" sz="1800" spc="-1" strike="noStrike">
                <a:solidFill>
                  <a:srgbClr val="000000"/>
                </a:solidFill>
                <a:latin typeface="-apple-system"/>
                <a:ea typeface="DejaVu Sans"/>
              </a:rPr>
              <a:t> 1–3 meses con equipo técnico básico.</a:t>
            </a:r>
            <a:endParaRPr b="0" lang="es-ES" sz="1800" spc="-1" strike="noStrike">
              <a:solidFill>
                <a:srgbClr val="000000"/>
              </a:solidFill>
              <a:latin typeface="Arial"/>
            </a:endParaRPr>
          </a:p>
          <a:p>
            <a:pPr defTabSz="914400">
              <a:lnSpc>
                <a:spcPct val="100000"/>
              </a:lnSpc>
            </a:pPr>
            <a:br>
              <a:rPr sz="1800"/>
            </a:br>
            <a:r>
              <a:rPr b="1" lang="es-ES" sz="1800" spc="-1" strike="noStrike">
                <a:solidFill>
                  <a:srgbClr val="000000"/>
                </a:solidFill>
                <a:latin typeface="-apple-system"/>
                <a:ea typeface="DejaVu Sans"/>
              </a:rPr>
              <a:t>Usabilidad:</a:t>
            </a:r>
            <a:r>
              <a:rPr b="0" lang="es-ES" sz="1800" spc="-1" strike="noStrike">
                <a:solidFill>
                  <a:srgbClr val="000000"/>
                </a:solidFill>
                <a:latin typeface="-apple-system"/>
                <a:ea typeface="DejaVu Sans"/>
              </a:rPr>
              <a:t> Interfaz sencilla pero menos moderna. Curva de aprendizaje media.</a:t>
            </a:r>
            <a:endParaRPr b="0" lang="es-ES" sz="1800" spc="-1" strike="noStrike">
              <a:solidFill>
                <a:srgbClr val="000000"/>
              </a:solidFill>
              <a:latin typeface="Arial"/>
            </a:endParaRPr>
          </a:p>
          <a:p>
            <a:pPr defTabSz="914400">
              <a:lnSpc>
                <a:spcPct val="100000"/>
              </a:lnSpc>
            </a:pPr>
            <a:br>
              <a:rPr sz="1800"/>
            </a:br>
            <a:r>
              <a:rPr b="1" lang="es-ES" sz="1800" spc="-1" strike="noStrike">
                <a:solidFill>
                  <a:srgbClr val="000000"/>
                </a:solidFill>
                <a:latin typeface="-apple-system"/>
                <a:ea typeface="DejaVu Sans"/>
              </a:rPr>
              <a:t>Funcionalidades:</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Flujo editorial completo: envío, revisión, publicación online.</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Gestión de usuarios (autores, revisores, editores).</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Indexación automática (DOI, CrossRef).</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Plugins para métricas y estadísticas.</a:t>
            </a:r>
            <a:br>
              <a:rPr sz="1800"/>
            </a:br>
            <a:r>
              <a:rPr b="0" lang="es-ES" sz="1800" spc="-1" strike="noStrike">
                <a:solidFill>
                  <a:srgbClr val="172b4d"/>
                </a:solidFill>
                <a:latin typeface="-apple-system"/>
                <a:ea typeface="DejaVu Sans"/>
              </a:rPr>
              <a:t> </a:t>
            </a: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pple-system"/>
                <a:ea typeface="DejaVu Sans"/>
              </a:rPr>
              <a:t>Contras:</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Limitado para distribución física (orientado a publicación online).</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Interfaz menos adaptable sin personalización.</a:t>
            </a:r>
            <a:endParaRPr b="0" lang="es-ES" sz="1800" spc="-1" strike="noStrike">
              <a:solidFill>
                <a:srgbClr val="000000"/>
              </a:solidFill>
              <a:latin typeface="Arial"/>
            </a:endParaRPr>
          </a:p>
          <a:p>
            <a:pPr marL="216000" indent="-216000" defTabSz="914400">
              <a:lnSpc>
                <a:spcPct val="100000"/>
              </a:lnSpc>
              <a:buClr>
                <a:srgbClr val="000000"/>
              </a:buClr>
              <a:buFont typeface="Arial"/>
              <a:buChar char="•"/>
            </a:pPr>
            <a:r>
              <a:rPr b="0" lang="es-ES" sz="1800" spc="-1" strike="noStrike">
                <a:solidFill>
                  <a:srgbClr val="000000"/>
                </a:solidFill>
                <a:latin typeface="-apple-system"/>
                <a:ea typeface="DejaVu Sans"/>
              </a:rPr>
              <a:t>Requiere soporte técnico si se personaliza.</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6" name="CustomShape 183"/>
          <p:cNvSpPr/>
          <p:nvPr/>
        </p:nvSpPr>
        <p:spPr>
          <a:xfrm>
            <a:off x="5077080" y="679608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377" name="CustomShape 184"/>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78" name="CustomShape 185"/>
          <p:cNvSpPr/>
          <p:nvPr/>
        </p:nvSpPr>
        <p:spPr>
          <a:xfrm>
            <a:off x="2991240" y="230400"/>
            <a:ext cx="74397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ALTERNATIVA DESARROLLO PROPIO</a:t>
            </a:r>
            <a:endParaRPr b="0" lang="es-ES" sz="2600" spc="-1" strike="noStrike">
              <a:solidFill>
                <a:srgbClr val="000000"/>
              </a:solidFill>
              <a:latin typeface="Arial"/>
            </a:endParaRPr>
          </a:p>
        </p:txBody>
      </p:sp>
      <p:pic>
        <p:nvPicPr>
          <p:cNvPr id="379" name="Imagen 38" descr=""/>
          <p:cNvPicPr/>
          <p:nvPr/>
        </p:nvPicPr>
        <p:blipFill>
          <a:blip r:embed="rId1"/>
          <a:stretch/>
        </p:blipFill>
        <p:spPr>
          <a:xfrm>
            <a:off x="87480" y="51480"/>
            <a:ext cx="713880" cy="828720"/>
          </a:xfrm>
          <a:prstGeom prst="rect">
            <a:avLst/>
          </a:prstGeom>
          <a:ln w="0">
            <a:noFill/>
          </a:ln>
        </p:spPr>
      </p:pic>
      <p:pic>
        <p:nvPicPr>
          <p:cNvPr id="380" name="Imagen 39" descr=""/>
          <p:cNvPicPr/>
          <p:nvPr/>
        </p:nvPicPr>
        <p:blipFill>
          <a:blip r:embed="rId2"/>
          <a:stretch/>
        </p:blipFill>
        <p:spPr>
          <a:xfrm>
            <a:off x="11378520" y="16200"/>
            <a:ext cx="713880" cy="1038600"/>
          </a:xfrm>
          <a:prstGeom prst="rect">
            <a:avLst/>
          </a:prstGeom>
          <a:ln w="0">
            <a:noFill/>
          </a:ln>
        </p:spPr>
      </p:pic>
      <p:sp>
        <p:nvSpPr>
          <p:cNvPr id="381" name="CustomShape 186"/>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82" name="CustomShape 187"/>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83" name="CustomShape 189"/>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84" name="CustomShape 190"/>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85" name="CustomShape 191"/>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86" name="CustomShape 192"/>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87" name="PlaceHolder 20"/>
          <p:cNvSpPr/>
          <p:nvPr/>
        </p:nvSpPr>
        <p:spPr>
          <a:xfrm>
            <a:off x="351000" y="1200240"/>
            <a:ext cx="7426800" cy="4134600"/>
          </a:xfrm>
          <a:prstGeom prst="rect">
            <a:avLst/>
          </a:prstGeom>
          <a:noFill/>
          <a:ln w="0">
            <a:noFill/>
          </a:ln>
        </p:spPr>
        <p:style>
          <a:lnRef idx="0"/>
          <a:fillRef idx="0"/>
          <a:effectRef idx="0"/>
          <a:fontRef idx="minor"/>
        </p:style>
        <p:txBody>
          <a:bodyPr lIns="0" rIns="0" tIns="0" bIns="0" anchor="t">
            <a:noAutofit/>
          </a:bodyPr>
          <a:p>
            <a:pPr defTabSz="914400">
              <a:lnSpc>
                <a:spcPct val="100000"/>
              </a:lnSpc>
            </a:pP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rial"/>
                <a:ea typeface="DejaVu Sans"/>
              </a:rPr>
              <a:t>Estimación</a:t>
            </a:r>
            <a:endParaRPr b="0" lang="es-ES" sz="1800" spc="-1" strike="noStrike">
              <a:solidFill>
                <a:srgbClr val="000000"/>
              </a:solidFill>
              <a:latin typeface="Arial"/>
            </a:endParaRPr>
          </a:p>
          <a:p>
            <a:pPr defTabSz="914400">
              <a:lnSpc>
                <a:spcPct val="100000"/>
              </a:lnSpc>
            </a:pPr>
            <a:r>
              <a:rPr b="0" lang="es-ES" sz="1800" spc="-1" strike="noStrike">
                <a:solidFill>
                  <a:srgbClr val="000000"/>
                </a:solidFill>
                <a:latin typeface="Arial"/>
                <a:ea typeface="DejaVu Sans"/>
              </a:rPr>
              <a:t>De carga de trabajo: 2 Desarrolladores software hasta versión funcional en pre-producción.</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rial"/>
                <a:ea typeface="DejaVu Sans"/>
              </a:rPr>
              <a:t>Coste en tiempo:</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2 semanas estudio de viabilidad</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2 semanas especificación de requisitos</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8 meses de desarrollo (2 Sprints).</a:t>
            </a:r>
            <a:endParaRPr b="0" lang="es-ES" sz="1800" spc="-1" strike="noStrike">
              <a:solidFill>
                <a:srgbClr val="000000"/>
              </a:solidFill>
              <a:latin typeface="Arial"/>
            </a:endParaRPr>
          </a:p>
          <a:p>
            <a:pPr defTabSz="914400">
              <a:lnSpc>
                <a:spcPct val="100000"/>
              </a:lnSpc>
            </a:pPr>
            <a:r>
              <a:rPr b="0" lang="es-ES" sz="1800" spc="-1" strike="noStrike">
                <a:solidFill>
                  <a:srgbClr val="000000"/>
                </a:solidFill>
                <a:latin typeface="Arial"/>
                <a:ea typeface="DejaVu Sans"/>
              </a:rPr>
              <a:t>Total: 12 semanas.</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r>
              <a:rPr b="1" lang="es-ES" sz="1800" spc="-1" strike="noStrike">
                <a:solidFill>
                  <a:srgbClr val="000000"/>
                </a:solidFill>
                <a:latin typeface="Arial"/>
                <a:ea typeface="DejaVu Sans"/>
              </a:rPr>
              <a:t>Valoración económica</a:t>
            </a:r>
            <a:endParaRPr b="0" lang="es-ES" sz="1800" spc="-1" strike="noStrike">
              <a:solidFill>
                <a:srgbClr val="000000"/>
              </a:solidFill>
              <a:latin typeface="Arial"/>
            </a:endParaRPr>
          </a:p>
          <a:p>
            <a:pPr defTabSz="914400">
              <a:lnSpc>
                <a:spcPct val="100000"/>
              </a:lnSpc>
            </a:pPr>
            <a:r>
              <a:rPr b="0" lang="es-ES" sz="1800" spc="-1" strike="noStrike">
                <a:solidFill>
                  <a:srgbClr val="000000"/>
                </a:solidFill>
                <a:latin typeface="Arial"/>
                <a:ea typeface="DejaVu Sans"/>
              </a:rPr>
              <a:t>Pago único por desarrollo: 11.400€</a:t>
            </a:r>
            <a:endParaRPr b="0" lang="es-ES" sz="1800" spc="-1" strike="noStrike">
              <a:solidFill>
                <a:srgbClr val="000000"/>
              </a:solidFill>
              <a:latin typeface="Arial"/>
            </a:endParaRPr>
          </a:p>
          <a:p>
            <a:pPr defTabSz="914400">
              <a:lnSpc>
                <a:spcPct val="100000"/>
              </a:lnSpc>
            </a:pPr>
            <a:r>
              <a:rPr b="0" lang="es-ES" sz="1800" spc="-1" strike="noStrike">
                <a:solidFill>
                  <a:srgbClr val="000000"/>
                </a:solidFill>
                <a:latin typeface="Arial"/>
                <a:ea typeface="DejaVu Sans"/>
              </a:rPr>
              <a:t>Pago Recurrente:</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Mantenimiento software: 400€/año (4 jornadas, s</a:t>
            </a:r>
            <a:r>
              <a:rPr b="0" i="1" lang="es-ES" sz="1800" spc="-1" strike="noStrike">
                <a:solidFill>
                  <a:srgbClr val="000000"/>
                </a:solidFill>
                <a:latin typeface="Arial"/>
                <a:ea typeface="DejaVu Sans"/>
              </a:rPr>
              <a:t>e valoran cuatro jornadas de trabajo del equipo a 100€/día)</a:t>
            </a:r>
            <a:endParaRPr b="0" lang="es-ES" sz="1800" spc="-1" strike="noStrike">
              <a:solidFill>
                <a:srgbClr val="000000"/>
              </a:solidFill>
              <a:latin typeface="Arial"/>
            </a:endParaRPr>
          </a:p>
          <a:p>
            <a:pPr marL="285840" indent="-285840" defTabSz="914400">
              <a:lnSpc>
                <a:spcPct val="100000"/>
              </a:lnSpc>
              <a:buClr>
                <a:srgbClr val="000000"/>
              </a:buClr>
              <a:buFont typeface="Arial"/>
              <a:buChar char="•"/>
            </a:pPr>
            <a:r>
              <a:rPr b="0" lang="es-ES" sz="1800" spc="-1" strike="noStrike">
                <a:solidFill>
                  <a:srgbClr val="000000"/>
                </a:solidFill>
                <a:latin typeface="Arial"/>
                <a:ea typeface="DejaVu Sans"/>
              </a:rPr>
              <a:t>Mantenimiento Servidores: 50€/mes</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p:txBody>
      </p:sp>
      <p:sp>
        <p:nvSpPr>
          <p:cNvPr id="388" name="PlaceHolder 21"/>
          <p:cNvSpPr/>
          <p:nvPr/>
        </p:nvSpPr>
        <p:spPr>
          <a:xfrm>
            <a:off x="9049320" y="1860480"/>
            <a:ext cx="1953720" cy="3898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1" lang="es-ES" sz="2400" spc="-1" strike="noStrike">
                <a:solidFill>
                  <a:srgbClr val="000000"/>
                </a:solidFill>
                <a:latin typeface="Arial"/>
                <a:ea typeface="DejaVu Sans"/>
              </a:rPr>
              <a:t>Arquitectura:</a:t>
            </a:r>
            <a:endParaRPr b="0" lang="es-ES" sz="2400" spc="-1" strike="noStrike">
              <a:solidFill>
                <a:srgbClr val="000000"/>
              </a:solidFill>
              <a:latin typeface="Arial"/>
            </a:endParaRPr>
          </a:p>
          <a:p>
            <a:pPr defTabSz="914400">
              <a:lnSpc>
                <a:spcPct val="100000"/>
              </a:lnSpc>
            </a:pPr>
            <a:r>
              <a:rPr b="0" lang="es-ES" sz="1800" spc="-1" strike="noStrike">
                <a:solidFill>
                  <a:srgbClr val="000000"/>
                </a:solidFill>
                <a:latin typeface="Arial"/>
                <a:ea typeface="DejaVu Sans"/>
              </a:rPr>
              <a:t>	</a:t>
            </a:r>
            <a:endParaRPr b="0" lang="es-ES" sz="1800" spc="-1" strike="noStrike">
              <a:solidFill>
                <a:srgbClr val="000000"/>
              </a:solidFill>
              <a:latin typeface="Arial"/>
            </a:endParaRPr>
          </a:p>
        </p:txBody>
      </p:sp>
      <p:pic>
        <p:nvPicPr>
          <p:cNvPr id="389" name="Picture 1" descr="Angular-icon icon. Free download transparent .PNG | Creazilla"/>
          <p:cNvPicPr/>
          <p:nvPr/>
        </p:nvPicPr>
        <p:blipFill>
          <a:blip r:embed="rId3"/>
          <a:stretch/>
        </p:blipFill>
        <p:spPr>
          <a:xfrm>
            <a:off x="10513080" y="2448360"/>
            <a:ext cx="981360" cy="1124280"/>
          </a:xfrm>
          <a:prstGeom prst="rect">
            <a:avLst/>
          </a:prstGeom>
          <a:ln w="0">
            <a:noFill/>
          </a:ln>
        </p:spPr>
      </p:pic>
      <p:pic>
        <p:nvPicPr>
          <p:cNvPr id="390" name="Imagen 32" descr=""/>
          <p:cNvPicPr/>
          <p:nvPr/>
        </p:nvPicPr>
        <p:blipFill>
          <a:blip r:embed="rId4"/>
          <a:stretch/>
        </p:blipFill>
        <p:spPr>
          <a:xfrm>
            <a:off x="7729560" y="2576160"/>
            <a:ext cx="1981080" cy="797400"/>
          </a:xfrm>
          <a:prstGeom prst="rect">
            <a:avLst/>
          </a:prstGeom>
          <a:ln w="0">
            <a:noFill/>
          </a:ln>
        </p:spPr>
      </p:pic>
      <p:sp>
        <p:nvSpPr>
          <p:cNvPr id="391" name="CuadroTexto 8"/>
          <p:cNvSpPr/>
          <p:nvPr/>
        </p:nvSpPr>
        <p:spPr>
          <a:xfrm>
            <a:off x="9804960" y="2680200"/>
            <a:ext cx="4640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s-ES" sz="3600" spc="-1" strike="noStrike">
                <a:solidFill>
                  <a:srgbClr val="000000"/>
                </a:solidFill>
                <a:latin typeface="Arial"/>
                <a:ea typeface="DejaVu Sans"/>
              </a:rPr>
              <a:t>+</a:t>
            </a:r>
            <a:endParaRPr b="0" lang="es-ES" sz="3600" spc="-1" strike="noStrike">
              <a:solidFill>
                <a:srgbClr val="000000"/>
              </a:solidFill>
              <a:latin typeface="Arial"/>
            </a:endParaRPr>
          </a:p>
        </p:txBody>
      </p:sp>
      <p:pic>
        <p:nvPicPr>
          <p:cNvPr id="392" name="Imagen 1" descr=""/>
          <p:cNvPicPr/>
          <p:nvPr/>
        </p:nvPicPr>
        <p:blipFill>
          <a:blip r:embed="rId5"/>
          <a:stretch/>
        </p:blipFill>
        <p:spPr>
          <a:xfrm>
            <a:off x="4452120" y="737640"/>
            <a:ext cx="3509640" cy="1013760"/>
          </a:xfrm>
          <a:prstGeom prst="rect">
            <a:avLst/>
          </a:prstGeom>
          <a:ln w="0">
            <a:noFill/>
          </a:ln>
        </p:spPr>
      </p:pic>
      <p:sp>
        <p:nvSpPr>
          <p:cNvPr id="393" name="PlaceHolder 21"/>
          <p:cNvSpPr/>
          <p:nvPr/>
        </p:nvSpPr>
        <p:spPr>
          <a:xfrm>
            <a:off x="8734320" y="3992760"/>
            <a:ext cx="1953720" cy="3898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1" lang="es-ES" sz="2400" spc="-1" strike="noStrike">
                <a:solidFill>
                  <a:srgbClr val="000000"/>
                </a:solidFill>
                <a:latin typeface="Arial"/>
                <a:ea typeface="DejaVu Sans"/>
              </a:rPr>
              <a:t>Despliegue:</a:t>
            </a:r>
            <a:endParaRPr b="0" lang="es-ES" sz="2400" spc="-1" strike="noStrike">
              <a:solidFill>
                <a:srgbClr val="000000"/>
              </a:solidFill>
              <a:latin typeface="Arial"/>
            </a:endParaRPr>
          </a:p>
          <a:p>
            <a:pPr defTabSz="914400">
              <a:lnSpc>
                <a:spcPct val="100000"/>
              </a:lnSpc>
            </a:pPr>
            <a:r>
              <a:rPr b="0" lang="es-ES" sz="1800" spc="-1" strike="noStrike">
                <a:solidFill>
                  <a:srgbClr val="000000"/>
                </a:solidFill>
                <a:latin typeface="Arial"/>
                <a:ea typeface="DejaVu Sans"/>
              </a:rPr>
              <a:t>	</a:t>
            </a:r>
            <a:endParaRPr b="0" lang="es-ES" sz="1800" spc="-1" strike="noStrike">
              <a:solidFill>
                <a:srgbClr val="000000"/>
              </a:solidFill>
              <a:latin typeface="Arial"/>
            </a:endParaRPr>
          </a:p>
        </p:txBody>
      </p:sp>
      <p:pic>
        <p:nvPicPr>
          <p:cNvPr id="394" name="Imagen 2" descr=""/>
          <p:cNvPicPr/>
          <p:nvPr/>
        </p:nvPicPr>
        <p:blipFill>
          <a:blip r:embed="rId6"/>
          <a:stretch/>
        </p:blipFill>
        <p:spPr>
          <a:xfrm>
            <a:off x="8112600" y="4613760"/>
            <a:ext cx="3072240" cy="12261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5" name="CustomShape 293"/>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396" name="CustomShape 294"/>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397" name="CustomShape 295"/>
          <p:cNvSpPr/>
          <p:nvPr/>
        </p:nvSpPr>
        <p:spPr>
          <a:xfrm>
            <a:off x="2991240" y="230400"/>
            <a:ext cx="780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    </a:t>
            </a:r>
            <a:r>
              <a:rPr b="1" lang="es-ES" sz="2600" spc="-1" strike="noStrike">
                <a:solidFill>
                  <a:srgbClr val="000000"/>
                </a:solidFill>
                <a:latin typeface="Arial"/>
                <a:ea typeface="DejaVu Sans"/>
              </a:rPr>
              <a:t>ALTERNATIVA DESARROLLO PROPIO</a:t>
            </a:r>
            <a:endParaRPr b="0" lang="es-ES" sz="2600" spc="-1" strike="noStrike">
              <a:solidFill>
                <a:srgbClr val="000000"/>
              </a:solidFill>
              <a:latin typeface="Arial"/>
            </a:endParaRPr>
          </a:p>
        </p:txBody>
      </p:sp>
      <p:pic>
        <p:nvPicPr>
          <p:cNvPr id="398" name="Imagen 60" descr=""/>
          <p:cNvPicPr/>
          <p:nvPr/>
        </p:nvPicPr>
        <p:blipFill>
          <a:blip r:embed="rId1"/>
          <a:stretch/>
        </p:blipFill>
        <p:spPr>
          <a:xfrm>
            <a:off x="87480" y="51480"/>
            <a:ext cx="713880" cy="828720"/>
          </a:xfrm>
          <a:prstGeom prst="rect">
            <a:avLst/>
          </a:prstGeom>
          <a:ln w="0">
            <a:noFill/>
          </a:ln>
        </p:spPr>
      </p:pic>
      <p:pic>
        <p:nvPicPr>
          <p:cNvPr id="399" name="Imagen 61" descr=""/>
          <p:cNvPicPr/>
          <p:nvPr/>
        </p:nvPicPr>
        <p:blipFill>
          <a:blip r:embed="rId2"/>
          <a:stretch/>
        </p:blipFill>
        <p:spPr>
          <a:xfrm>
            <a:off x="11378520" y="16200"/>
            <a:ext cx="713880" cy="1038600"/>
          </a:xfrm>
          <a:prstGeom prst="rect">
            <a:avLst/>
          </a:prstGeom>
          <a:ln w="0">
            <a:noFill/>
          </a:ln>
        </p:spPr>
      </p:pic>
      <p:sp>
        <p:nvSpPr>
          <p:cNvPr id="400" name="CustomShape 296"/>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01" name="CustomShape 297"/>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02" name="CustomShape 298"/>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03" name="CustomShape 299"/>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04" name="CustomShape 300"/>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05" name="CustomShape 301"/>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06" name="PlaceHolder 22"/>
          <p:cNvSpPr/>
          <p:nvPr/>
        </p:nvSpPr>
        <p:spPr>
          <a:xfrm>
            <a:off x="395280" y="2027880"/>
            <a:ext cx="5869440" cy="341460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1" lang="es-ES" sz="2400" spc="-1" strike="noStrike">
                <a:solidFill>
                  <a:srgbClr val="000000"/>
                </a:solidFill>
                <a:latin typeface="Arial"/>
                <a:ea typeface="DejaVu Sans"/>
              </a:rPr>
              <a:t>Riesgos:</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marL="343080" indent="-343080" defTabSz="914400">
              <a:lnSpc>
                <a:spcPct val="100000"/>
              </a:lnSpc>
              <a:buClr>
                <a:srgbClr val="0070c0"/>
              </a:buClr>
              <a:buFont typeface="Arial"/>
              <a:buChar char="•"/>
            </a:pPr>
            <a:r>
              <a:rPr b="1" lang="es-ES" sz="2400" spc="-1" strike="noStrike">
                <a:solidFill>
                  <a:srgbClr val="0070c0"/>
                </a:solidFill>
                <a:latin typeface="Arial"/>
                <a:ea typeface="DejaVu Sans"/>
              </a:rPr>
              <a:t>R1:</a:t>
            </a:r>
            <a:r>
              <a:rPr b="0" lang="es-ES" sz="2400" spc="-1" strike="noStrike">
                <a:solidFill>
                  <a:srgbClr val="000000"/>
                </a:solidFill>
                <a:latin typeface="Arial"/>
                <a:ea typeface="DejaVu Sans"/>
              </a:rPr>
              <a:t> Disponibilidad de la Red Corporativa.</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marL="343080" indent="-343080" defTabSz="914400">
              <a:lnSpc>
                <a:spcPct val="100000"/>
              </a:lnSpc>
              <a:buClr>
                <a:srgbClr val="0070c0"/>
              </a:buClr>
              <a:buFont typeface="Arial"/>
              <a:buChar char="•"/>
            </a:pPr>
            <a:r>
              <a:rPr b="1" lang="es-ES" sz="2400" spc="-1" strike="noStrike">
                <a:solidFill>
                  <a:srgbClr val="0070c0"/>
                </a:solidFill>
                <a:latin typeface="Arial"/>
                <a:ea typeface="DejaVu Sans"/>
              </a:rPr>
              <a:t>R2:</a:t>
            </a:r>
            <a:r>
              <a:rPr b="0" lang="es-ES" sz="2400" spc="-1" strike="noStrike">
                <a:solidFill>
                  <a:srgbClr val="000000"/>
                </a:solidFill>
                <a:latin typeface="Arial"/>
                <a:ea typeface="DejaVu Sans"/>
              </a:rPr>
              <a:t>  Dependencia de un equipo reducido.</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marL="343080" indent="-343080" defTabSz="914400">
              <a:lnSpc>
                <a:spcPct val="100000"/>
              </a:lnSpc>
              <a:buClr>
                <a:srgbClr val="0070c0"/>
              </a:buClr>
              <a:buFont typeface="Arial"/>
              <a:buChar char="•"/>
            </a:pPr>
            <a:r>
              <a:rPr b="1" lang="es-ES" sz="2400" spc="-1" strike="noStrike">
                <a:solidFill>
                  <a:srgbClr val="0070c0"/>
                </a:solidFill>
                <a:latin typeface="Arial"/>
                <a:ea typeface="DejaVu Sans"/>
              </a:rPr>
              <a:t>R3:</a:t>
            </a:r>
            <a:r>
              <a:rPr b="0" lang="es-ES" sz="2400" spc="-1" strike="noStrike">
                <a:solidFill>
                  <a:srgbClr val="000000"/>
                </a:solidFill>
                <a:latin typeface="Arial"/>
                <a:ea typeface="DejaVu Sans"/>
              </a:rPr>
              <a:t> Riesgo de deuda técnica si no se planifica bien la arquitectura.</a:t>
            </a:r>
            <a:endParaRPr b="0" lang="es-ES" sz="2400" spc="-1" strike="noStrike">
              <a:solidFill>
                <a:srgbClr val="000000"/>
              </a:solidFill>
              <a:latin typeface="Arial"/>
            </a:endParaRPr>
          </a:p>
          <a:p>
            <a:pPr marL="914400" defTabSz="914400">
              <a:lnSpc>
                <a:spcPct val="100000"/>
              </a:lnSpc>
            </a:pPr>
            <a:endParaRPr b="0" lang="es-ES" sz="1800" spc="-1" strike="noStrike">
              <a:solidFill>
                <a:srgbClr val="000000"/>
              </a:solidFill>
              <a:latin typeface="Arial"/>
            </a:endParaRPr>
          </a:p>
        </p:txBody>
      </p:sp>
      <p:pic>
        <p:nvPicPr>
          <p:cNvPr id="407" name="Imagen 1" descr="Gráfico, Gráfico de barras&#10;&#10;El contenido generado por inteligencia artificial puede ser incorrecto."/>
          <p:cNvPicPr/>
          <p:nvPr/>
        </p:nvPicPr>
        <p:blipFill>
          <a:blip r:embed="rId3"/>
          <a:stretch/>
        </p:blipFill>
        <p:spPr>
          <a:xfrm>
            <a:off x="5491800" y="2017080"/>
            <a:ext cx="6307920" cy="3700800"/>
          </a:xfrm>
          <a:prstGeom prst="rect">
            <a:avLst/>
          </a:prstGeom>
          <a:ln w="0">
            <a:solidFill>
              <a:srgbClr val="ffffff"/>
            </a:solidFill>
          </a:ln>
        </p:spPr>
      </p:pic>
      <p:sp>
        <p:nvSpPr>
          <p:cNvPr id="408" name="CuadroTexto 5"/>
          <p:cNvSpPr/>
          <p:nvPr/>
        </p:nvSpPr>
        <p:spPr>
          <a:xfrm>
            <a:off x="8027640" y="3162600"/>
            <a:ext cx="85536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algn="ctr" defTabSz="914400">
              <a:lnSpc>
                <a:spcPct val="100000"/>
              </a:lnSpc>
            </a:pPr>
            <a:r>
              <a:rPr b="1" lang="es-ES" sz="1800" spc="-1" strike="noStrike">
                <a:solidFill>
                  <a:schemeClr val="dk1"/>
                </a:solidFill>
                <a:latin typeface="Arial"/>
                <a:ea typeface="DejaVu Sans"/>
              </a:rPr>
              <a:t>R3</a:t>
            </a:r>
            <a:endParaRPr b="0" lang="es-ES" sz="1800" spc="-1" strike="noStrike">
              <a:solidFill>
                <a:srgbClr val="000000"/>
              </a:solidFill>
              <a:latin typeface="Arial"/>
            </a:endParaRPr>
          </a:p>
        </p:txBody>
      </p:sp>
      <p:sp>
        <p:nvSpPr>
          <p:cNvPr id="409" name="CuadroTexto 6"/>
          <p:cNvSpPr/>
          <p:nvPr/>
        </p:nvSpPr>
        <p:spPr>
          <a:xfrm>
            <a:off x="8885160" y="3132360"/>
            <a:ext cx="855360" cy="363960"/>
          </a:xfrm>
          <a:prstGeom prst="rect">
            <a:avLst/>
          </a:prstGeom>
          <a:noFill/>
          <a:ln w="0">
            <a:noFill/>
          </a:ln>
        </p:spPr>
        <p:style>
          <a:lnRef idx="0"/>
          <a:fillRef idx="0"/>
          <a:effectRef idx="0"/>
          <a:fontRef idx="minor"/>
        </p:style>
        <p:txBody>
          <a:bodyPr numCol="1" spcCol="0" horzOverflow="overflow" lIns="90000" rIns="90000" tIns="45000" bIns="45000" anchor="t">
            <a:spAutoFit/>
          </a:bodyPr>
          <a:p>
            <a:pPr algn="ctr" defTabSz="914400">
              <a:lnSpc>
                <a:spcPct val="100000"/>
              </a:lnSpc>
            </a:pPr>
            <a:r>
              <a:rPr b="1" lang="es-ES" sz="1800" spc="-1" strike="noStrike">
                <a:solidFill>
                  <a:schemeClr val="dk1"/>
                </a:solidFill>
                <a:latin typeface="Arial"/>
                <a:ea typeface="DejaVu Sans"/>
              </a:rPr>
              <a:t>R1/R2</a:t>
            </a:r>
            <a:endParaRPr b="0" lang="es-ES" sz="1800" spc="-1" strike="noStrike">
              <a:solidFill>
                <a:srgbClr val="000000"/>
              </a:solidFill>
              <a:latin typeface="Arial"/>
            </a:endParaRPr>
          </a:p>
        </p:txBody>
      </p:sp>
      <p:pic>
        <p:nvPicPr>
          <p:cNvPr id="410" name="Imagen 17" descr=""/>
          <p:cNvPicPr/>
          <p:nvPr/>
        </p:nvPicPr>
        <p:blipFill>
          <a:blip r:embed="rId4"/>
          <a:stretch/>
        </p:blipFill>
        <p:spPr>
          <a:xfrm>
            <a:off x="4335120" y="804960"/>
            <a:ext cx="3509640" cy="10137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1"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12"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13" name="CustomShape 10"/>
          <p:cNvSpPr/>
          <p:nvPr/>
        </p:nvSpPr>
        <p:spPr>
          <a:xfrm>
            <a:off x="2287080" y="241200"/>
            <a:ext cx="94075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MATRIZ CUMPLIMIENTO DE REQUISITOS</a:t>
            </a:r>
            <a:endParaRPr b="0" lang="es-ES" sz="2600" spc="-1" strike="noStrike">
              <a:solidFill>
                <a:srgbClr val="000000"/>
              </a:solidFill>
              <a:latin typeface="Arial"/>
            </a:endParaRPr>
          </a:p>
        </p:txBody>
      </p:sp>
      <p:pic>
        <p:nvPicPr>
          <p:cNvPr id="414" name="Imagen5" descr=""/>
          <p:cNvPicPr/>
          <p:nvPr/>
        </p:nvPicPr>
        <p:blipFill>
          <a:blip r:embed="rId1"/>
          <a:stretch/>
        </p:blipFill>
        <p:spPr>
          <a:xfrm>
            <a:off x="87480" y="51480"/>
            <a:ext cx="713880" cy="828720"/>
          </a:xfrm>
          <a:prstGeom prst="rect">
            <a:avLst/>
          </a:prstGeom>
          <a:ln w="0">
            <a:noFill/>
          </a:ln>
        </p:spPr>
      </p:pic>
      <p:pic>
        <p:nvPicPr>
          <p:cNvPr id="415" name="Imagen 5" descr=""/>
          <p:cNvPicPr/>
          <p:nvPr/>
        </p:nvPicPr>
        <p:blipFill>
          <a:blip r:embed="rId2"/>
          <a:stretch/>
        </p:blipFill>
        <p:spPr>
          <a:xfrm>
            <a:off x="11378520" y="16200"/>
            <a:ext cx="713880" cy="1038600"/>
          </a:xfrm>
          <a:prstGeom prst="rect">
            <a:avLst/>
          </a:prstGeom>
          <a:ln w="0">
            <a:noFill/>
          </a:ln>
        </p:spPr>
      </p:pic>
      <p:sp>
        <p:nvSpPr>
          <p:cNvPr id="416" name="CustomShape 1"/>
          <p:cNvSpPr/>
          <p:nvPr/>
        </p:nvSpPr>
        <p:spPr>
          <a:xfrm>
            <a:off x="772560" y="392040"/>
            <a:ext cx="718920" cy="199080"/>
          </a:xfrm>
          <a:custGeom>
            <a:avLst/>
            <a:gdLst>
              <a:gd name="textAreaLeft" fmla="*/ 0 w 718920"/>
              <a:gd name="textAreaRight" fmla="*/ 720720 w 7189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17" name="CustomShape 2"/>
          <p:cNvSpPr/>
          <p:nvPr/>
        </p:nvSpPr>
        <p:spPr>
          <a:xfrm>
            <a:off x="144000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18" name="CustomShape 3"/>
          <p:cNvSpPr/>
          <p:nvPr/>
        </p:nvSpPr>
        <p:spPr>
          <a:xfrm>
            <a:off x="19087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19" name="CustomShape 4"/>
          <p:cNvSpPr/>
          <p:nvPr/>
        </p:nvSpPr>
        <p:spPr>
          <a:xfrm>
            <a:off x="2318400" y="392040"/>
            <a:ext cx="351360" cy="199080"/>
          </a:xfrm>
          <a:custGeom>
            <a:avLst/>
            <a:gdLst>
              <a:gd name="textAreaLeft" fmla="*/ 0 w 351360"/>
              <a:gd name="textAreaRight" fmla="*/ 353160 w 3513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20" name="CustomShape 5"/>
          <p:cNvSpPr/>
          <p:nvPr/>
        </p:nvSpPr>
        <p:spPr>
          <a:xfrm>
            <a:off x="260100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21" name="CustomShape 6"/>
          <p:cNvSpPr/>
          <p:nvPr/>
        </p:nvSpPr>
        <p:spPr>
          <a:xfrm>
            <a:off x="267840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22" name="Rectángulo 462"/>
          <p:cNvSpPr/>
          <p:nvPr/>
        </p:nvSpPr>
        <p:spPr>
          <a:xfrm>
            <a:off x="802440" y="1386720"/>
            <a:ext cx="10922040" cy="406764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100000"/>
              </a:lnSpc>
            </a:pPr>
            <a:r>
              <a:rPr b="1" lang="es-ES" sz="2400" spc="-1" strike="noStrike">
                <a:solidFill>
                  <a:srgbClr val="000000"/>
                </a:solidFill>
                <a:latin typeface="Arial"/>
                <a:ea typeface="DejaVu Sans"/>
              </a:rPr>
              <a:t>Escala de cumplimiento:</a:t>
            </a:r>
            <a:endParaRPr b="0" lang="es-ES" sz="2400" spc="-1" strike="noStrike">
              <a:solidFill>
                <a:srgbClr val="000000"/>
              </a:solidFill>
              <a:latin typeface="Arial"/>
            </a:endParaRPr>
          </a:p>
          <a:p>
            <a:pPr algn="just" defTabSz="914400">
              <a:lnSpc>
                <a:spcPct val="100000"/>
              </a:lnSpc>
            </a:pPr>
            <a:endParaRPr b="0" lang="es-ES" sz="2400" spc="-1" strike="noStrike">
              <a:solidFill>
                <a:srgbClr val="000000"/>
              </a:solidFill>
              <a:latin typeface="Arial"/>
            </a:endParaRPr>
          </a:p>
          <a:p>
            <a:pPr marL="343080" indent="-343080" algn="just" defTabSz="914400">
              <a:lnSpc>
                <a:spcPct val="100000"/>
              </a:lnSpc>
              <a:buClr>
                <a:srgbClr val="77933c"/>
              </a:buClr>
              <a:buFont typeface="Arial"/>
              <a:buChar char="•"/>
            </a:pPr>
            <a:r>
              <a:rPr b="1" lang="es-ES" sz="2400" spc="-1" strike="noStrike">
                <a:solidFill>
                  <a:schemeClr val="accent3">
                    <a:lumMod val="75000"/>
                  </a:schemeClr>
                </a:solidFill>
                <a:latin typeface="Arial"/>
                <a:ea typeface="DejaVu Sans"/>
              </a:rPr>
              <a:t>Alto: </a:t>
            </a:r>
            <a:r>
              <a:rPr b="0" lang="es-ES" sz="2400" spc="-1" strike="noStrike">
                <a:solidFill>
                  <a:srgbClr val="000000"/>
                </a:solidFill>
                <a:latin typeface="Arial"/>
                <a:ea typeface="DejaVu Sans"/>
              </a:rPr>
              <a:t>El software cubre la necesidad (plug-and-play), sin requerir personalizaciones profundas ni módulos extra</a:t>
            </a:r>
            <a:r>
              <a:rPr b="1" lang="es-ES" sz="2400" spc="-1" strike="noStrike">
                <a:solidFill>
                  <a:srgbClr val="000000"/>
                </a:solidFill>
                <a:latin typeface="Arial"/>
                <a:ea typeface="DejaVu Sans"/>
              </a:rPr>
              <a:t>.</a:t>
            </a:r>
            <a:endParaRPr b="0" lang="es-ES" sz="2400" spc="-1" strike="noStrike">
              <a:solidFill>
                <a:srgbClr val="000000"/>
              </a:solidFill>
              <a:latin typeface="Arial"/>
            </a:endParaRPr>
          </a:p>
          <a:p>
            <a:pPr algn="just" defTabSz="914400">
              <a:lnSpc>
                <a:spcPct val="100000"/>
              </a:lnSpc>
            </a:pPr>
            <a:r>
              <a:rPr b="1" lang="es-ES" sz="2400" spc="-1" strike="noStrike">
                <a:solidFill>
                  <a:srgbClr val="000000"/>
                </a:solidFill>
                <a:latin typeface="Arial"/>
                <a:ea typeface="DejaVu Sans"/>
              </a:rPr>
              <a:t>  </a:t>
            </a:r>
            <a:endParaRPr b="0" lang="es-ES" sz="2400" spc="-1" strike="noStrike">
              <a:solidFill>
                <a:srgbClr val="000000"/>
              </a:solidFill>
              <a:latin typeface="Arial"/>
            </a:endParaRPr>
          </a:p>
          <a:p>
            <a:pPr marL="343080" indent="-343080" algn="just" defTabSz="914400">
              <a:lnSpc>
                <a:spcPct val="100000"/>
              </a:lnSpc>
              <a:buClr>
                <a:srgbClr val="e46c0a"/>
              </a:buClr>
              <a:buFont typeface="Arial"/>
              <a:buChar char="•"/>
            </a:pPr>
            <a:r>
              <a:rPr b="1" lang="es-ES" sz="2400" spc="-1" strike="noStrike">
                <a:solidFill>
                  <a:schemeClr val="accent6">
                    <a:lumMod val="75000"/>
                  </a:schemeClr>
                </a:solidFill>
                <a:latin typeface="Arial"/>
                <a:ea typeface="DejaVu Sans"/>
              </a:rPr>
              <a:t>Medio</a:t>
            </a:r>
            <a:r>
              <a:rPr b="1" lang="es-ES" sz="2400" spc="-1" strike="noStrike">
                <a:solidFill>
                  <a:srgbClr val="000000"/>
                </a:solidFill>
                <a:latin typeface="Arial"/>
                <a:ea typeface="DejaVu Sans"/>
              </a:rPr>
              <a:t>: </a:t>
            </a:r>
            <a:r>
              <a:rPr b="0" lang="es-ES" sz="2400" spc="-1" strike="noStrike">
                <a:solidFill>
                  <a:srgbClr val="000000"/>
                </a:solidFill>
                <a:latin typeface="Arial"/>
                <a:ea typeface="DejaVu Sans"/>
              </a:rPr>
              <a:t>Requiere configuraciones adicionales o desarrollos/modificaciones parciales que no están incorporados actualmente.</a:t>
            </a:r>
            <a:endParaRPr b="0" lang="es-ES" sz="2400" spc="-1" strike="noStrike">
              <a:solidFill>
                <a:srgbClr val="000000"/>
              </a:solidFill>
              <a:latin typeface="Arial"/>
            </a:endParaRPr>
          </a:p>
          <a:p>
            <a:pPr algn="just" defTabSz="914400">
              <a:lnSpc>
                <a:spcPct val="100000"/>
              </a:lnSpc>
            </a:pPr>
            <a:endParaRPr b="0" lang="es-ES" sz="2400" spc="-1" strike="noStrike">
              <a:solidFill>
                <a:srgbClr val="000000"/>
              </a:solidFill>
              <a:latin typeface="Arial"/>
            </a:endParaRPr>
          </a:p>
          <a:p>
            <a:pPr marL="343080" indent="-343080" algn="just" defTabSz="914400">
              <a:lnSpc>
                <a:spcPct val="100000"/>
              </a:lnSpc>
              <a:buClr>
                <a:srgbClr val="c00000"/>
              </a:buClr>
              <a:buFont typeface="Arial"/>
              <a:buChar char="•"/>
            </a:pPr>
            <a:r>
              <a:rPr b="1" lang="es-ES" sz="2400" spc="-1" strike="noStrike">
                <a:solidFill>
                  <a:srgbClr val="c00000"/>
                </a:solidFill>
                <a:latin typeface="Arial"/>
                <a:ea typeface="DejaVu Sans"/>
              </a:rPr>
              <a:t>Bajo</a:t>
            </a:r>
            <a:r>
              <a:rPr b="1" lang="es-ES" sz="2400" spc="-1" strike="noStrike">
                <a:solidFill>
                  <a:srgbClr val="000000"/>
                </a:solidFill>
                <a:latin typeface="Arial"/>
                <a:ea typeface="DejaVu Sans"/>
              </a:rPr>
              <a:t>: </a:t>
            </a:r>
            <a:r>
              <a:rPr b="0" lang="es-ES" sz="2400" spc="-1" strike="noStrike">
                <a:solidFill>
                  <a:srgbClr val="000000"/>
                </a:solidFill>
                <a:latin typeface="Arial"/>
                <a:ea typeface="DejaVu Sans"/>
              </a:rPr>
              <a:t>La funcionalidad no se encuentra contemplada de forma razonable, o precisa (cambios muy grandes) para ser implementada.</a:t>
            </a:r>
            <a:endParaRPr b="0" lang="es-ES" sz="2400" spc="-1" strike="noStrike">
              <a:solidFill>
                <a:srgbClr val="000000"/>
              </a:solidFill>
              <a:latin typeface="Arial"/>
            </a:endParaRPr>
          </a:p>
          <a:p>
            <a:pPr algn="ctr" defTabSz="914400">
              <a:lnSpc>
                <a:spcPct val="100000"/>
              </a:lnSpc>
            </a:pP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3"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24"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25" name="CustomShape 10"/>
          <p:cNvSpPr/>
          <p:nvPr/>
        </p:nvSpPr>
        <p:spPr>
          <a:xfrm>
            <a:off x="2287080" y="241200"/>
            <a:ext cx="94075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MATRIZ CUMPLIMIENTO DE REQUISITOS </a:t>
            </a:r>
            <a:endParaRPr b="0" lang="es-ES" sz="2600" spc="-1" strike="noStrike">
              <a:solidFill>
                <a:srgbClr val="000000"/>
              </a:solidFill>
              <a:latin typeface="Arial"/>
            </a:endParaRPr>
          </a:p>
        </p:txBody>
      </p:sp>
      <p:pic>
        <p:nvPicPr>
          <p:cNvPr id="426" name="Imagen5" descr=""/>
          <p:cNvPicPr/>
          <p:nvPr/>
        </p:nvPicPr>
        <p:blipFill>
          <a:blip r:embed="rId1"/>
          <a:stretch/>
        </p:blipFill>
        <p:spPr>
          <a:xfrm>
            <a:off x="87480" y="51480"/>
            <a:ext cx="713880" cy="828720"/>
          </a:xfrm>
          <a:prstGeom prst="rect">
            <a:avLst/>
          </a:prstGeom>
          <a:ln w="0">
            <a:noFill/>
          </a:ln>
        </p:spPr>
      </p:pic>
      <p:pic>
        <p:nvPicPr>
          <p:cNvPr id="427" name="Imagen 5" descr=""/>
          <p:cNvPicPr/>
          <p:nvPr/>
        </p:nvPicPr>
        <p:blipFill>
          <a:blip r:embed="rId2"/>
          <a:stretch/>
        </p:blipFill>
        <p:spPr>
          <a:xfrm>
            <a:off x="11378520" y="16200"/>
            <a:ext cx="713880" cy="1038600"/>
          </a:xfrm>
          <a:prstGeom prst="rect">
            <a:avLst/>
          </a:prstGeom>
          <a:ln w="0">
            <a:noFill/>
          </a:ln>
        </p:spPr>
      </p:pic>
      <p:sp>
        <p:nvSpPr>
          <p:cNvPr id="428" name="CustomShape 1"/>
          <p:cNvSpPr/>
          <p:nvPr/>
        </p:nvSpPr>
        <p:spPr>
          <a:xfrm>
            <a:off x="772560" y="392040"/>
            <a:ext cx="718920" cy="199080"/>
          </a:xfrm>
          <a:custGeom>
            <a:avLst/>
            <a:gdLst>
              <a:gd name="textAreaLeft" fmla="*/ 0 w 718920"/>
              <a:gd name="textAreaRight" fmla="*/ 720720 w 7189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29" name="CustomShape 2"/>
          <p:cNvSpPr/>
          <p:nvPr/>
        </p:nvSpPr>
        <p:spPr>
          <a:xfrm>
            <a:off x="144000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30" name="CustomShape 3"/>
          <p:cNvSpPr/>
          <p:nvPr/>
        </p:nvSpPr>
        <p:spPr>
          <a:xfrm>
            <a:off x="19087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31" name="CustomShape 4"/>
          <p:cNvSpPr/>
          <p:nvPr/>
        </p:nvSpPr>
        <p:spPr>
          <a:xfrm>
            <a:off x="2318400" y="392040"/>
            <a:ext cx="351360" cy="199080"/>
          </a:xfrm>
          <a:custGeom>
            <a:avLst/>
            <a:gdLst>
              <a:gd name="textAreaLeft" fmla="*/ 0 w 351360"/>
              <a:gd name="textAreaRight" fmla="*/ 353160 w 3513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32" name="CustomShape 5"/>
          <p:cNvSpPr/>
          <p:nvPr/>
        </p:nvSpPr>
        <p:spPr>
          <a:xfrm>
            <a:off x="260100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33" name="CustomShape 6"/>
          <p:cNvSpPr/>
          <p:nvPr/>
        </p:nvSpPr>
        <p:spPr>
          <a:xfrm>
            <a:off x="267840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434" name="Table 4"/>
          <p:cNvGraphicFramePr/>
          <p:nvPr/>
        </p:nvGraphicFramePr>
        <p:xfrm>
          <a:off x="802440" y="1032120"/>
          <a:ext cx="10279800" cy="4899240"/>
        </p:xfrm>
        <a:graphic>
          <a:graphicData uri="http://schemas.openxmlformats.org/drawingml/2006/table">
            <a:tbl>
              <a:tblPr/>
              <a:tblGrid>
                <a:gridCol w="5204520"/>
                <a:gridCol w="1882440"/>
                <a:gridCol w="1638000"/>
                <a:gridCol w="1555200"/>
              </a:tblGrid>
              <a:tr h="430200">
                <a:tc>
                  <a:txBody>
                    <a:bodyPr lIns="50760" rIns="50760" anchor="ctr">
                      <a:noAutofit/>
                    </a:bodyPr>
                    <a:p>
                      <a:pPr algn="ctr" defTabSz="914400">
                        <a:lnSpc>
                          <a:spcPct val="100000"/>
                        </a:lnSpc>
                        <a:tabLst>
                          <a:tab algn="l" pos="0"/>
                        </a:tabLst>
                      </a:pPr>
                      <a:r>
                        <a:rPr b="1" lang="es-ES" sz="1600" spc="-1" strike="noStrike">
                          <a:solidFill>
                            <a:schemeClr val="dk1"/>
                          </a:solidFill>
                          <a:latin typeface="Arial"/>
                          <a:ea typeface="DejaVu Sans"/>
                        </a:rPr>
                        <a:t>Requisitos</a:t>
                      </a:r>
                      <a:endParaRPr b="0" lang="es-ES" sz="16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38160">
                      <a:solidFill>
                        <a:srgbClr val="000000"/>
                      </a:solidFill>
                      <a:prstDash val="solid"/>
                    </a:lnB>
                    <a:solidFill>
                      <a:schemeClr val="lt1"/>
                    </a:solidFill>
                  </a:tcPr>
                </a:tc>
                <a:tc>
                  <a:txBody>
                    <a:bodyPr lIns="50760" rIns="50760" anchor="ctr">
                      <a:noAutofit/>
                    </a:bodyPr>
                    <a:p>
                      <a:pPr algn="ctr" defTabSz="914400">
                        <a:lnSpc>
                          <a:spcPct val="100000"/>
                        </a:lnSpc>
                        <a:tabLst>
                          <a:tab algn="l" pos="0"/>
                        </a:tabLst>
                      </a:pPr>
                      <a:r>
                        <a:rPr b="1" lang="es-ES" sz="1400" spc="-1" strike="noStrike">
                          <a:solidFill>
                            <a:schemeClr val="dk1"/>
                          </a:solidFill>
                          <a:latin typeface="Arial"/>
                          <a:ea typeface="DejaVu Sans"/>
                        </a:rPr>
                        <a:t>OJS</a:t>
                      </a:r>
                      <a:endParaRPr b="0" lang="es-ES" sz="14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38160">
                      <a:solidFill>
                        <a:srgbClr val="000000"/>
                      </a:solidFill>
                      <a:prstDash val="solid"/>
                    </a:lnB>
                    <a:solidFill>
                      <a:schemeClr val="lt1"/>
                    </a:solidFill>
                  </a:tcPr>
                </a:tc>
                <a:tc>
                  <a:txBody>
                    <a:bodyPr lIns="50760" rIns="50760" anchor="ctr">
                      <a:noAutofit/>
                    </a:bodyPr>
                    <a:p>
                      <a:pPr algn="ctr" defTabSz="914400">
                        <a:lnSpc>
                          <a:spcPct val="100000"/>
                        </a:lnSpc>
                        <a:tabLst>
                          <a:tab algn="l" pos="0"/>
                        </a:tabLst>
                      </a:pPr>
                      <a:r>
                        <a:rPr b="1" lang="es-ES" sz="1400" spc="-1" strike="noStrike">
                          <a:solidFill>
                            <a:schemeClr val="dk1"/>
                          </a:solidFill>
                          <a:latin typeface="Arial"/>
                          <a:ea typeface="DejaVu Sans"/>
                        </a:rPr>
                        <a:t>MagHub</a:t>
                      </a:r>
                      <a:endParaRPr b="0" lang="es-ES" sz="14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38160">
                      <a:solidFill>
                        <a:srgbClr val="000000"/>
                      </a:solidFill>
                      <a:prstDash val="solid"/>
                    </a:lnB>
                    <a:solidFill>
                      <a:schemeClr val="lt1"/>
                    </a:solidFill>
                  </a:tcPr>
                </a:tc>
                <a:tc>
                  <a:txBody>
                    <a:bodyPr lIns="50760" rIns="50760" anchor="ctr">
                      <a:noAutofit/>
                    </a:bodyPr>
                    <a:p>
                      <a:pPr marL="216000" indent="-216000" algn="ctr" defTabSz="914400">
                        <a:lnSpc>
                          <a:spcPct val="100000"/>
                        </a:lnSpc>
                        <a:tabLst>
                          <a:tab algn="l" pos="0"/>
                        </a:tabLst>
                      </a:pPr>
                      <a:r>
                        <a:rPr b="1" lang="es-ES" sz="1400" spc="-1" strike="noStrike">
                          <a:solidFill>
                            <a:schemeClr val="dk1"/>
                          </a:solidFill>
                          <a:latin typeface="Arial"/>
                          <a:ea typeface="DejaVu Sans"/>
                        </a:rPr>
                        <a:t>NABU</a:t>
                      </a:r>
                      <a:endParaRPr b="0" lang="es-ES" sz="14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38160">
                      <a:solidFill>
                        <a:srgbClr val="000000"/>
                      </a:solidFill>
                      <a:prstDash val="solid"/>
                    </a:lnB>
                    <a:solidFill>
                      <a:schemeClr val="lt1"/>
                    </a:solidFill>
                  </a:tcPr>
                </a:tc>
              </a:tr>
              <a:tr h="744840">
                <a:tc>
                  <a:txBody>
                    <a:bodyPr lIns="50760" rIns="50760" anchor="ctr">
                      <a:noAutofit/>
                    </a:bodyPr>
                    <a:p>
                      <a:pPr defTabSz="914400">
                        <a:lnSpc>
                          <a:spcPct val="100000"/>
                        </a:lnSpc>
                      </a:pPr>
                      <a:r>
                        <a:rPr b="0" lang="es-ES" sz="1800" spc="-1" strike="noStrike">
                          <a:solidFill>
                            <a:schemeClr val="dk1"/>
                          </a:solidFill>
                          <a:latin typeface="Arial"/>
                          <a:ea typeface="DejaVu Sans"/>
                        </a:rPr>
                        <a:t>RF001–RF030 (Artículos, Autores, Consejeros, Evaluación, Estados)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3816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90000"/>
                        </a:lnSpc>
                        <a:spcBef>
                          <a:spcPts val="4501"/>
                        </a:spcBef>
                        <a:tabLst>
                          <a:tab algn="l" pos="0"/>
                        </a:tabLst>
                      </a:pPr>
                      <a:r>
                        <a:rPr b="0" lang="es-ES" sz="1800" spc="-1" strike="noStrike">
                          <a:solidFill>
                            <a:schemeClr val="accent6">
                              <a:lumMod val="75000"/>
                            </a:schemeClr>
                          </a:solidFill>
                          <a:latin typeface="Arial"/>
                          <a:ea typeface="DejaVu Sans"/>
                        </a:rPr>
                        <a:t>Medio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3816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6">
                              <a:lumMod val="75000"/>
                            </a:schemeClr>
                          </a:solidFill>
                          <a:latin typeface="Arial"/>
                          <a:ea typeface="DejaVu Sans"/>
                        </a:rPr>
                        <a:t>Medio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3816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38160">
                      <a:solidFill>
                        <a:srgbClr val="000000"/>
                      </a:solidFill>
                      <a:prstDash val="solid"/>
                    </a:lnT>
                    <a:lnB w="12240">
                      <a:solidFill>
                        <a:srgbClr val="000000"/>
                      </a:solidFill>
                      <a:prstDash val="solid"/>
                    </a:lnB>
                    <a:noFill/>
                  </a:tcPr>
                </a:tc>
              </a:tr>
              <a:tr h="744840">
                <a:tc>
                  <a:txBody>
                    <a:bodyPr lIns="50760" rIns="50760" anchor="ctr">
                      <a:noAutofit/>
                    </a:bodyPr>
                    <a:p>
                      <a:pPr defTabSz="914400">
                        <a:lnSpc>
                          <a:spcPct val="100000"/>
                        </a:lnSpc>
                      </a:pPr>
                      <a:r>
                        <a:rPr b="0" lang="es-ES" sz="1800" spc="-1" strike="noStrike">
                          <a:solidFill>
                            <a:schemeClr val="dk1"/>
                          </a:solidFill>
                          <a:latin typeface="Arial"/>
                          <a:ea typeface="DejaVu Sans"/>
                        </a:rPr>
                        <a:t>RF031–RF034 (Gestión editorial)</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90000"/>
                        </a:lnSpc>
                        <a:spcBef>
                          <a:spcPts val="4501"/>
                        </a:spcBef>
                        <a:tabLst>
                          <a:tab algn="l" pos="0"/>
                        </a:tabLst>
                      </a:pPr>
                      <a:r>
                        <a:rPr b="0" lang="es-ES" sz="1800" spc="-1" strike="noStrike">
                          <a:solidFill>
                            <a:schemeClr val="accent6">
                              <a:lumMod val="75000"/>
                            </a:schemeClr>
                          </a:solidFill>
                          <a:latin typeface="Arial"/>
                          <a:ea typeface="DejaVu Sans"/>
                        </a:rPr>
                        <a:t>Medio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6">
                              <a:lumMod val="75000"/>
                            </a:schemeClr>
                          </a:solidFill>
                          <a:latin typeface="Arial"/>
                          <a:ea typeface="DejaVu Sans"/>
                        </a:rPr>
                        <a:t>Medio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44840">
                <a:tc>
                  <a:txBody>
                    <a:bodyPr lIns="50760" rIns="50760" anchor="ctr">
                      <a:noAutofit/>
                    </a:bodyPr>
                    <a:p>
                      <a:pPr defTabSz="914400">
                        <a:lnSpc>
                          <a:spcPct val="100000"/>
                        </a:lnSpc>
                      </a:pPr>
                      <a:r>
                        <a:rPr b="0" lang="es-ES" sz="1800" spc="-1" strike="noStrike">
                          <a:solidFill>
                            <a:schemeClr val="dk1"/>
                          </a:solidFill>
                          <a:latin typeface="Arial"/>
                          <a:ea typeface="DejaVu Sans"/>
                        </a:rPr>
                        <a:t>RF035–RF040 (Suscriptores, Suscripciones, Pagador, Distribución, Etiquetas)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90000"/>
                        </a:lnSpc>
                        <a:spcBef>
                          <a:spcPts val="4501"/>
                        </a:spcBef>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6">
                              <a:lumMod val="75000"/>
                            </a:schemeClr>
                          </a:solidFill>
                          <a:latin typeface="Arial"/>
                          <a:ea typeface="DejaVu Sans"/>
                        </a:rPr>
                        <a:t>Medio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44840">
                <a:tc>
                  <a:txBody>
                    <a:bodyPr lIns="50760" rIns="50760" anchor="ctr">
                      <a:noAutofit/>
                    </a:bodyPr>
                    <a:p>
                      <a:pPr defTabSz="914400">
                        <a:lnSpc>
                          <a:spcPct val="100000"/>
                        </a:lnSpc>
                      </a:pPr>
                      <a:r>
                        <a:rPr b="0" lang="es-ES" sz="1800" spc="-1" strike="noStrike">
                          <a:solidFill>
                            <a:schemeClr val="dk1"/>
                          </a:solidFill>
                          <a:latin typeface="Arial"/>
                          <a:ea typeface="DejaVu Sans"/>
                        </a:rPr>
                        <a:t>RF041–RF043 (Económica: Certificados de pago, Facturación, Ingresos/Gastos)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90000"/>
                        </a:lnSpc>
                        <a:spcBef>
                          <a:spcPts val="4501"/>
                        </a:spcBef>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6">
                              <a:lumMod val="75000"/>
                            </a:schemeClr>
                          </a:solidFill>
                          <a:latin typeface="Arial"/>
                          <a:ea typeface="DejaVu Sans"/>
                        </a:rPr>
                        <a:t>Medio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44840">
                <a:tc>
                  <a:txBody>
                    <a:bodyPr lIns="50760" rIns="50760" anchor="ctr">
                      <a:noAutofit/>
                    </a:bodyPr>
                    <a:p>
                      <a:pPr defTabSz="914400">
                        <a:lnSpc>
                          <a:spcPct val="100000"/>
                        </a:lnSpc>
                      </a:pPr>
                      <a:r>
                        <a:rPr b="0" lang="es-ES" sz="1800" spc="-1" strike="noStrike">
                          <a:solidFill>
                            <a:schemeClr val="dk1"/>
                          </a:solidFill>
                          <a:latin typeface="Arial"/>
                          <a:ea typeface="DejaVu Sans"/>
                        </a:rPr>
                        <a:t>RF044 (Informes y estadísticas)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90000"/>
                        </a:lnSpc>
                        <a:spcBef>
                          <a:spcPts val="4501"/>
                        </a:spcBef>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p>
                      <a:pPr algn="ctr" defTabSz="914400">
                        <a:lnSpc>
                          <a:spcPct val="100000"/>
                        </a:lnSpc>
                        <a:tabLst>
                          <a:tab algn="l" pos="0"/>
                        </a:tabLst>
                      </a:pP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44840">
                <a:tc>
                  <a:txBody>
                    <a:bodyPr lIns="50760" rIns="50760" anchor="ctr">
                      <a:noAutofit/>
                    </a:bodyPr>
                    <a:p>
                      <a:pPr defTabSz="914400">
                        <a:lnSpc>
                          <a:spcPct val="100000"/>
                        </a:lnSpc>
                      </a:pPr>
                      <a:r>
                        <a:rPr b="0" lang="es-ES" sz="1800" spc="-1" strike="noStrike">
                          <a:solidFill>
                            <a:schemeClr val="dk1"/>
                          </a:solidFill>
                          <a:latin typeface="Arial"/>
                          <a:ea typeface="DejaVu Sans"/>
                        </a:rPr>
                        <a:t>RNF001–RNF004 (GDPR, ficheros ≤60MB, almacenamiento, navegadores)</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90000"/>
                        </a:lnSpc>
                        <a:spcBef>
                          <a:spcPts val="4501"/>
                        </a:spcBef>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50760" rIns="50760" anchor="ctr">
                      <a:noAutofit/>
                    </a:bodyPr>
                    <a:p>
                      <a:pPr algn="ctr" defTabSz="914400">
                        <a:lnSpc>
                          <a:spcPct val="100000"/>
                        </a:lnSpc>
                        <a:tabLst>
                          <a:tab algn="l" pos="0"/>
                        </a:tabLst>
                      </a:pPr>
                      <a:r>
                        <a:rPr b="0" lang="es-ES" sz="1800" spc="-1" strike="noStrike">
                          <a:solidFill>
                            <a:schemeClr val="accent3">
                              <a:lumMod val="75000"/>
                            </a:schemeClr>
                          </a:solidFill>
                          <a:latin typeface="Arial"/>
                          <a:ea typeface="DejaVu Sans"/>
                        </a:rPr>
                        <a:t>Alto</a:t>
                      </a:r>
                      <a:endParaRPr b="0" lang="es-ES" sz="1800" spc="-1" strike="noStrike">
                        <a:solidFill>
                          <a:srgbClr val="000000"/>
                        </a:solidFill>
                        <a:latin typeface="Arial"/>
                      </a:endParaRPr>
                    </a:p>
                    <a:p>
                      <a:pPr algn="ctr" defTabSz="914400">
                        <a:lnSpc>
                          <a:spcPct val="100000"/>
                        </a:lnSpc>
                        <a:tabLst>
                          <a:tab algn="l" pos="0"/>
                        </a:tabLst>
                      </a:pPr>
                      <a:endParaRPr b="0" lang="es-ES" sz="1800" spc="-1" strike="noStrike">
                        <a:solidFill>
                          <a:srgbClr val="000000"/>
                        </a:solidFill>
                        <a:latin typeface="Arial"/>
                      </a:endParaRPr>
                    </a:p>
                  </a:txBody>
                  <a:tcPr anchor="ctr" marL="50760" marR="507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5" name="CustomShape 52"/>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36" name="CustomShape 53"/>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37" name="CustomShape 54"/>
          <p:cNvSpPr/>
          <p:nvPr/>
        </p:nvSpPr>
        <p:spPr>
          <a:xfrm>
            <a:off x="2287080" y="241200"/>
            <a:ext cx="94075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MATRIZ DE DECISION</a:t>
            </a:r>
            <a:endParaRPr b="0" lang="es-ES" sz="2600" spc="-1" strike="noStrike">
              <a:solidFill>
                <a:srgbClr val="000000"/>
              </a:solidFill>
              <a:latin typeface="Arial"/>
            </a:endParaRPr>
          </a:p>
        </p:txBody>
      </p:sp>
      <p:pic>
        <p:nvPicPr>
          <p:cNvPr id="438" name="Imagen 14" descr=""/>
          <p:cNvPicPr/>
          <p:nvPr/>
        </p:nvPicPr>
        <p:blipFill>
          <a:blip r:embed="rId1"/>
          <a:stretch/>
        </p:blipFill>
        <p:spPr>
          <a:xfrm>
            <a:off x="87480" y="51480"/>
            <a:ext cx="713880" cy="828720"/>
          </a:xfrm>
          <a:prstGeom prst="rect">
            <a:avLst/>
          </a:prstGeom>
          <a:ln w="0">
            <a:noFill/>
          </a:ln>
        </p:spPr>
      </p:pic>
      <p:pic>
        <p:nvPicPr>
          <p:cNvPr id="439" name="Imagen 15" descr=""/>
          <p:cNvPicPr/>
          <p:nvPr/>
        </p:nvPicPr>
        <p:blipFill>
          <a:blip r:embed="rId2"/>
          <a:stretch/>
        </p:blipFill>
        <p:spPr>
          <a:xfrm>
            <a:off x="11378520" y="16200"/>
            <a:ext cx="713880" cy="1038600"/>
          </a:xfrm>
          <a:prstGeom prst="rect">
            <a:avLst/>
          </a:prstGeom>
          <a:ln w="0">
            <a:noFill/>
          </a:ln>
        </p:spPr>
      </p:pic>
      <p:sp>
        <p:nvSpPr>
          <p:cNvPr id="440" name="CustomShape 55"/>
          <p:cNvSpPr/>
          <p:nvPr/>
        </p:nvSpPr>
        <p:spPr>
          <a:xfrm>
            <a:off x="772560" y="392040"/>
            <a:ext cx="718920" cy="199080"/>
          </a:xfrm>
          <a:custGeom>
            <a:avLst/>
            <a:gdLst>
              <a:gd name="textAreaLeft" fmla="*/ 0 w 718920"/>
              <a:gd name="textAreaRight" fmla="*/ 720720 w 7189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41" name="CustomShape 56"/>
          <p:cNvSpPr/>
          <p:nvPr/>
        </p:nvSpPr>
        <p:spPr>
          <a:xfrm>
            <a:off x="144000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42" name="CustomShape 57"/>
          <p:cNvSpPr/>
          <p:nvPr/>
        </p:nvSpPr>
        <p:spPr>
          <a:xfrm>
            <a:off x="19087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43" name="CustomShape 63"/>
          <p:cNvSpPr/>
          <p:nvPr/>
        </p:nvSpPr>
        <p:spPr>
          <a:xfrm>
            <a:off x="2318400" y="392040"/>
            <a:ext cx="351360" cy="199080"/>
          </a:xfrm>
          <a:custGeom>
            <a:avLst/>
            <a:gdLst>
              <a:gd name="textAreaLeft" fmla="*/ 0 w 351360"/>
              <a:gd name="textAreaRight" fmla="*/ 353160 w 3513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44" name="CustomShape 64"/>
          <p:cNvSpPr/>
          <p:nvPr/>
        </p:nvSpPr>
        <p:spPr>
          <a:xfrm>
            <a:off x="260100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45" name="CustomShape 65"/>
          <p:cNvSpPr/>
          <p:nvPr/>
        </p:nvSpPr>
        <p:spPr>
          <a:xfrm>
            <a:off x="267840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graphicFrame>
        <p:nvGraphicFramePr>
          <p:cNvPr id="446" name="Tabla 1"/>
          <p:cNvGraphicFramePr/>
          <p:nvPr/>
        </p:nvGraphicFramePr>
        <p:xfrm>
          <a:off x="604080" y="2552040"/>
          <a:ext cx="10971720" cy="3438360"/>
        </p:xfrm>
        <a:graphic>
          <a:graphicData uri="http://schemas.openxmlformats.org/drawingml/2006/table">
            <a:tbl>
              <a:tblPr/>
              <a:tblGrid>
                <a:gridCol w="1567440"/>
                <a:gridCol w="1567440"/>
                <a:gridCol w="1567440"/>
                <a:gridCol w="1567440"/>
                <a:gridCol w="2180160"/>
                <a:gridCol w="954720"/>
                <a:gridCol w="1567440"/>
              </a:tblGrid>
              <a:tr h="365760">
                <a:tc>
                  <a:txBody>
                    <a:bodyPr anchor="t">
                      <a:noAutofit/>
                    </a:bodyPr>
                    <a:p>
                      <a:pPr algn="ctr" defTabSz="914400">
                        <a:lnSpc>
                          <a:spcPct val="100000"/>
                        </a:lnSpc>
                      </a:pPr>
                      <a:r>
                        <a:rPr b="1" lang="es-ES" sz="1600" spc="-1" strike="noStrike">
                          <a:solidFill>
                            <a:schemeClr val="dk1"/>
                          </a:solidFill>
                          <a:latin typeface="Arial"/>
                          <a:ea typeface="DejaVu Sans"/>
                        </a:rPr>
                        <a:t>ALTERNATIVA</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1" lang="es-ES" sz="1600" spc="-1" strike="noStrike">
                          <a:solidFill>
                            <a:schemeClr val="dk1"/>
                          </a:solidFill>
                          <a:latin typeface="Arial"/>
                          <a:ea typeface="DejaVu Sans"/>
                        </a:rPr>
                        <a:t>USABILIDAD</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1" lang="es-ES" sz="1600" spc="-1" strike="noStrike">
                          <a:solidFill>
                            <a:schemeClr val="dk1"/>
                          </a:solidFill>
                          <a:latin typeface="Arial"/>
                          <a:ea typeface="DejaVu Sans"/>
                        </a:rPr>
                        <a:t>TIEMPO DE DESPLIEGUE</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1" lang="es-ES" sz="1600" spc="-1" strike="noStrike">
                          <a:solidFill>
                            <a:schemeClr val="dk1"/>
                          </a:solidFill>
                          <a:latin typeface="Arial"/>
                          <a:ea typeface="DejaVu Sans"/>
                        </a:rPr>
                        <a:t>RIESGOS</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1" lang="es-ES" sz="1600" spc="-1" strike="noStrike">
                          <a:solidFill>
                            <a:schemeClr val="dk1"/>
                          </a:solidFill>
                          <a:latin typeface="Arial"/>
                          <a:ea typeface="DejaVu Sans"/>
                        </a:rPr>
                        <a:t>FUNCIONALIDADES</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1" lang="es-ES" sz="1600" spc="-1" strike="noStrike">
                          <a:solidFill>
                            <a:schemeClr val="dk1"/>
                          </a:solidFill>
                          <a:latin typeface="Arial"/>
                          <a:ea typeface="DejaVu Sans"/>
                        </a:rPr>
                        <a:t>COSTE</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gn="ctr" defTabSz="914400">
                        <a:lnSpc>
                          <a:spcPct val="100000"/>
                        </a:lnSpc>
                      </a:pPr>
                      <a:r>
                        <a:rPr b="1" lang="es-ES" sz="1600" spc="-1" strike="noStrike">
                          <a:solidFill>
                            <a:schemeClr val="dk1"/>
                          </a:solidFill>
                          <a:latin typeface="Arial"/>
                          <a:ea typeface="DejaVu Sans"/>
                        </a:rPr>
                        <a:t>PUNTUACION PONDERADA</a:t>
                      </a:r>
                      <a:endParaRPr b="0" lang="es-ES" sz="16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55200">
                <a:tc>
                  <a:txBody>
                    <a:bodyPr lIns="75960" rIns="75960" anchor="t">
                      <a:noAutofit/>
                    </a:bodyPr>
                    <a:p>
                      <a:pPr defTabSz="914400">
                        <a:lnSpc>
                          <a:spcPct val="100000"/>
                        </a:lnSpc>
                      </a:pPr>
                      <a:r>
                        <a:rPr b="0" lang="es-ES" sz="1800" spc="-1" strike="noStrike">
                          <a:solidFill>
                            <a:srgbClr val="000000"/>
                          </a:solidFill>
                          <a:latin typeface="Arial"/>
                          <a:ea typeface="DejaVu Sans"/>
                        </a:rPr>
                        <a:t>1. Desarrollo propio​</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chemeClr val="dk1"/>
                          </a:solidFill>
                          <a:latin typeface="Arial"/>
                          <a:ea typeface="DejaVu Sans"/>
                        </a:rPr>
                        <a:t>4</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chemeClr val="dk1"/>
                          </a:solidFill>
                          <a:latin typeface="Arial"/>
                          <a:ea typeface="DejaVu Sans"/>
                        </a:rPr>
                        <a:t>3</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2</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5</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4</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1" lang="es-ES" sz="1800" spc="-1" strike="noStrike">
                          <a:solidFill>
                            <a:schemeClr val="dk1"/>
                          </a:solidFill>
                          <a:latin typeface="Arial"/>
                          <a:ea typeface="DejaVu Sans"/>
                        </a:rPr>
                        <a:t>3.75</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929520">
                <a:tc>
                  <a:txBody>
                    <a:bodyPr lIns="75960" rIns="75960" anchor="t">
                      <a:noAutofit/>
                    </a:bodyPr>
                    <a:p>
                      <a:pPr defTabSz="914400">
                        <a:lnSpc>
                          <a:spcPct val="100000"/>
                        </a:lnSpc>
                      </a:pPr>
                      <a:r>
                        <a:rPr b="0" lang="en-US" sz="1800" spc="-1" strike="noStrike">
                          <a:solidFill>
                            <a:srgbClr val="000000"/>
                          </a:solidFill>
                          <a:latin typeface="Arial"/>
                          <a:ea typeface="DejaVu Sans"/>
                        </a:rPr>
                        <a:t>2. Software Open Source ​(OJS)</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2</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3</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chemeClr val="dk1"/>
                          </a:solidFill>
                          <a:latin typeface="Arial"/>
                          <a:ea typeface="DejaVu Sans"/>
                        </a:rPr>
                        <a:t>3</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3</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chemeClr val="dk1"/>
                          </a:solidFill>
                          <a:latin typeface="Arial"/>
                          <a:ea typeface="DejaVu Sans"/>
                        </a:rPr>
                        <a:t>5</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1" lang="es-ES" sz="1800" spc="-1" strike="noStrike">
                          <a:solidFill>
                            <a:srgbClr val="000000"/>
                          </a:solidFill>
                          <a:latin typeface="Arial"/>
                          <a:ea typeface="DejaVu Sans"/>
                        </a:rPr>
                        <a:t>3.50</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929520">
                <a:tc>
                  <a:txBody>
                    <a:bodyPr lIns="75960" rIns="75960" anchor="t">
                      <a:noAutofit/>
                    </a:bodyPr>
                    <a:p>
                      <a:pPr defTabSz="914400">
                        <a:lnSpc>
                          <a:spcPct val="100000"/>
                        </a:lnSpc>
                      </a:pPr>
                      <a:r>
                        <a:rPr b="0" lang="es-ES" sz="1800" spc="-1" strike="noStrike">
                          <a:solidFill>
                            <a:srgbClr val="000000"/>
                          </a:solidFill>
                          <a:latin typeface="Arial"/>
                          <a:ea typeface="DejaVu Sans"/>
                        </a:rPr>
                        <a:t>3. Software comercial​ (MagHub)</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2</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4</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3</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3</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0" lang="es-ES" sz="1800" spc="-1" strike="noStrike">
                          <a:solidFill>
                            <a:srgbClr val="000000"/>
                          </a:solidFill>
                          <a:latin typeface="Arial"/>
                          <a:ea typeface="DejaVu Sans"/>
                        </a:rPr>
                        <a:t>1</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ctr">
                      <a:noAutofit/>
                    </a:bodyPr>
                    <a:p>
                      <a:pPr algn="ctr" defTabSz="914400">
                        <a:lnSpc>
                          <a:spcPct val="100000"/>
                        </a:lnSpc>
                      </a:pPr>
                      <a:r>
                        <a:rPr b="1" lang="es-ES" sz="1800" spc="-1" strike="noStrike">
                          <a:solidFill>
                            <a:srgbClr val="000000"/>
                          </a:solidFill>
                          <a:latin typeface="Arial"/>
                          <a:ea typeface="DejaVu Sans"/>
                        </a:rPr>
                        <a:t>2.70</a:t>
                      </a:r>
                      <a:endParaRPr b="0" lang="es-ES" sz="1800" spc="-1" strike="noStrike">
                        <a:solidFill>
                          <a:srgbClr val="000000"/>
                        </a:solidFill>
                        <a:latin typeface="Arial"/>
                      </a:endParaRPr>
                    </a:p>
                  </a:txBody>
                  <a:tcPr anchor="ctr"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0880">
                <a:tc>
                  <a:txBody>
                    <a:bodyPr lIns="75960" rIns="75960" anchor="t">
                      <a:noAutofit/>
                    </a:bodyPr>
                    <a:p>
                      <a:pPr defTabSz="914400">
                        <a:lnSpc>
                          <a:spcPct val="100000"/>
                        </a:lnSpc>
                      </a:pPr>
                      <a:r>
                        <a:rPr b="1" lang="es-ES" sz="1800" spc="-1" strike="noStrike">
                          <a:solidFill>
                            <a:srgbClr val="000000"/>
                          </a:solidFill>
                          <a:latin typeface="Arial"/>
                          <a:ea typeface="DejaVu Sans"/>
                        </a:rPr>
                        <a:t>Ponderación​</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t">
                      <a:noAutofit/>
                    </a:bodyPr>
                    <a:p>
                      <a:pPr algn="ctr" defTabSz="914400">
                        <a:lnSpc>
                          <a:spcPct val="100000"/>
                        </a:lnSpc>
                      </a:pPr>
                      <a:r>
                        <a:rPr b="1" lang="es-ES" sz="1800" spc="-1" strike="noStrike">
                          <a:solidFill>
                            <a:srgbClr val="000000"/>
                          </a:solidFill>
                          <a:latin typeface="Arial"/>
                          <a:ea typeface="DejaVu Sans"/>
                        </a:rPr>
                        <a:t>0.10</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t">
                      <a:noAutofit/>
                    </a:bodyPr>
                    <a:p>
                      <a:pPr algn="ctr" defTabSz="914400">
                        <a:lnSpc>
                          <a:spcPct val="100000"/>
                        </a:lnSpc>
                      </a:pPr>
                      <a:r>
                        <a:rPr b="1" lang="es-ES" sz="1800" spc="-1" strike="noStrike">
                          <a:solidFill>
                            <a:srgbClr val="000000"/>
                          </a:solidFill>
                          <a:latin typeface="Arial"/>
                          <a:ea typeface="DejaVu Sans"/>
                        </a:rPr>
                        <a:t>0.20</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t">
                      <a:noAutofit/>
                    </a:bodyPr>
                    <a:p>
                      <a:pPr algn="ctr" defTabSz="914400">
                        <a:lnSpc>
                          <a:spcPct val="100000"/>
                        </a:lnSpc>
                      </a:pPr>
                      <a:r>
                        <a:rPr b="1" lang="es-ES" sz="1800" spc="-1" strike="noStrike">
                          <a:solidFill>
                            <a:srgbClr val="000000"/>
                          </a:solidFill>
                          <a:latin typeface="Arial"/>
                          <a:ea typeface="DejaVu Sans"/>
                        </a:rPr>
                        <a:t>0.15</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t">
                      <a:noAutofit/>
                    </a:bodyPr>
                    <a:p>
                      <a:pPr algn="ctr" defTabSz="914400">
                        <a:lnSpc>
                          <a:spcPct val="100000"/>
                        </a:lnSpc>
                      </a:pPr>
                      <a:r>
                        <a:rPr b="1" lang="es-ES" sz="1800" spc="-1" strike="noStrike">
                          <a:solidFill>
                            <a:srgbClr val="000000"/>
                          </a:solidFill>
                          <a:latin typeface="Arial"/>
                          <a:ea typeface="DejaVu Sans"/>
                        </a:rPr>
                        <a:t>0.25</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t">
                      <a:noAutofit/>
                    </a:bodyPr>
                    <a:p>
                      <a:pPr algn="ctr" defTabSz="914400">
                        <a:lnSpc>
                          <a:spcPct val="100000"/>
                        </a:lnSpc>
                      </a:pPr>
                      <a:r>
                        <a:rPr b="1" lang="es-ES" sz="1800" spc="-1" strike="noStrike">
                          <a:solidFill>
                            <a:srgbClr val="000000"/>
                          </a:solidFill>
                          <a:latin typeface="Arial"/>
                          <a:ea typeface="DejaVu Sans"/>
                        </a:rPr>
                        <a:t>0.30</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75960" rIns="75960" anchor="t">
                      <a:noAutofit/>
                    </a:bodyPr>
                    <a:p>
                      <a:pPr algn="ctr" defTabSz="914400">
                        <a:lnSpc>
                          <a:spcPct val="100000"/>
                        </a:lnSpc>
                      </a:pPr>
                      <a:r>
                        <a:rPr b="1" lang="es-ES" sz="1800" spc="-1" strike="noStrike">
                          <a:solidFill>
                            <a:schemeClr val="dk1"/>
                          </a:solidFill>
                          <a:latin typeface="Arial"/>
                          <a:ea typeface="DejaVu Sans"/>
                        </a:rPr>
                        <a:t>1</a:t>
                      </a:r>
                      <a:endParaRPr b="0" lang="es-ES" sz="1800" spc="-1" strike="noStrike">
                        <a:solidFill>
                          <a:srgbClr val="000000"/>
                        </a:solidFill>
                        <a:latin typeface="Arial"/>
                      </a:endParaRPr>
                    </a:p>
                  </a:txBody>
                  <a:tcPr anchor="t" marL="75960" marR="7596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447" name="Rectangle 1"/>
          <p:cNvSpPr/>
          <p:nvPr/>
        </p:nvSpPr>
        <p:spPr>
          <a:xfrm>
            <a:off x="1140840" y="1004760"/>
            <a:ext cx="9898560" cy="1282320"/>
          </a:xfrm>
          <a:prstGeom prst="rect">
            <a:avLst/>
          </a:prstGeom>
          <a:solidFill>
            <a:srgbClr val="ffffff"/>
          </a:solidFill>
          <a:ln w="0">
            <a:noFill/>
          </a:ln>
        </p:spPr>
        <p:style>
          <a:lnRef idx="0"/>
          <a:fillRef idx="0"/>
          <a:effectRef idx="0"/>
          <a:fontRef idx="minor"/>
        </p:style>
        <p:txBody>
          <a:bodyPr numCol="1" spcCol="0" lIns="0" rIns="0" tIns="63360" bIns="0" anchor="ctr">
            <a:spAutoFit/>
          </a:bodyPr>
          <a:p>
            <a:pPr defTabSz="914400">
              <a:lnSpc>
                <a:spcPct val="100000"/>
              </a:lnSpc>
              <a:tabLst>
                <a:tab algn="l" pos="0"/>
              </a:tabLst>
            </a:pPr>
            <a:r>
              <a:rPr b="0" lang="es-ES" sz="2000" spc="-1" strike="noStrike">
                <a:solidFill>
                  <a:schemeClr val="dk1"/>
                </a:solidFill>
                <a:latin typeface="-apple-system"/>
                <a:ea typeface="DejaVu Sans"/>
              </a:rPr>
              <a:t>Se valoran diferentes criterios para valorar las alternativas, en una escala de 1 a 5.</a:t>
            </a:r>
            <a:endParaRPr b="0" lang="es-ES" sz="2000" spc="-1" strike="noStrike">
              <a:solidFill>
                <a:srgbClr val="000000"/>
              </a:solidFill>
              <a:latin typeface="Arial"/>
            </a:endParaRPr>
          </a:p>
          <a:p>
            <a:pPr defTabSz="914400">
              <a:lnSpc>
                <a:spcPct val="100000"/>
              </a:lnSpc>
              <a:tabLst>
                <a:tab algn="l" pos="0"/>
              </a:tabLst>
            </a:pPr>
            <a:endParaRPr b="0" lang="es-ES" sz="2000" spc="-1" strike="noStrike">
              <a:solidFill>
                <a:srgbClr val="000000"/>
              </a:solidFill>
              <a:latin typeface="Arial"/>
            </a:endParaRPr>
          </a:p>
          <a:p>
            <a:pPr algn="ctr" defTabSz="914400">
              <a:lnSpc>
                <a:spcPct val="100000"/>
              </a:lnSpc>
              <a:tabLst>
                <a:tab algn="l" pos="0"/>
              </a:tabLst>
            </a:pPr>
            <a:r>
              <a:rPr b="1" lang="es-ES_tradnl" sz="2000" spc="-1" strike="noStrike">
                <a:solidFill>
                  <a:schemeClr val="dk1"/>
                </a:solidFill>
                <a:latin typeface="-apple-system"/>
                <a:ea typeface="DejaVu Sans"/>
              </a:rPr>
              <a:t>1- Muy Bajo     2-Bajo     3-Medio     4-Alto</a:t>
            </a:r>
            <a:r>
              <a:rPr b="1" lang="es-ES_tradnl" sz="2000" spc="-1" strike="noStrike">
                <a:solidFill>
                  <a:schemeClr val="dk1"/>
                </a:solidFill>
                <a:latin typeface="-apple-system"/>
                <a:ea typeface="DejaVu Sans"/>
              </a:rPr>
              <a:t>	</a:t>
            </a:r>
            <a:r>
              <a:rPr b="1" lang="es-ES_tradnl" sz="2000" spc="-1" strike="noStrike">
                <a:solidFill>
                  <a:schemeClr val="dk1"/>
                </a:solidFill>
                <a:latin typeface="-apple-system"/>
                <a:ea typeface="DejaVu Sans"/>
              </a:rPr>
              <a:t>5-Muy Alto</a:t>
            </a: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4" name="CustomShape 1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75" name="CustomShape 1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76" name="CustomShape 1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77" name="CustomShape 1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78" name="CustomShape 1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79" name="CustomShape 1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80" name="CustomShape 116"/>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81" name="CustomShape 117"/>
          <p:cNvSpPr/>
          <p:nvPr/>
        </p:nvSpPr>
        <p:spPr>
          <a:xfrm>
            <a:off x="3917520" y="26064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82" name="CustomShape 118"/>
          <p:cNvSpPr/>
          <p:nvPr/>
        </p:nvSpPr>
        <p:spPr>
          <a:xfrm>
            <a:off x="3917520" y="260640"/>
            <a:ext cx="5238360" cy="4107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ANÁLISIS DEL PROBLEMA</a:t>
            </a:r>
            <a:endParaRPr b="0" lang="es-ES" sz="2600" spc="-1" strike="noStrike">
              <a:solidFill>
                <a:srgbClr val="000000"/>
              </a:solidFill>
              <a:latin typeface="Arial"/>
            </a:endParaRPr>
          </a:p>
        </p:txBody>
      </p:sp>
      <p:pic>
        <p:nvPicPr>
          <p:cNvPr id="83" name="Imagen 24" descr=""/>
          <p:cNvPicPr/>
          <p:nvPr/>
        </p:nvPicPr>
        <p:blipFill>
          <a:blip r:embed="rId1"/>
          <a:stretch/>
        </p:blipFill>
        <p:spPr>
          <a:xfrm>
            <a:off x="87480" y="51480"/>
            <a:ext cx="713880" cy="828720"/>
          </a:xfrm>
          <a:prstGeom prst="rect">
            <a:avLst/>
          </a:prstGeom>
          <a:ln w="0">
            <a:noFill/>
          </a:ln>
        </p:spPr>
      </p:pic>
      <p:pic>
        <p:nvPicPr>
          <p:cNvPr id="84" name="Imagen 25" descr=""/>
          <p:cNvPicPr/>
          <p:nvPr/>
        </p:nvPicPr>
        <p:blipFill>
          <a:blip r:embed="rId2"/>
          <a:stretch/>
        </p:blipFill>
        <p:spPr>
          <a:xfrm>
            <a:off x="11378520" y="16200"/>
            <a:ext cx="713880" cy="1038600"/>
          </a:xfrm>
          <a:prstGeom prst="rect">
            <a:avLst/>
          </a:prstGeom>
          <a:ln w="0">
            <a:noFill/>
          </a:ln>
        </p:spPr>
      </p:pic>
      <p:sp>
        <p:nvSpPr>
          <p:cNvPr id="85" name="PlaceHolder 3"/>
          <p:cNvSpPr/>
          <p:nvPr/>
        </p:nvSpPr>
        <p:spPr>
          <a:xfrm>
            <a:off x="609480" y="1065960"/>
            <a:ext cx="10958040" cy="520560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1" lang="es-ES" sz="2400" spc="-1" strike="noStrike">
                <a:solidFill>
                  <a:srgbClr val="000000"/>
                </a:solidFill>
                <a:latin typeface="Arial"/>
                <a:ea typeface="DejaVu Sans"/>
              </a:rPr>
              <a:t>Cliente: </a:t>
            </a:r>
            <a:r>
              <a:rPr b="0" lang="es-ES" sz="2400" spc="-1" strike="noStrike">
                <a:solidFill>
                  <a:srgbClr val="000000"/>
                </a:solidFill>
                <a:latin typeface="Arial"/>
                <a:ea typeface="DejaVu Sans"/>
              </a:rPr>
              <a:t> Sección de Publicaciones de la Subdirección de Asistencia Técnica (SUBAT) de la JCISAT → Gestión editorial y administrativa de la Revista Ejército. </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r>
              <a:rPr b="1" lang="es-ES" sz="2400" spc="-1" strike="noStrike">
                <a:solidFill>
                  <a:srgbClr val="000000"/>
                </a:solidFill>
                <a:latin typeface="Arial"/>
                <a:ea typeface="DejaVu Sans"/>
              </a:rPr>
              <a:t>Problema:</a:t>
            </a:r>
            <a:r>
              <a:rPr b="0" lang="es-ES" sz="2400" spc="-1" strike="noStrike">
                <a:solidFill>
                  <a:srgbClr val="000000"/>
                </a:solidFill>
                <a:latin typeface="Arial"/>
                <a:ea typeface="DejaVu Sans"/>
              </a:rPr>
              <a:t> Debido al final del ciclo de vida de Lotus Notes, se busca una solución de software para mantener las actividades relacionadas con el ciclo editorial de la “Revista Ejército”.</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r>
              <a:rPr b="1" lang="es-ES" sz="2400" spc="-1" strike="noStrike">
                <a:solidFill>
                  <a:srgbClr val="000000"/>
                </a:solidFill>
                <a:latin typeface="Arial"/>
                <a:ea typeface="DejaVu Sans"/>
              </a:rPr>
              <a:t>Revista Ejército (desde 1940)</a:t>
            </a:r>
            <a:endParaRPr b="0" lang="es-ES" sz="2400" spc="-1" strike="noStrike">
              <a:solidFill>
                <a:srgbClr val="000000"/>
              </a:solidFill>
              <a:latin typeface="Arial"/>
            </a:endParaRPr>
          </a:p>
          <a:p>
            <a:pPr marL="343080" indent="-343080" defTabSz="914400">
              <a:lnSpc>
                <a:spcPct val="100000"/>
              </a:lnSpc>
              <a:buClr>
                <a:srgbClr val="000000"/>
              </a:buClr>
              <a:buFont typeface="Arial"/>
              <a:buChar char="•"/>
            </a:pPr>
            <a:r>
              <a:rPr b="0" lang="es-ES" sz="2400" spc="-1" strike="noStrike">
                <a:solidFill>
                  <a:srgbClr val="000000"/>
                </a:solidFill>
                <a:latin typeface="Arial"/>
                <a:ea typeface="DejaVu Sans"/>
              </a:rPr>
              <a:t>Suscripción anual (6 números – Bimensual).</a:t>
            </a:r>
            <a:endParaRPr b="0" lang="es-ES" sz="2400" spc="-1" strike="noStrike">
              <a:solidFill>
                <a:srgbClr val="000000"/>
              </a:solidFill>
              <a:latin typeface="Arial"/>
            </a:endParaRPr>
          </a:p>
          <a:p>
            <a:pPr marL="343080" indent="-343080" defTabSz="914400">
              <a:lnSpc>
                <a:spcPct val="100000"/>
              </a:lnSpc>
              <a:buClr>
                <a:srgbClr val="000000"/>
              </a:buClr>
              <a:buFont typeface="Arial"/>
              <a:buChar char="•"/>
            </a:pPr>
            <a:r>
              <a:rPr b="0" lang="es-ES" sz="2400" spc="-1" strike="noStrike">
                <a:solidFill>
                  <a:srgbClr val="000000"/>
                </a:solidFill>
                <a:latin typeface="Arial"/>
                <a:ea typeface="DejaVu Sans"/>
              </a:rPr>
              <a:t>Distribución de ejemplares físicos a suscriptores (particulares, unidades, etc).</a:t>
            </a:r>
            <a:endParaRPr b="0" lang="es-ES" sz="2400" spc="-1" strike="noStrike">
              <a:solidFill>
                <a:srgbClr val="000000"/>
              </a:solidFill>
              <a:latin typeface="Arial"/>
            </a:endParaRPr>
          </a:p>
          <a:p>
            <a:pPr marL="343080" indent="-343080" defTabSz="914400">
              <a:lnSpc>
                <a:spcPct val="100000"/>
              </a:lnSpc>
              <a:buClr>
                <a:srgbClr val="000000"/>
              </a:buClr>
              <a:buFont typeface="Arial"/>
              <a:buChar char="•"/>
            </a:pPr>
            <a:r>
              <a:rPr b="0" lang="es-ES" sz="2400" spc="-1" strike="noStrike">
                <a:solidFill>
                  <a:srgbClr val="000000"/>
                </a:solidFill>
                <a:latin typeface="Arial"/>
                <a:ea typeface="DejaVu Sans"/>
              </a:rPr>
              <a:t>Proceso editorial de selección de artículos.</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8" name="CustomShape 52"/>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49" name="CustomShape 53"/>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0" name="CustomShape 54"/>
          <p:cNvSpPr/>
          <p:nvPr/>
        </p:nvSpPr>
        <p:spPr>
          <a:xfrm>
            <a:off x="2287080" y="241200"/>
            <a:ext cx="94075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_tradnl" sz="2600" spc="-1" strike="noStrike">
                <a:solidFill>
                  <a:srgbClr val="000000"/>
                </a:solidFill>
                <a:latin typeface="Arial"/>
                <a:ea typeface="DejaVu Sans"/>
              </a:rPr>
              <a:t>VALORACION ECONOMICA</a:t>
            </a:r>
            <a:endParaRPr b="0" lang="es-ES" sz="2600" spc="-1" strike="noStrike">
              <a:solidFill>
                <a:srgbClr val="000000"/>
              </a:solidFill>
              <a:latin typeface="Arial"/>
            </a:endParaRPr>
          </a:p>
        </p:txBody>
      </p:sp>
      <p:pic>
        <p:nvPicPr>
          <p:cNvPr id="451" name="Imagen 14" descr=""/>
          <p:cNvPicPr/>
          <p:nvPr/>
        </p:nvPicPr>
        <p:blipFill>
          <a:blip r:embed="rId1"/>
          <a:stretch/>
        </p:blipFill>
        <p:spPr>
          <a:xfrm>
            <a:off x="87480" y="51480"/>
            <a:ext cx="713880" cy="828720"/>
          </a:xfrm>
          <a:prstGeom prst="rect">
            <a:avLst/>
          </a:prstGeom>
          <a:ln w="0">
            <a:noFill/>
          </a:ln>
        </p:spPr>
      </p:pic>
      <p:pic>
        <p:nvPicPr>
          <p:cNvPr id="452" name="Imagen 15" descr=""/>
          <p:cNvPicPr/>
          <p:nvPr/>
        </p:nvPicPr>
        <p:blipFill>
          <a:blip r:embed="rId2"/>
          <a:stretch/>
        </p:blipFill>
        <p:spPr>
          <a:xfrm>
            <a:off x="11378520" y="16200"/>
            <a:ext cx="713880" cy="1038600"/>
          </a:xfrm>
          <a:prstGeom prst="rect">
            <a:avLst/>
          </a:prstGeom>
          <a:ln w="0">
            <a:noFill/>
          </a:ln>
        </p:spPr>
      </p:pic>
      <p:sp>
        <p:nvSpPr>
          <p:cNvPr id="453" name="CustomShape 55"/>
          <p:cNvSpPr/>
          <p:nvPr/>
        </p:nvSpPr>
        <p:spPr>
          <a:xfrm>
            <a:off x="772560" y="392040"/>
            <a:ext cx="718920" cy="199080"/>
          </a:xfrm>
          <a:custGeom>
            <a:avLst/>
            <a:gdLst>
              <a:gd name="textAreaLeft" fmla="*/ 0 w 718920"/>
              <a:gd name="textAreaRight" fmla="*/ 720720 w 7189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4" name="CustomShape 56"/>
          <p:cNvSpPr/>
          <p:nvPr/>
        </p:nvSpPr>
        <p:spPr>
          <a:xfrm>
            <a:off x="144000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5" name="CustomShape 57"/>
          <p:cNvSpPr/>
          <p:nvPr/>
        </p:nvSpPr>
        <p:spPr>
          <a:xfrm>
            <a:off x="19087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6" name="CustomShape 63"/>
          <p:cNvSpPr/>
          <p:nvPr/>
        </p:nvSpPr>
        <p:spPr>
          <a:xfrm>
            <a:off x="2318400" y="392040"/>
            <a:ext cx="351360" cy="199080"/>
          </a:xfrm>
          <a:custGeom>
            <a:avLst/>
            <a:gdLst>
              <a:gd name="textAreaLeft" fmla="*/ 0 w 351360"/>
              <a:gd name="textAreaRight" fmla="*/ 353160 w 3513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7" name="CustomShape 64"/>
          <p:cNvSpPr/>
          <p:nvPr/>
        </p:nvSpPr>
        <p:spPr>
          <a:xfrm>
            <a:off x="260100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8" name="CustomShape 65"/>
          <p:cNvSpPr/>
          <p:nvPr/>
        </p:nvSpPr>
        <p:spPr>
          <a:xfrm>
            <a:off x="267840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59" name="Rectangle 1"/>
          <p:cNvSpPr/>
          <p:nvPr/>
        </p:nvSpPr>
        <p:spPr>
          <a:xfrm>
            <a:off x="1140840" y="1157040"/>
            <a:ext cx="9898560" cy="977400"/>
          </a:xfrm>
          <a:prstGeom prst="rect">
            <a:avLst/>
          </a:prstGeom>
          <a:solidFill>
            <a:srgbClr val="ffffff"/>
          </a:solidFill>
          <a:ln w="0">
            <a:noFill/>
          </a:ln>
        </p:spPr>
        <p:style>
          <a:lnRef idx="0"/>
          <a:fillRef idx="0"/>
          <a:effectRef idx="0"/>
          <a:fontRef idx="minor"/>
        </p:style>
        <p:txBody>
          <a:bodyPr numCol="1" spcCol="0" lIns="0" rIns="0" tIns="63360" bIns="0" anchor="ctr">
            <a:spAutoFit/>
          </a:bodyPr>
          <a:p>
            <a:pPr defTabSz="914400">
              <a:lnSpc>
                <a:spcPct val="100000"/>
              </a:lnSpc>
              <a:tabLst>
                <a:tab algn="l" pos="0"/>
              </a:tabLst>
            </a:pPr>
            <a:r>
              <a:rPr b="1" lang="es-ES_tradnl" sz="2000" spc="-1" strike="noStrike">
                <a:solidFill>
                  <a:schemeClr val="dk1"/>
                </a:solidFill>
                <a:latin typeface="-apple-system"/>
                <a:ea typeface="DejaVu Sans"/>
              </a:rPr>
              <a:t>Condiciones:</a:t>
            </a:r>
            <a:endParaRPr b="0" lang="es-ES" sz="2000" spc="-1" strike="noStrike">
              <a:solidFill>
                <a:srgbClr val="000000"/>
              </a:solidFill>
              <a:latin typeface="Arial"/>
            </a:endParaRPr>
          </a:p>
          <a:p>
            <a:pPr marL="343080" indent="-343080" defTabSz="914400">
              <a:lnSpc>
                <a:spcPct val="100000"/>
              </a:lnSpc>
              <a:buClr>
                <a:srgbClr val="000000"/>
              </a:buClr>
              <a:buFont typeface="Arial"/>
              <a:buChar char="•"/>
              <a:tabLst>
                <a:tab algn="l" pos="0"/>
              </a:tabLst>
            </a:pPr>
            <a:r>
              <a:rPr b="0" lang="es-ES_tradnl" sz="2000" spc="-1" strike="noStrike">
                <a:solidFill>
                  <a:schemeClr val="dk1"/>
                </a:solidFill>
                <a:latin typeface="-apple-system"/>
                <a:ea typeface="DejaVu Sans"/>
              </a:rPr>
              <a:t>Paquete básico</a:t>
            </a:r>
            <a:endParaRPr b="0" lang="es-ES" sz="2000" spc="-1" strike="noStrike">
              <a:solidFill>
                <a:srgbClr val="000000"/>
              </a:solidFill>
              <a:latin typeface="Arial"/>
            </a:endParaRPr>
          </a:p>
          <a:p>
            <a:pPr marL="343080" indent="-343080" defTabSz="914400">
              <a:lnSpc>
                <a:spcPct val="100000"/>
              </a:lnSpc>
              <a:buClr>
                <a:srgbClr val="000000"/>
              </a:buClr>
              <a:buFont typeface="Arial"/>
              <a:buChar char="•"/>
              <a:tabLst>
                <a:tab algn="l" pos="0"/>
              </a:tabLst>
            </a:pPr>
            <a:r>
              <a:rPr b="0" lang="es-ES_tradnl" sz="2000" spc="-1" strike="noStrike">
                <a:solidFill>
                  <a:schemeClr val="dk1"/>
                </a:solidFill>
                <a:latin typeface="-apple-system"/>
                <a:ea typeface="DejaVu Sans"/>
              </a:rPr>
              <a:t>5 usuarios</a:t>
            </a:r>
            <a:endParaRPr b="0" lang="es-ES" sz="2000" spc="-1" strike="noStrike">
              <a:solidFill>
                <a:srgbClr val="000000"/>
              </a:solidFill>
              <a:latin typeface="Arial"/>
            </a:endParaRPr>
          </a:p>
        </p:txBody>
      </p:sp>
      <p:graphicFrame>
        <p:nvGraphicFramePr>
          <p:cNvPr id="460" name="Tabla 3"/>
          <p:cNvGraphicFramePr/>
          <p:nvPr/>
        </p:nvGraphicFramePr>
        <p:xfrm>
          <a:off x="444960" y="2428200"/>
          <a:ext cx="10972440" cy="3384720"/>
        </p:xfrm>
        <a:graphic>
          <a:graphicData uri="http://schemas.openxmlformats.org/drawingml/2006/table">
            <a:tbl>
              <a:tblPr/>
              <a:tblGrid>
                <a:gridCol w="1828800"/>
                <a:gridCol w="1828800"/>
                <a:gridCol w="1828800"/>
                <a:gridCol w="1828800"/>
                <a:gridCol w="1828800"/>
                <a:gridCol w="1828800"/>
              </a:tblGrid>
              <a:tr h="0">
                <a:tc>
                  <a:txBody>
                    <a:bodyPr anchor="ctr">
                      <a:noAutofit/>
                    </a:bodyPr>
                    <a:p>
                      <a:pPr algn="ctr" defTabSz="914400">
                        <a:lnSpc>
                          <a:spcPct val="100000"/>
                        </a:lnSpc>
                      </a:pPr>
                      <a:r>
                        <a:rPr b="1" lang="es-ES" sz="1800" spc="-1" strike="noStrike">
                          <a:solidFill>
                            <a:schemeClr val="dk1"/>
                          </a:solidFill>
                          <a:latin typeface="Arial"/>
                          <a:ea typeface="DejaVu Sans"/>
                        </a:rPr>
                        <a:t>ALTERNATIVA​</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s-ES" sz="1800" spc="-1" strike="noStrike">
                          <a:solidFill>
                            <a:schemeClr val="dk1"/>
                          </a:solidFill>
                          <a:latin typeface="Arial"/>
                          <a:ea typeface="DejaVu Sans"/>
                        </a:rPr>
                        <a:t>Puntuación Ponderada​</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s-ES" sz="1800" spc="-1" strike="noStrike">
                          <a:solidFill>
                            <a:schemeClr val="dk1"/>
                          </a:solidFill>
                          <a:latin typeface="Arial"/>
                          <a:ea typeface="DejaVu Sans"/>
                        </a:rPr>
                        <a:t>Tiempo</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s-ES" sz="1800" spc="-1" strike="noStrike">
                          <a:solidFill>
                            <a:schemeClr val="dk1"/>
                          </a:solidFill>
                          <a:latin typeface="Arial"/>
                          <a:ea typeface="DejaVu Sans"/>
                        </a:rPr>
                        <a:t>Pago único​</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s-ES" sz="1800" spc="-1" strike="noStrike">
                          <a:solidFill>
                            <a:schemeClr val="dk1"/>
                          </a:solidFill>
                          <a:latin typeface="Arial"/>
                          <a:ea typeface="DejaVu Sans"/>
                        </a:rPr>
                        <a:t>Coste recurrente​ (anual)</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1" lang="es-ES" sz="1800" spc="-1" strike="noStrike">
                          <a:solidFill>
                            <a:schemeClr val="dk1"/>
                          </a:solidFill>
                          <a:latin typeface="Arial"/>
                          <a:ea typeface="DejaVu Sans"/>
                        </a:rPr>
                        <a:t>Coste a 10 años​</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0">
                <a:tc>
                  <a:txBody>
                    <a:bodyPr anchor="ctr">
                      <a:noAutofit/>
                    </a:bodyPr>
                    <a:p>
                      <a:pPr defTabSz="914400">
                        <a:lnSpc>
                          <a:spcPct val="100000"/>
                        </a:lnSpc>
                      </a:pPr>
                      <a:r>
                        <a:rPr b="0" lang="es-ES" sz="1800" spc="-1" strike="noStrike">
                          <a:solidFill>
                            <a:srgbClr val="000000"/>
                          </a:solidFill>
                          <a:latin typeface="Arial"/>
                          <a:ea typeface="DejaVu Sans"/>
                        </a:rPr>
                        <a:t>1. Desarrollo propio​</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1.20</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3 meses</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0 € </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1.000 € año/hosting</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10.000</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0">
                <a:tc>
                  <a:txBody>
                    <a:bodyPr anchor="ctr">
                      <a:noAutofit/>
                    </a:bodyPr>
                    <a:p>
                      <a:pPr defTabSz="914400">
                        <a:lnSpc>
                          <a:spcPct val="100000"/>
                        </a:lnSpc>
                      </a:pPr>
                      <a:r>
                        <a:rPr b="0" lang="en-US" sz="1800" spc="-1" strike="noStrike">
                          <a:solidFill>
                            <a:srgbClr val="000000"/>
                          </a:solidFill>
                          <a:latin typeface="Arial"/>
                          <a:ea typeface="DejaVu Sans"/>
                        </a:rPr>
                        <a:t>2. Software Open Source (OJS)</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chemeClr val="dk1"/>
                          </a:solidFill>
                          <a:latin typeface="Arial"/>
                          <a:ea typeface="DejaVu Sans"/>
                        </a:rPr>
                        <a:t>1.20</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3 meses</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12.000 € </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1.500 € año/hosting</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27.500</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0">
                <a:tc>
                  <a:txBody>
                    <a:bodyPr anchor="ctr">
                      <a:noAutofit/>
                    </a:bodyPr>
                    <a:p>
                      <a:pPr defTabSz="914400">
                        <a:lnSpc>
                          <a:spcPct val="100000"/>
                        </a:lnSpc>
                      </a:pPr>
                      <a:r>
                        <a:rPr b="0" lang="es-ES" sz="1800" spc="-1" strike="noStrike">
                          <a:solidFill>
                            <a:srgbClr val="000000"/>
                          </a:solidFill>
                          <a:latin typeface="Arial"/>
                          <a:ea typeface="DejaVu Sans"/>
                        </a:rPr>
                        <a:t>3. Software comercial (MagHub)​</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0.3</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1 mes</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500 € </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26.000 € año/usuario</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ctr">
                      <a:noAutofit/>
                    </a:bodyPr>
                    <a:p>
                      <a:pPr algn="ctr" defTabSz="914400">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262.800</a:t>
                      </a:r>
                      <a:endParaRPr b="0" lang="es-ES" sz="1800" spc="-1" strike="noStrike">
                        <a:solidFill>
                          <a:srgbClr val="000000"/>
                        </a:solidFill>
                        <a:latin typeface="Arial"/>
                      </a:endParaRPr>
                    </a:p>
                  </a:txBody>
                  <a:tcPr anchor="ctr"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1"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62"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63"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464" name="Imagen5" descr=""/>
          <p:cNvPicPr/>
          <p:nvPr/>
        </p:nvPicPr>
        <p:blipFill>
          <a:blip r:embed="rId1"/>
          <a:stretch/>
        </p:blipFill>
        <p:spPr>
          <a:xfrm>
            <a:off x="87480" y="51480"/>
            <a:ext cx="713880" cy="828720"/>
          </a:xfrm>
          <a:prstGeom prst="rect">
            <a:avLst/>
          </a:prstGeom>
          <a:ln w="0">
            <a:noFill/>
          </a:ln>
        </p:spPr>
      </p:pic>
      <p:pic>
        <p:nvPicPr>
          <p:cNvPr id="465" name="Imagen 5" descr=""/>
          <p:cNvPicPr/>
          <p:nvPr/>
        </p:nvPicPr>
        <p:blipFill>
          <a:blip r:embed="rId2"/>
          <a:stretch/>
        </p:blipFill>
        <p:spPr>
          <a:xfrm>
            <a:off x="11378520" y="16200"/>
            <a:ext cx="713880" cy="1038600"/>
          </a:xfrm>
          <a:prstGeom prst="rect">
            <a:avLst/>
          </a:prstGeom>
          <a:ln w="0">
            <a:noFill/>
          </a:ln>
        </p:spPr>
      </p:pic>
      <p:sp>
        <p:nvSpPr>
          <p:cNvPr id="466"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67"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68"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69"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70"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71"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472" name="Imagen 1" descr=""/>
          <p:cNvPicPr/>
          <p:nvPr/>
        </p:nvPicPr>
        <p:blipFill>
          <a:blip r:embed="rId3"/>
          <a:stretch/>
        </p:blipFill>
        <p:spPr>
          <a:xfrm>
            <a:off x="1764360" y="701640"/>
            <a:ext cx="8651160" cy="57873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3"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74"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75"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476" name="Imagen5" descr=""/>
          <p:cNvPicPr/>
          <p:nvPr/>
        </p:nvPicPr>
        <p:blipFill>
          <a:blip r:embed="rId1"/>
          <a:stretch/>
        </p:blipFill>
        <p:spPr>
          <a:xfrm>
            <a:off x="87480" y="51480"/>
            <a:ext cx="713880" cy="828720"/>
          </a:xfrm>
          <a:prstGeom prst="rect">
            <a:avLst/>
          </a:prstGeom>
          <a:ln w="0">
            <a:noFill/>
          </a:ln>
        </p:spPr>
      </p:pic>
      <p:pic>
        <p:nvPicPr>
          <p:cNvPr id="477" name="Imagen 5" descr=""/>
          <p:cNvPicPr/>
          <p:nvPr/>
        </p:nvPicPr>
        <p:blipFill>
          <a:blip r:embed="rId2"/>
          <a:stretch/>
        </p:blipFill>
        <p:spPr>
          <a:xfrm>
            <a:off x="11378520" y="16200"/>
            <a:ext cx="713880" cy="1038600"/>
          </a:xfrm>
          <a:prstGeom prst="rect">
            <a:avLst/>
          </a:prstGeom>
          <a:ln w="0">
            <a:noFill/>
          </a:ln>
        </p:spPr>
      </p:pic>
      <p:sp>
        <p:nvSpPr>
          <p:cNvPr id="478"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79"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80"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81"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82"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83"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cxnSp>
        <p:nvCxnSpPr>
          <p:cNvPr id="484" name="Conector recto de flecha 7"/>
          <p:cNvCxnSpPr/>
          <p:nvPr/>
        </p:nvCxnSpPr>
        <p:spPr>
          <a:xfrm flipV="1">
            <a:off x="4919400" y="4483080"/>
            <a:ext cx="1045080" cy="9000"/>
          </a:xfrm>
          <a:prstGeom prst="straightConnector1">
            <a:avLst/>
          </a:prstGeom>
          <a:ln w="0">
            <a:solidFill>
              <a:srgbClr val="f79646"/>
            </a:solidFill>
            <a:tailEnd len="med" type="triangle" w="med"/>
          </a:ln>
        </p:spPr>
      </p:cxnSp>
      <p:cxnSp>
        <p:nvCxnSpPr>
          <p:cNvPr id="485" name="Conector recto de flecha 8"/>
          <p:cNvCxnSpPr/>
          <p:nvPr/>
        </p:nvCxnSpPr>
        <p:spPr>
          <a:xfrm flipV="1">
            <a:off x="4919400" y="1753200"/>
            <a:ext cx="1045080" cy="9000"/>
          </a:xfrm>
          <a:prstGeom prst="straightConnector1">
            <a:avLst/>
          </a:prstGeom>
          <a:ln w="0">
            <a:solidFill>
              <a:srgbClr val="f79646"/>
            </a:solidFill>
            <a:tailEnd len="med" type="triangle" w="med"/>
          </a:ln>
        </p:spPr>
      </p:cxnSp>
      <p:pic>
        <p:nvPicPr>
          <p:cNvPr id="486" name="Imagen 362" descr=""/>
          <p:cNvPicPr/>
          <p:nvPr/>
        </p:nvPicPr>
        <p:blipFill>
          <a:blip r:embed="rId3"/>
          <a:stretch/>
        </p:blipFill>
        <p:spPr>
          <a:xfrm>
            <a:off x="1402920" y="739800"/>
            <a:ext cx="9119880" cy="57913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87"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488"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89"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490" name="Imagen5" descr=""/>
          <p:cNvPicPr/>
          <p:nvPr/>
        </p:nvPicPr>
        <p:blipFill>
          <a:blip r:embed="rId1"/>
          <a:stretch/>
        </p:blipFill>
        <p:spPr>
          <a:xfrm>
            <a:off x="87480" y="51480"/>
            <a:ext cx="713880" cy="828720"/>
          </a:xfrm>
          <a:prstGeom prst="rect">
            <a:avLst/>
          </a:prstGeom>
          <a:ln w="0">
            <a:noFill/>
          </a:ln>
        </p:spPr>
      </p:pic>
      <p:pic>
        <p:nvPicPr>
          <p:cNvPr id="491" name="Imagen 5" descr=""/>
          <p:cNvPicPr/>
          <p:nvPr/>
        </p:nvPicPr>
        <p:blipFill>
          <a:blip r:embed="rId2"/>
          <a:stretch/>
        </p:blipFill>
        <p:spPr>
          <a:xfrm>
            <a:off x="11378520" y="16200"/>
            <a:ext cx="713880" cy="1038600"/>
          </a:xfrm>
          <a:prstGeom prst="rect">
            <a:avLst/>
          </a:prstGeom>
          <a:ln w="0">
            <a:noFill/>
          </a:ln>
        </p:spPr>
      </p:pic>
      <p:sp>
        <p:nvSpPr>
          <p:cNvPr id="492"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93"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94"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95"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96"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497"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498" name="Imagen 1" descr=""/>
          <p:cNvPicPr/>
          <p:nvPr/>
        </p:nvPicPr>
        <p:blipFill>
          <a:blip r:embed="rId3"/>
          <a:stretch/>
        </p:blipFill>
        <p:spPr>
          <a:xfrm>
            <a:off x="1557720" y="643680"/>
            <a:ext cx="9514080" cy="58892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99"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00"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01"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502" name="Imagen5" descr=""/>
          <p:cNvPicPr/>
          <p:nvPr/>
        </p:nvPicPr>
        <p:blipFill>
          <a:blip r:embed="rId1"/>
          <a:stretch/>
        </p:blipFill>
        <p:spPr>
          <a:xfrm>
            <a:off x="87480" y="51480"/>
            <a:ext cx="713880" cy="828720"/>
          </a:xfrm>
          <a:prstGeom prst="rect">
            <a:avLst/>
          </a:prstGeom>
          <a:ln w="0">
            <a:noFill/>
          </a:ln>
        </p:spPr>
      </p:pic>
      <p:pic>
        <p:nvPicPr>
          <p:cNvPr id="503" name="Imagen 5" descr=""/>
          <p:cNvPicPr/>
          <p:nvPr/>
        </p:nvPicPr>
        <p:blipFill>
          <a:blip r:embed="rId2"/>
          <a:stretch/>
        </p:blipFill>
        <p:spPr>
          <a:xfrm>
            <a:off x="11378520" y="16200"/>
            <a:ext cx="713880" cy="1038600"/>
          </a:xfrm>
          <a:prstGeom prst="rect">
            <a:avLst/>
          </a:prstGeom>
          <a:ln w="0">
            <a:noFill/>
          </a:ln>
        </p:spPr>
      </p:pic>
      <p:sp>
        <p:nvSpPr>
          <p:cNvPr id="504"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05"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06"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07"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08"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09"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510" name="Imagen 374" descr=""/>
          <p:cNvPicPr/>
          <p:nvPr/>
        </p:nvPicPr>
        <p:blipFill>
          <a:blip r:embed="rId3"/>
          <a:stretch/>
        </p:blipFill>
        <p:spPr>
          <a:xfrm>
            <a:off x="1380960" y="645120"/>
            <a:ext cx="10274040" cy="57913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1"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12"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13"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514" name="Imagen5" descr=""/>
          <p:cNvPicPr/>
          <p:nvPr/>
        </p:nvPicPr>
        <p:blipFill>
          <a:blip r:embed="rId1"/>
          <a:stretch/>
        </p:blipFill>
        <p:spPr>
          <a:xfrm>
            <a:off x="87480" y="51480"/>
            <a:ext cx="713880" cy="828720"/>
          </a:xfrm>
          <a:prstGeom prst="rect">
            <a:avLst/>
          </a:prstGeom>
          <a:ln w="0">
            <a:noFill/>
          </a:ln>
        </p:spPr>
      </p:pic>
      <p:pic>
        <p:nvPicPr>
          <p:cNvPr id="515" name="Imagen 5" descr=""/>
          <p:cNvPicPr/>
          <p:nvPr/>
        </p:nvPicPr>
        <p:blipFill>
          <a:blip r:embed="rId2"/>
          <a:stretch/>
        </p:blipFill>
        <p:spPr>
          <a:xfrm>
            <a:off x="11378520" y="16200"/>
            <a:ext cx="713880" cy="1038600"/>
          </a:xfrm>
          <a:prstGeom prst="rect">
            <a:avLst/>
          </a:prstGeom>
          <a:ln w="0">
            <a:noFill/>
          </a:ln>
        </p:spPr>
      </p:pic>
      <p:sp>
        <p:nvSpPr>
          <p:cNvPr id="516"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17"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18"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19"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20"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21"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522" name="Imagen 2" descr=""/>
          <p:cNvPicPr/>
          <p:nvPr/>
        </p:nvPicPr>
        <p:blipFill>
          <a:blip r:embed="rId3"/>
          <a:stretch/>
        </p:blipFill>
        <p:spPr>
          <a:xfrm>
            <a:off x="1287720" y="645120"/>
            <a:ext cx="9457560" cy="58543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3"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24"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25"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526" name="Imagen5" descr=""/>
          <p:cNvPicPr/>
          <p:nvPr/>
        </p:nvPicPr>
        <p:blipFill>
          <a:blip r:embed="rId1"/>
          <a:stretch/>
        </p:blipFill>
        <p:spPr>
          <a:xfrm>
            <a:off x="87480" y="51480"/>
            <a:ext cx="713880" cy="828720"/>
          </a:xfrm>
          <a:prstGeom prst="rect">
            <a:avLst/>
          </a:prstGeom>
          <a:ln w="0">
            <a:noFill/>
          </a:ln>
        </p:spPr>
      </p:pic>
      <p:pic>
        <p:nvPicPr>
          <p:cNvPr id="527" name="Imagen 5" descr=""/>
          <p:cNvPicPr/>
          <p:nvPr/>
        </p:nvPicPr>
        <p:blipFill>
          <a:blip r:embed="rId2"/>
          <a:stretch/>
        </p:blipFill>
        <p:spPr>
          <a:xfrm>
            <a:off x="11378520" y="16200"/>
            <a:ext cx="713880" cy="1038600"/>
          </a:xfrm>
          <a:prstGeom prst="rect">
            <a:avLst/>
          </a:prstGeom>
          <a:ln w="0">
            <a:noFill/>
          </a:ln>
        </p:spPr>
      </p:pic>
      <p:sp>
        <p:nvSpPr>
          <p:cNvPr id="528"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29"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30"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31"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32"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33"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534" name="Imagen 1" descr=""/>
          <p:cNvPicPr/>
          <p:nvPr/>
        </p:nvPicPr>
        <p:blipFill>
          <a:blip r:embed="rId3"/>
          <a:stretch/>
        </p:blipFill>
        <p:spPr>
          <a:xfrm>
            <a:off x="1447200" y="739800"/>
            <a:ext cx="9859320" cy="577980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35"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36"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37"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538" name="Imagen5" descr=""/>
          <p:cNvPicPr/>
          <p:nvPr/>
        </p:nvPicPr>
        <p:blipFill>
          <a:blip r:embed="rId1"/>
          <a:stretch/>
        </p:blipFill>
        <p:spPr>
          <a:xfrm>
            <a:off x="87480" y="51480"/>
            <a:ext cx="713880" cy="828720"/>
          </a:xfrm>
          <a:prstGeom prst="rect">
            <a:avLst/>
          </a:prstGeom>
          <a:ln w="0">
            <a:noFill/>
          </a:ln>
        </p:spPr>
      </p:pic>
      <p:pic>
        <p:nvPicPr>
          <p:cNvPr id="539" name="Imagen 5" descr=""/>
          <p:cNvPicPr/>
          <p:nvPr/>
        </p:nvPicPr>
        <p:blipFill>
          <a:blip r:embed="rId2"/>
          <a:stretch/>
        </p:blipFill>
        <p:spPr>
          <a:xfrm>
            <a:off x="11378520" y="16200"/>
            <a:ext cx="713880" cy="1038600"/>
          </a:xfrm>
          <a:prstGeom prst="rect">
            <a:avLst/>
          </a:prstGeom>
          <a:ln w="0">
            <a:noFill/>
          </a:ln>
        </p:spPr>
      </p:pic>
      <p:sp>
        <p:nvSpPr>
          <p:cNvPr id="540"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41"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42"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43"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44"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45"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546" name="Imagen 2" descr=""/>
          <p:cNvPicPr/>
          <p:nvPr/>
        </p:nvPicPr>
        <p:blipFill>
          <a:blip r:embed="rId3"/>
          <a:stretch/>
        </p:blipFill>
        <p:spPr>
          <a:xfrm>
            <a:off x="1704960" y="669960"/>
            <a:ext cx="9429480" cy="583704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7"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48"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49"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550" name="Imagen5" descr=""/>
          <p:cNvPicPr/>
          <p:nvPr/>
        </p:nvPicPr>
        <p:blipFill>
          <a:blip r:embed="rId1"/>
          <a:stretch/>
        </p:blipFill>
        <p:spPr>
          <a:xfrm>
            <a:off x="87480" y="51480"/>
            <a:ext cx="713880" cy="828720"/>
          </a:xfrm>
          <a:prstGeom prst="rect">
            <a:avLst/>
          </a:prstGeom>
          <a:ln w="0">
            <a:noFill/>
          </a:ln>
        </p:spPr>
      </p:pic>
      <p:pic>
        <p:nvPicPr>
          <p:cNvPr id="551" name="Imagen 5" descr=""/>
          <p:cNvPicPr/>
          <p:nvPr/>
        </p:nvPicPr>
        <p:blipFill>
          <a:blip r:embed="rId2"/>
          <a:stretch/>
        </p:blipFill>
        <p:spPr>
          <a:xfrm>
            <a:off x="11378520" y="16200"/>
            <a:ext cx="713880" cy="1038600"/>
          </a:xfrm>
          <a:prstGeom prst="rect">
            <a:avLst/>
          </a:prstGeom>
          <a:ln w="0">
            <a:noFill/>
          </a:ln>
        </p:spPr>
      </p:pic>
      <p:sp>
        <p:nvSpPr>
          <p:cNvPr id="552"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53"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54"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55"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56"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57"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558" name="Imagen 2" descr=""/>
          <p:cNvPicPr/>
          <p:nvPr/>
        </p:nvPicPr>
        <p:blipFill>
          <a:blip r:embed="rId3"/>
          <a:stretch/>
        </p:blipFill>
        <p:spPr>
          <a:xfrm>
            <a:off x="1539720" y="645120"/>
            <a:ext cx="9567720" cy="59140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9"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60"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61"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INTERFAZ DE USUARIO</a:t>
            </a:r>
            <a:endParaRPr b="0" lang="es-ES" sz="2600" spc="-1" strike="noStrike">
              <a:solidFill>
                <a:srgbClr val="000000"/>
              </a:solidFill>
              <a:latin typeface="Arial"/>
            </a:endParaRPr>
          </a:p>
        </p:txBody>
      </p:sp>
      <p:pic>
        <p:nvPicPr>
          <p:cNvPr id="562" name="Imagen5" descr=""/>
          <p:cNvPicPr/>
          <p:nvPr/>
        </p:nvPicPr>
        <p:blipFill>
          <a:blip r:embed="rId1"/>
          <a:stretch/>
        </p:blipFill>
        <p:spPr>
          <a:xfrm>
            <a:off x="87480" y="51480"/>
            <a:ext cx="713880" cy="828720"/>
          </a:xfrm>
          <a:prstGeom prst="rect">
            <a:avLst/>
          </a:prstGeom>
          <a:ln w="0">
            <a:noFill/>
          </a:ln>
        </p:spPr>
      </p:pic>
      <p:pic>
        <p:nvPicPr>
          <p:cNvPr id="563" name="Imagen 5" descr=""/>
          <p:cNvPicPr/>
          <p:nvPr/>
        </p:nvPicPr>
        <p:blipFill>
          <a:blip r:embed="rId2"/>
          <a:stretch/>
        </p:blipFill>
        <p:spPr>
          <a:xfrm>
            <a:off x="11378520" y="16200"/>
            <a:ext cx="713880" cy="1038600"/>
          </a:xfrm>
          <a:prstGeom prst="rect">
            <a:avLst/>
          </a:prstGeom>
          <a:ln w="0">
            <a:noFill/>
          </a:ln>
        </p:spPr>
      </p:pic>
      <p:sp>
        <p:nvSpPr>
          <p:cNvPr id="564"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65"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66"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67"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68"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69"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570" name="Imagen 1" descr=""/>
          <p:cNvPicPr/>
          <p:nvPr/>
        </p:nvPicPr>
        <p:blipFill>
          <a:blip r:embed="rId3"/>
          <a:stretch/>
        </p:blipFill>
        <p:spPr>
          <a:xfrm>
            <a:off x="1520280" y="643680"/>
            <a:ext cx="9514080" cy="5889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CustomShape 1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87" name="CustomShape 1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88" name="CustomShape 1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89" name="CustomShape 1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90" name="CustomShape 1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91" name="CustomShape 1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92" name="CustomShape 116"/>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93" name="CustomShape 117"/>
          <p:cNvSpPr/>
          <p:nvPr/>
        </p:nvSpPr>
        <p:spPr>
          <a:xfrm>
            <a:off x="3917520" y="26064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94" name="CustomShape 118"/>
          <p:cNvSpPr/>
          <p:nvPr/>
        </p:nvSpPr>
        <p:spPr>
          <a:xfrm>
            <a:off x="3917520" y="260640"/>
            <a:ext cx="5238360" cy="4107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SITUACIÓN ACTUAL</a:t>
            </a:r>
            <a:endParaRPr b="0" lang="es-ES" sz="2600" spc="-1" strike="noStrike">
              <a:solidFill>
                <a:srgbClr val="000000"/>
              </a:solidFill>
              <a:latin typeface="Arial"/>
            </a:endParaRPr>
          </a:p>
        </p:txBody>
      </p:sp>
      <p:pic>
        <p:nvPicPr>
          <p:cNvPr id="95" name="Imagen 24" descr=""/>
          <p:cNvPicPr/>
          <p:nvPr/>
        </p:nvPicPr>
        <p:blipFill>
          <a:blip r:embed="rId1"/>
          <a:stretch/>
        </p:blipFill>
        <p:spPr>
          <a:xfrm>
            <a:off x="87480" y="51480"/>
            <a:ext cx="713880" cy="828720"/>
          </a:xfrm>
          <a:prstGeom prst="rect">
            <a:avLst/>
          </a:prstGeom>
          <a:ln w="0">
            <a:noFill/>
          </a:ln>
        </p:spPr>
      </p:pic>
      <p:pic>
        <p:nvPicPr>
          <p:cNvPr id="96" name="Imagen 25" descr=""/>
          <p:cNvPicPr/>
          <p:nvPr/>
        </p:nvPicPr>
        <p:blipFill>
          <a:blip r:embed="rId2"/>
          <a:stretch/>
        </p:blipFill>
        <p:spPr>
          <a:xfrm>
            <a:off x="11378520" y="16200"/>
            <a:ext cx="713880" cy="1038600"/>
          </a:xfrm>
          <a:prstGeom prst="rect">
            <a:avLst/>
          </a:prstGeom>
          <a:ln w="0">
            <a:noFill/>
          </a:ln>
        </p:spPr>
      </p:pic>
      <p:sp>
        <p:nvSpPr>
          <p:cNvPr id="97" name="PlaceHolder 3"/>
          <p:cNvSpPr/>
          <p:nvPr/>
        </p:nvSpPr>
        <p:spPr>
          <a:xfrm>
            <a:off x="610920" y="932760"/>
            <a:ext cx="2437200" cy="520560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1" lang="es-ES" sz="2400" spc="-1" strike="noStrike">
                <a:solidFill>
                  <a:srgbClr val="000000"/>
                </a:solidFill>
                <a:latin typeface="Arial"/>
                <a:ea typeface="DejaVu Sans"/>
              </a:rPr>
              <a:t>LOTUS NOTES</a:t>
            </a:r>
            <a:endParaRPr b="0" lang="es-ES" sz="2400" spc="-1" strike="noStrike">
              <a:solidFill>
                <a:srgbClr val="000000"/>
              </a:solidFill>
              <a:latin typeface="Arial"/>
            </a:endParaRPr>
          </a:p>
          <a:p>
            <a:pPr defTabSz="914400">
              <a:lnSpc>
                <a:spcPct val="100000"/>
              </a:lnSpc>
            </a:pPr>
            <a:endParaRPr b="0" lang="es-ES" sz="2400" spc="-1" strike="noStrike">
              <a:solidFill>
                <a:srgbClr val="000000"/>
              </a:solidFill>
              <a:latin typeface="Arial"/>
            </a:endParaRPr>
          </a:p>
          <a:p>
            <a:pPr marL="343080" indent="-343080" defTabSz="914400">
              <a:lnSpc>
                <a:spcPct val="100000"/>
              </a:lnSpc>
              <a:buClr>
                <a:srgbClr val="000000"/>
              </a:buClr>
              <a:buFont typeface="Arial"/>
              <a:buChar char="•"/>
            </a:pPr>
            <a:r>
              <a:rPr b="0" lang="es-ES" sz="2000" spc="-1" strike="noStrike">
                <a:solidFill>
                  <a:srgbClr val="000000"/>
                </a:solidFill>
                <a:latin typeface="Arial"/>
                <a:ea typeface="DejaVu Sans"/>
              </a:rPr>
              <a:t>Lanzada en 1989</a:t>
            </a:r>
            <a:endParaRPr b="0" lang="es-ES" sz="2000" spc="-1" strike="noStrike">
              <a:solidFill>
                <a:srgbClr val="000000"/>
              </a:solidFill>
              <a:latin typeface="Arial"/>
            </a:endParaRPr>
          </a:p>
          <a:p>
            <a:pPr marL="343080" indent="-343080" defTabSz="914400">
              <a:lnSpc>
                <a:spcPct val="100000"/>
              </a:lnSpc>
              <a:buClr>
                <a:srgbClr val="000000"/>
              </a:buClr>
              <a:buFont typeface="Arial"/>
              <a:buChar char="•"/>
            </a:pPr>
            <a:r>
              <a:rPr b="0" lang="es-ES" sz="2000" spc="-1" strike="noStrike">
                <a:solidFill>
                  <a:srgbClr val="000000"/>
                </a:solidFill>
                <a:latin typeface="Arial"/>
                <a:ea typeface="DejaVu Sans"/>
              </a:rPr>
              <a:t>Adquirida por IBM en 1995.</a:t>
            </a:r>
            <a:endParaRPr b="0" lang="es-ES" sz="2000" spc="-1" strike="noStrike">
              <a:solidFill>
                <a:srgbClr val="000000"/>
              </a:solidFill>
              <a:latin typeface="Arial"/>
            </a:endParaRPr>
          </a:p>
          <a:p>
            <a:pPr marL="343080" indent="-343080" defTabSz="914400">
              <a:lnSpc>
                <a:spcPct val="100000"/>
              </a:lnSpc>
              <a:buClr>
                <a:srgbClr val="000000"/>
              </a:buClr>
              <a:buFont typeface="Arial"/>
              <a:buChar char="•"/>
            </a:pPr>
            <a:r>
              <a:rPr b="0" lang="es-ES" sz="2000" spc="-1" strike="noStrike">
                <a:solidFill>
                  <a:srgbClr val="000000"/>
                </a:solidFill>
                <a:latin typeface="Arial"/>
                <a:ea typeface="DejaVu Sans"/>
              </a:rPr>
              <a:t>Integra:</a:t>
            </a:r>
            <a:endParaRPr b="0" lang="es-ES" sz="2000" spc="-1" strike="noStrike">
              <a:solidFill>
                <a:srgbClr val="000000"/>
              </a:solidFill>
              <a:latin typeface="Arial"/>
            </a:endParaRPr>
          </a:p>
          <a:p>
            <a:pPr lvl="1" marL="800280" indent="-343080" defTabSz="914400">
              <a:lnSpc>
                <a:spcPct val="100000"/>
              </a:lnSpc>
              <a:buClr>
                <a:srgbClr val="000000"/>
              </a:buClr>
              <a:buFont typeface="Arial"/>
              <a:buChar char="•"/>
            </a:pPr>
            <a:r>
              <a:rPr b="0" lang="es-ES" sz="2000" spc="-1" strike="noStrike">
                <a:solidFill>
                  <a:srgbClr val="000000"/>
                </a:solidFill>
                <a:latin typeface="Arial"/>
                <a:ea typeface="DejaVu Sans"/>
              </a:rPr>
              <a:t>Mensajería</a:t>
            </a:r>
            <a:endParaRPr b="0" lang="es-ES" sz="2000" spc="-1" strike="noStrike">
              <a:solidFill>
                <a:srgbClr val="000000"/>
              </a:solidFill>
              <a:latin typeface="Arial"/>
            </a:endParaRPr>
          </a:p>
          <a:p>
            <a:pPr lvl="1" marL="800280" indent="-343080" defTabSz="914400">
              <a:lnSpc>
                <a:spcPct val="100000"/>
              </a:lnSpc>
              <a:buClr>
                <a:srgbClr val="000000"/>
              </a:buClr>
              <a:buFont typeface="Arial"/>
              <a:buChar char="•"/>
            </a:pPr>
            <a:r>
              <a:rPr b="0" lang="es-ES" sz="2000" spc="-1" strike="noStrike">
                <a:solidFill>
                  <a:srgbClr val="000000"/>
                </a:solidFill>
                <a:latin typeface="Arial"/>
                <a:ea typeface="DejaVu Sans"/>
              </a:rPr>
              <a:t>Agenda</a:t>
            </a:r>
            <a:endParaRPr b="0" lang="es-ES" sz="2000" spc="-1" strike="noStrike">
              <a:solidFill>
                <a:srgbClr val="000000"/>
              </a:solidFill>
              <a:latin typeface="Arial"/>
            </a:endParaRPr>
          </a:p>
          <a:p>
            <a:pPr lvl="1" marL="800280" indent="-343080" defTabSz="914400">
              <a:lnSpc>
                <a:spcPct val="100000"/>
              </a:lnSpc>
              <a:buClr>
                <a:srgbClr val="000000"/>
              </a:buClr>
              <a:buFont typeface="Arial"/>
              <a:buChar char="•"/>
            </a:pPr>
            <a:r>
              <a:rPr b="0" lang="es-ES" sz="2000" spc="-1" strike="noStrike">
                <a:solidFill>
                  <a:srgbClr val="000000"/>
                </a:solidFill>
                <a:latin typeface="Arial"/>
                <a:ea typeface="DejaVu Sans"/>
              </a:rPr>
              <a:t>BBDD</a:t>
            </a:r>
            <a:endParaRPr b="0" lang="es-ES" sz="2000" spc="-1" strike="noStrike">
              <a:solidFill>
                <a:srgbClr val="000000"/>
              </a:solidFill>
              <a:latin typeface="Arial"/>
            </a:endParaRPr>
          </a:p>
          <a:p>
            <a:pPr lvl="1" marL="800280" indent="-343080" defTabSz="914400">
              <a:lnSpc>
                <a:spcPct val="100000"/>
              </a:lnSpc>
              <a:buClr>
                <a:srgbClr val="000000"/>
              </a:buClr>
              <a:buFont typeface="Arial"/>
              <a:buChar char="•"/>
            </a:pPr>
            <a:r>
              <a:rPr b="0" lang="es-ES" sz="2000" spc="-1" strike="noStrike">
                <a:solidFill>
                  <a:srgbClr val="000000"/>
                </a:solidFill>
                <a:latin typeface="Arial"/>
                <a:ea typeface="DejaVu Sans"/>
              </a:rPr>
              <a:t>Aplicaciones empresariales</a:t>
            </a:r>
            <a:endParaRPr b="0" lang="es-ES" sz="2000" spc="-1" strike="noStrike">
              <a:solidFill>
                <a:srgbClr val="000000"/>
              </a:solidFill>
              <a:latin typeface="Arial"/>
            </a:endParaRPr>
          </a:p>
          <a:p>
            <a:pPr defTabSz="914400">
              <a:lnSpc>
                <a:spcPct val="100000"/>
              </a:lnSpc>
            </a:pPr>
            <a:endParaRPr b="0" lang="es-ES" sz="2000" spc="-1" strike="noStrike">
              <a:solidFill>
                <a:srgbClr val="000000"/>
              </a:solidFill>
              <a:latin typeface="Arial"/>
            </a:endParaRPr>
          </a:p>
          <a:p>
            <a:pPr marL="457200" defTabSz="914400">
              <a:lnSpc>
                <a:spcPct val="100000"/>
              </a:lnSpc>
            </a:pPr>
            <a:r>
              <a:rPr b="1" lang="es-ES" sz="2000" spc="-1" strike="noStrike">
                <a:solidFill>
                  <a:srgbClr val="ff0000"/>
                </a:solidFill>
                <a:latin typeface="Arial"/>
                <a:ea typeface="DejaVu Sans"/>
              </a:rPr>
              <a:t>Fin de soporte 01JUN2024</a:t>
            </a:r>
            <a:endParaRPr b="0" lang="es-ES" sz="2000" spc="-1" strike="noStrike">
              <a:solidFill>
                <a:srgbClr val="000000"/>
              </a:solidFill>
              <a:latin typeface="Arial"/>
            </a:endParaRPr>
          </a:p>
          <a:p>
            <a:pPr marL="457200" defTabSz="914400">
              <a:lnSpc>
                <a:spcPct val="100000"/>
              </a:lnSpc>
            </a:pPr>
            <a:endParaRPr b="0" lang="es-ES" sz="2400" spc="-1" strike="noStrike">
              <a:solidFill>
                <a:srgbClr val="000000"/>
              </a:solidFill>
              <a:latin typeface="Arial"/>
            </a:endParaRPr>
          </a:p>
        </p:txBody>
      </p:sp>
      <p:pic>
        <p:nvPicPr>
          <p:cNvPr id="98" name="Imagen 1" descr=""/>
          <p:cNvPicPr/>
          <p:nvPr/>
        </p:nvPicPr>
        <p:blipFill>
          <a:blip r:embed="rId3"/>
          <a:stretch/>
        </p:blipFill>
        <p:spPr>
          <a:xfrm>
            <a:off x="3332520" y="1177200"/>
            <a:ext cx="8498160" cy="437328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71" name="CustomShape 7"/>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572" name="CustomShape 8"/>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73" name="CustomShape 10"/>
          <p:cNvSpPr/>
          <p:nvPr/>
        </p:nvSpPr>
        <p:spPr>
          <a:xfrm>
            <a:off x="2430000" y="241560"/>
            <a:ext cx="7062120" cy="34992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600" spc="-1" strike="noStrike">
                <a:solidFill>
                  <a:srgbClr val="000000"/>
                </a:solidFill>
                <a:latin typeface="Arial"/>
                <a:ea typeface="DejaVu Sans"/>
              </a:rPr>
              <a:t>MVP</a:t>
            </a:r>
            <a:endParaRPr b="0" lang="es-ES" sz="2600" spc="-1" strike="noStrike">
              <a:solidFill>
                <a:srgbClr val="000000"/>
              </a:solidFill>
              <a:latin typeface="Arial"/>
            </a:endParaRPr>
          </a:p>
        </p:txBody>
      </p:sp>
      <p:pic>
        <p:nvPicPr>
          <p:cNvPr id="574" name="Imagen5" descr=""/>
          <p:cNvPicPr/>
          <p:nvPr/>
        </p:nvPicPr>
        <p:blipFill>
          <a:blip r:embed="rId1"/>
          <a:stretch/>
        </p:blipFill>
        <p:spPr>
          <a:xfrm>
            <a:off x="87480" y="51480"/>
            <a:ext cx="713880" cy="828720"/>
          </a:xfrm>
          <a:prstGeom prst="rect">
            <a:avLst/>
          </a:prstGeom>
          <a:ln w="0">
            <a:noFill/>
          </a:ln>
        </p:spPr>
      </p:pic>
      <p:pic>
        <p:nvPicPr>
          <p:cNvPr id="575" name="Imagen 5" descr=""/>
          <p:cNvPicPr/>
          <p:nvPr/>
        </p:nvPicPr>
        <p:blipFill>
          <a:blip r:embed="rId2"/>
          <a:stretch/>
        </p:blipFill>
        <p:spPr>
          <a:xfrm>
            <a:off x="11378520" y="16200"/>
            <a:ext cx="713880" cy="1038600"/>
          </a:xfrm>
          <a:prstGeom prst="rect">
            <a:avLst/>
          </a:prstGeom>
          <a:ln w="0">
            <a:noFill/>
          </a:ln>
        </p:spPr>
      </p:pic>
      <p:sp>
        <p:nvSpPr>
          <p:cNvPr id="576" name="CustomShape 1"/>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77" name="CustomShape 2"/>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78" name="CustomShape 3"/>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79" name="CustomShape 4"/>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80" name="CustomShape 5"/>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81" name="CustomShape 6"/>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82" name="Rectángulo 462"/>
          <p:cNvSpPr/>
          <p:nvPr/>
        </p:nvSpPr>
        <p:spPr>
          <a:xfrm>
            <a:off x="438480" y="1083960"/>
            <a:ext cx="5041440" cy="498096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r>
              <a:rPr b="1" lang="es-ES" sz="2800" spc="-1" strike="noStrike">
                <a:solidFill>
                  <a:srgbClr val="000000"/>
                </a:solidFill>
                <a:latin typeface="Arial"/>
                <a:ea typeface="DejaVu Sans"/>
              </a:rPr>
              <a:t>Sprint 1 (1 mes)</a:t>
            </a:r>
            <a:endParaRPr b="0" lang="es-ES" sz="2800" spc="-1" strike="noStrike">
              <a:solidFill>
                <a:srgbClr val="000000"/>
              </a:solidFill>
              <a:latin typeface="Arial"/>
            </a:endParaRPr>
          </a:p>
          <a:p>
            <a:pPr defTabSz="914400">
              <a:lnSpc>
                <a:spcPct val="100000"/>
              </a:lnSpc>
            </a:pPr>
            <a:endParaRPr b="0" lang="es-ES" sz="20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01: Gestión de Acceso y Altas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accent3">
                    <a:lumMod val="75000"/>
                  </a:schemeClr>
                </a:solidFill>
                <a:latin typeface="Arial"/>
                <a:ea typeface="DejaVu Sans"/>
              </a:rPr>
              <a:t>MODULO 02: Gestión de Autores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accent3">
                    <a:lumMod val="75000"/>
                  </a:schemeClr>
                </a:solidFill>
                <a:latin typeface="Arial"/>
                <a:ea typeface="DejaVu Sans"/>
              </a:rPr>
              <a:t>MODULO 03: Gestión de Artículos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04: Gestión de Consejeros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accent3">
                    <a:lumMod val="75000"/>
                  </a:schemeClr>
                </a:solidFill>
                <a:latin typeface="Arial"/>
                <a:ea typeface="DejaVu Sans"/>
              </a:rPr>
              <a:t>MODULO 05: Gestión Editorial</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06: Gestión de Suscriptores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07: Gestión Económica</a:t>
            </a:r>
            <a:endParaRPr b="0" lang="es-ES" sz="1800" spc="-1" strike="noStrike">
              <a:solidFill>
                <a:srgbClr val="000000"/>
              </a:solidFill>
              <a:latin typeface="Arial"/>
            </a:endParaRPr>
          </a:p>
          <a:p>
            <a:pPr defTabSz="914400">
              <a:lnSpc>
                <a:spcPct val="100000"/>
              </a:lnSpc>
            </a:pPr>
            <a:endParaRPr b="0" lang="es-ES" sz="1800" spc="-1" strike="noStrike">
              <a:solidFill>
                <a:srgbClr val="000000"/>
              </a:solidFill>
              <a:latin typeface="Arial"/>
            </a:endParaRPr>
          </a:p>
          <a:p>
            <a:pPr defTabSz="914400">
              <a:lnSpc>
                <a:spcPct val="100000"/>
              </a:lnSpc>
            </a:pPr>
            <a:endParaRPr b="0" lang="es-ES" sz="1400" spc="-1" strike="noStrike">
              <a:solidFill>
                <a:srgbClr val="000000"/>
              </a:solidFill>
              <a:latin typeface="Arial"/>
            </a:endParaRPr>
          </a:p>
        </p:txBody>
      </p:sp>
      <p:sp>
        <p:nvSpPr>
          <p:cNvPr id="583" name="Rectángulo 1"/>
          <p:cNvSpPr/>
          <p:nvPr/>
        </p:nvSpPr>
        <p:spPr>
          <a:xfrm>
            <a:off x="6030360" y="1094400"/>
            <a:ext cx="5347440" cy="5211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s-ES" sz="2800" spc="-1" strike="noStrike">
                <a:solidFill>
                  <a:schemeClr val="dk1"/>
                </a:solidFill>
                <a:latin typeface="Arial"/>
                <a:ea typeface="DejaVu Sans"/>
              </a:rPr>
              <a:t>Sprint 2 (1 mes)</a:t>
            </a:r>
            <a:endParaRPr b="0" lang="es-ES" sz="2800" spc="-1" strike="noStrike">
              <a:solidFill>
                <a:srgbClr val="000000"/>
              </a:solidFill>
              <a:latin typeface="Arial"/>
            </a:endParaRPr>
          </a:p>
          <a:p>
            <a:pPr algn="ctr" defTabSz="914400">
              <a:lnSpc>
                <a:spcPct val="100000"/>
              </a:lnSpc>
            </a:pPr>
            <a:endParaRPr b="0" lang="es-ES" sz="2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01: Gestión de Acceso y Altas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lt1">
                    <a:lumMod val="65000"/>
                  </a:schemeClr>
                </a:solidFill>
                <a:latin typeface="Arial"/>
                <a:ea typeface="DejaVu Sans"/>
              </a:rPr>
              <a:t>MODULO 02: Gestión de Autores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lt1">
                    <a:lumMod val="65000"/>
                  </a:schemeClr>
                </a:solidFill>
                <a:latin typeface="Arial"/>
                <a:ea typeface="DejaVu Sans"/>
              </a:rPr>
              <a:t>MODULO 03: Gestión de Artículos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04: Gestión de Consejeros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lt1">
                    <a:lumMod val="65000"/>
                  </a:schemeClr>
                </a:solidFill>
                <a:latin typeface="Arial"/>
                <a:ea typeface="DejaVu Sans"/>
              </a:rPr>
              <a:t>MODULO 05: Gestión Editorial</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chemeClr val="accent3">
                    <a:lumMod val="75000"/>
                  </a:schemeClr>
                </a:solidFill>
                <a:latin typeface="Arial"/>
                <a:ea typeface="DejaVu Sans"/>
              </a:rPr>
              <a:t>MODULO 06: Gestión de Suscriptores</a:t>
            </a:r>
            <a:endParaRPr b="0" lang="es-ES" sz="1800" spc="-1" strike="noStrike">
              <a:solidFill>
                <a:srgbClr val="000000"/>
              </a:solidFill>
              <a:latin typeface="Arial"/>
            </a:endParaRPr>
          </a:p>
          <a:p>
            <a:pPr marL="343080" indent="-343080" defTabSz="914400">
              <a:lnSpc>
                <a:spcPct val="200000"/>
              </a:lnSpc>
              <a:buClr>
                <a:srgbClr val="000000"/>
              </a:buClr>
              <a:buFont typeface="Arial"/>
              <a:buChar char="•"/>
            </a:pPr>
            <a:r>
              <a:rPr b="1" lang="es-ES" sz="1800" spc="-1" strike="noStrike">
                <a:solidFill>
                  <a:srgbClr val="000000"/>
                </a:solidFill>
                <a:latin typeface="Arial"/>
                <a:ea typeface="DejaVu Sans"/>
              </a:rPr>
              <a:t>MODULO 07: Gestión Económica</a:t>
            </a:r>
            <a:endParaRPr b="0" lang="es-ES" sz="1800" spc="-1" strike="noStrike">
              <a:solidFill>
                <a:srgbClr val="000000"/>
              </a:solidFill>
              <a:latin typeface="Arial"/>
            </a:endParaRPr>
          </a:p>
          <a:p>
            <a:pPr algn="ctr" defTabSz="914400">
              <a:lnSpc>
                <a:spcPct val="100000"/>
              </a:lnSpc>
            </a:pP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84" name="Imagen 464" descr=""/>
          <p:cNvPicPr/>
          <p:nvPr/>
        </p:nvPicPr>
        <p:blipFill>
          <a:blip r:embed="rId1"/>
          <a:stretch/>
        </p:blipFill>
        <p:spPr>
          <a:xfrm>
            <a:off x="4375080" y="900000"/>
            <a:ext cx="3360240" cy="5420520"/>
          </a:xfrm>
          <a:prstGeom prst="rect">
            <a:avLst/>
          </a:prstGeom>
          <a:ln w="0">
            <a:noFill/>
          </a:ln>
        </p:spPr>
      </p:pic>
      <p:pic>
        <p:nvPicPr>
          <p:cNvPr id="585" name="Imagen 28" descr=""/>
          <p:cNvPicPr/>
          <p:nvPr/>
        </p:nvPicPr>
        <p:blipFill>
          <a:blip r:embed="rId2"/>
          <a:stretch/>
        </p:blipFill>
        <p:spPr>
          <a:xfrm>
            <a:off x="87480" y="51840"/>
            <a:ext cx="713880" cy="828720"/>
          </a:xfrm>
          <a:prstGeom prst="rect">
            <a:avLst/>
          </a:prstGeom>
          <a:ln w="0">
            <a:noFill/>
          </a:ln>
        </p:spPr>
      </p:pic>
      <p:pic>
        <p:nvPicPr>
          <p:cNvPr id="586" name="Imagen 13" descr=""/>
          <p:cNvPicPr/>
          <p:nvPr/>
        </p:nvPicPr>
        <p:blipFill>
          <a:blip r:embed="rId3"/>
          <a:stretch/>
        </p:blipFill>
        <p:spPr>
          <a:xfrm>
            <a:off x="11378520" y="16200"/>
            <a:ext cx="713880" cy="1038600"/>
          </a:xfrm>
          <a:prstGeom prst="rect">
            <a:avLst/>
          </a:prstGeom>
          <a:ln w="0">
            <a:noFill/>
          </a:ln>
        </p:spPr>
      </p:pic>
      <p:sp>
        <p:nvSpPr>
          <p:cNvPr id="587" name="CustomShape 58"/>
          <p:cNvSpPr/>
          <p:nvPr/>
        </p:nvSpPr>
        <p:spPr>
          <a:xfrm>
            <a:off x="1703880" y="39168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88" name="CustomShape 59"/>
          <p:cNvSpPr/>
          <p:nvPr/>
        </p:nvSpPr>
        <p:spPr>
          <a:xfrm>
            <a:off x="2226240" y="39168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89" name="CustomShape 60"/>
          <p:cNvSpPr/>
          <p:nvPr/>
        </p:nvSpPr>
        <p:spPr>
          <a:xfrm>
            <a:off x="2628000" y="39168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90" name="CustomShape 61"/>
          <p:cNvSpPr/>
          <p:nvPr/>
        </p:nvSpPr>
        <p:spPr>
          <a:xfrm>
            <a:off x="2910960" y="39168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91" name="CustomShape 62"/>
          <p:cNvSpPr/>
          <p:nvPr/>
        </p:nvSpPr>
        <p:spPr>
          <a:xfrm>
            <a:off x="771840" y="39168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592" name="CustomShape 72"/>
          <p:cNvSpPr/>
          <p:nvPr/>
        </p:nvSpPr>
        <p:spPr>
          <a:xfrm>
            <a:off x="2991240" y="239760"/>
            <a:ext cx="61545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s-ES" sz="2400" spc="-1" strike="noStrike">
                <a:solidFill>
                  <a:srgbClr val="000000"/>
                </a:solidFill>
                <a:latin typeface="Arial"/>
                <a:ea typeface="DejaVu Sans"/>
              </a:rPr>
              <a:t>                        </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CustomShape 1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0" name="CustomShape 1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1" name="CustomShape 1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2" name="CustomShape 1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3" name="CustomShape 1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4" name="CustomShape 1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5" name="CustomShape 116"/>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106" name="CustomShape 117"/>
          <p:cNvSpPr/>
          <p:nvPr/>
        </p:nvSpPr>
        <p:spPr>
          <a:xfrm>
            <a:off x="3917520" y="26064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07" name="CustomShape 118"/>
          <p:cNvSpPr/>
          <p:nvPr/>
        </p:nvSpPr>
        <p:spPr>
          <a:xfrm>
            <a:off x="3917520" y="260640"/>
            <a:ext cx="5238360" cy="4107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SITUACIÓN ACTUAL</a:t>
            </a:r>
            <a:endParaRPr b="0" lang="es-ES" sz="2600" spc="-1" strike="noStrike">
              <a:solidFill>
                <a:srgbClr val="000000"/>
              </a:solidFill>
              <a:latin typeface="Arial"/>
            </a:endParaRPr>
          </a:p>
        </p:txBody>
      </p:sp>
      <p:pic>
        <p:nvPicPr>
          <p:cNvPr id="108" name="Imagen 24" descr=""/>
          <p:cNvPicPr/>
          <p:nvPr/>
        </p:nvPicPr>
        <p:blipFill>
          <a:blip r:embed="rId1"/>
          <a:stretch/>
        </p:blipFill>
        <p:spPr>
          <a:xfrm>
            <a:off x="59400" y="16200"/>
            <a:ext cx="713880" cy="828720"/>
          </a:xfrm>
          <a:prstGeom prst="rect">
            <a:avLst/>
          </a:prstGeom>
          <a:ln w="0">
            <a:noFill/>
          </a:ln>
        </p:spPr>
      </p:pic>
      <p:pic>
        <p:nvPicPr>
          <p:cNvPr id="109" name="Imagen 25" descr=""/>
          <p:cNvPicPr/>
          <p:nvPr/>
        </p:nvPicPr>
        <p:blipFill>
          <a:blip r:embed="rId2"/>
          <a:stretch/>
        </p:blipFill>
        <p:spPr>
          <a:xfrm>
            <a:off x="11378520" y="16200"/>
            <a:ext cx="713880" cy="1038600"/>
          </a:xfrm>
          <a:prstGeom prst="rect">
            <a:avLst/>
          </a:prstGeom>
          <a:ln w="0">
            <a:noFill/>
          </a:ln>
        </p:spPr>
      </p:pic>
      <p:sp>
        <p:nvSpPr>
          <p:cNvPr id="110" name="AutoShape 2"/>
          <p:cNvSpPr/>
          <p:nvPr/>
        </p:nvSpPr>
        <p:spPr>
          <a:xfrm>
            <a:off x="155520" y="-144360"/>
            <a:ext cx="303840" cy="30384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s-ES" sz="1800" spc="-1" strike="noStrike">
              <a:solidFill>
                <a:schemeClr val="dk1"/>
              </a:solidFill>
              <a:latin typeface="Arial"/>
              <a:ea typeface="DejaVu Sans"/>
            </a:endParaRPr>
          </a:p>
        </p:txBody>
      </p:sp>
      <p:sp>
        <p:nvSpPr>
          <p:cNvPr id="111" name="AutoShape 4"/>
          <p:cNvSpPr/>
          <p:nvPr/>
        </p:nvSpPr>
        <p:spPr>
          <a:xfrm>
            <a:off x="307800" y="7920"/>
            <a:ext cx="303840" cy="30384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s-ES" sz="1800" spc="-1" strike="noStrike">
              <a:solidFill>
                <a:schemeClr val="dk1"/>
              </a:solidFill>
              <a:latin typeface="Arial"/>
              <a:ea typeface="DejaVu Sans"/>
            </a:endParaRPr>
          </a:p>
        </p:txBody>
      </p:sp>
      <p:pic>
        <p:nvPicPr>
          <p:cNvPr id="112" name="Imagen 4" descr=""/>
          <p:cNvPicPr/>
          <p:nvPr/>
        </p:nvPicPr>
        <p:blipFill>
          <a:blip r:embed="rId3"/>
          <a:stretch/>
        </p:blipFill>
        <p:spPr>
          <a:xfrm>
            <a:off x="460440" y="1055880"/>
            <a:ext cx="6331680" cy="5168520"/>
          </a:xfrm>
          <a:prstGeom prst="rect">
            <a:avLst/>
          </a:prstGeom>
          <a:ln w="0">
            <a:noFill/>
          </a:ln>
        </p:spPr>
      </p:pic>
      <p:sp>
        <p:nvSpPr>
          <p:cNvPr id="113" name="Rectángulo 5"/>
          <p:cNvSpPr/>
          <p:nvPr/>
        </p:nvSpPr>
        <p:spPr>
          <a:xfrm>
            <a:off x="6685200" y="3188880"/>
            <a:ext cx="4692240" cy="3199320"/>
          </a:xfrm>
          <a:prstGeom prst="rect">
            <a:avLst/>
          </a:prstGeom>
          <a:noFill/>
          <a:ln w="0">
            <a:noFill/>
          </a:ln>
        </p:spPr>
        <p:style>
          <a:lnRef idx="0"/>
          <a:fillRef idx="0"/>
          <a:effectRef idx="0"/>
          <a:fontRef idx="minor"/>
        </p:style>
        <p:txBody>
          <a:bodyPr lIns="90000" rIns="90000" tIns="45000" bIns="45000" anchor="t">
            <a:spAutoFit/>
          </a:bodyPr>
          <a:p>
            <a:pPr lvl="2" marL="1143000" indent="-228600" defTabSz="914400">
              <a:lnSpc>
                <a:spcPct val="100000"/>
              </a:lnSpc>
              <a:spcBef>
                <a:spcPts val="79"/>
              </a:spcBef>
              <a:buClr>
                <a:srgbClr val="000000"/>
              </a:buClr>
              <a:buFont typeface="Arial"/>
              <a:buChar char="*"/>
              <a:tabLst>
                <a:tab algn="l" pos="914400"/>
              </a:tabLst>
            </a:pPr>
            <a:r>
              <a:rPr b="1" lang="en-US" sz="2000" spc="-1" strike="noStrike">
                <a:solidFill>
                  <a:schemeClr val="dk1"/>
                </a:solidFill>
                <a:latin typeface="Arial"/>
                <a:ea typeface="Arial"/>
              </a:rPr>
              <a:t>REVIS</a:t>
            </a:r>
            <a:r>
              <a:rPr b="1" lang="en-US" sz="2000" spc="-131" strike="noStrike">
                <a:solidFill>
                  <a:schemeClr val="dk1"/>
                </a:solidFill>
                <a:latin typeface="Arial"/>
                <a:ea typeface="Arial"/>
              </a:rPr>
              <a:t>T</a:t>
            </a:r>
            <a:r>
              <a:rPr b="1" lang="en-US" sz="2000" spc="-1" strike="noStrike">
                <a:solidFill>
                  <a:schemeClr val="dk1"/>
                </a:solidFill>
                <a:latin typeface="Arial"/>
                <a:ea typeface="Arial"/>
              </a:rPr>
              <a:t>A</a:t>
            </a:r>
            <a:r>
              <a:rPr b="1" lang="en-US" sz="2000" spc="-182" strike="noStrike">
                <a:solidFill>
                  <a:schemeClr val="dk1"/>
                </a:solidFill>
                <a:latin typeface="Arial"/>
                <a:ea typeface="Arial"/>
              </a:rPr>
              <a:t> </a:t>
            </a:r>
            <a:r>
              <a:rPr b="1" lang="en-US" sz="2000" spc="-1" strike="noStrike">
                <a:solidFill>
                  <a:schemeClr val="dk1"/>
                </a:solidFill>
                <a:latin typeface="Arial"/>
                <a:ea typeface="Arial"/>
              </a:rPr>
              <a:t>ES</a:t>
            </a:r>
            <a:r>
              <a:rPr b="1" lang="en-US" sz="2000" spc="-126" strike="noStrike">
                <a:solidFill>
                  <a:schemeClr val="dk1"/>
                </a:solidFill>
                <a:latin typeface="Arial"/>
                <a:ea typeface="Arial"/>
              </a:rPr>
              <a:t>P</a:t>
            </a:r>
            <a:r>
              <a:rPr b="1" lang="en-US" sz="2000" spc="-1" strike="noStrike">
                <a:solidFill>
                  <a:schemeClr val="dk1"/>
                </a:solidFill>
                <a:latin typeface="Arial"/>
                <a:ea typeface="Arial"/>
              </a:rPr>
              <a:t>AÑ</a:t>
            </a:r>
            <a:r>
              <a:rPr b="1" lang="en-US" sz="2000" spc="-12" strike="noStrike">
                <a:solidFill>
                  <a:schemeClr val="dk1"/>
                </a:solidFill>
                <a:latin typeface="Arial"/>
                <a:ea typeface="Arial"/>
              </a:rPr>
              <a:t>O</a:t>
            </a:r>
            <a:r>
              <a:rPr b="1" lang="en-US" sz="2000" spc="-1" strike="noStrike">
                <a:solidFill>
                  <a:schemeClr val="dk1"/>
                </a:solidFill>
                <a:latin typeface="Arial"/>
                <a:ea typeface="Arial"/>
              </a:rPr>
              <a:t>LA</a:t>
            </a:r>
            <a:r>
              <a:rPr b="1" lang="en-US" sz="2000" spc="-182" strike="noStrike">
                <a:solidFill>
                  <a:schemeClr val="dk1"/>
                </a:solidFill>
                <a:latin typeface="Arial"/>
                <a:ea typeface="Arial"/>
              </a:rPr>
              <a:t> </a:t>
            </a:r>
            <a:r>
              <a:rPr b="1" lang="en-US" sz="2000" spc="-1" strike="noStrike">
                <a:solidFill>
                  <a:schemeClr val="dk1"/>
                </a:solidFill>
                <a:latin typeface="Arial"/>
                <a:ea typeface="Arial"/>
              </a:rPr>
              <a:t>DE</a:t>
            </a:r>
            <a:r>
              <a:rPr b="1" lang="en-US" sz="2000" spc="-111" strike="noStrike">
                <a:solidFill>
                  <a:schemeClr val="dk1"/>
                </a:solidFill>
                <a:latin typeface="Arial"/>
                <a:ea typeface="Arial"/>
              </a:rPr>
              <a:t> </a:t>
            </a:r>
            <a:r>
              <a:rPr b="1" lang="en-US" sz="2000" spc="-7" strike="noStrike">
                <a:solidFill>
                  <a:schemeClr val="dk1"/>
                </a:solidFill>
                <a:latin typeface="Arial"/>
                <a:ea typeface="Arial"/>
              </a:rPr>
              <a:t>D</a:t>
            </a:r>
            <a:r>
              <a:rPr b="1" lang="en-US" sz="2000" spc="-1" strike="noStrike">
                <a:solidFill>
                  <a:schemeClr val="dk1"/>
                </a:solidFill>
                <a:latin typeface="Arial"/>
                <a:ea typeface="Arial"/>
              </a:rPr>
              <a:t>E</a:t>
            </a:r>
            <a:r>
              <a:rPr b="1" lang="en-US" sz="2000" spc="-7" strike="noStrike">
                <a:solidFill>
                  <a:schemeClr val="dk1"/>
                </a:solidFill>
                <a:latin typeface="Arial"/>
                <a:ea typeface="Arial"/>
              </a:rPr>
              <a:t>F</a:t>
            </a:r>
            <a:r>
              <a:rPr b="1" lang="en-US" sz="2000" spc="-1" strike="noStrike">
                <a:solidFill>
                  <a:schemeClr val="dk1"/>
                </a:solidFill>
                <a:latin typeface="Arial"/>
                <a:ea typeface="Arial"/>
              </a:rPr>
              <a:t>E</a:t>
            </a:r>
            <a:r>
              <a:rPr b="1" lang="en-US" sz="2000" spc="-7" strike="noStrike">
                <a:solidFill>
                  <a:schemeClr val="dk1"/>
                </a:solidFill>
                <a:latin typeface="Arial"/>
                <a:ea typeface="Arial"/>
              </a:rPr>
              <a:t>N</a:t>
            </a:r>
            <a:r>
              <a:rPr b="1" lang="en-US" sz="2000" spc="-1" strike="noStrike">
                <a:solidFill>
                  <a:schemeClr val="dk1"/>
                </a:solidFill>
                <a:latin typeface="Arial"/>
                <a:ea typeface="Arial"/>
              </a:rPr>
              <a:t>SA</a:t>
            </a:r>
            <a:endParaRPr b="0" lang="es-ES" sz="2000" spc="-1" strike="noStrike">
              <a:solidFill>
                <a:srgbClr val="000000"/>
              </a:solidFill>
              <a:latin typeface="Arial"/>
            </a:endParaRPr>
          </a:p>
          <a:p>
            <a:pPr lvl="2" marL="1143000" indent="-228600" defTabSz="914400">
              <a:lnSpc>
                <a:spcPct val="100000"/>
              </a:lnSpc>
              <a:spcBef>
                <a:spcPts val="79"/>
              </a:spcBef>
              <a:buClr>
                <a:srgbClr val="000000"/>
              </a:buClr>
              <a:buFont typeface="Arial"/>
              <a:buChar char="*"/>
              <a:tabLst>
                <a:tab algn="l" pos="914400"/>
              </a:tabLst>
            </a:pPr>
            <a:r>
              <a:rPr b="1" lang="en-US" sz="2000" spc="-1" strike="noStrike">
                <a:solidFill>
                  <a:schemeClr val="dk1"/>
                </a:solidFill>
                <a:latin typeface="Arial"/>
                <a:ea typeface="Arial"/>
              </a:rPr>
              <a:t>REVIS</a:t>
            </a:r>
            <a:r>
              <a:rPr b="1" lang="en-US" sz="2000" spc="-131" strike="noStrike">
                <a:solidFill>
                  <a:schemeClr val="dk1"/>
                </a:solidFill>
                <a:latin typeface="Arial"/>
                <a:ea typeface="Arial"/>
              </a:rPr>
              <a:t>T</a:t>
            </a:r>
            <a:r>
              <a:rPr b="1" lang="en-US" sz="2000" spc="-1" strike="noStrike">
                <a:solidFill>
                  <a:schemeClr val="dk1"/>
                </a:solidFill>
                <a:latin typeface="Arial"/>
                <a:ea typeface="Arial"/>
              </a:rPr>
              <a:t>A</a:t>
            </a:r>
            <a:r>
              <a:rPr b="1" lang="en-US" sz="2000" spc="-177" strike="noStrike">
                <a:solidFill>
                  <a:schemeClr val="dk1"/>
                </a:solidFill>
                <a:latin typeface="Arial"/>
                <a:ea typeface="Arial"/>
              </a:rPr>
              <a:t> </a:t>
            </a:r>
            <a:r>
              <a:rPr b="1" lang="en-US" sz="2000" spc="-1" strike="noStrike">
                <a:solidFill>
                  <a:schemeClr val="dk1"/>
                </a:solidFill>
                <a:latin typeface="Arial"/>
                <a:ea typeface="Arial"/>
              </a:rPr>
              <a:t>ES</a:t>
            </a:r>
            <a:r>
              <a:rPr b="1" lang="en-US" sz="2000" spc="-126" strike="noStrike">
                <a:solidFill>
                  <a:schemeClr val="dk1"/>
                </a:solidFill>
                <a:latin typeface="Arial"/>
                <a:ea typeface="Arial"/>
              </a:rPr>
              <a:t>P</a:t>
            </a:r>
            <a:r>
              <a:rPr b="1" lang="en-US" sz="2000" spc="-1" strike="noStrike">
                <a:solidFill>
                  <a:schemeClr val="dk1"/>
                </a:solidFill>
                <a:latin typeface="Arial"/>
                <a:ea typeface="Arial"/>
              </a:rPr>
              <a:t>AÑ</a:t>
            </a:r>
            <a:r>
              <a:rPr b="1" lang="en-US" sz="2000" spc="-12" strike="noStrike">
                <a:solidFill>
                  <a:schemeClr val="dk1"/>
                </a:solidFill>
                <a:latin typeface="Arial"/>
                <a:ea typeface="Arial"/>
              </a:rPr>
              <a:t>O</a:t>
            </a:r>
            <a:r>
              <a:rPr b="1" lang="en-US" sz="2000" spc="-1" strike="noStrike">
                <a:solidFill>
                  <a:schemeClr val="dk1"/>
                </a:solidFill>
                <a:latin typeface="Arial"/>
                <a:ea typeface="Arial"/>
              </a:rPr>
              <a:t>LA</a:t>
            </a:r>
            <a:r>
              <a:rPr b="1" lang="en-US" sz="2000" spc="-177" strike="noStrike">
                <a:solidFill>
                  <a:schemeClr val="dk1"/>
                </a:solidFill>
                <a:latin typeface="Arial"/>
                <a:ea typeface="Arial"/>
              </a:rPr>
              <a:t> </a:t>
            </a:r>
            <a:r>
              <a:rPr b="1" lang="en-US" sz="2000" spc="-1" strike="noStrike">
                <a:solidFill>
                  <a:schemeClr val="dk1"/>
                </a:solidFill>
                <a:latin typeface="Arial"/>
                <a:ea typeface="Arial"/>
              </a:rPr>
              <a:t>DE</a:t>
            </a:r>
            <a:r>
              <a:rPr b="1" lang="en-US" sz="2000" spc="-106" strike="noStrike">
                <a:solidFill>
                  <a:schemeClr val="dk1"/>
                </a:solidFill>
                <a:latin typeface="Arial"/>
                <a:ea typeface="Arial"/>
              </a:rPr>
              <a:t> </a:t>
            </a:r>
            <a:r>
              <a:rPr b="1" lang="en-US" sz="2000" spc="-1" strike="noStrike">
                <a:solidFill>
                  <a:schemeClr val="dk1"/>
                </a:solidFill>
                <a:latin typeface="Arial"/>
                <a:ea typeface="Arial"/>
              </a:rPr>
              <a:t>DE</a:t>
            </a:r>
            <a:r>
              <a:rPr b="1" lang="en-US" sz="2000" spc="-7" strike="noStrike">
                <a:solidFill>
                  <a:schemeClr val="dk1"/>
                </a:solidFill>
                <a:latin typeface="Arial"/>
                <a:ea typeface="Arial"/>
              </a:rPr>
              <a:t>F</a:t>
            </a:r>
            <a:r>
              <a:rPr b="1" lang="en-US" sz="2000" spc="-1" strike="noStrike">
                <a:solidFill>
                  <a:schemeClr val="dk1"/>
                </a:solidFill>
                <a:latin typeface="Arial"/>
                <a:ea typeface="Arial"/>
              </a:rPr>
              <a:t>E</a:t>
            </a:r>
            <a:r>
              <a:rPr b="1" lang="en-US" sz="2000" spc="-7" strike="noStrike">
                <a:solidFill>
                  <a:schemeClr val="dk1"/>
                </a:solidFill>
                <a:latin typeface="Arial"/>
                <a:ea typeface="Arial"/>
              </a:rPr>
              <a:t>F</a:t>
            </a:r>
            <a:r>
              <a:rPr b="1" lang="en-US" sz="2000" spc="-1" strike="noStrike">
                <a:solidFill>
                  <a:schemeClr val="dk1"/>
                </a:solidFill>
                <a:latin typeface="Arial"/>
                <a:ea typeface="Arial"/>
              </a:rPr>
              <a:t>ENSA</a:t>
            </a:r>
            <a:r>
              <a:rPr b="1" lang="en-US" sz="2000" spc="-185" strike="noStrike">
                <a:solidFill>
                  <a:schemeClr val="dk1"/>
                </a:solidFill>
                <a:latin typeface="Arial"/>
                <a:ea typeface="Arial"/>
              </a:rPr>
              <a:t> </a:t>
            </a:r>
            <a:r>
              <a:rPr b="1" lang="en-US" sz="2000" spc="-1" strike="noStrike">
                <a:solidFill>
                  <a:schemeClr val="dk1"/>
                </a:solidFill>
                <a:latin typeface="Arial"/>
                <a:ea typeface="Arial"/>
              </a:rPr>
              <a:t>EN</a:t>
            </a:r>
            <a:r>
              <a:rPr b="1" lang="en-US" sz="2000" spc="-12" strike="noStrike">
                <a:solidFill>
                  <a:schemeClr val="dk1"/>
                </a:solidFill>
                <a:latin typeface="Arial"/>
                <a:ea typeface="Arial"/>
              </a:rPr>
              <a:t>G</a:t>
            </a:r>
            <a:r>
              <a:rPr b="1" lang="en-US" sz="2000" spc="-1" strike="noStrike">
                <a:solidFill>
                  <a:schemeClr val="dk1"/>
                </a:solidFill>
                <a:latin typeface="Arial"/>
                <a:ea typeface="Arial"/>
              </a:rPr>
              <a:t>LISH</a:t>
            </a:r>
            <a:r>
              <a:rPr b="1" lang="en-US" sz="2000" spc="-106" strike="noStrike">
                <a:solidFill>
                  <a:schemeClr val="dk1"/>
                </a:solidFill>
                <a:latin typeface="Arial"/>
                <a:ea typeface="Arial"/>
              </a:rPr>
              <a:t> </a:t>
            </a:r>
            <a:r>
              <a:rPr b="1" lang="en-US" sz="2000" spc="-1" strike="noStrike">
                <a:solidFill>
                  <a:schemeClr val="dk1"/>
                </a:solidFill>
                <a:latin typeface="Arial"/>
                <a:ea typeface="Arial"/>
              </a:rPr>
              <a:t>VERSI</a:t>
            </a:r>
            <a:r>
              <a:rPr b="1" lang="en-US" sz="2000" spc="-12" strike="noStrike">
                <a:solidFill>
                  <a:schemeClr val="dk1"/>
                </a:solidFill>
                <a:latin typeface="Arial"/>
                <a:ea typeface="Arial"/>
              </a:rPr>
              <a:t>O</a:t>
            </a:r>
            <a:r>
              <a:rPr b="1" lang="en-US" sz="2000" spc="-1" strike="noStrike">
                <a:solidFill>
                  <a:schemeClr val="dk1"/>
                </a:solidFill>
                <a:latin typeface="Arial"/>
                <a:ea typeface="Arial"/>
              </a:rPr>
              <a:t>N</a:t>
            </a:r>
            <a:endParaRPr b="0" lang="es-ES" sz="2000" spc="-1" strike="noStrike">
              <a:solidFill>
                <a:srgbClr val="000000"/>
              </a:solidFill>
              <a:latin typeface="Arial"/>
            </a:endParaRPr>
          </a:p>
          <a:p>
            <a:pPr lvl="2" marL="1143000" indent="-228600" defTabSz="914400">
              <a:lnSpc>
                <a:spcPct val="100000"/>
              </a:lnSpc>
              <a:spcBef>
                <a:spcPts val="79"/>
              </a:spcBef>
              <a:buClr>
                <a:srgbClr val="000000"/>
              </a:buClr>
              <a:buFont typeface="Arial"/>
              <a:buChar char="*"/>
              <a:tabLst>
                <a:tab algn="l" pos="914400"/>
              </a:tabLst>
            </a:pPr>
            <a:r>
              <a:rPr b="1" lang="en-US" sz="2000" spc="-1" strike="noStrike">
                <a:solidFill>
                  <a:schemeClr val="dk1"/>
                </a:solidFill>
                <a:latin typeface="Arial"/>
                <a:ea typeface="Arial"/>
              </a:rPr>
              <a:t>DERECHO</a:t>
            </a:r>
            <a:r>
              <a:rPr b="1" lang="en-US" sz="2000" spc="-97" strike="noStrike">
                <a:solidFill>
                  <a:schemeClr val="dk1"/>
                </a:solidFill>
                <a:latin typeface="Arial"/>
                <a:ea typeface="Arial"/>
              </a:rPr>
              <a:t> </a:t>
            </a:r>
            <a:r>
              <a:rPr b="1" lang="en-US" sz="2000" spc="-1" strike="noStrike">
                <a:solidFill>
                  <a:schemeClr val="dk1"/>
                </a:solidFill>
                <a:latin typeface="Arial"/>
                <a:ea typeface="Arial"/>
              </a:rPr>
              <a:t>MILI</a:t>
            </a:r>
            <a:r>
              <a:rPr b="1" lang="en-US" sz="2000" spc="-131" strike="noStrike">
                <a:solidFill>
                  <a:schemeClr val="dk1"/>
                </a:solidFill>
                <a:latin typeface="Arial"/>
                <a:ea typeface="Arial"/>
              </a:rPr>
              <a:t>T</a:t>
            </a:r>
            <a:r>
              <a:rPr b="1" lang="en-US" sz="2000" spc="-1" strike="noStrike">
                <a:solidFill>
                  <a:schemeClr val="dk1"/>
                </a:solidFill>
                <a:latin typeface="Arial"/>
                <a:ea typeface="Arial"/>
              </a:rPr>
              <a:t>AR</a:t>
            </a:r>
            <a:endParaRPr b="0" lang="es-ES" sz="2000" spc="-1" strike="noStrike">
              <a:solidFill>
                <a:srgbClr val="000000"/>
              </a:solidFill>
              <a:latin typeface="Arial"/>
            </a:endParaRPr>
          </a:p>
          <a:p>
            <a:pPr lvl="2" marL="1143000" indent="-228600" defTabSz="914400">
              <a:lnSpc>
                <a:spcPct val="100000"/>
              </a:lnSpc>
              <a:spcBef>
                <a:spcPts val="79"/>
              </a:spcBef>
              <a:buClr>
                <a:srgbClr val="000000"/>
              </a:buClr>
              <a:buFont typeface="Arial"/>
              <a:buChar char="*"/>
              <a:tabLst>
                <a:tab algn="l" pos="915120"/>
              </a:tabLst>
            </a:pPr>
            <a:r>
              <a:rPr b="1" lang="en-US" sz="2000" spc="-1" strike="noStrike">
                <a:solidFill>
                  <a:schemeClr val="dk1"/>
                </a:solidFill>
                <a:latin typeface="Arial"/>
                <a:ea typeface="Arial"/>
              </a:rPr>
              <a:t>HIS</a:t>
            </a:r>
            <a:r>
              <a:rPr b="1" lang="en-US" sz="2000" spc="-35" strike="noStrike">
                <a:solidFill>
                  <a:schemeClr val="dk1"/>
                </a:solidFill>
                <a:latin typeface="Arial"/>
                <a:ea typeface="Arial"/>
              </a:rPr>
              <a:t>T</a:t>
            </a:r>
            <a:r>
              <a:rPr b="1" lang="en-US" sz="2000" spc="-12" strike="noStrike">
                <a:solidFill>
                  <a:schemeClr val="dk1"/>
                </a:solidFill>
                <a:latin typeface="Arial"/>
                <a:ea typeface="Arial"/>
              </a:rPr>
              <a:t>O</a:t>
            </a:r>
            <a:r>
              <a:rPr b="1" lang="en-US" sz="2000" spc="-1" strike="noStrike">
                <a:solidFill>
                  <a:schemeClr val="dk1"/>
                </a:solidFill>
                <a:latin typeface="Arial"/>
                <a:ea typeface="Arial"/>
              </a:rPr>
              <a:t>RIA</a:t>
            </a:r>
            <a:r>
              <a:rPr b="1" lang="en-US" sz="2000" spc="-140" strike="noStrike">
                <a:solidFill>
                  <a:schemeClr val="dk1"/>
                </a:solidFill>
                <a:latin typeface="Arial"/>
                <a:ea typeface="Arial"/>
              </a:rPr>
              <a:t> </a:t>
            </a:r>
            <a:r>
              <a:rPr b="1" lang="en-US" sz="2000" spc="-1" strike="noStrike">
                <a:solidFill>
                  <a:schemeClr val="dk1"/>
                </a:solidFill>
                <a:latin typeface="Arial"/>
                <a:ea typeface="Arial"/>
              </a:rPr>
              <a:t>MILI</a:t>
            </a:r>
            <a:r>
              <a:rPr b="1" lang="en-US" sz="2000" spc="-131" strike="noStrike">
                <a:solidFill>
                  <a:schemeClr val="dk1"/>
                </a:solidFill>
                <a:latin typeface="Arial"/>
                <a:ea typeface="Arial"/>
              </a:rPr>
              <a:t>T</a:t>
            </a:r>
            <a:r>
              <a:rPr b="1" lang="en-US" sz="2000" spc="-1" strike="noStrike">
                <a:solidFill>
                  <a:schemeClr val="dk1"/>
                </a:solidFill>
                <a:latin typeface="Arial"/>
                <a:ea typeface="Arial"/>
              </a:rPr>
              <a:t>AR</a:t>
            </a:r>
            <a:endParaRPr b="0" lang="es-ES" sz="2000" spc="-1" strike="noStrike">
              <a:solidFill>
                <a:srgbClr val="000000"/>
              </a:solidFill>
              <a:latin typeface="Arial"/>
            </a:endParaRPr>
          </a:p>
          <a:p>
            <a:pPr lvl="2" marL="1143000" indent="-228600" defTabSz="914400">
              <a:lnSpc>
                <a:spcPct val="100000"/>
              </a:lnSpc>
              <a:spcBef>
                <a:spcPts val="79"/>
              </a:spcBef>
              <a:buClr>
                <a:srgbClr val="000000"/>
              </a:buClr>
              <a:buFont typeface="Arial"/>
              <a:buChar char="*"/>
              <a:tabLst>
                <a:tab algn="l" pos="914400"/>
              </a:tabLst>
            </a:pPr>
            <a:r>
              <a:rPr b="1" lang="en-US" sz="2000" spc="-1" strike="noStrike">
                <a:solidFill>
                  <a:schemeClr val="dk1"/>
                </a:solidFill>
                <a:latin typeface="Arial"/>
                <a:ea typeface="Arial"/>
              </a:rPr>
              <a:t>SANIDAD</a:t>
            </a:r>
            <a:r>
              <a:rPr b="1" lang="en-US" sz="2000" spc="-92" strike="noStrike">
                <a:solidFill>
                  <a:schemeClr val="dk1"/>
                </a:solidFill>
                <a:latin typeface="Arial"/>
                <a:ea typeface="Arial"/>
              </a:rPr>
              <a:t> </a:t>
            </a:r>
            <a:r>
              <a:rPr b="1" lang="en-US" sz="2000" spc="-1" strike="noStrike">
                <a:solidFill>
                  <a:schemeClr val="dk1"/>
                </a:solidFill>
                <a:latin typeface="Arial"/>
                <a:ea typeface="Arial"/>
              </a:rPr>
              <a:t>MILI</a:t>
            </a:r>
            <a:r>
              <a:rPr b="1" lang="en-US" sz="2000" spc="-131" strike="noStrike">
                <a:solidFill>
                  <a:schemeClr val="dk1"/>
                </a:solidFill>
                <a:latin typeface="Arial"/>
                <a:ea typeface="Arial"/>
              </a:rPr>
              <a:t>T</a:t>
            </a:r>
            <a:r>
              <a:rPr b="1" lang="en-US" sz="2000" spc="-1" strike="noStrike">
                <a:solidFill>
                  <a:schemeClr val="dk1"/>
                </a:solidFill>
                <a:latin typeface="Arial"/>
                <a:ea typeface="Arial"/>
              </a:rPr>
              <a:t>AR</a:t>
            </a:r>
            <a:endParaRPr b="0" lang="es-ES" sz="2000" spc="-1" strike="noStrike">
              <a:solidFill>
                <a:srgbClr val="000000"/>
              </a:solidFill>
              <a:latin typeface="Arial"/>
            </a:endParaRPr>
          </a:p>
          <a:p>
            <a:pPr lvl="2" marL="1143000" indent="-228600" defTabSz="914400">
              <a:lnSpc>
                <a:spcPct val="100000"/>
              </a:lnSpc>
              <a:spcBef>
                <a:spcPts val="79"/>
              </a:spcBef>
              <a:buClr>
                <a:srgbClr val="000000"/>
              </a:buClr>
              <a:buFont typeface="Arial"/>
              <a:buChar char="*"/>
              <a:tabLst>
                <a:tab algn="l" pos="914400"/>
              </a:tabLst>
            </a:pPr>
            <a:r>
              <a:rPr b="1" lang="en-US" sz="2000" spc="-1" strike="noStrike">
                <a:solidFill>
                  <a:schemeClr val="dk1"/>
                </a:solidFill>
                <a:latin typeface="Arial"/>
                <a:ea typeface="Arial"/>
              </a:rPr>
              <a:t>LA</a:t>
            </a:r>
            <a:r>
              <a:rPr b="1" lang="en-US" sz="2000" spc="-140" strike="noStrike">
                <a:solidFill>
                  <a:schemeClr val="dk1"/>
                </a:solidFill>
                <a:latin typeface="Arial"/>
                <a:ea typeface="Arial"/>
              </a:rPr>
              <a:t> </a:t>
            </a:r>
            <a:r>
              <a:rPr b="1" lang="en-US" sz="2000" spc="-7" strike="noStrike">
                <a:solidFill>
                  <a:schemeClr val="dk1"/>
                </a:solidFill>
                <a:latin typeface="Arial"/>
                <a:ea typeface="Arial"/>
              </a:rPr>
              <a:t>LEGIÓN</a:t>
            </a:r>
            <a:endParaRPr b="0" lang="es-ES" sz="2000" spc="-1" strike="noStrike">
              <a:solidFill>
                <a:srgbClr val="000000"/>
              </a:solidFill>
              <a:latin typeface="Arial"/>
            </a:endParaRPr>
          </a:p>
          <a:p>
            <a:pPr lvl="2" marL="1143000" indent="-228600" defTabSz="914400">
              <a:lnSpc>
                <a:spcPct val="100000"/>
              </a:lnSpc>
              <a:spcBef>
                <a:spcPts val="79"/>
              </a:spcBef>
              <a:buClr>
                <a:srgbClr val="000000"/>
              </a:buClr>
              <a:buFont typeface="Arial"/>
              <a:buChar char="*"/>
              <a:tabLst>
                <a:tab algn="l" pos="914400"/>
              </a:tabLst>
            </a:pPr>
            <a:r>
              <a:rPr b="1" lang="en-US" sz="2000" spc="-1" strike="noStrike">
                <a:solidFill>
                  <a:schemeClr val="dk1"/>
                </a:solidFill>
                <a:latin typeface="Arial"/>
                <a:ea typeface="Arial"/>
              </a:rPr>
              <a:t>BOINA NEGRA</a:t>
            </a:r>
            <a:endParaRPr b="0" lang="es-ES" sz="2000" spc="-1" strike="noStrike">
              <a:solidFill>
                <a:srgbClr val="000000"/>
              </a:solidFill>
              <a:latin typeface="Arial"/>
            </a:endParaRPr>
          </a:p>
        </p:txBody>
      </p:sp>
      <p:pic>
        <p:nvPicPr>
          <p:cNvPr id="114" name="Picture 5" descr=""/>
          <p:cNvPicPr/>
          <p:nvPr/>
        </p:nvPicPr>
        <p:blipFill>
          <a:blip r:embed="rId4"/>
          <a:stretch/>
        </p:blipFill>
        <p:spPr>
          <a:xfrm>
            <a:off x="7928280" y="686160"/>
            <a:ext cx="2284920" cy="1454760"/>
          </a:xfrm>
          <a:prstGeom prst="rect">
            <a:avLst/>
          </a:prstGeom>
          <a:ln w="0">
            <a:noFill/>
          </a:ln>
        </p:spPr>
      </p:pic>
      <p:sp>
        <p:nvSpPr>
          <p:cNvPr id="115" name="Rectángulo 6"/>
          <p:cNvSpPr/>
          <p:nvPr/>
        </p:nvSpPr>
        <p:spPr>
          <a:xfrm>
            <a:off x="6792840" y="2321640"/>
            <a:ext cx="536760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400" spc="-7" strike="noStrike">
                <a:solidFill>
                  <a:schemeClr val="accent3">
                    <a:lumMod val="75000"/>
                  </a:schemeClr>
                </a:solidFill>
                <a:latin typeface="Calibri"/>
                <a:ea typeface="Calibri"/>
              </a:rPr>
              <a:t>R</a:t>
            </a:r>
            <a:r>
              <a:rPr b="1" lang="en-US" sz="2400" spc="-1" strike="noStrike">
                <a:solidFill>
                  <a:schemeClr val="accent3">
                    <a:lumMod val="75000"/>
                  </a:schemeClr>
                </a:solidFill>
                <a:latin typeface="Calibri"/>
                <a:ea typeface="Calibri"/>
              </a:rPr>
              <a:t>EVIS</a:t>
            </a:r>
            <a:r>
              <a:rPr b="1" lang="en-US" sz="2400" spc="-131" strike="noStrike">
                <a:solidFill>
                  <a:schemeClr val="accent3">
                    <a:lumMod val="75000"/>
                  </a:schemeClr>
                </a:solidFill>
                <a:latin typeface="Calibri"/>
                <a:ea typeface="Calibri"/>
              </a:rPr>
              <a:t>T</a:t>
            </a:r>
            <a:r>
              <a:rPr b="1" lang="en-US" sz="2400" spc="-1" strike="noStrike">
                <a:solidFill>
                  <a:schemeClr val="accent3">
                    <a:lumMod val="75000"/>
                  </a:schemeClr>
                </a:solidFill>
                <a:latin typeface="Calibri"/>
                <a:ea typeface="Calibri"/>
              </a:rPr>
              <a:t>AS</a:t>
            </a:r>
            <a:r>
              <a:rPr b="1" lang="en-US" sz="2400" spc="-60"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DE</a:t>
            </a:r>
            <a:r>
              <a:rPr b="1" lang="en-US" sz="2400" spc="-60"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LA</a:t>
            </a:r>
            <a:r>
              <a:rPr b="1" lang="en-US" sz="2400" spc="-131"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SDG</a:t>
            </a:r>
            <a:r>
              <a:rPr b="1" lang="en-US" sz="2400" spc="-46"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DE</a:t>
            </a:r>
            <a:r>
              <a:rPr b="1" lang="en-US" sz="2400" spc="-52"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PUBLICACI</a:t>
            </a:r>
            <a:r>
              <a:rPr b="1" lang="en-US" sz="2400" spc="-12" strike="noStrike">
                <a:solidFill>
                  <a:schemeClr val="accent3">
                    <a:lumMod val="75000"/>
                  </a:schemeClr>
                </a:solidFill>
                <a:latin typeface="Calibri"/>
                <a:ea typeface="Calibri"/>
              </a:rPr>
              <a:t>O</a:t>
            </a:r>
            <a:r>
              <a:rPr b="1" lang="en-US" sz="2400" spc="-1" strike="noStrike">
                <a:solidFill>
                  <a:schemeClr val="accent3">
                    <a:lumMod val="75000"/>
                  </a:schemeClr>
                </a:solidFill>
                <a:latin typeface="Calibri"/>
                <a:ea typeface="Calibri"/>
              </a:rPr>
              <a:t>NES</a:t>
            </a:r>
            <a:r>
              <a:rPr b="1" lang="en-US" sz="2400" spc="-86"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Y</a:t>
            </a:r>
            <a:r>
              <a:rPr b="1" lang="en-US" sz="2400" spc="-75" strike="noStrike">
                <a:solidFill>
                  <a:schemeClr val="accent3">
                    <a:lumMod val="75000"/>
                  </a:schemeClr>
                </a:solidFill>
                <a:latin typeface="Calibri"/>
                <a:ea typeface="Calibri"/>
              </a:rPr>
              <a:t> </a:t>
            </a:r>
            <a:r>
              <a:rPr b="1" lang="en-US" sz="2400" spc="-126" strike="noStrike">
                <a:solidFill>
                  <a:schemeClr val="accent3">
                    <a:lumMod val="75000"/>
                  </a:schemeClr>
                </a:solidFill>
                <a:latin typeface="Calibri"/>
                <a:ea typeface="Calibri"/>
              </a:rPr>
              <a:t>PA</a:t>
            </a:r>
            <a:r>
              <a:rPr b="1" lang="en-US" sz="2400" spc="-7" strike="noStrike">
                <a:solidFill>
                  <a:schemeClr val="accent3">
                    <a:lumMod val="75000"/>
                  </a:schemeClr>
                </a:solidFill>
                <a:latin typeface="Calibri"/>
                <a:ea typeface="Calibri"/>
              </a:rPr>
              <a:t>T</a:t>
            </a:r>
            <a:r>
              <a:rPr b="1" lang="en-US" sz="2400" spc="-1" strike="noStrike">
                <a:solidFill>
                  <a:schemeClr val="accent3">
                    <a:lumMod val="75000"/>
                  </a:schemeClr>
                </a:solidFill>
                <a:latin typeface="Calibri"/>
                <a:ea typeface="Calibri"/>
              </a:rPr>
              <a:t>RIM</a:t>
            </a:r>
            <a:r>
              <a:rPr b="1" lang="en-US" sz="2400" spc="-12" strike="noStrike">
                <a:solidFill>
                  <a:schemeClr val="accent3">
                    <a:lumMod val="75000"/>
                  </a:schemeClr>
                </a:solidFill>
                <a:latin typeface="Calibri"/>
                <a:ea typeface="Calibri"/>
              </a:rPr>
              <a:t>O</a:t>
            </a:r>
            <a:r>
              <a:rPr b="1" lang="en-US" sz="2400" spc="-1" strike="noStrike">
                <a:solidFill>
                  <a:schemeClr val="accent3">
                    <a:lumMod val="75000"/>
                  </a:schemeClr>
                </a:solidFill>
                <a:latin typeface="Calibri"/>
                <a:ea typeface="Calibri"/>
              </a:rPr>
              <a:t>NIO</a:t>
            </a:r>
            <a:r>
              <a:rPr b="1" lang="en-US" sz="2400" spc="-26" strike="noStrike">
                <a:solidFill>
                  <a:schemeClr val="accent3">
                    <a:lumMod val="75000"/>
                  </a:schemeClr>
                </a:solidFill>
                <a:latin typeface="Calibri"/>
                <a:ea typeface="Calibri"/>
              </a:rPr>
              <a:t> </a:t>
            </a:r>
            <a:r>
              <a:rPr b="1" lang="en-US" sz="2400" spc="-1" strike="noStrike">
                <a:solidFill>
                  <a:schemeClr val="accent3">
                    <a:lumMod val="75000"/>
                  </a:schemeClr>
                </a:solidFill>
                <a:latin typeface="Calibri"/>
                <a:ea typeface="Calibri"/>
              </a:rPr>
              <a:t>CU</a:t>
            </a:r>
            <a:r>
              <a:rPr b="1" lang="en-US" sz="2400" spc="-126" strike="noStrike">
                <a:solidFill>
                  <a:schemeClr val="accent3">
                    <a:lumMod val="75000"/>
                  </a:schemeClr>
                </a:solidFill>
                <a:latin typeface="Calibri"/>
                <a:ea typeface="Calibri"/>
              </a:rPr>
              <a:t>L</a:t>
            </a:r>
            <a:r>
              <a:rPr b="1" lang="en-US" sz="2400" spc="-7" strike="noStrike">
                <a:solidFill>
                  <a:schemeClr val="accent3">
                    <a:lumMod val="75000"/>
                  </a:schemeClr>
                </a:solidFill>
                <a:latin typeface="Calibri"/>
                <a:ea typeface="Calibri"/>
              </a:rPr>
              <a:t>T</a:t>
            </a:r>
            <a:r>
              <a:rPr b="1" lang="en-US" sz="2400" spc="-1" strike="noStrike">
                <a:solidFill>
                  <a:schemeClr val="accent3">
                    <a:lumMod val="75000"/>
                  </a:schemeClr>
                </a:solidFill>
                <a:latin typeface="Calibri"/>
                <a:ea typeface="Calibri"/>
              </a:rPr>
              <a:t>URAL</a:t>
            </a:r>
            <a:endParaRPr b="0" lang="es-E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CustomShape 110"/>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17" name="CustomShape 111"/>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18" name="CustomShape 112"/>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19" name="CustomShape 113"/>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20" name="CustomShape 114"/>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21" name="CustomShape 115"/>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22" name="CustomShape 116"/>
          <p:cNvSpPr/>
          <p:nvPr/>
        </p:nvSpPr>
        <p:spPr>
          <a:xfrm>
            <a:off x="3492360" y="6585120"/>
            <a:ext cx="7161840" cy="60840"/>
          </a:xfrm>
          <a:custGeom>
            <a:avLst/>
            <a:gdLst>
              <a:gd name="textAreaLeft" fmla="*/ 0 w 7161840"/>
              <a:gd name="textAreaRight" fmla="*/ 7163640 w 7161840"/>
              <a:gd name="textAreaTop" fmla="*/ 0 h 60840"/>
              <a:gd name="textAreaBottom" fmla="*/ 62640 h 60840"/>
            </a:gdLst>
            <a:ahLst/>
            <a:rect l="textAreaLeft" t="textAreaTop" r="textAreaRight" b="textAreaBottom"/>
            <a:pathLst>
              <a:path w="5288" h="49">
                <a:moveTo>
                  <a:pt x="0" y="48"/>
                </a:moveTo>
                <a:lnTo>
                  <a:pt x="5287" y="48"/>
                </a:lnTo>
                <a:lnTo>
                  <a:pt x="5287" y="0"/>
                </a:lnTo>
                <a:lnTo>
                  <a:pt x="14" y="0"/>
                </a:lnTo>
                <a:lnTo>
                  <a:pt x="0" y="48"/>
                </a:lnTo>
              </a:path>
            </a:pathLst>
          </a:custGeom>
          <a:solidFill>
            <a:srgbClr val="ed7d31"/>
          </a:solidFill>
          <a:ln w="12600">
            <a:noFill/>
          </a:ln>
        </p:spPr>
        <p:style>
          <a:lnRef idx="0"/>
          <a:fillRef idx="0"/>
          <a:effectRef idx="0"/>
          <a:fontRef idx="minor"/>
        </p:style>
        <p:txBody>
          <a:bodyPr lIns="90000" rIns="90000" tIns="17640" bIns="17640" anchor="t">
            <a:noAutofit/>
          </a:bodyPr>
          <a:p>
            <a:pPr defTabSz="914400">
              <a:lnSpc>
                <a:spcPct val="100000"/>
              </a:lnSpc>
            </a:pPr>
            <a:endParaRPr b="0" lang="es-ES" sz="1800" spc="-1" strike="noStrike">
              <a:solidFill>
                <a:srgbClr val="000000"/>
              </a:solidFill>
              <a:latin typeface="Arial"/>
              <a:ea typeface="DejaVu Sans"/>
            </a:endParaRPr>
          </a:p>
        </p:txBody>
      </p:sp>
      <p:sp>
        <p:nvSpPr>
          <p:cNvPr id="123" name="CustomShape 117"/>
          <p:cNvSpPr/>
          <p:nvPr/>
        </p:nvSpPr>
        <p:spPr>
          <a:xfrm>
            <a:off x="3917520" y="26064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24" name="CustomShape 118"/>
          <p:cNvSpPr/>
          <p:nvPr/>
        </p:nvSpPr>
        <p:spPr>
          <a:xfrm>
            <a:off x="3917520" y="260640"/>
            <a:ext cx="5238360" cy="41076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rgbClr val="000000"/>
                </a:solidFill>
                <a:latin typeface="Arial"/>
                <a:ea typeface="DejaVu Sans"/>
              </a:rPr>
              <a:t>NORMATIVAS DE REFERENCIA</a:t>
            </a:r>
            <a:endParaRPr b="0" lang="es-ES" sz="2600" spc="-1" strike="noStrike">
              <a:solidFill>
                <a:srgbClr val="000000"/>
              </a:solidFill>
              <a:latin typeface="Arial"/>
            </a:endParaRPr>
          </a:p>
        </p:txBody>
      </p:sp>
      <p:pic>
        <p:nvPicPr>
          <p:cNvPr id="125" name="Imagen 24" descr=""/>
          <p:cNvPicPr/>
          <p:nvPr/>
        </p:nvPicPr>
        <p:blipFill>
          <a:blip r:embed="rId1"/>
          <a:stretch/>
        </p:blipFill>
        <p:spPr>
          <a:xfrm>
            <a:off x="87480" y="51480"/>
            <a:ext cx="713880" cy="828720"/>
          </a:xfrm>
          <a:prstGeom prst="rect">
            <a:avLst/>
          </a:prstGeom>
          <a:ln w="0">
            <a:noFill/>
          </a:ln>
        </p:spPr>
      </p:pic>
      <p:pic>
        <p:nvPicPr>
          <p:cNvPr id="126" name="Imagen 25" descr=""/>
          <p:cNvPicPr/>
          <p:nvPr/>
        </p:nvPicPr>
        <p:blipFill>
          <a:blip r:embed="rId2"/>
          <a:stretch/>
        </p:blipFill>
        <p:spPr>
          <a:xfrm>
            <a:off x="11378520" y="16200"/>
            <a:ext cx="713880" cy="1038600"/>
          </a:xfrm>
          <a:prstGeom prst="rect">
            <a:avLst/>
          </a:prstGeom>
          <a:ln w="0">
            <a:noFill/>
          </a:ln>
        </p:spPr>
      </p:pic>
      <p:sp>
        <p:nvSpPr>
          <p:cNvPr id="127" name="PlaceHolder 3"/>
          <p:cNvSpPr/>
          <p:nvPr/>
        </p:nvSpPr>
        <p:spPr>
          <a:xfrm>
            <a:off x="326520" y="811440"/>
            <a:ext cx="11603880" cy="5205600"/>
          </a:xfrm>
          <a:prstGeom prst="rect">
            <a:avLst/>
          </a:prstGeom>
          <a:noFill/>
          <a:ln w="0">
            <a:noFill/>
          </a:ln>
        </p:spPr>
        <p:style>
          <a:lnRef idx="0"/>
          <a:fillRef idx="0"/>
          <a:effectRef idx="0"/>
          <a:fontRef idx="minor"/>
        </p:style>
        <p:txBody>
          <a:bodyPr numCol="2" spcCol="0" lIns="0" rIns="0" tIns="0" bIns="0" anchor="t">
            <a:noAutofit/>
          </a:bodyPr>
          <a:p>
            <a:pPr marL="285840" indent="-285840" defTabSz="914400">
              <a:lnSpc>
                <a:spcPct val="100000"/>
              </a:lnSpc>
              <a:buClr>
                <a:srgbClr val="0070c0"/>
              </a:buClr>
              <a:buFont typeface="Arial"/>
              <a:buChar char="•"/>
            </a:pPr>
            <a:r>
              <a:rPr b="1" i="1" lang="es-ES" sz="2100" spc="-1" strike="noStrike">
                <a:solidFill>
                  <a:srgbClr val="0070c0"/>
                </a:solidFill>
                <a:latin typeface="Arial"/>
                <a:ea typeface="DejaVu Sans"/>
              </a:rPr>
              <a:t>Normas de Edición y Publicación en el Ministerio de Defensa. Área de  Publicaciones. Subdirección General de Publicaciones y Patrimonio Cultural.2024.</a:t>
            </a:r>
            <a:endParaRPr b="0" lang="es-ES" sz="2100" spc="-1" strike="noStrike">
              <a:solidFill>
                <a:srgbClr val="000000"/>
              </a:solidFill>
              <a:latin typeface="Arial"/>
            </a:endParaRPr>
          </a:p>
          <a:p>
            <a:pPr defTabSz="914400">
              <a:lnSpc>
                <a:spcPct val="100000"/>
              </a:lnSpc>
            </a:pPr>
            <a:endParaRPr b="0" lang="es-ES" sz="2100" spc="-1" strike="noStrike">
              <a:solidFill>
                <a:srgbClr val="000000"/>
              </a:solidFill>
              <a:latin typeface="Arial"/>
            </a:endParaRPr>
          </a:p>
          <a:p>
            <a:pPr marL="457200" defTabSz="914400">
              <a:lnSpc>
                <a:spcPct val="100000"/>
              </a:lnSpc>
            </a:pPr>
            <a:r>
              <a:rPr b="0" lang="es-ES" sz="2100" spc="-1" strike="noStrike">
                <a:solidFill>
                  <a:srgbClr val="000000"/>
                </a:solidFill>
                <a:latin typeface="Arial"/>
                <a:ea typeface="DejaVu Sans"/>
              </a:rPr>
              <a:t>En el apartado 4.1 detalla el procedimiento de </a:t>
            </a:r>
            <a:r>
              <a:rPr b="1" lang="es-ES" sz="2100" spc="-1" strike="noStrike">
                <a:solidFill>
                  <a:srgbClr val="000000"/>
                </a:solidFill>
                <a:latin typeface="Arial"/>
                <a:ea typeface="DejaVu Sans"/>
              </a:rPr>
              <a:t>presentación del manuscrito original y el procedimiento de evaluación.</a:t>
            </a:r>
            <a:endParaRPr b="0" lang="es-ES" sz="2100" spc="-1" strike="noStrike">
              <a:solidFill>
                <a:srgbClr val="000000"/>
              </a:solidFill>
              <a:latin typeface="Arial"/>
            </a:endParaRPr>
          </a:p>
          <a:p>
            <a:pPr marL="457200" defTabSz="914400">
              <a:lnSpc>
                <a:spcPct val="100000"/>
              </a:lnSpc>
            </a:pPr>
            <a:endParaRPr b="0" lang="es-ES" sz="2100" spc="-1" strike="noStrike">
              <a:solidFill>
                <a:srgbClr val="000000"/>
              </a:solidFill>
              <a:latin typeface="Arial"/>
            </a:endParaRPr>
          </a:p>
          <a:p>
            <a:pPr marL="285840" indent="-285840" defTabSz="914400">
              <a:lnSpc>
                <a:spcPct val="100000"/>
              </a:lnSpc>
              <a:buClr>
                <a:srgbClr val="0070c0"/>
              </a:buClr>
              <a:buFont typeface="Arial"/>
              <a:buChar char="•"/>
            </a:pPr>
            <a:r>
              <a:rPr b="1" i="1" lang="es-ES" sz="2100" spc="-1" strike="noStrike">
                <a:solidFill>
                  <a:srgbClr val="0070c0"/>
                </a:solidFill>
                <a:latin typeface="Arial"/>
                <a:ea typeface="DejaVu Sans"/>
              </a:rPr>
              <a:t>Norma General 14/13. Organización y funcionamiento de la Revista Ejército. Estado Mayor del Ejército. 2013.</a:t>
            </a:r>
            <a:endParaRPr b="0" lang="es-ES" sz="2100" spc="-1" strike="noStrike">
              <a:solidFill>
                <a:srgbClr val="000000"/>
              </a:solidFill>
              <a:latin typeface="Arial"/>
            </a:endParaRPr>
          </a:p>
          <a:p>
            <a:pPr defTabSz="914400">
              <a:lnSpc>
                <a:spcPct val="100000"/>
              </a:lnSpc>
            </a:pPr>
            <a:endParaRPr b="0" lang="es-ES" sz="2100" spc="-1" strike="noStrike">
              <a:solidFill>
                <a:srgbClr val="000000"/>
              </a:solidFill>
              <a:latin typeface="Arial"/>
            </a:endParaRPr>
          </a:p>
          <a:p>
            <a:pPr marL="457200" defTabSz="914400">
              <a:lnSpc>
                <a:spcPct val="100000"/>
              </a:lnSpc>
            </a:pPr>
            <a:r>
              <a:rPr b="0" lang="es-ES" sz="2100" spc="-1" strike="noStrike">
                <a:solidFill>
                  <a:srgbClr val="000000"/>
                </a:solidFill>
                <a:latin typeface="Arial"/>
                <a:ea typeface="DejaVu Sans"/>
              </a:rPr>
              <a:t>El apartado 7 define el funcionamiento interno, en cuanto a los </a:t>
            </a:r>
            <a:r>
              <a:rPr b="1" lang="es-ES" sz="2100" spc="-1" strike="noStrike">
                <a:solidFill>
                  <a:srgbClr val="000000"/>
                </a:solidFill>
                <a:latin typeface="Arial"/>
                <a:ea typeface="DejaVu Sans"/>
              </a:rPr>
              <a:t>procesos de Redacción, Edición y Distribución.</a:t>
            </a:r>
            <a:endParaRPr b="0" lang="es-ES" sz="2100" spc="-1" strike="noStrike">
              <a:solidFill>
                <a:srgbClr val="000000"/>
              </a:solidFill>
              <a:latin typeface="Arial"/>
            </a:endParaRPr>
          </a:p>
          <a:p>
            <a:pPr marL="457200" defTabSz="914400">
              <a:lnSpc>
                <a:spcPct val="100000"/>
              </a:lnSpc>
            </a:pPr>
            <a:endParaRPr b="0" lang="es-ES" sz="2100" spc="-1" strike="noStrike">
              <a:solidFill>
                <a:srgbClr val="000000"/>
              </a:solidFill>
              <a:latin typeface="Arial"/>
            </a:endParaRPr>
          </a:p>
          <a:p>
            <a:pPr marL="457200" defTabSz="914400">
              <a:lnSpc>
                <a:spcPct val="100000"/>
              </a:lnSpc>
            </a:pPr>
            <a:endParaRPr b="0" lang="es-ES" sz="2100" spc="-1" strike="noStrike">
              <a:solidFill>
                <a:srgbClr val="000000"/>
              </a:solidFill>
              <a:latin typeface="Arial"/>
            </a:endParaRPr>
          </a:p>
          <a:p>
            <a:pPr marL="285840" indent="-285840" defTabSz="914400">
              <a:lnSpc>
                <a:spcPct val="100000"/>
              </a:lnSpc>
              <a:buClr>
                <a:srgbClr val="0070c0"/>
              </a:buClr>
              <a:buFont typeface="Arial"/>
              <a:buChar char="•"/>
            </a:pPr>
            <a:r>
              <a:rPr b="1" i="1" lang="es-ES" sz="2100" spc="-1" strike="noStrike">
                <a:solidFill>
                  <a:srgbClr val="0070c0"/>
                </a:solidFill>
                <a:latin typeface="Arial"/>
                <a:ea typeface="DejaVu Sans"/>
              </a:rPr>
              <a:t>Normas de colaboración de la Revista Ejército. Revista Ejército.</a:t>
            </a:r>
            <a:endParaRPr b="0" lang="es-ES" sz="2100" spc="-1" strike="noStrike">
              <a:solidFill>
                <a:srgbClr val="000000"/>
              </a:solidFill>
              <a:latin typeface="Arial"/>
            </a:endParaRPr>
          </a:p>
          <a:p>
            <a:pPr defTabSz="914400">
              <a:lnSpc>
                <a:spcPct val="100000"/>
              </a:lnSpc>
            </a:pPr>
            <a:endParaRPr b="0" lang="es-ES" sz="2100" spc="-1" strike="noStrike">
              <a:solidFill>
                <a:srgbClr val="000000"/>
              </a:solidFill>
              <a:latin typeface="Arial"/>
            </a:endParaRPr>
          </a:p>
          <a:p>
            <a:pPr marL="457200" defTabSz="914400">
              <a:lnSpc>
                <a:spcPct val="100000"/>
              </a:lnSpc>
            </a:pPr>
            <a:r>
              <a:rPr b="0" lang="es-ES" sz="2100" spc="-1" strike="noStrike">
                <a:solidFill>
                  <a:srgbClr val="000000"/>
                </a:solidFill>
                <a:latin typeface="Arial"/>
                <a:ea typeface="DejaVu Sans"/>
              </a:rPr>
              <a:t>En su apartado 9 especifica los </a:t>
            </a:r>
            <a:r>
              <a:rPr b="1" lang="es-ES" sz="2100" spc="-1" strike="noStrike">
                <a:solidFill>
                  <a:srgbClr val="000000"/>
                </a:solidFill>
                <a:latin typeface="Arial"/>
                <a:ea typeface="DejaVu Sans"/>
              </a:rPr>
              <a:t>formatos de textos y gráficos enviados a la revista</a:t>
            </a:r>
            <a:r>
              <a:rPr b="0" lang="es-ES" sz="2100" spc="-1" strike="noStrike">
                <a:solidFill>
                  <a:srgbClr val="000000"/>
                </a:solidFill>
                <a:latin typeface="Arial"/>
                <a:ea typeface="DejaVu Sans"/>
              </a:rPr>
              <a:t>.</a:t>
            </a:r>
            <a:endParaRPr b="0" lang="es-ES" sz="2100" spc="-1" strike="noStrike">
              <a:solidFill>
                <a:srgbClr val="000000"/>
              </a:solidFill>
              <a:latin typeface="Arial"/>
            </a:endParaRPr>
          </a:p>
          <a:p>
            <a:pPr marL="457200" defTabSz="914400">
              <a:lnSpc>
                <a:spcPct val="100000"/>
              </a:lnSpc>
            </a:pPr>
            <a:endParaRPr b="0" lang="es-ES" sz="2100" spc="-1" strike="noStrike">
              <a:solidFill>
                <a:srgbClr val="000000"/>
              </a:solidFill>
              <a:latin typeface="Arial"/>
            </a:endParaRPr>
          </a:p>
          <a:p>
            <a:pPr marL="285840" indent="-285840" defTabSz="914400">
              <a:lnSpc>
                <a:spcPct val="100000"/>
              </a:lnSpc>
              <a:buClr>
                <a:srgbClr val="0070c0"/>
              </a:buClr>
              <a:buFont typeface="Arial"/>
              <a:buChar char="•"/>
            </a:pPr>
            <a:r>
              <a:rPr b="1" i="1" lang="es-ES" sz="2100" spc="-1" strike="noStrike">
                <a:solidFill>
                  <a:srgbClr val="0070c0"/>
                </a:solidFill>
                <a:latin typeface="Arial"/>
                <a:ea typeface="DejaVu Sans"/>
              </a:rPr>
              <a:t>Orden de Defensa/1036/2011, del 14 de abril, por la que se crean ficheros de datos de carácter personal, en el ámbito del Ejército de Tierra. BOE nº 100, del 27 de abril de 2011.</a:t>
            </a:r>
            <a:endParaRPr b="0" lang="es-ES" sz="2100" spc="-1" strike="noStrike">
              <a:solidFill>
                <a:srgbClr val="000000"/>
              </a:solidFill>
              <a:latin typeface="Arial"/>
            </a:endParaRPr>
          </a:p>
          <a:p>
            <a:pPr defTabSz="914400">
              <a:lnSpc>
                <a:spcPct val="100000"/>
              </a:lnSpc>
            </a:pPr>
            <a:endParaRPr b="0" lang="es-ES" sz="2100" spc="-1" strike="noStrike">
              <a:solidFill>
                <a:srgbClr val="000000"/>
              </a:solidFill>
              <a:latin typeface="Arial"/>
            </a:endParaRPr>
          </a:p>
          <a:p>
            <a:pPr marL="457200" defTabSz="914400">
              <a:lnSpc>
                <a:spcPct val="100000"/>
              </a:lnSpc>
            </a:pPr>
            <a:r>
              <a:rPr b="0" lang="es-ES" sz="2100" spc="-1" strike="noStrike">
                <a:solidFill>
                  <a:srgbClr val="000000"/>
                </a:solidFill>
                <a:latin typeface="Arial"/>
                <a:ea typeface="DejaVu Sans"/>
              </a:rPr>
              <a:t>En su apartado 4 refleja la </a:t>
            </a:r>
            <a:r>
              <a:rPr b="1" lang="es-ES" sz="2100" spc="-1" strike="noStrike">
                <a:solidFill>
                  <a:srgbClr val="000000"/>
                </a:solidFill>
                <a:latin typeface="Arial"/>
                <a:ea typeface="DejaVu Sans"/>
              </a:rPr>
              <a:t>creación del fichero de datos de carácter Personal de Colaboradores y Suscriptores de la Revista Ejército</a:t>
            </a:r>
            <a:r>
              <a:rPr b="0" lang="es-ES" sz="2100" spc="-1" strike="noStrike">
                <a:solidFill>
                  <a:srgbClr val="000000"/>
                </a:solidFill>
                <a:latin typeface="Arial"/>
                <a:ea typeface="DejaVu Sans"/>
              </a:rPr>
              <a:t>.</a:t>
            </a:r>
            <a:endParaRPr b="0" lang="es-ES" sz="2100" spc="-1" strike="noStrike">
              <a:solidFill>
                <a:srgbClr val="000000"/>
              </a:solidFill>
              <a:latin typeface="Arial"/>
            </a:endParaRPr>
          </a:p>
          <a:p>
            <a:pPr marL="457200" defTabSz="914400">
              <a:lnSpc>
                <a:spcPct val="100000"/>
              </a:lnSpc>
            </a:pPr>
            <a:endParaRPr b="0" lang="es-ES" sz="2100" spc="-1" strike="noStrike">
              <a:solidFill>
                <a:srgbClr val="000000"/>
              </a:solidFill>
              <a:latin typeface="Arial"/>
            </a:endParaRPr>
          </a:p>
          <a:p>
            <a:pPr marL="457200" defTabSz="914400">
              <a:lnSpc>
                <a:spcPct val="100000"/>
              </a:lnSpc>
            </a:pPr>
            <a:endParaRPr b="0" lang="es-ES" sz="2100" spc="-1" strike="noStrike">
              <a:solidFill>
                <a:srgbClr val="000000"/>
              </a:solidFill>
              <a:latin typeface="Arial"/>
            </a:endParaRPr>
          </a:p>
        </p:txBody>
      </p:sp>
      <p:sp>
        <p:nvSpPr>
          <p:cNvPr id="128" name="CustomShape 118"/>
          <p:cNvSpPr/>
          <p:nvPr/>
        </p:nvSpPr>
        <p:spPr>
          <a:xfrm>
            <a:off x="7778160" y="6031440"/>
            <a:ext cx="2111040" cy="410760"/>
          </a:xfrm>
          <a:prstGeom prst="rect">
            <a:avLst/>
          </a:prstGeom>
          <a:solidFill>
            <a:srgbClr val="c00000"/>
          </a:solidFill>
          <a:ln w="0">
            <a:noFill/>
          </a:ln>
        </p:spPr>
        <p:style>
          <a:lnRef idx="0"/>
          <a:fillRef idx="0"/>
          <a:effectRef idx="0"/>
          <a:fontRef idx="minor"/>
        </p:style>
        <p:txBody>
          <a:bodyPr lIns="90000" rIns="90000" tIns="45000" bIns="45000" anchor="t">
            <a:noAutofit/>
          </a:bodyPr>
          <a:p>
            <a:pPr defTabSz="914400">
              <a:lnSpc>
                <a:spcPct val="100000"/>
              </a:lnSpc>
            </a:pPr>
            <a:r>
              <a:rPr b="1" lang="es-ES" sz="2600" spc="-1" strike="noStrike">
                <a:solidFill>
                  <a:schemeClr val="lt1"/>
                </a:solidFill>
                <a:latin typeface="Arial"/>
                <a:ea typeface="DejaVu Sans"/>
              </a:rPr>
              <a:t>LOPD/GDD</a:t>
            </a:r>
            <a:endParaRPr b="0" lang="es-E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CustomShape 120"/>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30" name="CustomShape 121"/>
          <p:cNvSpPr/>
          <p:nvPr/>
        </p:nvSpPr>
        <p:spPr>
          <a:xfrm>
            <a:off x="2991240" y="230400"/>
            <a:ext cx="438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s-ES" sz="2600" spc="-1" strike="noStrike">
                <a:solidFill>
                  <a:srgbClr val="000000"/>
                </a:solidFill>
                <a:latin typeface="Arial"/>
                <a:ea typeface="DejaVu Sans"/>
              </a:rPr>
              <a:t>            </a:t>
            </a:r>
            <a:r>
              <a:rPr b="1" lang="es-ES" sz="2600" spc="-1" strike="noStrike">
                <a:solidFill>
                  <a:srgbClr val="000000"/>
                </a:solidFill>
                <a:latin typeface="Arial"/>
                <a:ea typeface="DejaVu Sans"/>
              </a:rPr>
              <a:t>MIND MAP</a:t>
            </a:r>
            <a:endParaRPr b="0" lang="es-ES" sz="2600" spc="-1" strike="noStrike">
              <a:solidFill>
                <a:srgbClr val="000000"/>
              </a:solidFill>
              <a:latin typeface="Arial"/>
            </a:endParaRPr>
          </a:p>
        </p:txBody>
      </p:sp>
      <p:pic>
        <p:nvPicPr>
          <p:cNvPr id="131" name="Imagen 26" descr=""/>
          <p:cNvPicPr/>
          <p:nvPr/>
        </p:nvPicPr>
        <p:blipFill>
          <a:blip r:embed="rId1"/>
          <a:stretch/>
        </p:blipFill>
        <p:spPr>
          <a:xfrm>
            <a:off x="87480" y="51480"/>
            <a:ext cx="713880" cy="828720"/>
          </a:xfrm>
          <a:prstGeom prst="rect">
            <a:avLst/>
          </a:prstGeom>
          <a:ln w="0">
            <a:noFill/>
          </a:ln>
        </p:spPr>
      </p:pic>
      <p:pic>
        <p:nvPicPr>
          <p:cNvPr id="132" name="Imagen 27" descr=""/>
          <p:cNvPicPr/>
          <p:nvPr/>
        </p:nvPicPr>
        <p:blipFill>
          <a:blip r:embed="rId2"/>
          <a:stretch/>
        </p:blipFill>
        <p:spPr>
          <a:xfrm>
            <a:off x="11378520" y="16200"/>
            <a:ext cx="713880" cy="1038600"/>
          </a:xfrm>
          <a:prstGeom prst="rect">
            <a:avLst/>
          </a:prstGeom>
          <a:ln w="0">
            <a:noFill/>
          </a:ln>
        </p:spPr>
      </p:pic>
      <p:sp>
        <p:nvSpPr>
          <p:cNvPr id="133" name="CustomShape 122"/>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34" name="CustomShape 123"/>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35" name="CustomShape 124"/>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36" name="CustomShape 125"/>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37" name="CustomShape 126"/>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38" name="CustomShape 127"/>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139" name="Imagen 93" descr=""/>
          <p:cNvPicPr/>
          <p:nvPr/>
        </p:nvPicPr>
        <p:blipFill>
          <a:blip r:embed="rId3"/>
          <a:srcRect l="0" t="8018" r="0" b="0"/>
          <a:stretch/>
        </p:blipFill>
        <p:spPr>
          <a:xfrm>
            <a:off x="817200" y="633960"/>
            <a:ext cx="10589400" cy="59990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 name="CustomShape 73"/>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41" name="CustomShape 74">
            <a:hlinkClick r:id="rId1"/>
          </p:cNvPr>
          <p:cNvSpPr/>
          <p:nvPr/>
        </p:nvSpPr>
        <p:spPr>
          <a:xfrm>
            <a:off x="2991240" y="230400"/>
            <a:ext cx="456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s-ES" sz="2600" spc="-1" strike="noStrike">
                <a:solidFill>
                  <a:srgbClr val="000000"/>
                </a:solidFill>
                <a:latin typeface="Arial"/>
                <a:ea typeface="DejaVu Sans"/>
              </a:rPr>
              <a:t>            </a:t>
            </a:r>
            <a:r>
              <a:rPr b="1" lang="es-ES" sz="2600" spc="-1" strike="noStrike">
                <a:solidFill>
                  <a:srgbClr val="000000"/>
                </a:solidFill>
                <a:latin typeface="Arial"/>
                <a:ea typeface="DejaVu Sans"/>
              </a:rPr>
              <a:t>IMPACT MAP </a:t>
            </a:r>
            <a:endParaRPr b="0" lang="es-ES" sz="2600" spc="-1" strike="noStrike">
              <a:solidFill>
                <a:srgbClr val="000000"/>
              </a:solidFill>
              <a:latin typeface="Arial"/>
            </a:endParaRPr>
          </a:p>
        </p:txBody>
      </p:sp>
      <p:pic>
        <p:nvPicPr>
          <p:cNvPr id="142" name="Imagen 17" descr=""/>
          <p:cNvPicPr/>
          <p:nvPr/>
        </p:nvPicPr>
        <p:blipFill>
          <a:blip r:embed="rId2"/>
          <a:stretch/>
        </p:blipFill>
        <p:spPr>
          <a:xfrm>
            <a:off x="87480" y="51480"/>
            <a:ext cx="713880" cy="828720"/>
          </a:xfrm>
          <a:prstGeom prst="rect">
            <a:avLst/>
          </a:prstGeom>
          <a:ln w="0">
            <a:noFill/>
          </a:ln>
        </p:spPr>
      </p:pic>
      <p:pic>
        <p:nvPicPr>
          <p:cNvPr id="143" name="Imagen 18" descr=""/>
          <p:cNvPicPr/>
          <p:nvPr/>
        </p:nvPicPr>
        <p:blipFill>
          <a:blip r:embed="rId3"/>
          <a:stretch/>
        </p:blipFill>
        <p:spPr>
          <a:xfrm>
            <a:off x="11378520" y="16200"/>
            <a:ext cx="713880" cy="1038600"/>
          </a:xfrm>
          <a:prstGeom prst="rect">
            <a:avLst/>
          </a:prstGeom>
          <a:ln w="0">
            <a:noFill/>
          </a:ln>
        </p:spPr>
      </p:pic>
      <p:sp>
        <p:nvSpPr>
          <p:cNvPr id="144" name="CustomShape 75"/>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45" name="CustomShape 76"/>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46" name="CustomShape 77"/>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47" name="CustomShape 78"/>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48" name="CustomShape 79"/>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49" name="CustomShape 80"/>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pic>
        <p:nvPicPr>
          <p:cNvPr id="150" name="" descr=""/>
          <p:cNvPicPr/>
          <p:nvPr/>
        </p:nvPicPr>
        <p:blipFill>
          <a:blip r:embed="rId4"/>
          <a:stretch/>
        </p:blipFill>
        <p:spPr>
          <a:xfrm>
            <a:off x="1701720" y="660600"/>
            <a:ext cx="8917920" cy="5999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1" name="CustomShape 73"/>
          <p:cNvSpPr/>
          <p:nvPr/>
        </p:nvSpPr>
        <p:spPr>
          <a:xfrm>
            <a:off x="3935160" y="189000"/>
            <a:ext cx="6463080" cy="549720"/>
          </a:xfrm>
          <a:prstGeom prst="rect">
            <a:avLst/>
          </a:prstGeom>
          <a:no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52" name="CustomShape 74">
            <a:hlinkClick r:id="rId1"/>
          </p:cNvPr>
          <p:cNvSpPr/>
          <p:nvPr/>
        </p:nvSpPr>
        <p:spPr>
          <a:xfrm>
            <a:off x="2991240" y="230400"/>
            <a:ext cx="4563360" cy="36108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0" lang="es-ES" sz="2600" spc="-1" strike="noStrike">
                <a:solidFill>
                  <a:srgbClr val="000000"/>
                </a:solidFill>
                <a:latin typeface="Arial"/>
                <a:ea typeface="DejaVu Sans"/>
              </a:rPr>
              <a:t>            </a:t>
            </a:r>
            <a:r>
              <a:rPr b="1" lang="es-ES" sz="2600" spc="-1" strike="noStrike">
                <a:solidFill>
                  <a:srgbClr val="000000"/>
                </a:solidFill>
                <a:latin typeface="Arial"/>
                <a:ea typeface="DejaVu Sans"/>
              </a:rPr>
              <a:t>AREAS DE MEJORA</a:t>
            </a:r>
            <a:endParaRPr b="0" lang="es-ES" sz="2600" spc="-1" strike="noStrike">
              <a:solidFill>
                <a:srgbClr val="000000"/>
              </a:solidFill>
              <a:latin typeface="Arial"/>
            </a:endParaRPr>
          </a:p>
        </p:txBody>
      </p:sp>
      <p:pic>
        <p:nvPicPr>
          <p:cNvPr id="153" name="Imagen 17" descr=""/>
          <p:cNvPicPr/>
          <p:nvPr/>
        </p:nvPicPr>
        <p:blipFill>
          <a:blip r:embed="rId2"/>
          <a:stretch/>
        </p:blipFill>
        <p:spPr>
          <a:xfrm>
            <a:off x="87480" y="51480"/>
            <a:ext cx="713880" cy="828720"/>
          </a:xfrm>
          <a:prstGeom prst="rect">
            <a:avLst/>
          </a:prstGeom>
          <a:ln w="0">
            <a:noFill/>
          </a:ln>
        </p:spPr>
      </p:pic>
      <p:pic>
        <p:nvPicPr>
          <p:cNvPr id="154" name="Imagen 18" descr=""/>
          <p:cNvPicPr/>
          <p:nvPr/>
        </p:nvPicPr>
        <p:blipFill>
          <a:blip r:embed="rId3"/>
          <a:stretch/>
        </p:blipFill>
        <p:spPr>
          <a:xfrm>
            <a:off x="11378520" y="16200"/>
            <a:ext cx="713880" cy="1038600"/>
          </a:xfrm>
          <a:prstGeom prst="rect">
            <a:avLst/>
          </a:prstGeom>
          <a:ln w="0">
            <a:noFill/>
          </a:ln>
        </p:spPr>
      </p:pic>
      <p:sp>
        <p:nvSpPr>
          <p:cNvPr id="155" name="CustomShape 75"/>
          <p:cNvSpPr/>
          <p:nvPr/>
        </p:nvSpPr>
        <p:spPr>
          <a:xfrm>
            <a:off x="772560" y="392040"/>
            <a:ext cx="960120" cy="199080"/>
          </a:xfrm>
          <a:custGeom>
            <a:avLst/>
            <a:gdLst>
              <a:gd name="textAreaLeft" fmla="*/ 0 w 960120"/>
              <a:gd name="textAreaRight" fmla="*/ 961920 w 960120"/>
              <a:gd name="textAreaTop" fmla="*/ 0 h 199080"/>
              <a:gd name="textAreaBottom" fmla="*/ 200880 h 199080"/>
            </a:gdLst>
            <a:ahLst/>
            <a:rect l="textAreaLeft" t="textAreaTop" r="textAreaRight" b="textAreaBottom"/>
            <a:pathLst>
              <a:path w="479" h="201">
                <a:moveTo>
                  <a:pt x="0" y="0"/>
                </a:moveTo>
                <a:lnTo>
                  <a:pt x="478" y="0"/>
                </a:lnTo>
                <a:lnTo>
                  <a:pt x="422" y="200"/>
                </a:lnTo>
                <a:lnTo>
                  <a:pt x="0" y="200"/>
                </a:lnTo>
                <a:lnTo>
                  <a:pt x="0"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56" name="CustomShape 76"/>
          <p:cNvSpPr/>
          <p:nvPr/>
        </p:nvSpPr>
        <p:spPr>
          <a:xfrm>
            <a:off x="1704960" y="392040"/>
            <a:ext cx="558360" cy="199080"/>
          </a:xfrm>
          <a:custGeom>
            <a:avLst/>
            <a:gdLst>
              <a:gd name="textAreaLeft" fmla="*/ 0 w 558360"/>
              <a:gd name="textAreaRight" fmla="*/ 560160 w 558360"/>
              <a:gd name="textAreaTop" fmla="*/ 0 h 199080"/>
              <a:gd name="textAreaBottom" fmla="*/ 200880 h 199080"/>
            </a:gdLst>
            <a:ahLst/>
            <a:rect l="textAreaLeft" t="textAreaTop" r="textAreaRight" b="textAreaBottom"/>
            <a:pathLst>
              <a:path w="282" h="201">
                <a:moveTo>
                  <a:pt x="56" y="0"/>
                </a:moveTo>
                <a:lnTo>
                  <a:pt x="0" y="200"/>
                </a:lnTo>
                <a:lnTo>
                  <a:pt x="225" y="200"/>
                </a:lnTo>
                <a:lnTo>
                  <a:pt x="281"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57" name="CustomShape 77"/>
          <p:cNvSpPr/>
          <p:nvPr/>
        </p:nvSpPr>
        <p:spPr>
          <a:xfrm>
            <a:off x="2227320" y="392040"/>
            <a:ext cx="444240" cy="199080"/>
          </a:xfrm>
          <a:custGeom>
            <a:avLst/>
            <a:gdLst>
              <a:gd name="textAreaLeft" fmla="*/ 0 w 444240"/>
              <a:gd name="textAreaRight" fmla="*/ 446040 w 444240"/>
              <a:gd name="textAreaTop" fmla="*/ 0 h 199080"/>
              <a:gd name="textAreaBottom" fmla="*/ 200880 h 199080"/>
            </a:gdLst>
            <a:ahLst/>
            <a:rect l="textAreaLeft" t="textAreaTop" r="textAreaRight" b="textAreaBottom"/>
            <a:pathLst>
              <a:path w="226" h="201">
                <a:moveTo>
                  <a:pt x="56" y="0"/>
                </a:moveTo>
                <a:lnTo>
                  <a:pt x="0" y="200"/>
                </a:lnTo>
                <a:lnTo>
                  <a:pt x="169" y="200"/>
                </a:lnTo>
                <a:lnTo>
                  <a:pt x="225" y="0"/>
                </a:lnTo>
                <a:lnTo>
                  <a:pt x="56" y="0"/>
                </a:lnTo>
              </a:path>
            </a:pathLst>
          </a:custGeom>
          <a:solidFill>
            <a:srgbClr val="ed7d31">
              <a:alpha val="80000"/>
            </a:srgbClr>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58" name="CustomShape 78"/>
          <p:cNvSpPr/>
          <p:nvPr/>
        </p:nvSpPr>
        <p:spPr>
          <a:xfrm>
            <a:off x="2629080" y="392040"/>
            <a:ext cx="329760" cy="199080"/>
          </a:xfrm>
          <a:custGeom>
            <a:avLst/>
            <a:gdLst>
              <a:gd name="textAreaLeft" fmla="*/ 0 w 329760"/>
              <a:gd name="textAreaRight" fmla="*/ 331560 w 329760"/>
              <a:gd name="textAreaTop" fmla="*/ 0 h 199080"/>
              <a:gd name="textAreaBottom" fmla="*/ 200880 h 199080"/>
            </a:gdLst>
            <a:ahLst/>
            <a:rect l="textAreaLeft" t="textAreaTop" r="textAreaRight" b="textAreaBottom"/>
            <a:pathLst>
              <a:path w="170" h="201">
                <a:moveTo>
                  <a:pt x="56" y="0"/>
                </a:moveTo>
                <a:lnTo>
                  <a:pt x="0" y="200"/>
                </a:lnTo>
                <a:lnTo>
                  <a:pt x="113" y="200"/>
                </a:lnTo>
                <a:lnTo>
                  <a:pt x="169"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59" name="CustomShape 79"/>
          <p:cNvSpPr/>
          <p:nvPr/>
        </p:nvSpPr>
        <p:spPr>
          <a:xfrm>
            <a:off x="2991240" y="392040"/>
            <a:ext cx="213480" cy="199080"/>
          </a:xfrm>
          <a:custGeom>
            <a:avLst/>
            <a:gdLst>
              <a:gd name="textAreaLeft" fmla="*/ 0 w 213480"/>
              <a:gd name="textAreaRight" fmla="*/ 215280 w 213480"/>
              <a:gd name="textAreaTop" fmla="*/ 0 h 199080"/>
              <a:gd name="textAreaBottom" fmla="*/ 200880 h 199080"/>
            </a:gdLst>
            <a:ahLst/>
            <a:rect l="textAreaLeft" t="textAreaTop" r="textAreaRight" b="textAreaBottom"/>
            <a:pathLst>
              <a:path w="113" h="201">
                <a:moveTo>
                  <a:pt x="56" y="0"/>
                </a:moveTo>
                <a:lnTo>
                  <a:pt x="0" y="200"/>
                </a:lnTo>
                <a:lnTo>
                  <a:pt x="56" y="200"/>
                </a:lnTo>
                <a:lnTo>
                  <a:pt x="112"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60" name="CustomShape 80"/>
          <p:cNvSpPr/>
          <p:nvPr/>
        </p:nvSpPr>
        <p:spPr>
          <a:xfrm>
            <a:off x="2912040" y="392040"/>
            <a:ext cx="136080" cy="199080"/>
          </a:xfrm>
          <a:custGeom>
            <a:avLst/>
            <a:gdLst>
              <a:gd name="textAreaLeft" fmla="*/ 0 w 136080"/>
              <a:gd name="textAreaRight" fmla="*/ 137880 w 136080"/>
              <a:gd name="textAreaTop" fmla="*/ 0 h 199080"/>
              <a:gd name="textAreaBottom" fmla="*/ 200880 h 199080"/>
            </a:gdLst>
            <a:ahLst/>
            <a:rect l="textAreaLeft" t="textAreaTop" r="textAreaRight" b="textAreaBottom"/>
            <a:pathLst>
              <a:path w="75" h="201">
                <a:moveTo>
                  <a:pt x="56" y="0"/>
                </a:moveTo>
                <a:lnTo>
                  <a:pt x="0" y="200"/>
                </a:lnTo>
                <a:lnTo>
                  <a:pt x="18" y="200"/>
                </a:lnTo>
                <a:lnTo>
                  <a:pt x="74" y="0"/>
                </a:lnTo>
                <a:lnTo>
                  <a:pt x="56" y="0"/>
                </a:lnTo>
              </a:path>
            </a:pathLst>
          </a:custGeom>
          <a:solidFill>
            <a:srgbClr val="ed7d31"/>
          </a:solidFill>
          <a:ln w="12600">
            <a:noFill/>
          </a:ln>
        </p:spPr>
        <p:style>
          <a:lnRef idx="0"/>
          <a:fillRef idx="0"/>
          <a:effectRef idx="0"/>
          <a:fontRef idx="minor"/>
        </p:style>
        <p:txBody>
          <a:bodyPr lIns="90000" rIns="90000" tIns="45000" bIns="45000" anchor="t">
            <a:noAutofit/>
          </a:bodyPr>
          <a:p>
            <a:pPr defTabSz="914400">
              <a:lnSpc>
                <a:spcPct val="100000"/>
              </a:lnSpc>
            </a:pPr>
            <a:endParaRPr b="0" lang="es-ES" sz="1800" spc="-1" strike="noStrike">
              <a:solidFill>
                <a:srgbClr val="000000"/>
              </a:solidFill>
              <a:latin typeface="Arial"/>
              <a:ea typeface="DejaVu Sans"/>
            </a:endParaRPr>
          </a:p>
        </p:txBody>
      </p:sp>
      <p:sp>
        <p:nvSpPr>
          <p:cNvPr id="161" name="Rectángulo 1"/>
          <p:cNvSpPr/>
          <p:nvPr/>
        </p:nvSpPr>
        <p:spPr>
          <a:xfrm>
            <a:off x="382680" y="1375920"/>
            <a:ext cx="11335680" cy="4786200"/>
          </a:xfrm>
          <a:prstGeom prst="rect">
            <a:avLst/>
          </a:prstGeom>
          <a:noFill/>
          <a:ln w="0">
            <a:noFill/>
          </a:ln>
        </p:spPr>
        <p:style>
          <a:lnRef idx="0"/>
          <a:fillRef idx="0"/>
          <a:effectRef idx="0"/>
          <a:fontRef idx="minor"/>
        </p:style>
        <p:txBody>
          <a:bodyPr lIns="90000" rIns="90000" tIns="45000" bIns="45000" anchor="t">
            <a:spAutoFit/>
          </a:bodyPr>
          <a:p>
            <a:pPr marL="457200" indent="-457200" algn="just" defTabSz="914400">
              <a:lnSpc>
                <a:spcPct val="100000"/>
              </a:lnSpc>
              <a:buClr>
                <a:srgbClr val="000000"/>
              </a:buClr>
              <a:buFont typeface="Arial"/>
              <a:buChar char="•"/>
            </a:pPr>
            <a:r>
              <a:rPr b="0" lang="es-ES" sz="2800" spc="-1" strike="noStrike">
                <a:solidFill>
                  <a:srgbClr val="000000"/>
                </a:solidFill>
                <a:latin typeface="-apple-system"/>
                <a:ea typeface="DejaVu Sans"/>
              </a:rPr>
              <a:t>El intercambio de información de Autores y Consejeros con la Revista es por correo electrónico. Esto implica que toda la información se introduce en el sistema manualmente.</a:t>
            </a:r>
            <a:endParaRPr b="0" lang="es-ES" sz="2800" spc="-1" strike="noStrike">
              <a:solidFill>
                <a:srgbClr val="000000"/>
              </a:solidFill>
              <a:latin typeface="Arial"/>
            </a:endParaRPr>
          </a:p>
          <a:p>
            <a:pPr algn="just" defTabSz="914400">
              <a:lnSpc>
                <a:spcPct val="100000"/>
              </a:lnSpc>
            </a:pPr>
            <a:endParaRPr b="0" lang="es-ES" sz="2800" spc="-1" strike="noStrike">
              <a:solidFill>
                <a:srgbClr val="000000"/>
              </a:solidFill>
              <a:latin typeface="Arial"/>
            </a:endParaRPr>
          </a:p>
          <a:p>
            <a:pPr marL="457200" indent="-457200" algn="just" defTabSz="914400">
              <a:lnSpc>
                <a:spcPct val="100000"/>
              </a:lnSpc>
              <a:buClr>
                <a:srgbClr val="000000"/>
              </a:buClr>
              <a:buFont typeface="Arial"/>
              <a:buChar char="•"/>
            </a:pPr>
            <a:r>
              <a:rPr b="0" lang="es-ES" sz="2800" spc="-1" strike="noStrike">
                <a:solidFill>
                  <a:srgbClr val="000000"/>
                </a:solidFill>
                <a:latin typeface="-apple-system"/>
                <a:ea typeface="DejaVu Sans"/>
              </a:rPr>
              <a:t>Todos los documentos y ficheros gestionados por la aplicación son adjuntados en el formulario correspondiente, sin existir un índice general para su consulta y descarga.</a:t>
            </a:r>
            <a:endParaRPr b="0" lang="es-ES" sz="2800" spc="-1" strike="noStrike">
              <a:solidFill>
                <a:srgbClr val="000000"/>
              </a:solidFill>
              <a:latin typeface="Arial"/>
            </a:endParaRPr>
          </a:p>
          <a:p>
            <a:pPr algn="just" defTabSz="914400">
              <a:lnSpc>
                <a:spcPct val="100000"/>
              </a:lnSpc>
            </a:pPr>
            <a:endParaRPr b="0" lang="es-ES" sz="2800" spc="-1" strike="noStrike">
              <a:solidFill>
                <a:srgbClr val="000000"/>
              </a:solidFill>
              <a:latin typeface="Arial"/>
            </a:endParaRPr>
          </a:p>
          <a:p>
            <a:pPr marL="457200" indent="-457200" algn="just" defTabSz="914400">
              <a:lnSpc>
                <a:spcPct val="100000"/>
              </a:lnSpc>
              <a:buClr>
                <a:srgbClr val="000000"/>
              </a:buClr>
              <a:buFont typeface="Arial"/>
              <a:buChar char="•"/>
            </a:pPr>
            <a:r>
              <a:rPr b="0" lang="es-ES" sz="2800" spc="-1" strike="noStrike">
                <a:solidFill>
                  <a:srgbClr val="000000"/>
                </a:solidFill>
                <a:latin typeface="-apple-system"/>
                <a:ea typeface="DejaVu Sans"/>
              </a:rPr>
              <a:t>No existen validaciones de los datos introducidos, permitiendo que los campos queden en blanco o no se compruebe su formato. </a:t>
            </a:r>
            <a:endParaRPr b="0" lang="es-E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951</TotalTime>
  <Application>LibreOffice/7.6.4.1$Windows_X86_64 LibreOffice_project/e19e193f88cd6c0525a17fb7a176ed8e6a3e2aa1</Application>
  <AppVersion>15.0000</AppVersion>
  <Words>2594</Words>
  <Paragraphs>529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2023-03-27T19:37:55Z</dcterms:created>
  <dc:creator>Adolfo Soto</dc:creator>
  <dc:description/>
  <dc:language>es-ES</dc:language>
  <cp:lastModifiedBy/>
  <dcterms:modified xsi:type="dcterms:W3CDTF">2025-09-24T09:37:36Z</dcterms:modified>
  <cp:revision>63</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0x0101009D1AEF9E2480CE4D88AEBC66E1FB1F7A</vt:lpwstr>
  </property>
  <property fmtid="{D5CDD505-2E9C-101B-9397-08002B2CF9AE}" pid="3" name="MediaServiceImageTags">
    <vt:lpwstr/>
  </property>
  <property fmtid="{D5CDD505-2E9C-101B-9397-08002B2CF9AE}" pid="4" name="Notes">
    <vt:i4>39</vt:i4>
  </property>
  <property fmtid="{D5CDD505-2E9C-101B-9397-08002B2CF9AE}" pid="5" name="PresentationFormat">
    <vt:lpwstr>Panorámica</vt:lpwstr>
  </property>
  <property fmtid="{D5CDD505-2E9C-101B-9397-08002B2CF9AE}" pid="6" name="Slides">
    <vt:i4>41</vt:i4>
  </property>
</Properties>
</file>