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97" r:id="rId6"/>
    <p:sldId id="301" r:id="rId7"/>
    <p:sldId id="299" r:id="rId8"/>
    <p:sldId id="302" r:id="rId9"/>
    <p:sldId id="303" r:id="rId10"/>
    <p:sldId id="298" r:id="rId11"/>
    <p:sldId id="300" r:id="rId12"/>
    <p:sldId id="29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b="1"/>
              <a:t>Sprint 01 Burndown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'Burndown Chart'!$E$6</c:f>
              <c:strCache>
                <c:ptCount val="1"/>
                <c:pt idx="0">
                  <c:v>Pendientes (real)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'Burndown Chart'!$B$7:$B$29</c:f>
              <c:numCache>
                <c:formatCode>m/d/yyyy</c:formatCode>
                <c:ptCount val="23"/>
                <c:pt idx="0">
                  <c:v>45932</c:v>
                </c:pt>
                <c:pt idx="1">
                  <c:v>45933</c:v>
                </c:pt>
                <c:pt idx="2">
                  <c:v>45934</c:v>
                </c:pt>
                <c:pt idx="3">
                  <c:v>45935</c:v>
                </c:pt>
                <c:pt idx="4">
                  <c:v>45936</c:v>
                </c:pt>
                <c:pt idx="5">
                  <c:v>45937</c:v>
                </c:pt>
                <c:pt idx="6">
                  <c:v>45938</c:v>
                </c:pt>
                <c:pt idx="7">
                  <c:v>45939</c:v>
                </c:pt>
                <c:pt idx="8">
                  <c:v>45940</c:v>
                </c:pt>
                <c:pt idx="9">
                  <c:v>45941</c:v>
                </c:pt>
                <c:pt idx="10">
                  <c:v>45942</c:v>
                </c:pt>
                <c:pt idx="11">
                  <c:v>45943</c:v>
                </c:pt>
                <c:pt idx="12">
                  <c:v>45944</c:v>
                </c:pt>
                <c:pt idx="13">
                  <c:v>45945</c:v>
                </c:pt>
                <c:pt idx="14">
                  <c:v>45946</c:v>
                </c:pt>
                <c:pt idx="15">
                  <c:v>45947</c:v>
                </c:pt>
                <c:pt idx="16">
                  <c:v>45948</c:v>
                </c:pt>
                <c:pt idx="17">
                  <c:v>45949</c:v>
                </c:pt>
                <c:pt idx="18">
                  <c:v>45950</c:v>
                </c:pt>
                <c:pt idx="19">
                  <c:v>45951</c:v>
                </c:pt>
                <c:pt idx="20">
                  <c:v>45952</c:v>
                </c:pt>
                <c:pt idx="21">
                  <c:v>45953</c:v>
                </c:pt>
                <c:pt idx="22">
                  <c:v>45954</c:v>
                </c:pt>
              </c:numCache>
            </c:numRef>
          </c:cat>
          <c:val>
            <c:numRef>
              <c:f>'Burndown Chart'!$E$7:$E$29</c:f>
              <c:numCache>
                <c:formatCode>General</c:formatCode>
                <c:ptCount val="23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26</c:v>
                </c:pt>
                <c:pt idx="5">
                  <c:v>24</c:v>
                </c:pt>
                <c:pt idx="6">
                  <c:v>23</c:v>
                </c:pt>
                <c:pt idx="7">
                  <c:v>19</c:v>
                </c:pt>
                <c:pt idx="8">
                  <c:v>18</c:v>
                </c:pt>
                <c:pt idx="9">
                  <c:v>16</c:v>
                </c:pt>
                <c:pt idx="10">
                  <c:v>14</c:v>
                </c:pt>
                <c:pt idx="11">
                  <c:v>13</c:v>
                </c:pt>
                <c:pt idx="12">
                  <c:v>12</c:v>
                </c:pt>
                <c:pt idx="13">
                  <c:v>10</c:v>
                </c:pt>
                <c:pt idx="14">
                  <c:v>9</c:v>
                </c:pt>
                <c:pt idx="15">
                  <c:v>8</c:v>
                </c:pt>
                <c:pt idx="16">
                  <c:v>7</c:v>
                </c:pt>
                <c:pt idx="17">
                  <c:v>6</c:v>
                </c:pt>
                <c:pt idx="18">
                  <c:v>4</c:v>
                </c:pt>
                <c:pt idx="19">
                  <c:v>2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0C-4C3F-A4B5-D01A74453F54}"/>
            </c:ext>
          </c:extLst>
        </c:ser>
        <c:ser>
          <c:idx val="1"/>
          <c:order val="1"/>
          <c:tx>
            <c:strRef>
              <c:f>'Burndown Chart'!$F$6</c:f>
              <c:strCache>
                <c:ptCount val="1"/>
                <c:pt idx="0">
                  <c:v>Ideal (pendientes)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'Burndown Chart'!$B$7:$B$29</c:f>
              <c:numCache>
                <c:formatCode>m/d/yyyy</c:formatCode>
                <c:ptCount val="23"/>
                <c:pt idx="0">
                  <c:v>45932</c:v>
                </c:pt>
                <c:pt idx="1">
                  <c:v>45933</c:v>
                </c:pt>
                <c:pt idx="2">
                  <c:v>45934</c:v>
                </c:pt>
                <c:pt idx="3">
                  <c:v>45935</c:v>
                </c:pt>
                <c:pt idx="4">
                  <c:v>45936</c:v>
                </c:pt>
                <c:pt idx="5">
                  <c:v>45937</c:v>
                </c:pt>
                <c:pt idx="6">
                  <c:v>45938</c:v>
                </c:pt>
                <c:pt idx="7">
                  <c:v>45939</c:v>
                </c:pt>
                <c:pt idx="8">
                  <c:v>45940</c:v>
                </c:pt>
                <c:pt idx="9">
                  <c:v>45941</c:v>
                </c:pt>
                <c:pt idx="10">
                  <c:v>45942</c:v>
                </c:pt>
                <c:pt idx="11">
                  <c:v>45943</c:v>
                </c:pt>
                <c:pt idx="12">
                  <c:v>45944</c:v>
                </c:pt>
                <c:pt idx="13">
                  <c:v>45945</c:v>
                </c:pt>
                <c:pt idx="14">
                  <c:v>45946</c:v>
                </c:pt>
                <c:pt idx="15">
                  <c:v>45947</c:v>
                </c:pt>
                <c:pt idx="16">
                  <c:v>45948</c:v>
                </c:pt>
                <c:pt idx="17">
                  <c:v>45949</c:v>
                </c:pt>
                <c:pt idx="18">
                  <c:v>45950</c:v>
                </c:pt>
                <c:pt idx="19">
                  <c:v>45951</c:v>
                </c:pt>
                <c:pt idx="20">
                  <c:v>45952</c:v>
                </c:pt>
                <c:pt idx="21">
                  <c:v>45953</c:v>
                </c:pt>
                <c:pt idx="22">
                  <c:v>45954</c:v>
                </c:pt>
              </c:numCache>
            </c:numRef>
          </c:cat>
          <c:val>
            <c:numRef>
              <c:f>'Burndown Chart'!$F$7:$F$29</c:f>
              <c:numCache>
                <c:formatCode>General</c:formatCode>
                <c:ptCount val="23"/>
                <c:pt idx="0">
                  <c:v>29</c:v>
                </c:pt>
                <c:pt idx="1">
                  <c:v>27.681818181818183</c:v>
                </c:pt>
                <c:pt idx="2">
                  <c:v>26.363636363636363</c:v>
                </c:pt>
                <c:pt idx="3">
                  <c:v>25.045454545454547</c:v>
                </c:pt>
                <c:pt idx="4">
                  <c:v>23.727272727272727</c:v>
                </c:pt>
                <c:pt idx="5">
                  <c:v>22.40909090909091</c:v>
                </c:pt>
                <c:pt idx="6">
                  <c:v>21.09090909090909</c:v>
                </c:pt>
                <c:pt idx="7">
                  <c:v>19.772727272727273</c:v>
                </c:pt>
                <c:pt idx="8">
                  <c:v>18.454545454545453</c:v>
                </c:pt>
                <c:pt idx="9">
                  <c:v>17.136363636363633</c:v>
                </c:pt>
                <c:pt idx="10">
                  <c:v>15.818181818181817</c:v>
                </c:pt>
                <c:pt idx="11">
                  <c:v>14.5</c:v>
                </c:pt>
                <c:pt idx="12">
                  <c:v>13.181818181818183</c:v>
                </c:pt>
                <c:pt idx="13">
                  <c:v>11.863636363636363</c:v>
                </c:pt>
                <c:pt idx="14">
                  <c:v>10.545454545454545</c:v>
                </c:pt>
                <c:pt idx="15">
                  <c:v>9.2272727272727284</c:v>
                </c:pt>
                <c:pt idx="16">
                  <c:v>7.9090909090909083</c:v>
                </c:pt>
                <c:pt idx="17">
                  <c:v>6.5909090909090917</c:v>
                </c:pt>
                <c:pt idx="18">
                  <c:v>5.2727272727272716</c:v>
                </c:pt>
                <c:pt idx="19">
                  <c:v>3.9545454545454541</c:v>
                </c:pt>
                <c:pt idx="20">
                  <c:v>2.6363636363636371</c:v>
                </c:pt>
                <c:pt idx="21">
                  <c:v>1.318181818181817</c:v>
                </c:pt>
                <c:pt idx="2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0C-4C3F-A4B5-D01A74453F5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0"/>
        <c:axId val="100"/>
      </c:lineChart>
      <c:catAx>
        <c:axId val="1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Fecha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0"/>
        <c:crosses val="autoZero"/>
        <c:auto val="0"/>
        <c:lblAlgn val="ctr"/>
        <c:lblOffset val="100"/>
        <c:noMultiLvlLbl val="0"/>
      </c:catAx>
      <c:valAx>
        <c:axId val="1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Issues pendientes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Pulse para desplazar la diapositiva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Pulse para editar el formato de las notas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&lt;cabecera&gt;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&lt;pie de página&gt;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42C7592-CFE7-42FB-89AA-DEB6720AA8D3}" type="slidenum"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CustomShape 2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AEE622EC-F013-42C6-A870-8B2202644740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5561C-125C-F16B-A76E-421E7F54F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C44F820D-9AD4-39D9-EAF9-08CFE5569D5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C2C47569-AAE9-E857-D178-B81FBBAD83F8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052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CustomShape 119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EEFE74C1-A5B9-421A-9B3A-4606B2B13B14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/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7FA38-A5CC-2B42-8D2C-AF2FDE9B0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5BA0D5D6-CC44-1FCF-1D37-16721B9E160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113631F9-E47F-85A1-A12F-24B3492F7C20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699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9747-4E04-5BAA-CCDA-FB33836C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B3DA0D48-87F1-AFA6-FF3F-380E59357FB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FB42F219-8D44-6436-FFAB-9C908CE88C40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128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C6D9C-29F6-7E64-06F0-84A670263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6867D91E-6D28-CF82-C0C3-3CEFB51E26E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993DA7AE-01A0-889C-77E4-DE1547CE3749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0765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0865-273F-623E-80FF-945E20DA4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662509EE-6BA3-1A8E-8F55-24F21E9D64F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A5AC87E1-F880-84A4-B1D9-D892735B6291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6055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71990-AC98-CCD0-40A0-233A33DBB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060E4BF4-1E1E-018A-6441-98BF2BFAAC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22E128E1-7368-F046-62A4-02F6857EF5B7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658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1D2F-1EF0-6C9F-BBAE-CEA4F5DA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>
            <a:extLst>
              <a:ext uri="{FF2B5EF4-FFF2-40B4-BE49-F238E27FC236}">
                <a16:creationId xmlns:a16="http://schemas.microsoft.com/office/drawing/2014/main" id="{095C0E47-8963-3074-2B1D-C7FBE5C7193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080" cy="445752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CustomShape 119">
            <a:extLst>
              <a:ext uri="{FF2B5EF4-FFF2-40B4-BE49-F238E27FC236}">
                <a16:creationId xmlns:a16="http://schemas.microsoft.com/office/drawing/2014/main" id="{A3CF3B79-0BFE-250D-A2C7-22BD8D35C4C3}"/>
              </a:ext>
            </a:extLst>
          </p:cNvPr>
          <p:cNvSpPr/>
          <p:nvPr/>
        </p:nvSpPr>
        <p:spPr>
          <a:xfrm>
            <a:off x="3830400" y="9443520"/>
            <a:ext cx="2912400" cy="480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9B26DC3-D8D0-4E48-806B-9A34D9996EE9}" type="slidenum">
              <a:rPr lang="es-E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s-E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270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7F0582-7031-48F8-8FA6-4022E81FD77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9326D5-F750-4AD4-8F11-96C1C13B8AD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C1197F3-6033-4147-8088-05EE95A6065A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912504-E543-4259-B264-F724992FA83A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E21EB96-3D7B-4DF8-BE7B-E7555D9BBAF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529A37-CC98-4358-A36C-BABE7437CED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3A7915-0B18-4F4A-A55E-248ECA7B592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DA571A-2902-4D1B-8FA3-8DDB7BA4711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479869-212E-40E2-B75B-FF9C69A7D3F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30B626-9335-4CCB-AA19-4495D86132E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8351FD-BD48-4D53-A4BF-AB49043F95A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A3CC08-CF70-47B7-808D-41C3C845075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>
            <a:alphaModFix amt="15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25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s-ES" sz="1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lang="es-E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091A9A0-AAE5-41DC-BE39-D73FED8AA595}" type="slidenum">
              <a:rPr lang="es-E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‹Nº›</a:t>
            </a:fld>
            <a:endParaRPr lang="es-E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0960" cy="35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s-E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strike="noStrike" spc="-1">
                <a:solidFill>
                  <a:srgbClr val="000000"/>
                </a:solidFill>
                <a:latin typeface="Times New Roman"/>
              </a:rPr>
              <a:t>&lt;fecha/hora&gt;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7"/>
          <p:cNvSpPr/>
          <p:nvPr/>
        </p:nvSpPr>
        <p:spPr>
          <a:xfrm>
            <a:off x="3415320" y="6640200"/>
            <a:ext cx="8737560" cy="85680"/>
          </a:xfrm>
          <a:custGeom>
            <a:avLst/>
            <a:gdLst>
              <a:gd name="textAreaLeft" fmla="*/ 0 w 8737560"/>
              <a:gd name="textAreaRight" fmla="*/ 8739360 w 8737560"/>
              <a:gd name="textAreaTop" fmla="*/ 0 h 85680"/>
              <a:gd name="textAreaBottom" fmla="*/ 87480 h 8568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2480" rIns="90000" bIns="4248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3956400" y="174600"/>
            <a:ext cx="6377760" cy="50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XLVII CURSO DIM</a:t>
            </a:r>
            <a:endParaRPr lang="es-E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3005280" y="4234680"/>
            <a:ext cx="6168960" cy="77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REVIEW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“Revista Ejercito”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10"/>
          <p:cNvSpPr/>
          <p:nvPr/>
        </p:nvSpPr>
        <p:spPr>
          <a:xfrm>
            <a:off x="5254920" y="6150600"/>
            <a:ext cx="6110640" cy="34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901"/>
              </a:spcBef>
            </a:pPr>
            <a:r>
              <a:rPr lang="es-E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Pozuelo de Alarcón, a 23 de Octubre 2025</a:t>
            </a:r>
            <a:endParaRPr lang="es-E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11"/>
          <p:cNvSpPr/>
          <p:nvPr/>
        </p:nvSpPr>
        <p:spPr>
          <a:xfrm>
            <a:off x="136440" y="5150880"/>
            <a:ext cx="8173440" cy="112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Scrum Master (Tutor Académico): 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Cte. Camilo Sesma Vázquez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Product Owner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Cap. Antonio Requena Martínez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Developer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Cap. Adolfo Soto Conde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Tutor de Unidad (JCISAT)</a:t>
            </a:r>
            <a:r>
              <a:rPr lang="es-ES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: Cte. José Luis Puerto Pérez</a:t>
            </a:r>
            <a:r>
              <a:rPr lang="es-ES" sz="1600" b="1" strike="noStrike" spc="-1">
                <a:solidFill>
                  <a:srgbClr val="000000"/>
                </a:solidFill>
                <a:latin typeface="Arial"/>
                <a:ea typeface="DejaVu Sans"/>
              </a:rPr>
              <a:t>		  	</a:t>
            </a:r>
            <a:endParaRPr lang="es-E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Imagen 2"/>
          <p:cNvPicPr/>
          <p:nvPr/>
        </p:nvPicPr>
        <p:blipFill>
          <a:blip r:embed="rId3"/>
          <a:stretch/>
        </p:blipFill>
        <p:spPr>
          <a:xfrm>
            <a:off x="4889160" y="675720"/>
            <a:ext cx="2401920" cy="3481560"/>
          </a:xfrm>
          <a:prstGeom prst="rect">
            <a:avLst/>
          </a:prstGeom>
          <a:ln w="0">
            <a:noFill/>
          </a:ln>
        </p:spPr>
      </p:pic>
      <p:pic>
        <p:nvPicPr>
          <p:cNvPr id="55" name="Imagen5"/>
          <p:cNvPicPr/>
          <p:nvPr/>
        </p:nvPicPr>
        <p:blipFill>
          <a:blip r:embed="rId4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3D0CE-751A-AF42-283F-F0F6F0FB4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06382C58-6524-B4B2-977B-E89FF630D8F5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7B41D7C-093B-1B9E-4985-24E833A1DCB9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7D406422-1B38-5D75-8835-26A6D27A863C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FCCB649D-2745-9441-A053-5A55059590EC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3593FC77-645F-C6E6-6219-D6D6FE29A284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B21E9388-DC5A-9E75-3CB6-0B08B1F7B8E4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7F15EDC5-A388-459E-43F1-B6A2ECD6129D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BBF0DBE7-B6FE-221B-9C24-C3DCA268AC86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78F0A9A9-55B0-DCB9-E341-9A48C1686F40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BURNDOWN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70CCD7D4-6E18-F8E6-99BA-3A5B8092E2D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27E2E278-4DD2-C197-CC95-2912CA812F8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CA164B33-D6BB-4E01-4990-B14616E5EBB0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464418"/>
              </p:ext>
            </p:extLst>
          </p:nvPr>
        </p:nvGraphicFramePr>
        <p:xfrm>
          <a:off x="1811400" y="719639"/>
          <a:ext cx="9061387" cy="5824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9729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F10DE-182F-FCAC-BC5F-51CE6EABB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6FE45C6D-6DAE-8C38-365F-B216B0C025B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9C11285-68C7-F42B-E8F6-3B82D3364D37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0A67A833-7F9A-3DD4-93DB-E13303061730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3FA2C14A-7E70-AE42-FB3B-B814D5892DA4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52820939-B3FF-0519-5F6D-7F2238C087AA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676F1187-35DD-28D2-AE5C-7F1AFA77C80B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A310FA13-539A-802F-E35E-152D5A49B95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3414A6C-3954-F8FD-E080-6B1499622816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8800FA75-C2EB-33CE-A2B5-B8DBF98D27B1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DEMOSTRACION 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772D123F-572E-56EF-BD57-30DA386F3CE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01B006C9-4A74-1EAF-505D-1C44D7FAB401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C22683E9-E190-3178-C48B-5D354A42A7CC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9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Imagen 464"/>
          <p:cNvPicPr/>
          <p:nvPr/>
        </p:nvPicPr>
        <p:blipFill>
          <a:blip r:embed="rId2"/>
          <a:stretch/>
        </p:blipFill>
        <p:spPr>
          <a:xfrm>
            <a:off x="4375080" y="900000"/>
            <a:ext cx="3360240" cy="5420520"/>
          </a:xfrm>
          <a:prstGeom prst="rect">
            <a:avLst/>
          </a:prstGeom>
          <a:ln w="0">
            <a:noFill/>
          </a:ln>
        </p:spPr>
      </p:pic>
      <p:pic>
        <p:nvPicPr>
          <p:cNvPr id="585" name="Imagen 28"/>
          <p:cNvPicPr/>
          <p:nvPr/>
        </p:nvPicPr>
        <p:blipFill>
          <a:blip r:embed="rId3"/>
          <a:stretch/>
        </p:blipFill>
        <p:spPr>
          <a:xfrm>
            <a:off x="87480" y="5184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586" name="Imagen 13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587" name="CustomShape 58"/>
          <p:cNvSpPr/>
          <p:nvPr/>
        </p:nvSpPr>
        <p:spPr>
          <a:xfrm>
            <a:off x="1703880" y="39168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" name="CustomShape 59"/>
          <p:cNvSpPr/>
          <p:nvPr/>
        </p:nvSpPr>
        <p:spPr>
          <a:xfrm>
            <a:off x="2226240" y="39168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9" name="CustomShape 60"/>
          <p:cNvSpPr/>
          <p:nvPr/>
        </p:nvSpPr>
        <p:spPr>
          <a:xfrm>
            <a:off x="2628000" y="39168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0" name="CustomShape 61"/>
          <p:cNvSpPr/>
          <p:nvPr/>
        </p:nvSpPr>
        <p:spPr>
          <a:xfrm>
            <a:off x="2910960" y="39168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CustomShape 62"/>
          <p:cNvSpPr/>
          <p:nvPr/>
        </p:nvSpPr>
        <p:spPr>
          <a:xfrm>
            <a:off x="771840" y="39168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2" name="CustomShape 72"/>
          <p:cNvSpPr/>
          <p:nvPr/>
        </p:nvSpPr>
        <p:spPr>
          <a:xfrm>
            <a:off x="2991240" y="239760"/>
            <a:ext cx="6154560" cy="361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endParaRPr lang="es-E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CustomShape 8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CustomShape 10"/>
          <p:cNvSpPr/>
          <p:nvPr/>
        </p:nvSpPr>
        <p:spPr>
          <a:xfrm>
            <a:off x="5580000" y="304560"/>
            <a:ext cx="339588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ÍNDICE</a:t>
            </a:r>
            <a:endParaRPr lang="es-ES" sz="2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Imagen5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72" name="Imagen 4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2"/>
          <p:cNvSpPr/>
          <p:nvPr/>
        </p:nvSpPr>
        <p:spPr>
          <a:xfrm>
            <a:off x="609480" y="1065960"/>
            <a:ext cx="1095804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22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</a:t>
            </a:r>
            <a:r>
              <a:rPr lang="es-ES" sz="26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Planning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</a:t>
            </a:r>
            <a:r>
              <a:rPr lang="es-ES" sz="2400" spc="-1" dirty="0">
                <a:solidFill>
                  <a:srgbClr val="000000"/>
                </a:solidFill>
              </a:rPr>
              <a:t>Sprint 01 Backlog </a:t>
            </a:r>
          </a:p>
          <a:p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Épicas</a:t>
            </a:r>
          </a:p>
          <a:p>
            <a:r>
              <a:rPr lang="es-ES" sz="2400" spc="-1" dirty="0">
                <a:solidFill>
                  <a:srgbClr val="000000"/>
                </a:solidFill>
                <a:latin typeface="Arial"/>
                <a:ea typeface="DejaVu Sans"/>
              </a:rPr>
              <a:t>	- Incrementos</a:t>
            </a:r>
            <a:endParaRPr lang="es-ES" sz="24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r>
              <a:rPr lang="es-ES" sz="2400" spc="-1" dirty="0">
                <a:solidFill>
                  <a:srgbClr val="000000"/>
                </a:solidFill>
                <a:latin typeface="Arial"/>
                <a:ea typeface="DejaVu Sans"/>
              </a:rPr>
              <a:t>	- </a:t>
            </a:r>
            <a:r>
              <a:rPr lang="es-ES" sz="2400" spc="-1" dirty="0" err="1">
                <a:solidFill>
                  <a:srgbClr val="000000"/>
                </a:solidFill>
                <a:latin typeface="Arial"/>
                <a:ea typeface="DejaVu Sans"/>
              </a:rPr>
              <a:t>Burndown</a:t>
            </a:r>
            <a:endParaRPr lang="es-ES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defTabSz="914400">
              <a:lnSpc>
                <a:spcPct val="100000"/>
              </a:lnSpc>
            </a:pPr>
            <a:r>
              <a:rPr lang="es-E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- Presentación aplicación</a:t>
            </a: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10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CustomShape 111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CustomShape 112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CustomShape 113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CustomShape 114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CustomShape 115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CustomShape 116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CustomShape 117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CustomShape 118"/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PLANNING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84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3"/>
          <p:cNvSpPr/>
          <p:nvPr/>
        </p:nvSpPr>
        <p:spPr>
          <a:xfrm>
            <a:off x="609480" y="1065960"/>
            <a:ext cx="1095804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EBBAF2-3E0E-5663-2BDA-EC300C2ADB96}"/>
              </a:ext>
            </a:extLst>
          </p:cNvPr>
          <p:cNvSpPr txBox="1"/>
          <p:nvPr/>
        </p:nvSpPr>
        <p:spPr>
          <a:xfrm>
            <a:off x="624480" y="1310400"/>
            <a:ext cx="10809960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</a:pPr>
            <a:r>
              <a:rPr lang="es-E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SPRINT GOAL: 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el ciclo completo de creación, evaluación y agrupación de artículos hasta su asignación a un número de revista.</a:t>
            </a:r>
          </a:p>
          <a:p>
            <a:pPr marL="800100" lvl="1" indent="-342900" algn="just">
              <a:lnSpc>
                <a:spcPct val="150000"/>
              </a:lnSpc>
              <a:spcBef>
                <a:spcPts val="900"/>
              </a:spcBef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Gestionar Autores y su información asociada (datos, documentos y perfil militar)</a:t>
            </a:r>
          </a:p>
          <a:p>
            <a:pPr marL="800100"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Registrar y gestionar consejeros, junto con sus evaluaciones de artículos.</a:t>
            </a:r>
          </a:p>
          <a:p>
            <a:pPr marL="800100" lvl="1" indent="-342900" algn="just">
              <a:lnSpc>
                <a:spcPct val="150000"/>
              </a:lnSpc>
              <a:spcAft>
                <a:spcPts val="9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Consolidar los artículos en Números de Revista, con control editorial básico.</a:t>
            </a:r>
          </a:p>
          <a:p>
            <a:pPr indent="288290" algn="just">
              <a:lnSpc>
                <a:spcPct val="150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objetivo para el Sprint 01, contribuye al alcanzar el objetivo del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s-E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reduciendo los artículos gestionados por los Redactores y los procesos manuales de introducción de datos.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/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/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/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/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/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/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/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/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/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BACKLOG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/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AEF4D8F-502B-F7A8-CA9E-DEA23EBF3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03" y="880200"/>
            <a:ext cx="3506558" cy="5558652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116E5659-2109-D105-D0AB-325B6ED9A4DB}"/>
              </a:ext>
            </a:extLst>
          </p:cNvPr>
          <p:cNvSpPr/>
          <p:nvPr/>
        </p:nvSpPr>
        <p:spPr>
          <a:xfrm>
            <a:off x="4743088" y="3024218"/>
            <a:ext cx="577516" cy="10226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1E6584-F705-909D-ED6F-09C0847FBD80}"/>
              </a:ext>
            </a:extLst>
          </p:cNvPr>
          <p:cNvSpPr txBox="1"/>
          <p:nvPr/>
        </p:nvSpPr>
        <p:spPr>
          <a:xfrm>
            <a:off x="5502442" y="2012492"/>
            <a:ext cx="63687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PBI-01: </a:t>
            </a:r>
            <a:r>
              <a:rPr lang="es-ES" sz="2800" dirty="0"/>
              <a:t>Gestión de Autores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PBI-02: </a:t>
            </a:r>
            <a:r>
              <a:rPr lang="es-ES" sz="2800" dirty="0"/>
              <a:t>Gestión de Artículos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PBI-03: </a:t>
            </a:r>
            <a:r>
              <a:rPr lang="es-ES" sz="2800" dirty="0"/>
              <a:t>Gestión de Consejeros y Evaluaciones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PBI-04: </a:t>
            </a:r>
            <a:r>
              <a:rPr lang="es-ES" sz="2800" dirty="0"/>
              <a:t>Números de Revista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PBI-12: </a:t>
            </a:r>
            <a:r>
              <a:rPr lang="es-ES" sz="2800" dirty="0"/>
              <a:t>Administración de Usuarios y Roles</a:t>
            </a:r>
          </a:p>
          <a:p>
            <a:endParaRPr lang="es-E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7E8F6-4BBF-9065-511F-D11236EB2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CA9D550D-E088-B045-2DD9-440045639A2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CC311B4F-2C8F-B58C-3C35-18B04D6C321B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6AD4DDA7-D5BC-C4DE-A8F1-55E5436836A3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9C933D4B-6CB4-2FC6-123E-39AEA793B4F0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DACD1AD7-03F7-F2A6-1515-C1CB4835BCAD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81EE7910-D7B5-643E-1406-72B5D989FCA4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36B4B341-17A8-AADC-ED4F-AE280391F42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3A1C8300-D2BF-5842-D616-AC983ED03528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FCB7BC64-DAFA-2E34-32A7-02A28CFB5090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SPRINT 01 BACKLOG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48AFAE55-D621-03D2-08CF-A735B610972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4C073819-A461-BFF2-4945-10ED6D04E83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BFF34511-49DD-C6F0-6EAF-61BC80BD7C11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122C19F-9923-670C-ACBC-73B88A453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90031"/>
              </p:ext>
            </p:extLst>
          </p:nvPr>
        </p:nvGraphicFramePr>
        <p:xfrm>
          <a:off x="870943" y="810360"/>
          <a:ext cx="10507577" cy="4970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2651">
                  <a:extLst>
                    <a:ext uri="{9D8B030D-6E8A-4147-A177-3AD203B41FA5}">
                      <a16:colId xmlns:a16="http://schemas.microsoft.com/office/drawing/2014/main" val="2693798118"/>
                    </a:ext>
                  </a:extLst>
                </a:gridCol>
                <a:gridCol w="2512477">
                  <a:extLst>
                    <a:ext uri="{9D8B030D-6E8A-4147-A177-3AD203B41FA5}">
                      <a16:colId xmlns:a16="http://schemas.microsoft.com/office/drawing/2014/main" val="763209287"/>
                    </a:ext>
                  </a:extLst>
                </a:gridCol>
                <a:gridCol w="2267672">
                  <a:extLst>
                    <a:ext uri="{9D8B030D-6E8A-4147-A177-3AD203B41FA5}">
                      <a16:colId xmlns:a16="http://schemas.microsoft.com/office/drawing/2014/main" val="1651327139"/>
                    </a:ext>
                  </a:extLst>
                </a:gridCol>
                <a:gridCol w="3594777">
                  <a:extLst>
                    <a:ext uri="{9D8B030D-6E8A-4147-A177-3AD203B41FA5}">
                      <a16:colId xmlns:a16="http://schemas.microsoft.com/office/drawing/2014/main" val="3879920632"/>
                    </a:ext>
                  </a:extLst>
                </a:gridCol>
              </a:tblGrid>
              <a:tr h="42488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Actor / Impacto Clave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PBI Sprint 01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Casos de Uso (CU)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600" b="1" u="none" strike="noStrike" kern="0" baseline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Entregable</a:t>
                      </a:r>
                      <a:endParaRPr lang="es-ES" sz="1600" b="1" i="0" u="none" strike="noStrike" kern="0" baseline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975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Autor – Gestión autónoma de sus datos y artículos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PBI-01 Gestión de Autores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CU.05 – CU.10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Panel de carga/modificación de datos de autor y contacto; Formulario de carga de datos de Perfil Militar; Formulario de carga de datos bancarios; Formulario de carga de documentos DNI, CV y opcionales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633353201"/>
                  </a:ext>
                </a:extLst>
              </a:tr>
              <a:tr h="38045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Reducir los pasos para registrar artículos y autores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PBI-02 Gestión de Artículos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CU.11 – CU.15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Formulario de carga de artículos y control de versiones; Edición de los estados de un artículo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970018239"/>
                  </a:ext>
                </a:extLst>
              </a:tr>
              <a:tr h="47324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Consolidar la configuración de los números de la revista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CU.23 – CU.34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Panel de gestión de números de la revista; Panel de edición de secciones; Marcado y asignación de artículos propuestos a las secciones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14042858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Consejero – Agilizar el ciclo de evaluación de artículos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PBI-03 Consejeros y Evaluaciones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CU.16 – CU.22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Listado de Consejeros registrados; Alta, baja y edición de Consejeros; Panel de consejeros con asignación de artículos; Registro de evaluaciones con campos de nota y recomendación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2324607154"/>
                  </a:ext>
                </a:extLst>
              </a:tr>
              <a:tr h="49835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Consejero – Acceso directo a los artículos a evaluar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PBI-03 Consejeros y Evaluaciones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CU.16 – CU.21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Enlace de subida de informes de evaluación; Descarga de manuscritos anonimizados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2615943789"/>
                  </a:ext>
                </a:extLst>
              </a:tr>
              <a:tr h="5935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Redactor – Reducir etapas para distribución física a autores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CU.25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Plantilla configurable de etiquetas de envío postal; Exportación de etiquetas de envío postal (PDF/XLS)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765742338"/>
                  </a:ext>
                </a:extLst>
              </a:tr>
              <a:tr h="23261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Dirección – Facilitar la monitorización del proceso editorial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CU.24 – CU.31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Asignación de estados a los Números de Revista; Observaciones asociadas a artículos y control de versiones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3601771052"/>
                  </a:ext>
                </a:extLst>
              </a:tr>
              <a:tr h="37162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Dirección – Recibir información detallada sobre la revista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PBI-04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l-PL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CU.29 – CU.30, CU.44</a:t>
                      </a:r>
                      <a:endParaRPr lang="pl-PL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Panel de informes y estadísticas; Componentes de búsqueda por artículos, autores y números de revista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443653270"/>
                  </a:ext>
                </a:extLst>
              </a:tr>
              <a:tr h="85058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>
                          <a:effectLst/>
                          <a:latin typeface="Arial" panose="020B0604020202020204" pitchFamily="34" charset="0"/>
                        </a:rPr>
                        <a:t>Administrador – Proveer acceso a la plataforma a nuevos usuarios</a:t>
                      </a:r>
                      <a:endParaRPr lang="es-ES" sz="1000" b="0" i="0" u="none" strike="noStrike" kern="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PBI-12 Administración de Usuarios y Roles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CU.02 – CU.04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u="none" strike="noStrike" kern="0" baseline="0" dirty="0">
                          <a:effectLst/>
                          <a:latin typeface="Arial" panose="020B0604020202020204" pitchFamily="34" charset="0"/>
                        </a:rPr>
                        <a:t>Formulario de alta de usuarios; Panel de gestión de roles; Panel de notificaciones y gestión de credenciales</a:t>
                      </a:r>
                      <a:endParaRPr lang="es-ES" sz="1000" b="0" i="0" u="none" strike="noStrike" kern="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1" marR="2161" marT="2161" marB="0" anchor="ctr"/>
                </a:tc>
                <a:extLst>
                  <a:ext uri="{0D108BD9-81ED-4DB2-BD59-A6C34878D82A}">
                    <a16:rowId xmlns:a16="http://schemas.microsoft.com/office/drawing/2014/main" val="399427352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EB452EA-8A18-2237-94C7-2D416E0F2609}"/>
              </a:ext>
            </a:extLst>
          </p:cNvPr>
          <p:cNvSpPr txBox="1"/>
          <p:nvPr/>
        </p:nvSpPr>
        <p:spPr>
          <a:xfrm>
            <a:off x="3573227" y="5890742"/>
            <a:ext cx="5783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Refinamiento:</a:t>
            </a:r>
            <a:r>
              <a:rPr lang="es-ES" sz="3200" b="1" dirty="0">
                <a:solidFill>
                  <a:schemeClr val="accent1"/>
                </a:solidFill>
              </a:rPr>
              <a:t> 29 Issues</a:t>
            </a:r>
          </a:p>
        </p:txBody>
      </p:sp>
    </p:spTree>
    <p:extLst>
      <p:ext uri="{BB962C8B-B14F-4D97-AF65-F5344CB8AC3E}">
        <p14:creationId xmlns:p14="http://schemas.microsoft.com/office/powerpoint/2010/main" val="257645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A060EA-1B51-1636-EEB4-6D5FEE76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772D02C5-E326-4DA9-E66F-6C644997C799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E57BC376-7B03-7519-70B5-14B123BE92CF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135B4DF9-2A34-1AC4-98AC-682251B5BCBA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4DCE6F2E-C8D4-3D18-DBFD-43850364345F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A0513804-9B8A-C6A4-2D12-3BAF2B032CA4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F2986895-4C3B-80EA-443B-D20223661473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838D191D-E0F5-3E67-F568-990AC8339EE0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30EFFC6B-A7B4-28D5-3192-E9D9C96AD658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1EC6F46A-E36A-416A-C71E-3181047E8DD9}"/>
              </a:ext>
            </a:extLst>
          </p:cNvPr>
          <p:cNvSpPr/>
          <p:nvPr/>
        </p:nvSpPr>
        <p:spPr>
          <a:xfrm>
            <a:off x="3917520" y="2606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ÉPICAS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6EB093E5-980E-F358-1A2A-F9C9546FFE7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E4C1033E-6BFF-D263-0C15-825AE16BF13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39764CDE-C9BE-86E4-BA7F-10D719ACC12C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E31102-98A3-902A-185D-42AD31A4E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9" y="2814943"/>
            <a:ext cx="10603832" cy="332341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EB818B-63B2-BE3C-B571-FEDCD22E3C93}"/>
              </a:ext>
            </a:extLst>
          </p:cNvPr>
          <p:cNvSpPr txBox="1"/>
          <p:nvPr/>
        </p:nvSpPr>
        <p:spPr>
          <a:xfrm>
            <a:off x="3749366" y="943642"/>
            <a:ext cx="76679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rgbClr val="0070C0"/>
                </a:solidFill>
              </a:rPr>
              <a:t>3 Épicas: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Autores y Artículos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Consejeros y Evaluaciones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/>
              <a:t>Gestión de Números de Revista</a:t>
            </a: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28292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D1BE67-59A1-D51F-B83C-9CF048DA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EC3FA201-69A8-D3E3-4AD5-6B470B2A0E85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5AB4A82A-FAA8-84CF-8ED5-266513CE07ED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0746B91A-C35F-3081-5A15-B3FC88484E9B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9F1E56F3-DCC2-3747-CF8E-4FB3DE0F9278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B26E9B98-7B49-E237-8575-6691EB630DB0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49DD2904-6504-2262-BE7D-2D12C20A4FF3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B8CF35E3-9288-1D16-E620-C9E1AD58F916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6F8BD225-6C5F-84AF-0B56-218FEA0969A2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E08710BF-1F72-61D0-8A65-80AC9B30FA55}"/>
              </a:ext>
            </a:extLst>
          </p:cNvPr>
          <p:cNvSpPr/>
          <p:nvPr/>
        </p:nvSpPr>
        <p:spPr>
          <a:xfrm>
            <a:off x="3905522" y="2120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INCREMENTOS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F66775B8-E2B8-8CCC-3402-BF28B4119E4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B61C9679-5AD8-B644-A46C-DF3F0751F87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B73EDEA3-2E5B-90EB-6288-D5AB232AE730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676199-0DF2-B907-8C56-6AB09199E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20" y="622800"/>
            <a:ext cx="6984432" cy="596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BD3101-9BE3-E924-F182-E019640E1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03477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9CCE10F-7707-2964-80D2-0EDC188FA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45215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438402A-DD12-09B4-584B-709A7DC9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86953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D96EB40-7587-7051-B0D9-13DF83AF4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2297498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EFC68E5D-EA05-54B5-CD47-03D0893CB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04" y="2726210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9CCCC8EC-C7A7-2E5E-6999-573C869A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04" y="311918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BC57545B-E356-1B14-AB17-65CCE0FB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004" y="3644763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EDC78AC4-5214-1C3F-3F10-E643491DA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193" y="4090720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E1E7FD59-7227-8370-7765-54CAB9458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82" y="453667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105AA618-6ECC-B0F5-ADAC-62AD03309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82" y="4982634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B8B314C8-EDBA-5BB5-7093-ADDE7F331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193" y="539817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DF9C17C8-1022-07A1-04D2-F58860E27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541" y="5823221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4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73D16-4CC5-F1A2-B2D5-99A7F39D0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7803DE45-5B70-EC8C-01D8-25ED430C923B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9B35DE13-D23B-E0A1-D698-8EBD11A536C1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8EF19CA3-4B91-027B-0395-96995EDEBD5B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EF21BD3D-0095-F134-E37C-6D43FA401A97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8D666114-CC28-25BB-DBDB-2F8BFB8C1EE8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0B161E2B-4412-44D2-2BBC-000104587DCE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BFC70CCC-10C9-D791-44D1-9C95F06A96A7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41972EB-2881-F80A-6366-F7A566B769F9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A2101A50-313E-7703-9BAA-79897A63918C}"/>
              </a:ext>
            </a:extLst>
          </p:cNvPr>
          <p:cNvSpPr/>
          <p:nvPr/>
        </p:nvSpPr>
        <p:spPr>
          <a:xfrm>
            <a:off x="3905522" y="2120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INCREMENTOS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69C148D5-FCB4-AE2F-AA73-04770F401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2690859E-496D-E85A-6A3C-160D81EF0D1C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810B9152-FAFC-7FA1-8B09-3CF7EE77F2EF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448F8F1-9694-31EE-CAE1-E63BF40FF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034779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821629CC-F93D-0C17-E017-52A88C5D3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1782228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CE4AB4FF-F944-27CA-A642-CDF383E62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2" y="2337306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7A065AC-6B35-2C97-D95A-D080A34DC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87" y="590724"/>
            <a:ext cx="7877607" cy="57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47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8BE5D-B37E-EC39-B519-99FE516D6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10">
            <a:extLst>
              <a:ext uri="{FF2B5EF4-FFF2-40B4-BE49-F238E27FC236}">
                <a16:creationId xmlns:a16="http://schemas.microsoft.com/office/drawing/2014/main" id="{0269DF86-7376-E6B9-7435-E084D7121536}"/>
              </a:ext>
            </a:extLst>
          </p:cNvPr>
          <p:cNvSpPr/>
          <p:nvPr/>
        </p:nvSpPr>
        <p:spPr>
          <a:xfrm>
            <a:off x="772560" y="392040"/>
            <a:ext cx="960120" cy="199080"/>
          </a:xfrm>
          <a:custGeom>
            <a:avLst/>
            <a:gdLst>
              <a:gd name="textAreaLeft" fmla="*/ 0 w 960120"/>
              <a:gd name="textAreaRight" fmla="*/ 961920 w 96012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111">
            <a:extLst>
              <a:ext uri="{FF2B5EF4-FFF2-40B4-BE49-F238E27FC236}">
                <a16:creationId xmlns:a16="http://schemas.microsoft.com/office/drawing/2014/main" id="{38293779-6BFF-51BA-287A-F3B940D2CBA9}"/>
              </a:ext>
            </a:extLst>
          </p:cNvPr>
          <p:cNvSpPr/>
          <p:nvPr/>
        </p:nvSpPr>
        <p:spPr>
          <a:xfrm>
            <a:off x="1704960" y="392040"/>
            <a:ext cx="558360" cy="199080"/>
          </a:xfrm>
          <a:custGeom>
            <a:avLst/>
            <a:gdLst>
              <a:gd name="textAreaLeft" fmla="*/ 0 w 558360"/>
              <a:gd name="textAreaRight" fmla="*/ 560160 w 5583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112">
            <a:extLst>
              <a:ext uri="{FF2B5EF4-FFF2-40B4-BE49-F238E27FC236}">
                <a16:creationId xmlns:a16="http://schemas.microsoft.com/office/drawing/2014/main" id="{FCB54177-5EF4-3676-8B33-2DE96904ECD4}"/>
              </a:ext>
            </a:extLst>
          </p:cNvPr>
          <p:cNvSpPr/>
          <p:nvPr/>
        </p:nvSpPr>
        <p:spPr>
          <a:xfrm>
            <a:off x="2227320" y="392040"/>
            <a:ext cx="444240" cy="199080"/>
          </a:xfrm>
          <a:custGeom>
            <a:avLst/>
            <a:gdLst>
              <a:gd name="textAreaLeft" fmla="*/ 0 w 444240"/>
              <a:gd name="textAreaRight" fmla="*/ 446040 w 44424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113">
            <a:extLst>
              <a:ext uri="{FF2B5EF4-FFF2-40B4-BE49-F238E27FC236}">
                <a16:creationId xmlns:a16="http://schemas.microsoft.com/office/drawing/2014/main" id="{D2F678B6-B5CF-91AD-DC17-EB558EF1744E}"/>
              </a:ext>
            </a:extLst>
          </p:cNvPr>
          <p:cNvSpPr/>
          <p:nvPr/>
        </p:nvSpPr>
        <p:spPr>
          <a:xfrm>
            <a:off x="2629080" y="392040"/>
            <a:ext cx="329760" cy="199080"/>
          </a:xfrm>
          <a:custGeom>
            <a:avLst/>
            <a:gdLst>
              <a:gd name="textAreaLeft" fmla="*/ 0 w 329760"/>
              <a:gd name="textAreaRight" fmla="*/ 331560 w 32976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114">
            <a:extLst>
              <a:ext uri="{FF2B5EF4-FFF2-40B4-BE49-F238E27FC236}">
                <a16:creationId xmlns:a16="http://schemas.microsoft.com/office/drawing/2014/main" id="{89A5CBA3-0256-B77F-1B96-224648DD5E4B}"/>
              </a:ext>
            </a:extLst>
          </p:cNvPr>
          <p:cNvSpPr/>
          <p:nvPr/>
        </p:nvSpPr>
        <p:spPr>
          <a:xfrm>
            <a:off x="2991240" y="392040"/>
            <a:ext cx="213480" cy="199080"/>
          </a:xfrm>
          <a:custGeom>
            <a:avLst/>
            <a:gdLst>
              <a:gd name="textAreaLeft" fmla="*/ 0 w 213480"/>
              <a:gd name="textAreaRight" fmla="*/ 215280 w 2134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115">
            <a:extLst>
              <a:ext uri="{FF2B5EF4-FFF2-40B4-BE49-F238E27FC236}">
                <a16:creationId xmlns:a16="http://schemas.microsoft.com/office/drawing/2014/main" id="{830E4723-96D7-81E9-262C-ED18F3D98E07}"/>
              </a:ext>
            </a:extLst>
          </p:cNvPr>
          <p:cNvSpPr/>
          <p:nvPr/>
        </p:nvSpPr>
        <p:spPr>
          <a:xfrm>
            <a:off x="2912040" y="392040"/>
            <a:ext cx="136080" cy="199080"/>
          </a:xfrm>
          <a:custGeom>
            <a:avLst/>
            <a:gdLst>
              <a:gd name="textAreaLeft" fmla="*/ 0 w 136080"/>
              <a:gd name="textAreaRight" fmla="*/ 137880 w 136080"/>
              <a:gd name="textAreaTop" fmla="*/ 0 h 199080"/>
              <a:gd name="textAreaBottom" fmla="*/ 200880 h 19908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CustomShape 116">
            <a:extLst>
              <a:ext uri="{FF2B5EF4-FFF2-40B4-BE49-F238E27FC236}">
                <a16:creationId xmlns:a16="http://schemas.microsoft.com/office/drawing/2014/main" id="{412E6654-08A2-9839-4E27-00624BEF0041}"/>
              </a:ext>
            </a:extLst>
          </p:cNvPr>
          <p:cNvSpPr/>
          <p:nvPr/>
        </p:nvSpPr>
        <p:spPr>
          <a:xfrm>
            <a:off x="3492360" y="6585120"/>
            <a:ext cx="7161840" cy="60840"/>
          </a:xfrm>
          <a:custGeom>
            <a:avLst/>
            <a:gdLst>
              <a:gd name="textAreaLeft" fmla="*/ 0 w 7161840"/>
              <a:gd name="textAreaRight" fmla="*/ 7163640 w 7161840"/>
              <a:gd name="textAreaTop" fmla="*/ 0 h 60840"/>
              <a:gd name="textAreaBottom" fmla="*/ 62640 h 608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7640" rIns="90000" bIns="1764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117">
            <a:extLst>
              <a:ext uri="{FF2B5EF4-FFF2-40B4-BE49-F238E27FC236}">
                <a16:creationId xmlns:a16="http://schemas.microsoft.com/office/drawing/2014/main" id="{1DB7D728-ADB5-9EBE-53F7-16C56812E0AD}"/>
              </a:ext>
            </a:extLst>
          </p:cNvPr>
          <p:cNvSpPr/>
          <p:nvPr/>
        </p:nvSpPr>
        <p:spPr>
          <a:xfrm>
            <a:off x="3917520" y="260640"/>
            <a:ext cx="6463080" cy="54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s-E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118">
            <a:extLst>
              <a:ext uri="{FF2B5EF4-FFF2-40B4-BE49-F238E27FC236}">
                <a16:creationId xmlns:a16="http://schemas.microsoft.com/office/drawing/2014/main" id="{A768C3FF-6C56-94E4-885D-6C23B02BE4E5}"/>
              </a:ext>
            </a:extLst>
          </p:cNvPr>
          <p:cNvSpPr/>
          <p:nvPr/>
        </p:nvSpPr>
        <p:spPr>
          <a:xfrm>
            <a:off x="3905522" y="212040"/>
            <a:ext cx="5238360" cy="4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s-ES" sz="26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INCREMENTOS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Imagen 24">
            <a:extLst>
              <a:ext uri="{FF2B5EF4-FFF2-40B4-BE49-F238E27FC236}">
                <a16:creationId xmlns:a16="http://schemas.microsoft.com/office/drawing/2014/main" id="{37C4BDFA-64FE-F095-1B50-084FCEB9713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3880" cy="828720"/>
          </a:xfrm>
          <a:prstGeom prst="rect">
            <a:avLst/>
          </a:prstGeom>
          <a:ln w="0">
            <a:noFill/>
          </a:ln>
        </p:spPr>
      </p:pic>
      <p:pic>
        <p:nvPicPr>
          <p:cNvPr id="96" name="Imagen 25">
            <a:extLst>
              <a:ext uri="{FF2B5EF4-FFF2-40B4-BE49-F238E27FC236}">
                <a16:creationId xmlns:a16="http://schemas.microsoft.com/office/drawing/2014/main" id="{BC98C9FD-FCB1-8991-DD87-46D35430DBF6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3880" cy="103860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3">
            <a:extLst>
              <a:ext uri="{FF2B5EF4-FFF2-40B4-BE49-F238E27FC236}">
                <a16:creationId xmlns:a16="http://schemas.microsoft.com/office/drawing/2014/main" id="{E8A61222-7343-F8CA-CEA5-67A557D1A8FF}"/>
              </a:ext>
            </a:extLst>
          </p:cNvPr>
          <p:cNvSpPr/>
          <p:nvPr/>
        </p:nvSpPr>
        <p:spPr>
          <a:xfrm>
            <a:off x="610920" y="932760"/>
            <a:ext cx="2437200" cy="520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defTabSz="914400">
              <a:lnSpc>
                <a:spcPct val="100000"/>
              </a:lnSpc>
            </a:pPr>
            <a:endParaRPr lang="es-E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DBE6A7-AA6F-D48A-FA3C-E739A656B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971" y="1430440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55FDFF2D-9744-B52B-6287-B3CF2177C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621" y="1967686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01646C45-BB5F-54A1-8371-4B41B0F13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621" y="254052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EEBED4AE-495E-8846-8C3F-89799961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971" y="932760"/>
            <a:ext cx="7719171" cy="511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1A03B999-36C4-1BC3-80C9-1A4F7D4A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139" y="4746317"/>
            <a:ext cx="385700" cy="38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95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655</Words>
  <Application>Microsoft Office PowerPoint</Application>
  <PresentationFormat>Panorámica</PresentationFormat>
  <Paragraphs>95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Adolfo Soto</dc:creator>
  <dc:description/>
  <cp:lastModifiedBy>adolfo soto conde</cp:lastModifiedBy>
  <cp:revision>69</cp:revision>
  <dcterms:created xsi:type="dcterms:W3CDTF">2023-03-27T19:37:55Z</dcterms:created>
  <dcterms:modified xsi:type="dcterms:W3CDTF">2025-10-20T17:01:00Z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0x0101009D1AEF9E2480CE4D88AEBC66E1FB1F7A</vt:lpwstr>
  </property>
  <property fmtid="{D5CDD505-2E9C-101B-9397-08002B2CF9AE}" pid="3" name="MediaServiceImageTags">
    <vt:lpwstr/>
  </property>
  <property fmtid="{D5CDD505-2E9C-101B-9397-08002B2CF9AE}" pid="4" name="Notes">
    <vt:i4>39</vt:i4>
  </property>
  <property fmtid="{D5CDD505-2E9C-101B-9397-08002B2CF9AE}" pid="5" name="PresentationFormat">
    <vt:lpwstr>Panorámica</vt:lpwstr>
  </property>
  <property fmtid="{D5CDD505-2E9C-101B-9397-08002B2CF9AE}" pid="6" name="Slides">
    <vt:i4>41</vt:i4>
  </property>
</Properties>
</file>