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8.png" ContentType="image/png"/>
  <Override PartName="/ppt/media/image20.png" ContentType="image/png"/>
  <Override PartName="/ppt/media/image13.jpeg" ContentType="image/jpeg"/>
  <Override PartName="/ppt/media/image8.jpeg" ContentType="image/jpeg"/>
  <Override PartName="/ppt/media/image12.jpeg" ContentType="image/jpeg"/>
  <Override PartName="/ppt/media/image11.png" ContentType="image/png"/>
  <Override PartName="/ppt/media/image2.png" ContentType="image/png"/>
  <Override PartName="/ppt/media/image22.png" ContentType="image/png"/>
  <Override PartName="/ppt/media/image1.jpeg" ContentType="image/jpeg"/>
  <Override PartName="/ppt/media/image6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15.jpeg" ContentType="image/jpeg"/>
  <Override PartName="/ppt/media/image14.jpeg" ContentType="image/jpeg"/>
  <Override PartName="/ppt/media/image3.png" ContentType="image/png"/>
  <Override PartName="/ppt/media/image4.jpeg" ContentType="image/jpeg"/>
  <Override PartName="/ppt/media/image5.jpeg" ContentType="image/jpeg"/>
  <Override PartName="/ppt/media/image7.png" ContentType="image/png"/>
  <Override PartName="/ppt/media/image17.jpeg" ContentType="image/jpeg"/>
  <Override PartName="/ppt/media/image1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278" r:id="rId49"/>
    <p:sldId id="279" r:id="rId50"/>
    <p:sldId id="280" r:id="rId51"/>
    <p:sldId id="281" r:id="rId52"/>
    <p:sldId id="282" r:id="rId53"/>
    <p:sldId id="283" r:id="rId54"/>
    <p:sldId id="284" r:id="rId55"/>
    <p:sldId id="285" r:id="rId5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slide" Target="slides/slide20.xml"/><Relationship Id="rId47" Type="http://schemas.openxmlformats.org/officeDocument/2006/relationships/slide" Target="slides/slide21.xml"/><Relationship Id="rId48" Type="http://schemas.openxmlformats.org/officeDocument/2006/relationships/slide" Target="slides/slide22.xml"/><Relationship Id="rId49" Type="http://schemas.openxmlformats.org/officeDocument/2006/relationships/slide" Target="slides/slide23.xml"/><Relationship Id="rId50" Type="http://schemas.openxmlformats.org/officeDocument/2006/relationships/slide" Target="slides/slide24.xml"/><Relationship Id="rId51" Type="http://schemas.openxmlformats.org/officeDocument/2006/relationships/slide" Target="slides/slide25.xml"/><Relationship Id="rId52" Type="http://schemas.openxmlformats.org/officeDocument/2006/relationships/slide" Target="slides/slide26.xml"/><Relationship Id="rId53" Type="http://schemas.openxmlformats.org/officeDocument/2006/relationships/slide" Target="slides/slide27.xml"/><Relationship Id="rId54" Type="http://schemas.openxmlformats.org/officeDocument/2006/relationships/slide" Target="slides/slide28.xml"/><Relationship Id="rId55" Type="http://schemas.openxmlformats.org/officeDocument/2006/relationships/slide" Target="slides/slide29.xml"/><Relationship Id="rId56" Type="http://schemas.openxmlformats.org/officeDocument/2006/relationships/slide" Target="slides/slide30.xml"/><Relationship Id="rId5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desplazar la diapositiva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Pulse para editar el formato de las notas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&lt;cabecera&gt;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dt" idx="7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ftr" idx="7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sldNum" idx="7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4AD432-841F-43C2-8460-7CD172826870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CustomShape 22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FFF72741-43D3-4EFB-B96F-66835C513568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CustomShape 23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870D279C-58A6-4E03-86EA-773FBED56EEC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CustomShape 26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4FDA6169-53DA-41D5-B3DF-8D5F9F4DDA20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CustomShape 27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51F7A3FB-EC2C-481B-85D0-061499A6B05C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CustomShape 203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3D0DE03C-EE1F-4542-86C7-875BF48809D3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CustomShape 193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B53D1182-6DC1-493E-A895-D9F16554695E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CustomShape 30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F8E2BFD9-D1E9-4D7A-8A14-7F0E938D4668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0816FAAF-9C9E-4D17-B24F-0CBAD448F206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CustomShape 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A722765B-3393-4032-B212-3356B696788A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CustomShape 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61CCB72C-7B98-4D31-BD00-EFA1A32D8CCE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CustomShape 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CE079173-B2A0-4C68-8D2F-AEA34ECDBFEC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E51B72E7-D5DD-4FAB-884F-A41324BB195A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55B8A394-2D6C-46DA-AC06-01752378BECC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CustomShape 119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CE6F2002-1F52-4CFF-A4C7-25AEDDDF7255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129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AB7D7D35-AF46-468A-8A74-5056714EDF8A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CustomShape 130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6F4A2403-D27E-4DA2-80C2-68A82B1B79DA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CustomShape 216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EEE31EC3-D29F-44B5-A344-1943F65B77FA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CustomShape 216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BE343FBE-4AC6-45D1-B92C-F1F6DAC233E9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ustomShape 12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CE319CD8-524B-420B-822D-C1A97FDCF212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3520" cy="4458960"/>
          </a:xfrm>
          <a:prstGeom prst="rect">
            <a:avLst/>
          </a:prstGeom>
          <a:noFill/>
          <a:ln w="0">
            <a:noFill/>
          </a:ln>
        </p:spPr>
        <p:txBody>
          <a:bodyPr lIns="92520" rIns="92520" tIns="46440" bIns="46440" anchor="t">
            <a:noAutofit/>
          </a:bodyPr>
          <a:p>
            <a:pPr marL="216000" indent="-216000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CustomShape 33"/>
          <p:cNvSpPr/>
          <p:nvPr/>
        </p:nvSpPr>
        <p:spPr>
          <a:xfrm>
            <a:off x="3830400" y="9443520"/>
            <a:ext cx="2913840" cy="482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2520" rIns="92520" tIns="46440" bIns="46440" anchor="b">
            <a:noAutofit/>
          </a:bodyPr>
          <a:p>
            <a:pPr algn="r" defTabSz="914400">
              <a:lnSpc>
                <a:spcPct val="100000"/>
              </a:lnSpc>
            </a:pPr>
            <a:fld id="{BD865DBD-BA45-42C4-A9D5-D8744B000970}" type="slidenum">
              <a:rPr b="0" lang="es-E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F1D637-083E-47C8-B286-01B9D8E5D7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27A7D83-2719-4842-8704-6BD8646486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9F4316B-4C7E-4C31-A955-E7E133E659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158FAA6-CD95-4A5D-8C5A-6CC4F81702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F5DBF9F-905A-462F-B0A5-FD4C8478D1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867D846-815B-421A-BAB5-917C53BFAD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BBD41AB-CB47-482E-AF5C-13945AEE01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95BDA3EE-6F4A-4F15-9A2A-0C7ED3BEE1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017547FE-BF10-4232-B729-758EB74124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A2B8C599-1058-4061-B7F4-E703AF9960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A9555CBD-AB4D-4E87-8613-5FD542CC00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BCBDC1-319F-4629-9CB9-BB69B5B12B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A33DB7DF-6BF8-479C-BE59-C8F6A757EE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AF290E05-5651-4E15-85E6-D9478B2C1F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F77513DD-A652-4BE8-9934-F1604A0F79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79029958-20D6-4FEF-B364-70ED58D19C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F64F1E28-59B5-4CDE-9968-851036ACF6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3D55C77-E444-41F1-A309-222D34167BB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957EF40-97B2-4DC4-AC07-570A86D0C6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F5432F-6E30-484F-9291-919D11C7F5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D802965-2368-4A74-BA43-62EE11DD46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E326F65-4D02-4765-8EDB-88346592C1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DBAE716-5C83-4C19-B483-F83B0A6263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F67A3CB-CD59-4E93-81DB-86DE7EC72F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8A7C56-6A14-4DF2-A368-F3FC3707E82E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CBD2C6-C4EC-48BE-876F-538C25CC7653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FBBB7B-B21B-4467-967A-13DAAE9C2EC7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761A0B-6466-43A3-BCE1-E8594101DC33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DF0831-863A-46D1-AF20-766A3CC0B2E6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698492-8098-45DA-9F13-F799B63885C9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86EDFB-D200-4D9C-9EB0-2E59E23BD965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8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7" name="PlaceHolder 8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9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EC93A3-A5E8-4EE8-980B-C580A1F869DF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10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A0500F-1188-4BA0-B317-C14FFD7E49CC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912922-9A7A-4519-B4FF-54A2014C4988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21A68E-DD90-44A9-8735-2A37CA71C118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</a:t>
            </a: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para </a:t>
            </a: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editar el </a:t>
            </a: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formato </a:t>
            </a: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del texto </a:t>
            </a: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3FD286-DF91-4D83-A959-6BC5A9306964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F95A16-941F-4A54-A381-3F52DF38FDE6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7AD588-9093-406E-9BEC-5E47A5C3F7BF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128A02-8252-4766-9E67-F3654221FC58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6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5AF2C1-5AA5-48B9-A58E-91380290AA10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7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46D50C-32CD-4FF1-B6C1-2F20C14F945F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7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22C99D-6677-4BD7-96A8-6A7A41F281F7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8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8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9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730E9D-3B22-4D71-A5D2-F1854D19A9E2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10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8977A3-4291-4556-8411-7908B51ECF02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EC1D05D-EF17-414E-BFDD-5483790C8E11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72ABCB-B652-4E18-9676-C0BA8D9AEC15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9863EB-0D23-499D-B471-A898A96F8D14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>
            <a:alphaModFix amt="15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40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F49815A-C68B-4382-8A52-8A963401426A}" type="slidenum">
              <a:rPr b="0" lang="es-E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2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chemeClr val="dk1"/>
                </a:solidFill>
                <a:latin typeface="Arial"/>
              </a:rPr>
              <a:t>Pulse para editar el formato de texto del esquema</a:t>
            </a:r>
            <a:endParaRPr b="0" lang="es-ES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Segundo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chemeClr val="dk1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4.jpe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5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7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19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.institutomilitar.com/VICENTEEC/C-IED-Management/-/wikis/diagramas/impact_map_COE.png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7"/>
          <p:cNvSpPr/>
          <p:nvPr/>
        </p:nvSpPr>
        <p:spPr>
          <a:xfrm>
            <a:off x="3415320" y="6640200"/>
            <a:ext cx="8739000" cy="87120"/>
          </a:xfrm>
          <a:custGeom>
            <a:avLst/>
            <a:gdLst>
              <a:gd name="textAreaLeft" fmla="*/ 0 w 8739000"/>
              <a:gd name="textAreaRight" fmla="*/ 8739360 w 8739000"/>
              <a:gd name="textAreaTop" fmla="*/ 0 h 87120"/>
              <a:gd name="textAreaBottom" fmla="*/ 87480 h 8712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2480" bIns="4248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CustomShape 8"/>
          <p:cNvSpPr/>
          <p:nvPr/>
        </p:nvSpPr>
        <p:spPr>
          <a:xfrm>
            <a:off x="3956400" y="174600"/>
            <a:ext cx="637920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    </a:t>
            </a:r>
            <a:r>
              <a:rPr b="0" lang="es-ES" sz="2800" spc="-1" strike="noStrike">
                <a:solidFill>
                  <a:srgbClr val="000000"/>
                </a:solidFill>
                <a:latin typeface="Arial"/>
                <a:ea typeface="DejaVu Sans"/>
              </a:rPr>
              <a:t>XLVII CURSO DIM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3005280" y="4234680"/>
            <a:ext cx="6170400" cy="7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5720" rIns="45720" tIns="44280" bIns="4428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PRACTICA DE PROYECTOS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Revista Ejercito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5254920" y="6150600"/>
            <a:ext cx="61120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  <a:spcBef>
                <a:spcPts val="901"/>
              </a:spcBef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Pozuelo de Alarcon, a 24 de Septiembre 2025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130680" y="5248080"/>
            <a:ext cx="8174880" cy="11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Developer: Cap. Antonio Requena Martínez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Developer: Cap. Adolfo Soto Conde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901"/>
              </a:spcBef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Tutor: Jose Luis Puerto Perez</a:t>
            </a: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n 2" descr=""/>
          <p:cNvPicPr/>
          <p:nvPr/>
        </p:nvPicPr>
        <p:blipFill>
          <a:blip r:embed="rId2"/>
          <a:stretch/>
        </p:blipFill>
        <p:spPr>
          <a:xfrm>
            <a:off x="4889160" y="675720"/>
            <a:ext cx="2403360" cy="3483000"/>
          </a:xfrm>
          <a:prstGeom prst="rect">
            <a:avLst/>
          </a:prstGeom>
          <a:ln w="0">
            <a:noFill/>
          </a:ln>
        </p:spPr>
      </p:pic>
      <p:pic>
        <p:nvPicPr>
          <p:cNvPr id="215" name="Imagen5" descr=""/>
          <p:cNvPicPr/>
          <p:nvPr/>
        </p:nvPicPr>
        <p:blipFill>
          <a:blip r:embed="rId3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sp>
        <p:nvSpPr>
          <p:cNvPr id="216" name="CustomShape 1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204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CustomShape 205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CustomShape 206"/>
          <p:cNvSpPr/>
          <p:nvPr/>
        </p:nvSpPr>
        <p:spPr>
          <a:xfrm>
            <a:off x="2991240" y="230400"/>
            <a:ext cx="7804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SOFTWARE COMERCIAL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n 42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328" name="Imagen 43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329" name="CustomShape 207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CustomShape 217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CustomShape 218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CustomShape 219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CustomShape 220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CustomShape 221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PlaceHolder 8"/>
          <p:cNvSpPr/>
          <p:nvPr/>
        </p:nvSpPr>
        <p:spPr>
          <a:xfrm>
            <a:off x="605160" y="2520000"/>
            <a:ext cx="5870880" cy="34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Riesgos: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R1: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Cambios indeseados por el proveedor del servicio.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R2: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Fuga de información clasificada.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R3: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Ataques informáticos.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Imagen 1" descr="Gráfico, Gráfico de barras&#10;&#10;El contenido generado por inteligencia artificial puede ser incorrecto."/>
          <p:cNvPicPr/>
          <p:nvPr/>
        </p:nvPicPr>
        <p:blipFill>
          <a:blip r:embed="rId3"/>
          <a:stretch/>
        </p:blipFill>
        <p:spPr>
          <a:xfrm>
            <a:off x="5885640" y="1719360"/>
            <a:ext cx="6309360" cy="370224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337" name="CuadroTexto 3"/>
          <p:cNvSpPr/>
          <p:nvPr/>
        </p:nvSpPr>
        <p:spPr>
          <a:xfrm>
            <a:off x="8610480" y="3243960"/>
            <a:ext cx="554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adroTexto 4"/>
          <p:cNvSpPr/>
          <p:nvPr/>
        </p:nvSpPr>
        <p:spPr>
          <a:xfrm>
            <a:off x="9503280" y="3243960"/>
            <a:ext cx="554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R2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adroTexto 5"/>
          <p:cNvSpPr/>
          <p:nvPr/>
        </p:nvSpPr>
        <p:spPr>
          <a:xfrm>
            <a:off x="9503280" y="2873880"/>
            <a:ext cx="5547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R3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4"/>
          <a:stretch/>
        </p:blipFill>
        <p:spPr>
          <a:xfrm>
            <a:off x="900000" y="967680"/>
            <a:ext cx="2952360" cy="15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223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CustomShape 224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CustomShape 225"/>
          <p:cNvSpPr/>
          <p:nvPr/>
        </p:nvSpPr>
        <p:spPr>
          <a:xfrm>
            <a:off x="2991240" y="230400"/>
            <a:ext cx="7804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SOFTWARE COMERCIAL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Imagen 46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345" name="Imagen 47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346" name="CustomShape 226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CustomShape 227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CustomShape 228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CustomShape 229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CustomShape 230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CustomShape 231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2" name="Picture 2" descr="SAP Financial Accounting Configuration Steps - SAP Tutorials"/>
          <p:cNvPicPr/>
          <p:nvPr/>
        </p:nvPicPr>
        <p:blipFill>
          <a:blip r:embed="rId3"/>
          <a:stretch/>
        </p:blipFill>
        <p:spPr>
          <a:xfrm>
            <a:off x="1030320" y="878400"/>
            <a:ext cx="5067360" cy="5477400"/>
          </a:xfrm>
          <a:prstGeom prst="rect">
            <a:avLst/>
          </a:prstGeom>
          <a:ln w="0">
            <a:noFill/>
          </a:ln>
        </p:spPr>
      </p:pic>
      <p:pic>
        <p:nvPicPr>
          <p:cNvPr id="353" name="Picture 3" descr="Document Splitting in SAP S/4HANA Central Finance ... - SAP Community"/>
          <p:cNvPicPr/>
          <p:nvPr/>
        </p:nvPicPr>
        <p:blipFill>
          <a:blip r:embed="rId4"/>
          <a:stretch/>
        </p:blipFill>
        <p:spPr>
          <a:xfrm>
            <a:off x="6459480" y="3144600"/>
            <a:ext cx="5282280" cy="3211200"/>
          </a:xfrm>
          <a:prstGeom prst="rect">
            <a:avLst/>
          </a:prstGeom>
          <a:ln w="0">
            <a:noFill/>
          </a:ln>
        </p:spPr>
      </p:pic>
      <p:pic>
        <p:nvPicPr>
          <p:cNvPr id="354" name="Picture 5" descr="Key Insights into GDT's Successful SAP S/4HANA System Conversion - GDT"/>
          <p:cNvPicPr/>
          <p:nvPr/>
        </p:nvPicPr>
        <p:blipFill>
          <a:blip r:embed="rId5"/>
          <a:srcRect l="0" t="4215" r="3642" b="4819"/>
          <a:stretch/>
        </p:blipFill>
        <p:spPr>
          <a:xfrm>
            <a:off x="7170840" y="1058040"/>
            <a:ext cx="3510000" cy="1571040"/>
          </a:xfrm>
          <a:prstGeom prst="rect">
            <a:avLst/>
          </a:prstGeom>
          <a:ln w="0">
            <a:solidFill>
              <a:srgbClr val="ffffff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253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6" name="CustomShape 254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255"/>
          <p:cNvSpPr/>
          <p:nvPr/>
        </p:nvSpPr>
        <p:spPr>
          <a:xfrm>
            <a:off x="2991240" y="230400"/>
            <a:ext cx="7804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SOFTWARE LIBRE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Imagen 52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359" name="Imagen 53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360" name="CustomShape 256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1" name="CustomShape 257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2" name="CustomShape 258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CustomShape 259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4" name="CustomShape 260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CustomShape 261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6" name="PlaceHolder 6"/>
          <p:cNvSpPr/>
          <p:nvPr/>
        </p:nvSpPr>
        <p:spPr>
          <a:xfrm>
            <a:off x="360000" y="1356120"/>
            <a:ext cx="6253920" cy="332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Descripción</a:t>
            </a: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ERP Open Source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para medianas empresas, con soporte de comunidad y partners independientes.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Modulos de presupuesto,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desarrollo de la comunidad.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Control de cambios base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con personalizaciones o módulos.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Despliegue y hosting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propios.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6"/>
          <p:cNvSpPr/>
          <p:nvPr/>
        </p:nvSpPr>
        <p:spPr>
          <a:xfrm>
            <a:off x="240840" y="4309200"/>
            <a:ext cx="11493720" cy="21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Odoo Comunity (v17/18):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Coste de despliegue On-Premise: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3.000 euros 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 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(hardware propio) + 3.000 euros (consultores + IT) + 200 euros/año (mantenimiento de hardware) 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Tiempo de despliegue:</a:t>
            </a: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 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 mes, con un equipo de dos consultores + 1 responsable de IT.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Personalización flexible: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Python.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Curva de aprendizaje media: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formación específica en Odoo.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8" name="Picture 6" descr="Odoo ERP 10 - Asistente para creación de Presupuesto en Odoo ERP - YouTube"/>
          <p:cNvPicPr/>
          <p:nvPr/>
        </p:nvPicPr>
        <p:blipFill>
          <a:blip r:embed="rId3"/>
          <a:stretch/>
        </p:blipFill>
        <p:spPr>
          <a:xfrm>
            <a:off x="6793560" y="2023560"/>
            <a:ext cx="5193000" cy="2866320"/>
          </a:xfrm>
          <a:prstGeom prst="rect">
            <a:avLst/>
          </a:prstGeom>
          <a:ln w="0">
            <a:noFill/>
          </a:ln>
        </p:spPr>
      </p:pic>
      <p:pic>
        <p:nvPicPr>
          <p:cNvPr id="369" name="" descr=""/>
          <p:cNvPicPr/>
          <p:nvPr/>
        </p:nvPicPr>
        <p:blipFill>
          <a:blip r:embed="rId4"/>
          <a:stretch/>
        </p:blipFill>
        <p:spPr>
          <a:xfrm>
            <a:off x="8783640" y="720000"/>
            <a:ext cx="2376360" cy="15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263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CustomShape 264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CustomShape 265"/>
          <p:cNvSpPr/>
          <p:nvPr/>
        </p:nvSpPr>
        <p:spPr>
          <a:xfrm>
            <a:off x="2991240" y="230400"/>
            <a:ext cx="7804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SOFTWARE LIBRE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3" name="Imagen 54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374" name="Imagen 55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375" name="CustomShape 266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CustomShape 267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CustomShape 268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CustomShape 269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CustomShape 270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CustomShape 271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PlaceHolder 16"/>
          <p:cNvSpPr/>
          <p:nvPr/>
        </p:nvSpPr>
        <p:spPr>
          <a:xfrm>
            <a:off x="605160" y="2520000"/>
            <a:ext cx="6021360" cy="34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Riesgos: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R1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Inexistencia de un módulo válido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   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(desarrollo propio en Python)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R2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 Mantenimiento del proyecto.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R3: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Migración a nuevas versiones.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R4: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Desaparición de la versión Comunity.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2" name="Picture 2" descr="Odoo Community - Virginia ERP | Official Odoo Partner"/>
          <p:cNvPicPr/>
          <p:nvPr/>
        </p:nvPicPr>
        <p:blipFill>
          <a:blip r:embed="rId3"/>
          <a:stretch/>
        </p:blipFill>
        <p:spPr>
          <a:xfrm>
            <a:off x="1093680" y="884880"/>
            <a:ext cx="2521440" cy="147492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pic>
        <p:nvPicPr>
          <p:cNvPr id="383" name="Imagen 1" descr="Gráfico, Gráfico de barras&#10;&#10;El contenido generado por inteligencia artificial puede ser incorrecto."/>
          <p:cNvPicPr/>
          <p:nvPr/>
        </p:nvPicPr>
        <p:blipFill>
          <a:blip r:embed="rId4"/>
          <a:stretch/>
        </p:blipFill>
        <p:spPr>
          <a:xfrm>
            <a:off x="6095880" y="1622520"/>
            <a:ext cx="6309360" cy="370224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384" name="CuadroTexto 3"/>
          <p:cNvSpPr/>
          <p:nvPr/>
        </p:nvSpPr>
        <p:spPr>
          <a:xfrm>
            <a:off x="8648640" y="3104280"/>
            <a:ext cx="856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R2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adroTexto 4"/>
          <p:cNvSpPr/>
          <p:nvPr/>
        </p:nvSpPr>
        <p:spPr>
          <a:xfrm>
            <a:off x="8659080" y="3558600"/>
            <a:ext cx="856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adroTexto 5"/>
          <p:cNvSpPr/>
          <p:nvPr/>
        </p:nvSpPr>
        <p:spPr>
          <a:xfrm>
            <a:off x="9505800" y="2765880"/>
            <a:ext cx="856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R3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adroTexto 6"/>
          <p:cNvSpPr/>
          <p:nvPr/>
        </p:nvSpPr>
        <p:spPr>
          <a:xfrm>
            <a:off x="8648640" y="2765880"/>
            <a:ext cx="856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R4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34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CustomShape 35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CustomShape 36"/>
          <p:cNvSpPr/>
          <p:nvPr/>
        </p:nvSpPr>
        <p:spPr>
          <a:xfrm>
            <a:off x="2991240" y="230400"/>
            <a:ext cx="7804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SOFTWARE LIBRE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1" name="Imagen 9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392" name="Imagen 10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393" name="CustomShape 37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CustomShape 38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5" name="CustomShape 39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6" name="CustomShape 40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7" name="CustomShape 201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8" name="CustomShape 202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9" name="Picture 1" descr="Bank reconciliation — Odoo 16.0 documentation"/>
          <p:cNvPicPr/>
          <p:nvPr/>
        </p:nvPicPr>
        <p:blipFill>
          <a:blip r:embed="rId3"/>
          <a:stretch/>
        </p:blipFill>
        <p:spPr>
          <a:xfrm>
            <a:off x="802800" y="885600"/>
            <a:ext cx="10059480" cy="540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83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1" name="CustomShape 184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2" name="CustomShape 185"/>
          <p:cNvSpPr/>
          <p:nvPr/>
        </p:nvSpPr>
        <p:spPr>
          <a:xfrm>
            <a:off x="2991240" y="230400"/>
            <a:ext cx="7441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DESARROLLO PROPIO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Imagen 38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404" name="Imagen 39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405" name="CustomShape 186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6" name="CustomShape 187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7" name="CustomShape 189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8" name="CustomShape 190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9" name="CustomShape 191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0" name="CustomShape 192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PlaceHolder 20"/>
          <p:cNvSpPr/>
          <p:nvPr/>
        </p:nvSpPr>
        <p:spPr>
          <a:xfrm>
            <a:off x="430200" y="1929600"/>
            <a:ext cx="7016040" cy="41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Descripción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Necesidad </a:t>
            </a: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C-IED COE (FINCON)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Gestión de presupuestos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colaborativa.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Auditoria 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 cambios y validaciones.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BM-COE: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   </a:t>
            </a: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- MVP: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2" marL="12574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 Meses: 6.000 €.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21"/>
          <p:cNvSpPr/>
          <p:nvPr/>
        </p:nvSpPr>
        <p:spPr>
          <a:xfrm>
            <a:off x="8569080" y="1924920"/>
            <a:ext cx="195516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Arquitectura: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Picture 2" descr="logo sencillo con dos colores para BM-COE "/>
          <p:cNvPicPr/>
          <p:nvPr/>
        </p:nvPicPr>
        <p:blipFill>
          <a:blip r:embed="rId3"/>
          <a:srcRect l="19012" t="10682" r="15044" b="11110"/>
          <a:stretch/>
        </p:blipFill>
        <p:spPr>
          <a:xfrm>
            <a:off x="4912200" y="777600"/>
            <a:ext cx="1431360" cy="169344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pic>
        <p:nvPicPr>
          <p:cNvPr id="414" name="Picture 1" descr=""/>
          <p:cNvPicPr/>
          <p:nvPr/>
        </p:nvPicPr>
        <p:blipFill>
          <a:blip r:embed="rId4"/>
          <a:srcRect l="844" t="-323" r="566" b="-379"/>
          <a:stretch/>
        </p:blipFill>
        <p:spPr>
          <a:xfrm>
            <a:off x="6936840" y="2495880"/>
            <a:ext cx="5017680" cy="3578760"/>
          </a:xfrm>
          <a:prstGeom prst="rect">
            <a:avLst/>
          </a:prstGeom>
          <a:ln w="0">
            <a:solidFill>
              <a:srgbClr val="ffffff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293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CustomShape 294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CustomShape 295"/>
          <p:cNvSpPr/>
          <p:nvPr/>
        </p:nvSpPr>
        <p:spPr>
          <a:xfrm>
            <a:off x="2991240" y="230400"/>
            <a:ext cx="7804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DESARROLLO PROPIO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8" name="Imagen 60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419" name="Imagen 61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420" name="CustomShape 296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1" name="CustomShape 297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CustomShape 298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3" name="CustomShape 299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CustomShape 300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5" name="CustomShape 301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PlaceHolder 22"/>
          <p:cNvSpPr/>
          <p:nvPr/>
        </p:nvSpPr>
        <p:spPr>
          <a:xfrm>
            <a:off x="288720" y="2520000"/>
            <a:ext cx="5870880" cy="34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Riesgos: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R1: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Mantenimiento del proyecto.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R2: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Fuga de información.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R3: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Costes no contemplados.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400" spc="-1" strike="noStrike">
                <a:solidFill>
                  <a:srgbClr val="0070c0"/>
                </a:solidFill>
                <a:latin typeface="Arial"/>
                <a:ea typeface="DejaVu Sans"/>
              </a:rPr>
              <a:t>R4: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Tiempo de desarrollo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marL="914400"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insuficiente.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7" name="Picture 2" descr="logo sencillo con dos colores para BM-COE "/>
          <p:cNvPicPr/>
          <p:nvPr/>
        </p:nvPicPr>
        <p:blipFill>
          <a:blip r:embed="rId3"/>
          <a:srcRect l="19012" t="10682" r="15044" b="11110"/>
          <a:stretch/>
        </p:blipFill>
        <p:spPr>
          <a:xfrm>
            <a:off x="2192400" y="824760"/>
            <a:ext cx="1431360" cy="169344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pic>
        <p:nvPicPr>
          <p:cNvPr id="428" name="Imagen 1" descr="Gráfico, Gráfico de barras&#10;&#10;El contenido generado por inteligencia artificial puede ser incorrecto."/>
          <p:cNvPicPr/>
          <p:nvPr/>
        </p:nvPicPr>
        <p:blipFill>
          <a:blip r:embed="rId4"/>
          <a:stretch/>
        </p:blipFill>
        <p:spPr>
          <a:xfrm>
            <a:off x="5426640" y="1738080"/>
            <a:ext cx="6309360" cy="3702240"/>
          </a:xfrm>
          <a:prstGeom prst="rect">
            <a:avLst/>
          </a:prstGeom>
          <a:ln w="0">
            <a:solidFill>
              <a:srgbClr val="ffffff"/>
            </a:solidFill>
          </a:ln>
        </p:spPr>
      </p:pic>
      <p:sp>
        <p:nvSpPr>
          <p:cNvPr id="429" name="CuadroTexto 3"/>
          <p:cNvSpPr/>
          <p:nvPr/>
        </p:nvSpPr>
        <p:spPr>
          <a:xfrm>
            <a:off x="7962480" y="3666600"/>
            <a:ext cx="856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adroTexto 4"/>
          <p:cNvSpPr/>
          <p:nvPr/>
        </p:nvSpPr>
        <p:spPr>
          <a:xfrm>
            <a:off x="7105320" y="3666600"/>
            <a:ext cx="856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R2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uadroTexto 5"/>
          <p:cNvSpPr/>
          <p:nvPr/>
        </p:nvSpPr>
        <p:spPr>
          <a:xfrm>
            <a:off x="7962480" y="3247560"/>
            <a:ext cx="856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R3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adroTexto 6"/>
          <p:cNvSpPr/>
          <p:nvPr/>
        </p:nvSpPr>
        <p:spPr>
          <a:xfrm>
            <a:off x="8820000" y="2853360"/>
            <a:ext cx="85680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R4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7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4" name="CustomShape 8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5" name="CustomShape 10"/>
          <p:cNvSpPr/>
          <p:nvPr/>
        </p:nvSpPr>
        <p:spPr>
          <a:xfrm>
            <a:off x="2287080" y="241200"/>
            <a:ext cx="94089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MATRIZ CUMPLIMIENTO IMPACTOS 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6" name="Imagen5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437" name="Imagen 5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438" name="CustomShape 1"/>
          <p:cNvSpPr/>
          <p:nvPr/>
        </p:nvSpPr>
        <p:spPr>
          <a:xfrm>
            <a:off x="772560" y="392040"/>
            <a:ext cx="720360" cy="200520"/>
          </a:xfrm>
          <a:custGeom>
            <a:avLst/>
            <a:gdLst>
              <a:gd name="textAreaLeft" fmla="*/ 0 w 720360"/>
              <a:gd name="textAreaRight" fmla="*/ 720720 w 7203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144000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9087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2318400" y="392040"/>
            <a:ext cx="352800" cy="200520"/>
          </a:xfrm>
          <a:custGeom>
            <a:avLst/>
            <a:gdLst>
              <a:gd name="textAreaLeft" fmla="*/ 0 w 352800"/>
              <a:gd name="textAreaRight" fmla="*/ 353160 w 352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260100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3" name="CustomShape 6"/>
          <p:cNvSpPr/>
          <p:nvPr/>
        </p:nvSpPr>
        <p:spPr>
          <a:xfrm>
            <a:off x="267840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44" name="Table 4"/>
          <p:cNvGraphicFramePr/>
          <p:nvPr/>
        </p:nvGraphicFramePr>
        <p:xfrm>
          <a:off x="286200" y="2354760"/>
          <a:ext cx="11612160" cy="4154400"/>
        </p:xfrm>
        <a:graphic>
          <a:graphicData uri="http://schemas.openxmlformats.org/drawingml/2006/table">
            <a:tbl>
              <a:tblPr/>
              <a:tblGrid>
                <a:gridCol w="617760"/>
                <a:gridCol w="6382440"/>
                <a:gridCol w="1409040"/>
                <a:gridCol w="1268280"/>
                <a:gridCol w="1935000"/>
              </a:tblGrid>
              <a:tr h="43020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ID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3816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IMPACTOS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3816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>
                        <a:lumMod val="75000"/>
                      </a:schemeClr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SAP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3816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marL="216000" indent="-216000"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ODOO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3816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marL="216000" indent="-216000"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4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BM-COE</a:t>
                      </a:r>
                      <a:endParaRPr b="0" lang="es-E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3816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</a:tr>
              <a:tr h="74484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1.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3816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Comprobar que las líneas se ciñen al crédito disponible.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3816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3816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Medio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3816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3816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484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2.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Permitir carga sencilla de una línea en presupuesto.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Medio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484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3.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Dar visto bueno (aprobación) a cada línea.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Medio/Alto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484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4.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Controlar quien ha modificado cada línea de presupuesto.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Medio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484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5.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Cargar líneas de presupuesto coordinadas con otras Branch.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Medio/Alto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5" name="Rectángulo 462"/>
          <p:cNvSpPr/>
          <p:nvPr/>
        </p:nvSpPr>
        <p:spPr>
          <a:xfrm>
            <a:off x="448200" y="821520"/>
            <a:ext cx="11450880" cy="12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 defTabSz="914400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Escala de cumplimiento: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  Alto: </a:t>
            </a: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El software cubre la necesidad (plug-and-play), sin requerir personalizaciones profundas ni módulos extra</a:t>
            </a: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.  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Medio: </a:t>
            </a: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Requiere configuraciones adicionales o desarrollos/modificaciones parciales que no están incorporados actualmente. </a:t>
            </a: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 Bajo: </a:t>
            </a:r>
            <a:r>
              <a:rPr b="0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La funcionalidad no se encuentra contemplada de forma razonable, o precisa (cambios muy grandes) para ser implementada.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7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7" name="CustomShape 8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8" name="CustomShape 10"/>
          <p:cNvSpPr/>
          <p:nvPr/>
        </p:nvSpPr>
        <p:spPr>
          <a:xfrm>
            <a:off x="2430000" y="241560"/>
            <a:ext cx="706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MATRIZ DE DECISIÓN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9" name="Imagen5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450" name="Imagen 5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451" name="CustomShape 1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CustomShape 4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5" name="CustomShape 5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6" name="CustomShape 6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Rectángulo 462"/>
          <p:cNvSpPr/>
          <p:nvPr/>
        </p:nvSpPr>
        <p:spPr>
          <a:xfrm>
            <a:off x="805320" y="5583960"/>
            <a:ext cx="10546560" cy="83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Escala: 1 - 10 (más bajo - más alto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) 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8" name="Tabla 2"/>
          <p:cNvGraphicFramePr/>
          <p:nvPr/>
        </p:nvGraphicFramePr>
        <p:xfrm>
          <a:off x="842040" y="1052640"/>
          <a:ext cx="10540440" cy="4533480"/>
        </p:xfrm>
        <a:graphic>
          <a:graphicData uri="http://schemas.openxmlformats.org/drawingml/2006/table">
            <a:tbl>
              <a:tblPr/>
              <a:tblGrid>
                <a:gridCol w="2492640"/>
                <a:gridCol w="2209680"/>
                <a:gridCol w="2144160"/>
                <a:gridCol w="2057400"/>
                <a:gridCol w="1636200"/>
              </a:tblGrid>
              <a:tr h="830880"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Criterio</a:t>
                      </a:r>
                      <a:endParaRPr b="0" lang="es-E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Ponderación[%]</a:t>
                      </a:r>
                      <a:endParaRPr b="0" lang="es-E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SAP</a:t>
                      </a:r>
                      <a:endParaRPr b="0" lang="es-E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ODOO</a:t>
                      </a:r>
                      <a:endParaRPr b="0" lang="es-E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chemeClr val="lt1"/>
                          </a:solidFill>
                          <a:latin typeface="ARIAL"/>
                          <a:ea typeface="DejaVu Sans"/>
                        </a:rPr>
                        <a:t>BM-COE</a:t>
                      </a:r>
                      <a:endParaRPr b="0" lang="es-E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0070c0"/>
                    </a:solidFill>
                  </a:tcPr>
                </a:tc>
              </a:tr>
              <a:tr h="513720">
                <a:tc>
                  <a:txBody>
                    <a:bodyPr lIns="9360" rIns="9360" tIns="93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Usabilidad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25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3720">
                <a:tc>
                  <a:txBody>
                    <a:bodyPr lIns="9360" rIns="9360" tIns="93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Escalabilidad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3720">
                <a:tc>
                  <a:txBody>
                    <a:bodyPr lIns="9360" rIns="9360" tIns="93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Mantenimiento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0520">
                <a:tc>
                  <a:txBody>
                    <a:bodyPr lIns="9360" rIns="9360" tIns="93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Coste (10 años)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35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06480">
                <a:tc>
                  <a:txBody>
                    <a:bodyPr lIns="9360" rIns="9360" tIns="93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Tiempo despliegue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3720"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Total</a:t>
                      </a:r>
                      <a:endParaRPr b="0" lang="es-ES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100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5,7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8,2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360" rIns="9360" tIns="93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s-E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9,35</a:t>
                      </a:r>
                      <a:endParaRPr b="0" lang="es-E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360" marR="9360">
                    <a:lnL w="6480">
                      <a:solidFill>
                        <a:srgbClr val="000000"/>
                      </a:solidFill>
                      <a:prstDash val="solid"/>
                    </a:lnL>
                    <a:lnR w="6480">
                      <a:solidFill>
                        <a:srgbClr val="000000"/>
                      </a:solidFill>
                      <a:prstDash val="solid"/>
                    </a:lnR>
                    <a:lnT w="6480">
                      <a:solidFill>
                        <a:srgbClr val="000000"/>
                      </a:solidFill>
                      <a:prstDash val="solid"/>
                    </a:lnT>
                    <a:lnB w="648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7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CustomShape 8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1" name="CustomShape 10"/>
          <p:cNvSpPr/>
          <p:nvPr/>
        </p:nvSpPr>
        <p:spPr>
          <a:xfrm>
            <a:off x="2430000" y="241560"/>
            <a:ext cx="706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INTERFAZ DE USUARIO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2" name="Imagen5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463" name="Imagen 5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464" name="CustomShape 1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CustomShape 4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CustomShape 5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CustomShape 6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70" name="Imagen 2" descr=""/>
          <p:cNvPicPr/>
          <p:nvPr/>
        </p:nvPicPr>
        <p:blipFill>
          <a:blip r:embed="rId3"/>
          <a:stretch/>
        </p:blipFill>
        <p:spPr>
          <a:xfrm>
            <a:off x="903240" y="712440"/>
            <a:ext cx="3777840" cy="5830200"/>
          </a:xfrm>
          <a:prstGeom prst="rect">
            <a:avLst/>
          </a:prstGeom>
          <a:ln w="0">
            <a:noFill/>
          </a:ln>
        </p:spPr>
      </p:pic>
      <p:pic>
        <p:nvPicPr>
          <p:cNvPr id="471" name="Imagen 1" descr="Interfaz de usuario gráfica, Tabla&#10;&#10;El contenido generado por inteligencia artificial puede ser incorrecto."/>
          <p:cNvPicPr/>
          <p:nvPr/>
        </p:nvPicPr>
        <p:blipFill>
          <a:blip r:embed="rId4"/>
          <a:srcRect l="9770" t="3944" r="9224" b="65380"/>
          <a:stretch/>
        </p:blipFill>
        <p:spPr>
          <a:xfrm>
            <a:off x="6396840" y="739080"/>
            <a:ext cx="4070880" cy="2413800"/>
          </a:xfrm>
          <a:prstGeom prst="rect">
            <a:avLst/>
          </a:prstGeom>
          <a:ln w="0">
            <a:noFill/>
          </a:ln>
        </p:spPr>
      </p:pic>
      <p:pic>
        <p:nvPicPr>
          <p:cNvPr id="472" name="Imagen 3" descr="Tabla&#10;&#10;El contenido generado por inteligencia artificial puede ser incorrecto."/>
          <p:cNvPicPr/>
          <p:nvPr/>
        </p:nvPicPr>
        <p:blipFill>
          <a:blip r:embed="rId5"/>
          <a:srcRect l="8962" t="38215" r="9490" b="24452"/>
          <a:stretch/>
        </p:blipFill>
        <p:spPr>
          <a:xfrm>
            <a:off x="6094080" y="3100680"/>
            <a:ext cx="4676400" cy="3438720"/>
          </a:xfrm>
          <a:prstGeom prst="rect">
            <a:avLst/>
          </a:prstGeom>
          <a:ln w="0">
            <a:noFill/>
          </a:ln>
        </p:spPr>
      </p:pic>
      <p:sp>
        <p:nvSpPr>
          <p:cNvPr id="473" name="Rectángulo: esquinas redondeadas 5"/>
          <p:cNvSpPr/>
          <p:nvPr/>
        </p:nvSpPr>
        <p:spPr>
          <a:xfrm>
            <a:off x="992160" y="944640"/>
            <a:ext cx="3524040" cy="1722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  <p:sp>
        <p:nvSpPr>
          <p:cNvPr id="474" name="Rectángulo: esquinas redondeadas 6"/>
          <p:cNvSpPr/>
          <p:nvPr/>
        </p:nvSpPr>
        <p:spPr>
          <a:xfrm>
            <a:off x="611280" y="2666880"/>
            <a:ext cx="4190760" cy="38732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ES" sz="180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  <p:cxnSp>
        <p:nvCxnSpPr>
          <p:cNvPr id="475" name="Conector recto de flecha 7"/>
          <p:cNvCxnSpPr/>
          <p:nvPr/>
        </p:nvCxnSpPr>
        <p:spPr>
          <a:xfrm flipV="1">
            <a:off x="4919400" y="4483080"/>
            <a:ext cx="1043640" cy="7560"/>
          </a:xfrm>
          <a:prstGeom prst="straightConnector1">
            <a:avLst/>
          </a:prstGeom>
          <a:ln>
            <a:solidFill>
              <a:srgbClr val="f79646"/>
            </a:solidFill>
            <a:tailEnd len="med" type="triangle" w="med"/>
          </a:ln>
        </p:spPr>
      </p:cxnSp>
      <p:cxnSp>
        <p:nvCxnSpPr>
          <p:cNvPr id="476" name="Conector recto de flecha 8"/>
          <p:cNvCxnSpPr/>
          <p:nvPr/>
        </p:nvCxnSpPr>
        <p:spPr>
          <a:xfrm flipV="1">
            <a:off x="4919400" y="1753200"/>
            <a:ext cx="1043640" cy="7560"/>
          </a:xfrm>
          <a:prstGeom prst="straightConnector1">
            <a:avLst/>
          </a:prstGeom>
          <a:ln>
            <a:solidFill>
              <a:srgbClr val="f79646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CustomShape 6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CustomShape 7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CustomShape 8"/>
          <p:cNvSpPr/>
          <p:nvPr/>
        </p:nvSpPr>
        <p:spPr>
          <a:xfrm>
            <a:off x="3917520" y="26064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CustomShape 10"/>
          <p:cNvSpPr/>
          <p:nvPr/>
        </p:nvSpPr>
        <p:spPr>
          <a:xfrm>
            <a:off x="5580000" y="304560"/>
            <a:ext cx="339732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ÍNDICE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gen5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232" name="Imagen 4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2"/>
          <p:cNvSpPr/>
          <p:nvPr/>
        </p:nvSpPr>
        <p:spPr>
          <a:xfrm>
            <a:off x="609480" y="1065960"/>
            <a:ext cx="10959480" cy="52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EVS – ERS – MVP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Análisis del problema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Diagramas: Mind Map y Impact Map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Requisitos Funcionales y No Funcionales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Alternativas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Matriz de cumplimiento de requisitos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Matriz de decisión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Interfaz de usuario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MVP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7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8" name="CustomShape 8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9" name="CustomShape 10"/>
          <p:cNvSpPr/>
          <p:nvPr/>
        </p:nvSpPr>
        <p:spPr>
          <a:xfrm>
            <a:off x="2430000" y="241560"/>
            <a:ext cx="706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INTERFAZ DE USUARIO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0" name="Imagen5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481" name="Imagen 5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482" name="CustomShape 1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CustomShape 6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88" name="Imagen 4" descr=""/>
          <p:cNvPicPr/>
          <p:nvPr/>
        </p:nvPicPr>
        <p:blipFill>
          <a:blip r:embed="rId3"/>
          <a:stretch/>
        </p:blipFill>
        <p:spPr>
          <a:xfrm>
            <a:off x="501480" y="893520"/>
            <a:ext cx="5199120" cy="5326200"/>
          </a:xfrm>
          <a:prstGeom prst="rect">
            <a:avLst/>
          </a:prstGeom>
          <a:ln w="0">
            <a:noFill/>
          </a:ln>
        </p:spPr>
      </p:pic>
      <p:pic>
        <p:nvPicPr>
          <p:cNvPr id="489" name="Imagen 1" descr="Interfaz de usuario gráfica, Aplicación&#10;&#10;El contenido generado por inteligencia artificial puede ser incorrecto."/>
          <p:cNvPicPr/>
          <p:nvPr/>
        </p:nvPicPr>
        <p:blipFill>
          <a:blip r:embed="rId4"/>
          <a:stretch/>
        </p:blipFill>
        <p:spPr>
          <a:xfrm>
            <a:off x="5701680" y="2255040"/>
            <a:ext cx="6383520" cy="301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ustomShape 7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CustomShape 8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2" name="CustomShape 10"/>
          <p:cNvSpPr/>
          <p:nvPr/>
        </p:nvSpPr>
        <p:spPr>
          <a:xfrm>
            <a:off x="2430000" y="241560"/>
            <a:ext cx="706356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MVP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3" name="Imagen5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494" name="Imagen 5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495" name="CustomShape 1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CustomShape 4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9" name="CustomShape 5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0" name="CustomShape 6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1" name="Rectángulo 462"/>
          <p:cNvSpPr/>
          <p:nvPr/>
        </p:nvSpPr>
        <p:spPr>
          <a:xfrm>
            <a:off x="471960" y="1278720"/>
            <a:ext cx="106124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Entregables prioritarios (MVP):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Alta y edición de autores con documentos asociados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Alta de artículos y asignación de autores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Alta de consejeros y registro de evaluaciones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Composición y cierre de números de revista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Alta de suscripciones y generación de etiquetas de envío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Acceso mediante roles y trazabilidad de operaciones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Imagen 464" descr=""/>
          <p:cNvPicPr/>
          <p:nvPr/>
        </p:nvPicPr>
        <p:blipFill>
          <a:blip r:embed="rId1"/>
          <a:stretch/>
        </p:blipFill>
        <p:spPr>
          <a:xfrm>
            <a:off x="4375080" y="900000"/>
            <a:ext cx="3361680" cy="5421960"/>
          </a:xfrm>
          <a:prstGeom prst="rect">
            <a:avLst/>
          </a:prstGeom>
          <a:ln w="0">
            <a:noFill/>
          </a:ln>
        </p:spPr>
      </p:pic>
      <p:pic>
        <p:nvPicPr>
          <p:cNvPr id="503" name="Imagen 28" descr=""/>
          <p:cNvPicPr/>
          <p:nvPr/>
        </p:nvPicPr>
        <p:blipFill>
          <a:blip r:embed="rId2"/>
          <a:stretch/>
        </p:blipFill>
        <p:spPr>
          <a:xfrm>
            <a:off x="87480" y="5184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504" name="Imagen 13" descr=""/>
          <p:cNvPicPr/>
          <p:nvPr/>
        </p:nvPicPr>
        <p:blipFill>
          <a:blip r:embed="rId3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505" name="CustomShape 58"/>
          <p:cNvSpPr/>
          <p:nvPr/>
        </p:nvSpPr>
        <p:spPr>
          <a:xfrm>
            <a:off x="1703880" y="39168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6" name="CustomShape 59"/>
          <p:cNvSpPr/>
          <p:nvPr/>
        </p:nvSpPr>
        <p:spPr>
          <a:xfrm>
            <a:off x="2226240" y="39168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CustomShape 60"/>
          <p:cNvSpPr/>
          <p:nvPr/>
        </p:nvSpPr>
        <p:spPr>
          <a:xfrm>
            <a:off x="2628000" y="39168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8" name="CustomShape 61"/>
          <p:cNvSpPr/>
          <p:nvPr/>
        </p:nvSpPr>
        <p:spPr>
          <a:xfrm>
            <a:off x="2910960" y="39168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9" name="CustomShape 62"/>
          <p:cNvSpPr/>
          <p:nvPr/>
        </p:nvSpPr>
        <p:spPr>
          <a:xfrm>
            <a:off x="771840" y="39168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CustomShape 72"/>
          <p:cNvSpPr/>
          <p:nvPr/>
        </p:nvSpPr>
        <p:spPr>
          <a:xfrm>
            <a:off x="2991240" y="239760"/>
            <a:ext cx="6156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pc="-1" strike="noStrike">
                <a:solidFill>
                  <a:schemeClr val="dk1"/>
                </a:solidFill>
                <a:latin typeface="Arial"/>
                <a:ea typeface="DejaVu Sans"/>
              </a:rPr>
              <a:t>Requisitos Funcionales</a:t>
            </a:r>
            <a:endParaRPr b="0" lang="es-E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280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Arial"/>
                <a:ea typeface="DejaVu Sans"/>
              </a:rPr>
              <a:t>Requisitos Funcionales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TextBox 2"/>
          <p:cNvSpPr/>
          <p:nvPr/>
        </p:nvSpPr>
        <p:spPr>
          <a:xfrm>
            <a:off x="731520" y="1097280"/>
            <a:ext cx="7772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pc="-1" strike="noStrike">
                <a:solidFill>
                  <a:schemeClr val="dk1"/>
                </a:solidFill>
                <a:latin typeface="Arial"/>
                <a:ea typeface="DejaVu Sans"/>
              </a:rPr>
              <a:t>Requisitos No Funcionales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Box 2"/>
          <p:cNvSpPr/>
          <p:nvPr/>
        </p:nvSpPr>
        <p:spPr>
          <a:xfrm>
            <a:off x="731520" y="1097280"/>
            <a:ext cx="777204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Cumplimiento de la Ley de Protección de Datos (LOPD/GDD)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Acceso mediante navegador web desde la red WAN-PG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Soporte para documentos adjuntos de hasta 60 MB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Almacenamiento inicial de 65 GB con crecimiento escalable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Trazabilidad completa de operaciones sobre artículos y revistas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Disponibilidad de sistema en entorno de preproducción y producción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Interfaz web con acceso diferenciado por roles de usuario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Validaciones de formato y campos obligatorios en formularios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Seguridad de acceso mediante credenciales DICODEF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Integración futura con sistema de facturación externo (no incluida en MVP)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280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  <p:sp>
        <p:nvSpPr>
          <p:cNvPr id="518" name="TextBox 2"/>
          <p:cNvSpPr/>
          <p:nvPr/>
        </p:nvSpPr>
        <p:spPr>
          <a:xfrm>
            <a:off x="3319200" y="182880"/>
            <a:ext cx="2505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Estudio de Alternativas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Box 3"/>
          <p:cNvSpPr/>
          <p:nvPr/>
        </p:nvSpPr>
        <p:spPr>
          <a:xfrm>
            <a:off x="732240" y="1097280"/>
            <a:ext cx="777060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1️⃣ Alternativa Comercial (ERP tipo MagHub)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Plataforma SaaS orientada a medios profesionales.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Funcionalidades avanzadas de distribución, CRM, publicidad.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Riesgos: alto coste, dependencia del proveedor, personalización limitada.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2️⃣ Alternativa Open Source (OJS - Open Journal Systems)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Plataforma de código abierto para revistas científicas.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Bajo coste, alta comunidad, extensible con plugins.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Riesgos: limitada para distribución física, curva de configuración.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3️⃣ Alternativa Desarrollo Propio (por SEATTD - JCISAT)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Adaptado 100% a requisitos de Revista Ejército.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Permite integración con herramientas MINISDEF y seguridad DICODEF.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Riesgos: mantenimiento a largo plazo, carga de desarrollo interna.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280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  <p:sp>
        <p:nvSpPr>
          <p:cNvPr id="521" name="TextBox 2"/>
          <p:cNvSpPr/>
          <p:nvPr/>
        </p:nvSpPr>
        <p:spPr>
          <a:xfrm>
            <a:off x="2556360" y="182880"/>
            <a:ext cx="4030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Matriz de Cumplimiento de Requisitos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TextBox 3"/>
          <p:cNvSpPr/>
          <p:nvPr/>
        </p:nvSpPr>
        <p:spPr>
          <a:xfrm>
            <a:off x="1506960" y="1188720"/>
            <a:ext cx="622080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🔍 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Escala de cumplimiento: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Alto: el software cubre la necesidad sin modificaciones.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Medio: requiere ajustes o configuración.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Bajo: necesita desarrollo específico o no es viable.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✅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Requisitos clave (ejemplos):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RF.002 Alta de Artículo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RF.006 Composición de Revista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RF.009 Alta de Suscripción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RF.012 Generación de Etiquetas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📊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Resultado: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MagHub: Alto en distribución, Bajo en evaluación editorial.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OJS: Medio en todo, sin soporte físico.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Desarrollo Propio: Alto en todos, con inversión inicial.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280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  <p:sp>
        <p:nvSpPr>
          <p:cNvPr id="524" name="TextBox 2"/>
          <p:cNvSpPr/>
          <p:nvPr/>
        </p:nvSpPr>
        <p:spPr>
          <a:xfrm>
            <a:off x="3541680" y="182880"/>
            <a:ext cx="206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Matriz de Decisión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TextBox 3"/>
          <p:cNvSpPr/>
          <p:nvPr/>
        </p:nvSpPr>
        <p:spPr>
          <a:xfrm>
            <a:off x="-1844280" y="1188720"/>
            <a:ext cx="1292364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📊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Criterios evaluados: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Usabilidad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Tiempo de despliegue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Riesgos técnicos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Cobertura funcional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•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Coste total estimado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📈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Puntuación ponderada (1–5):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1. Desarrollo Propio → 3.75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2. OJS (Open Source) → 3.50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3. MagHub (Comercial) → 2.70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✅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Decisión final: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→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Se aprueba la opción de desarrollo propio, por adaptabilidad, soberanía tecnológica y alineación con seguridad MINISDEF.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280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  <p:sp>
        <p:nvSpPr>
          <p:cNvPr id="527" name="TextBox 2"/>
          <p:cNvSpPr/>
          <p:nvPr/>
        </p:nvSpPr>
        <p:spPr>
          <a:xfrm>
            <a:off x="3496680" y="182880"/>
            <a:ext cx="214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Resumen Ejecutivo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Box 3"/>
          <p:cNvSpPr/>
          <p:nvPr/>
        </p:nvSpPr>
        <p:spPr>
          <a:xfrm>
            <a:off x="-4767120" y="1188720"/>
            <a:ext cx="1876932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📌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Proyecto: Sistema de Gestión de la Revista Ejército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🎯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Objetivo: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Desarrollar una aplicación web que digitalice y centralice el ciclo completo de gestión editorial y de suscripciones de la Revista Ejército, sustituyendo la herramienta Lotus Notes actual.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📍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Contexto: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- Cliente: Sección de Publicaciones - JCISAT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- Alcance: Artículos, Evaluaciones, Composición de Revista, Suscripciones, Certificados, Seguridad por roles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🛠️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Solución aprobada: Desarrollo propio adaptado a los requisitos y a las infraestructuras del MINISDEF.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10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CustomShape 111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CustomShape 112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7" name="CustomShape 113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CustomShape 114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CustomShape 115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CustomShape 116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117"/>
          <p:cNvSpPr/>
          <p:nvPr/>
        </p:nvSpPr>
        <p:spPr>
          <a:xfrm>
            <a:off x="3917520" y="26064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CustomShape 118"/>
          <p:cNvSpPr/>
          <p:nvPr/>
        </p:nvSpPr>
        <p:spPr>
          <a:xfrm>
            <a:off x="3917520" y="260640"/>
            <a:ext cx="5239800" cy="41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ANÁLISIS DEL PROBLEMA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n 24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244" name="Imagen 25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245" name="PlaceHolder 3"/>
          <p:cNvSpPr/>
          <p:nvPr/>
        </p:nvSpPr>
        <p:spPr>
          <a:xfrm>
            <a:off x="609480" y="1065960"/>
            <a:ext cx="10959480" cy="52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Cliente: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C-IED COE → Planificación, monitorización y gestión de presupuestos de actividades del COE. 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Problema: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Ausencia de software para la gestión de presupuestos C-IED COE.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Solución propuesta: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Herramienta de gestión de presupuestos.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Beneficios: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Reducir el tiempo dedicado a la elaboración y aprobación de presupuestos en el COE.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Alcance inicial: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Proporcionar una aplicación con capacidad para la elaboración de un presupuesto anual para C-IED COE.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2800" spc="-1" strike="noStrike">
              <a:solidFill>
                <a:schemeClr val="dk1"/>
              </a:solidFill>
              <a:latin typeface="Arial"/>
              <a:ea typeface="DejaVu Sans"/>
            </a:endParaRPr>
          </a:p>
        </p:txBody>
      </p:sp>
      <p:sp>
        <p:nvSpPr>
          <p:cNvPr id="530" name="TextBox 2"/>
          <p:cNvSpPr/>
          <p:nvPr/>
        </p:nvSpPr>
        <p:spPr>
          <a:xfrm>
            <a:off x="3795480" y="182880"/>
            <a:ext cx="155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Conclusiones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Box 3"/>
          <p:cNvSpPr/>
          <p:nvPr/>
        </p:nvSpPr>
        <p:spPr>
          <a:xfrm>
            <a:off x="-5758560" y="1188720"/>
            <a:ext cx="207522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✅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Conclusiones del análisis: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- El sistema actual en Lotus Notes está obsoleto y no cumple con las necesidades actuales ni con los estándares de seguridad y trazabilidad del MINISDEF.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- Se han evaluado tres alternativas (comercial, libre, desarrollo propio) y se ha optado por el desarrollo propio debido a su capacidad de adaptación, escalabilidad y alineación con requisitos de seguridad.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- El MVP propuesto permite comenzar con funcionalidades prioritarias para garantizar una implantación viable en 2 meses.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- El sistema se diseñará con enfoque modular, interfaz web moderna y control de acceso basado en roles diferenciados.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📅 </a:t>
            </a: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Próximos pasos: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- Finalizar diseño funcional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- Desarrollo por iteraciones con validación por parte del cliente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ES" sz="1800" spc="-1" strike="noStrike">
                <a:solidFill>
                  <a:schemeClr val="dk1"/>
                </a:solidFill>
                <a:latin typeface="Arial"/>
                <a:ea typeface="DejaVu Sans"/>
              </a:rPr>
              <a:t>- Despliegue en entorno de preproducción y pruebas de aceptación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20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7" name="CustomShape 121"/>
          <p:cNvSpPr/>
          <p:nvPr/>
        </p:nvSpPr>
        <p:spPr>
          <a:xfrm>
            <a:off x="2991240" y="230400"/>
            <a:ext cx="4384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MIND MAP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Imagen 26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249" name="Imagen 27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250" name="CustomShape 122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CustomShape 123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CustomShape 124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3" name="CustomShape 125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CustomShape 126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CustomShape 127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3"/>
          <a:stretch/>
        </p:blipFill>
        <p:spPr>
          <a:xfrm>
            <a:off x="1440000" y="841680"/>
            <a:ext cx="9720000" cy="581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73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CustomShape 74">
            <a:hlinkClick r:id="rId1"/>
          </p:cNvPr>
          <p:cNvSpPr/>
          <p:nvPr/>
        </p:nvSpPr>
        <p:spPr>
          <a:xfrm>
            <a:off x="2991240" y="230400"/>
            <a:ext cx="4564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IMPACT MAP 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Imagen 17" descr=""/>
          <p:cNvPicPr/>
          <p:nvPr/>
        </p:nvPicPr>
        <p:blipFill>
          <a:blip r:embed="rId2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260" name="Imagen 18" descr=""/>
          <p:cNvPicPr/>
          <p:nvPr/>
        </p:nvPicPr>
        <p:blipFill>
          <a:blip r:embed="rId3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261" name="CustomShape 75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CustomShape 76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CustomShape 77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CustomShape 78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CustomShape 79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CustomShape 80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4"/>
          <a:stretch/>
        </p:blipFill>
        <p:spPr>
          <a:xfrm>
            <a:off x="2340000" y="1080000"/>
            <a:ext cx="7920000" cy="533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88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CustomShape 208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0" name="CustomShape 209"/>
          <p:cNvSpPr/>
          <p:nvPr/>
        </p:nvSpPr>
        <p:spPr>
          <a:xfrm>
            <a:off x="4465800" y="189000"/>
            <a:ext cx="353988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Imagen 44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272" name="Imagen 45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273" name="CustomShape 210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CustomShape 211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5" name="CustomShape 212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CustomShape 213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CustomShape 214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CustomShape 215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279" name="Table 2"/>
          <p:cNvGraphicFramePr/>
          <p:nvPr/>
        </p:nvGraphicFramePr>
        <p:xfrm>
          <a:off x="1919880" y="1435320"/>
          <a:ext cx="8629200" cy="4755240"/>
        </p:xfrm>
        <a:graphic>
          <a:graphicData uri="http://schemas.openxmlformats.org/drawingml/2006/table">
            <a:tbl>
              <a:tblPr/>
              <a:tblGrid>
                <a:gridCol w="738360"/>
                <a:gridCol w="7890840"/>
              </a:tblGrid>
              <a:tr h="49140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ID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Descripción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524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RF1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Alta y edición de autores con sus documentos (DNI, CV)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Alta de artículos con múltiples autores y documentos adjuntos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524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RF2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Registro de consejeros y asignación a artículos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Registro de evaluaciones con nota, recomendación e informe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524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RF3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Composición, cierre y publicación de números de revista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Gestión de suscripciones, suscriptores y pagadores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524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RF4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Generación de etiquetas de envío por número publicado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Exportación de etiquetas en PDF/XLS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524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RF5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Control de acceso por roles (Editor, Distribuidor, Dirección, Consulta)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Emisión de certificados de pago a autores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80" name="Rectángulo 160"/>
          <p:cNvSpPr/>
          <p:nvPr/>
        </p:nvSpPr>
        <p:spPr>
          <a:xfrm>
            <a:off x="1035360" y="900000"/>
            <a:ext cx="3774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REQUISITOS FUNCIONALES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88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CustomShape 208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209"/>
          <p:cNvSpPr/>
          <p:nvPr/>
        </p:nvSpPr>
        <p:spPr>
          <a:xfrm>
            <a:off x="4465800" y="189000"/>
            <a:ext cx="353988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n 44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285" name="Imagen 45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286" name="CustomShape 210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7" name="CustomShape 211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CustomShape 212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CustomShape 213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CustomShape 214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CustomShape 215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292" name="Table 2"/>
          <p:cNvGraphicFramePr/>
          <p:nvPr/>
        </p:nvGraphicFramePr>
        <p:xfrm>
          <a:off x="2160720" y="1794600"/>
          <a:ext cx="8195760" cy="3814200"/>
        </p:xfrm>
        <a:graphic>
          <a:graphicData uri="http://schemas.openxmlformats.org/drawingml/2006/table">
            <a:tbl>
              <a:tblPr/>
              <a:tblGrid>
                <a:gridCol w="938880"/>
                <a:gridCol w="7256880"/>
              </a:tblGrid>
              <a:tr h="519120"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ID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Helvetica Neue"/>
                        </a:rPr>
                        <a:t>Descripción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010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RNF1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6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Permitir acceso de usuario de cada Branch.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064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RNF2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  <a:tabLst>
                          <a:tab algn="l" pos="0"/>
                        </a:tabLst>
                      </a:pPr>
                      <a:r>
                        <a:rPr b="0" lang="es-ES" sz="16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Restringir acciones según usuario/rol.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1560">
                <a:tc>
                  <a:txBody>
                    <a:bodyPr lIns="50400" rIns="5040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RNF3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400" marR="50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</a:pPr>
                      <a:r>
                        <a:rPr b="0" lang="es-ES" sz="16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Añadir más CISI Account en un futuro.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01080"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s-ES" sz="18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RNF4</a:t>
                      </a:r>
                      <a:endParaRPr b="0" lang="es-E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50760" rIns="50760" anchor="ctr">
                      <a:noAutofit/>
                    </a:bodyPr>
                    <a:p>
                      <a:pPr defTabSz="914400">
                        <a:lnSpc>
                          <a:spcPct val="90000"/>
                        </a:lnSpc>
                        <a:spcBef>
                          <a:spcPts val="4501"/>
                        </a:spcBef>
                      </a:pPr>
                      <a:r>
                        <a:rPr b="0" lang="es-ES" sz="16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Interfaz de la aplicación en Ingles.</a:t>
                      </a:r>
                      <a:endParaRPr b="0" lang="es-E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50760" marR="5076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3" name="Rectángulo 160"/>
          <p:cNvSpPr/>
          <p:nvPr/>
        </p:nvSpPr>
        <p:spPr>
          <a:xfrm>
            <a:off x="1035360" y="900000"/>
            <a:ext cx="377496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REQUISITOS NO FUNCIONALES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0"/>
          </a:blip>
          <a:tile tx="0" ty="0" sx="99990" sy="99986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8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CustomShape 19"/>
          <p:cNvSpPr/>
          <p:nvPr/>
        </p:nvSpPr>
        <p:spPr>
          <a:xfrm>
            <a:off x="3935160" y="1890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CustomShape 20"/>
          <p:cNvSpPr/>
          <p:nvPr/>
        </p:nvSpPr>
        <p:spPr>
          <a:xfrm>
            <a:off x="3351240" y="230400"/>
            <a:ext cx="65455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ESTUDIO DE ALTERNATIVAS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n 6" descr=""/>
          <p:cNvPicPr/>
          <p:nvPr/>
        </p:nvPicPr>
        <p:blipFill>
          <a:blip r:embed="rId2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298" name="Imagen 7" descr=""/>
          <p:cNvPicPr/>
          <p:nvPr/>
        </p:nvPicPr>
        <p:blipFill>
          <a:blip r:embed="rId3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299" name="CustomShape 21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CustomShape 22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CustomShape 23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CustomShape 24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CustomShape 25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4" name="CustomShape 26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CustomShape 180"/>
          <p:cNvSpPr/>
          <p:nvPr/>
        </p:nvSpPr>
        <p:spPr>
          <a:xfrm>
            <a:off x="3960000" y="1080000"/>
            <a:ext cx="43560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COMERCIAL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181"/>
          <p:cNvSpPr/>
          <p:nvPr/>
        </p:nvSpPr>
        <p:spPr>
          <a:xfrm>
            <a:off x="3619440" y="2722320"/>
            <a:ext cx="50360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SOFTWARE LIBRE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182"/>
          <p:cNvSpPr/>
          <p:nvPr/>
        </p:nvSpPr>
        <p:spPr>
          <a:xfrm>
            <a:off x="3420000" y="4275000"/>
            <a:ext cx="57560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DESARROLLO PROPIO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4"/>
          <a:stretch/>
        </p:blipFill>
        <p:spPr>
          <a:xfrm>
            <a:off x="5040000" y="3078360"/>
            <a:ext cx="1980000" cy="130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32"/>
          <p:cNvSpPr/>
          <p:nvPr/>
        </p:nvSpPr>
        <p:spPr>
          <a:xfrm>
            <a:off x="3492360" y="6585120"/>
            <a:ext cx="7163280" cy="62280"/>
          </a:xfrm>
          <a:custGeom>
            <a:avLst/>
            <a:gdLst>
              <a:gd name="textAreaLeft" fmla="*/ 0 w 7163280"/>
              <a:gd name="textAreaRight" fmla="*/ 7163640 w 7163280"/>
              <a:gd name="textAreaTop" fmla="*/ 0 h 62280"/>
              <a:gd name="textAreaBottom" fmla="*/ 62640 h 62280"/>
            </a:gdLst>
            <a:ah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640" bIns="1764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CustomShape 41"/>
          <p:cNvSpPr/>
          <p:nvPr/>
        </p:nvSpPr>
        <p:spPr>
          <a:xfrm>
            <a:off x="3935160" y="118800"/>
            <a:ext cx="6464520" cy="551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CustomShape 194"/>
          <p:cNvSpPr/>
          <p:nvPr/>
        </p:nvSpPr>
        <p:spPr>
          <a:xfrm>
            <a:off x="2991240" y="123120"/>
            <a:ext cx="78048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s-ES" sz="26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ALTERNATIVA SOFTWARE COMERCIAL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Imagen 40" descr=""/>
          <p:cNvPicPr/>
          <p:nvPr/>
        </p:nvPicPr>
        <p:blipFill>
          <a:blip r:embed="rId1"/>
          <a:stretch/>
        </p:blipFill>
        <p:spPr>
          <a:xfrm>
            <a:off x="87480" y="51480"/>
            <a:ext cx="715320" cy="830160"/>
          </a:xfrm>
          <a:prstGeom prst="rect">
            <a:avLst/>
          </a:prstGeom>
          <a:ln w="0">
            <a:noFill/>
          </a:ln>
        </p:spPr>
      </p:pic>
      <p:pic>
        <p:nvPicPr>
          <p:cNvPr id="313" name="Imagen 41" descr=""/>
          <p:cNvPicPr/>
          <p:nvPr/>
        </p:nvPicPr>
        <p:blipFill>
          <a:blip r:embed="rId2"/>
          <a:stretch/>
        </p:blipFill>
        <p:spPr>
          <a:xfrm>
            <a:off x="11378520" y="16200"/>
            <a:ext cx="715320" cy="1040040"/>
          </a:xfrm>
          <a:prstGeom prst="rect">
            <a:avLst/>
          </a:prstGeom>
          <a:ln w="0">
            <a:noFill/>
          </a:ln>
        </p:spPr>
      </p:pic>
      <p:sp>
        <p:nvSpPr>
          <p:cNvPr id="314" name="CustomShape 195"/>
          <p:cNvSpPr/>
          <p:nvPr/>
        </p:nvSpPr>
        <p:spPr>
          <a:xfrm>
            <a:off x="772560" y="392040"/>
            <a:ext cx="961560" cy="200520"/>
          </a:xfrm>
          <a:custGeom>
            <a:avLst/>
            <a:gdLst>
              <a:gd name="textAreaLeft" fmla="*/ 0 w 961560"/>
              <a:gd name="textAreaRight" fmla="*/ 961920 w 96156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CustomShape 196"/>
          <p:cNvSpPr/>
          <p:nvPr/>
        </p:nvSpPr>
        <p:spPr>
          <a:xfrm>
            <a:off x="1704960" y="392040"/>
            <a:ext cx="559800" cy="200520"/>
          </a:xfrm>
          <a:custGeom>
            <a:avLst/>
            <a:gdLst>
              <a:gd name="textAreaLeft" fmla="*/ 0 w 559800"/>
              <a:gd name="textAreaRight" fmla="*/ 560160 w 5598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CustomShape 197"/>
          <p:cNvSpPr/>
          <p:nvPr/>
        </p:nvSpPr>
        <p:spPr>
          <a:xfrm>
            <a:off x="2227320" y="392040"/>
            <a:ext cx="445680" cy="200520"/>
          </a:xfrm>
          <a:custGeom>
            <a:avLst/>
            <a:gdLst>
              <a:gd name="textAreaLeft" fmla="*/ 0 w 445680"/>
              <a:gd name="textAreaRight" fmla="*/ 446040 w 44568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CustomShape 198"/>
          <p:cNvSpPr/>
          <p:nvPr/>
        </p:nvSpPr>
        <p:spPr>
          <a:xfrm>
            <a:off x="2629080" y="392040"/>
            <a:ext cx="331200" cy="200520"/>
          </a:xfrm>
          <a:custGeom>
            <a:avLst/>
            <a:gdLst>
              <a:gd name="textAreaLeft" fmla="*/ 0 w 331200"/>
              <a:gd name="textAreaRight" fmla="*/ 331560 w 33120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CustomShape 199"/>
          <p:cNvSpPr/>
          <p:nvPr/>
        </p:nvSpPr>
        <p:spPr>
          <a:xfrm>
            <a:off x="2991240" y="392040"/>
            <a:ext cx="214920" cy="200520"/>
          </a:xfrm>
          <a:custGeom>
            <a:avLst/>
            <a:gdLst>
              <a:gd name="textAreaLeft" fmla="*/ 0 w 214920"/>
              <a:gd name="textAreaRight" fmla="*/ 215280 w 2149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CustomShape 200"/>
          <p:cNvSpPr/>
          <p:nvPr/>
        </p:nvSpPr>
        <p:spPr>
          <a:xfrm>
            <a:off x="2912040" y="392040"/>
            <a:ext cx="137520" cy="200520"/>
          </a:xfrm>
          <a:custGeom>
            <a:avLst/>
            <a:gdLst>
              <a:gd name="textAreaLeft" fmla="*/ 0 w 137520"/>
              <a:gd name="textAreaRight" fmla="*/ 137880 w 137520"/>
              <a:gd name="textAreaTop" fmla="*/ 0 h 200520"/>
              <a:gd name="textAreaBottom" fmla="*/ 200880 h 200520"/>
            </a:gdLst>
            <a:ah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PlaceHolder 6"/>
          <p:cNvSpPr/>
          <p:nvPr/>
        </p:nvSpPr>
        <p:spPr>
          <a:xfrm>
            <a:off x="360000" y="970200"/>
            <a:ext cx="6253920" cy="332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Descripción</a:t>
            </a:r>
            <a:r>
              <a:rPr b="1" lang="es-E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s-ES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ERP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Empresarial propietario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orientado a grandes/medianas empresas con requerimientos complejos.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Modulos especializados de Finanzas (FI)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, Controlling (CO), Project System (PS), etc.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70c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SAP Workflow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define rutas de aprobación multinivel.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Despliegue On-premise, en la nube privada SAP Private Cloud o </a:t>
            </a: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nube pública (SAP S/4HANA)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Picture 5" descr="SAP S/4 Hana : Simple Finance Overview - YouTube"/>
          <p:cNvPicPr/>
          <p:nvPr/>
        </p:nvPicPr>
        <p:blipFill>
          <a:blip r:embed="rId3"/>
          <a:stretch/>
        </p:blipFill>
        <p:spPr>
          <a:xfrm>
            <a:off x="6889320" y="2184480"/>
            <a:ext cx="5095080" cy="2857680"/>
          </a:xfrm>
          <a:prstGeom prst="rect">
            <a:avLst/>
          </a:prstGeom>
          <a:ln w="0">
            <a:noFill/>
          </a:ln>
        </p:spPr>
      </p:pic>
      <p:sp>
        <p:nvSpPr>
          <p:cNvPr id="322" name="PlaceHolder 6"/>
          <p:cNvSpPr/>
          <p:nvPr/>
        </p:nvSpPr>
        <p:spPr>
          <a:xfrm>
            <a:off x="360000" y="4760280"/>
            <a:ext cx="10890720" cy="209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SAP S/4 HANA PUBLIC</a:t>
            </a:r>
            <a:r>
              <a:rPr b="1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Coste de suscripcion: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17.500 euros (2.500 usuario/año).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Tiempo de despliegue:</a:t>
            </a:r>
            <a:r>
              <a:rPr b="1" lang="es-ES" sz="2000" spc="-1" strike="noStrike">
                <a:solidFill>
                  <a:srgbClr val="0070c0"/>
                </a:solidFill>
                <a:latin typeface="Arial"/>
                <a:ea typeface="DejaVu Sans"/>
              </a:rPr>
              <a:t>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2 meses, con equipo de consultores certificados (150 euros/mes).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Alto nivel de personalización</a:t>
            </a:r>
            <a:r>
              <a:rPr b="0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b="1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Curva de aprendizaje compleja: </a:t>
            </a:r>
            <a:r>
              <a:rPr b="0" lang="es-E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formación y certificación en SAP</a:t>
            </a:r>
            <a:r>
              <a:rPr b="0" lang="es-ES" sz="2000" spc="-1" strike="noStrike">
                <a:solidFill>
                  <a:srgbClr val="c00000"/>
                </a:solidFill>
                <a:latin typeface="Arial"/>
                <a:ea typeface="DejaVu Sans"/>
              </a:rPr>
              <a:t>.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4"/>
          <a:stretch/>
        </p:blipFill>
        <p:spPr>
          <a:xfrm>
            <a:off x="8207640" y="806400"/>
            <a:ext cx="2232360" cy="117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0cb4ee-dd48-4269-83b9-f1bf57435108">
      <Terms xmlns="http://schemas.microsoft.com/office/infopath/2007/PartnerControls"/>
    </lcf76f155ced4ddcb4097134ff3c332f>
    <TaxCatchAll xmlns="1a4b936e-7630-49ac-ad4c-1cf414ae8ca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1AEF9E2480CE4D88AEBC66E1FB1F7A" ma:contentTypeVersion="12" ma:contentTypeDescription="Crear nuevo documento." ma:contentTypeScope="" ma:versionID="007ff19e8583fe821b3e22ff54560cc0">
  <xsd:schema xmlns:xsd="http://www.w3.org/2001/XMLSchema" xmlns:xs="http://www.w3.org/2001/XMLSchema" xmlns:p="http://schemas.microsoft.com/office/2006/metadata/properties" xmlns:ns2="040cb4ee-dd48-4269-83b9-f1bf57435108" xmlns:ns3="1a4b936e-7630-49ac-ad4c-1cf414ae8ca7" targetNamespace="http://schemas.microsoft.com/office/2006/metadata/properties" ma:root="true" ma:fieldsID="1d0920eeb4ee68adb296f60759b5f7c8" ns2:_="" ns3:_="">
    <xsd:import namespace="040cb4ee-dd48-4269-83b9-f1bf57435108"/>
    <xsd:import namespace="1a4b936e-7630-49ac-ad4c-1cf414ae8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cb4ee-dd48-4269-83b9-f1bf574351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6d1d3573-1e57-4bc1-a580-4b499a4a47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b936e-7630-49ac-ad4c-1cf414ae8ca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d7fdf07-d4df-4eab-ae37-4da939d5a2ea}" ma:internalName="TaxCatchAll" ma:showField="CatchAllData" ma:web="1a4b936e-7630-49ac-ad4c-1cf414ae8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E339A0-EAFD-4E5F-BA17-ADAFB40E2D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D085D8-EAF5-49C1-A405-0010E948311A}">
  <ds:schemaRefs>
    <ds:schemaRef ds:uri="040cb4ee-dd48-4269-83b9-f1bf57435108"/>
    <ds:schemaRef ds:uri="1a4b936e-7630-49ac-ad4c-1cf414ae8ca7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30EE70-73FB-450E-9EDB-1C8A2848C418}">
  <ds:schemaRefs>
    <ds:schemaRef ds:uri="040cb4ee-dd48-4269-83b9-f1bf57435108"/>
    <ds:schemaRef ds:uri="1a4b936e-7630-49ac-ad4c-1cf414ae8c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2023-03-27T19:37:55Z</dcterms:created>
  <dc:creator>Adolfo Soto</dc:creator>
  <dc:description/>
  <dc:language>es-ES</dc:language>
  <cp:lastModifiedBy/>
  <dcterms:modified xsi:type="dcterms:W3CDTF">2025-09-22T05:55:35Z</dcterms:modified>
  <cp:revision>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0x0101009D1AEF9E2480CE4D88AEBC66E1FB1F7A</vt:lpwstr>
  </property>
  <property fmtid="{D5CDD505-2E9C-101B-9397-08002B2CF9AE}" pid="3" name="MediaServiceImageTags">
    <vt:lpwstr/>
  </property>
  <property fmtid="{D5CDD505-2E9C-101B-9397-08002B2CF9AE}" pid="4" name="Notes">
    <vt:i4>21</vt:i4>
  </property>
  <property fmtid="{D5CDD505-2E9C-101B-9397-08002B2CF9AE}" pid="5" name="PresentationFormat">
    <vt:lpwstr>Widescreen</vt:lpwstr>
  </property>
  <property fmtid="{D5CDD505-2E9C-101B-9397-08002B2CF9AE}" pid="6" name="Slides">
    <vt:i4>23</vt:i4>
  </property>
</Properties>
</file>