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29"/>
  </p:notesMasterIdLst>
  <p:sldIdLst>
    <p:sldId id="256" r:id="rId6"/>
    <p:sldId id="257" r:id="rId7"/>
    <p:sldId id="258" r:id="rId8"/>
    <p:sldId id="259" r:id="rId9"/>
    <p:sldId id="260" r:id="rId10"/>
    <p:sldId id="286" r:id="rId11"/>
    <p:sldId id="261" r:id="rId12"/>
    <p:sldId id="283" r:id="rId13"/>
    <p:sldId id="264" r:id="rId14"/>
    <p:sldId id="265" r:id="rId15"/>
    <p:sldId id="266" r:id="rId16"/>
    <p:sldId id="267" r:id="rId17"/>
    <p:sldId id="270" r:id="rId18"/>
    <p:sldId id="271" r:id="rId19"/>
    <p:sldId id="272" r:id="rId20"/>
    <p:sldId id="275" r:id="rId21"/>
    <p:sldId id="276" r:id="rId22"/>
    <p:sldId id="277" r:id="rId23"/>
    <p:sldId id="280" r:id="rId24"/>
    <p:sldId id="282" r:id="rId25"/>
    <p:sldId id="285" r:id="rId26"/>
    <p:sldId id="284" r:id="rId27"/>
    <p:sldId id="281" r:id="rId2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CEE726-7178-8199-EF31-61459E304FAF}" v="16" dt="2025-03-27T16:56:34.6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s-E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s-ES" sz="1400" b="0" strike="noStrike" spc="-1">
                <a:latin typeface="Times New Roman"/>
              </a:defRPr>
            </a:lvl1pPr>
          </a:lstStyle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s-E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D322A4DF-FED6-4BEE-9C2F-87C17A51244F}" type="slidenum">
              <a:rPr lang="es-ES" sz="1400" b="0" strike="noStrike" spc="-1">
                <a:latin typeface="Times New Roman"/>
              </a:rPr>
              <a:t>‹#›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880" cy="44593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475" name="CustomShape 2"/>
          <p:cNvSpPr/>
          <p:nvPr/>
        </p:nvSpPr>
        <p:spPr>
          <a:xfrm>
            <a:off x="3830400" y="9443520"/>
            <a:ext cx="2914200" cy="48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0363B659-460F-43D1-9CD8-EDFD42735221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880" cy="44593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493" name="CustomShape 222"/>
          <p:cNvSpPr/>
          <p:nvPr/>
        </p:nvSpPr>
        <p:spPr>
          <a:xfrm>
            <a:off x="3830400" y="9443520"/>
            <a:ext cx="2914200" cy="48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9AA198B2-F8D7-4E89-9E6B-F29B5AA2030B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11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880" cy="44593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495" name="CustomShape 232"/>
          <p:cNvSpPr/>
          <p:nvPr/>
        </p:nvSpPr>
        <p:spPr>
          <a:xfrm>
            <a:off x="3830400" y="9443520"/>
            <a:ext cx="2914200" cy="48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757E5B6E-F890-47F1-8187-575FC8FE174D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880" cy="44593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501" name="CustomShape 262"/>
          <p:cNvSpPr/>
          <p:nvPr/>
        </p:nvSpPr>
        <p:spPr>
          <a:xfrm>
            <a:off x="3830400" y="9443520"/>
            <a:ext cx="2914200" cy="48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960EC653-1EBF-496E-B5A5-45EEF47A1691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880" cy="44593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503" name="CustomShape 272"/>
          <p:cNvSpPr/>
          <p:nvPr/>
        </p:nvSpPr>
        <p:spPr>
          <a:xfrm>
            <a:off x="3830400" y="9443520"/>
            <a:ext cx="2914200" cy="48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BFCC7F75-C1AC-4397-A31C-7645957978B8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14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880" cy="44593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505" name="CustomShape 203"/>
          <p:cNvSpPr/>
          <p:nvPr/>
        </p:nvSpPr>
        <p:spPr>
          <a:xfrm>
            <a:off x="3830400" y="9443520"/>
            <a:ext cx="2914200" cy="48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43AA8018-E162-4525-BBE9-4B3817EE111D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15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880" cy="44593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511" name="CustomShape 193"/>
          <p:cNvSpPr/>
          <p:nvPr/>
        </p:nvSpPr>
        <p:spPr>
          <a:xfrm>
            <a:off x="3830400" y="9443520"/>
            <a:ext cx="2914200" cy="48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F553AB97-37A1-4D27-88FC-FD6BA277981C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16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880" cy="44593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513" name="CustomShape 302"/>
          <p:cNvSpPr/>
          <p:nvPr/>
        </p:nvSpPr>
        <p:spPr>
          <a:xfrm>
            <a:off x="3830400" y="9443520"/>
            <a:ext cx="2914200" cy="48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860C5E51-FB54-4906-93B7-030328623169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17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880" cy="44593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515" name="CustomShape 2"/>
          <p:cNvSpPr/>
          <p:nvPr/>
        </p:nvSpPr>
        <p:spPr>
          <a:xfrm>
            <a:off x="3830400" y="9443520"/>
            <a:ext cx="2914200" cy="48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D3EA53BD-6029-42A3-9029-EB23252C1CCA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18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880" cy="44593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521" name="CustomShape 2"/>
          <p:cNvSpPr/>
          <p:nvPr/>
        </p:nvSpPr>
        <p:spPr>
          <a:xfrm>
            <a:off x="3830400" y="9443520"/>
            <a:ext cx="2914200" cy="48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6E116D49-80D8-469C-A35D-3CF461C09A65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19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7EFA1-F8E2-53AF-36E5-33E94B4E7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>
            <a:extLst>
              <a:ext uri="{FF2B5EF4-FFF2-40B4-BE49-F238E27FC236}">
                <a16:creationId xmlns:a16="http://schemas.microsoft.com/office/drawing/2014/main" id="{5473E75F-8923-161B-C122-46AACA7C2BF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880" cy="44593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521" name="CustomShape 2">
            <a:extLst>
              <a:ext uri="{FF2B5EF4-FFF2-40B4-BE49-F238E27FC236}">
                <a16:creationId xmlns:a16="http://schemas.microsoft.com/office/drawing/2014/main" id="{E703AF81-0580-9283-EE38-E30082FB9339}"/>
              </a:ext>
            </a:extLst>
          </p:cNvPr>
          <p:cNvSpPr/>
          <p:nvPr/>
        </p:nvSpPr>
        <p:spPr>
          <a:xfrm>
            <a:off x="3830400" y="9443520"/>
            <a:ext cx="2914200" cy="48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6E116D49-80D8-469C-A35D-3CF461C09A65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20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8334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880" cy="44593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477" name="CustomShape 119"/>
          <p:cNvSpPr/>
          <p:nvPr/>
        </p:nvSpPr>
        <p:spPr>
          <a:xfrm>
            <a:off x="3830400" y="9443520"/>
            <a:ext cx="2914200" cy="48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ABE4B9C4-04C4-48C2-8CBB-265F3E7A8A94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E103D-0640-ABFD-3208-FF131531E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>
            <a:extLst>
              <a:ext uri="{FF2B5EF4-FFF2-40B4-BE49-F238E27FC236}">
                <a16:creationId xmlns:a16="http://schemas.microsoft.com/office/drawing/2014/main" id="{B9A64A02-D5FE-C37B-8CCB-7B5798A6954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880" cy="44593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521" name="CustomShape 2">
            <a:extLst>
              <a:ext uri="{FF2B5EF4-FFF2-40B4-BE49-F238E27FC236}">
                <a16:creationId xmlns:a16="http://schemas.microsoft.com/office/drawing/2014/main" id="{EF27C492-A63E-7935-15CB-9691A807C3C2}"/>
              </a:ext>
            </a:extLst>
          </p:cNvPr>
          <p:cNvSpPr/>
          <p:nvPr/>
        </p:nvSpPr>
        <p:spPr>
          <a:xfrm>
            <a:off x="3830400" y="9443520"/>
            <a:ext cx="2914200" cy="48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6E116D49-80D8-469C-A35D-3CF461C09A65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21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1785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F402F-3FDB-C3DD-BBAD-379FEA10B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>
            <a:extLst>
              <a:ext uri="{FF2B5EF4-FFF2-40B4-BE49-F238E27FC236}">
                <a16:creationId xmlns:a16="http://schemas.microsoft.com/office/drawing/2014/main" id="{6DD84438-6664-F81A-4E0A-89F346C2FC0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880" cy="44593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521" name="CustomShape 2">
            <a:extLst>
              <a:ext uri="{FF2B5EF4-FFF2-40B4-BE49-F238E27FC236}">
                <a16:creationId xmlns:a16="http://schemas.microsoft.com/office/drawing/2014/main" id="{E65D3AD4-424E-E67D-493E-732BB1B95941}"/>
              </a:ext>
            </a:extLst>
          </p:cNvPr>
          <p:cNvSpPr/>
          <p:nvPr/>
        </p:nvSpPr>
        <p:spPr>
          <a:xfrm>
            <a:off x="3830400" y="9443520"/>
            <a:ext cx="2914200" cy="48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6E116D49-80D8-469C-A35D-3CF461C09A65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22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7612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880" cy="44593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479" name="CustomShape 129"/>
          <p:cNvSpPr/>
          <p:nvPr/>
        </p:nvSpPr>
        <p:spPr>
          <a:xfrm>
            <a:off x="3830400" y="9443520"/>
            <a:ext cx="2914200" cy="48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74E04DDF-8C07-4C22-91B4-C114A9605466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880" cy="44593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481" name="CustomShape 130"/>
          <p:cNvSpPr/>
          <p:nvPr/>
        </p:nvSpPr>
        <p:spPr>
          <a:xfrm>
            <a:off x="3830400" y="9443520"/>
            <a:ext cx="2914200" cy="48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957C7A74-F9FC-4643-8E90-49909E4C9FAC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0BE71-6559-3322-E84D-8E18B6EEF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>
            <a:extLst>
              <a:ext uri="{FF2B5EF4-FFF2-40B4-BE49-F238E27FC236}">
                <a16:creationId xmlns:a16="http://schemas.microsoft.com/office/drawing/2014/main" id="{AE583391-1925-0DD5-326B-C4F81727D30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880" cy="44593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481" name="CustomShape 130">
            <a:extLst>
              <a:ext uri="{FF2B5EF4-FFF2-40B4-BE49-F238E27FC236}">
                <a16:creationId xmlns:a16="http://schemas.microsoft.com/office/drawing/2014/main" id="{56F36031-232B-BD1B-C4BE-D86585B18960}"/>
              </a:ext>
            </a:extLst>
          </p:cNvPr>
          <p:cNvSpPr/>
          <p:nvPr/>
        </p:nvSpPr>
        <p:spPr>
          <a:xfrm>
            <a:off x="3830400" y="9443520"/>
            <a:ext cx="2914200" cy="48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957C7A74-F9FC-4643-8E90-49909E4C9FAC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1611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880" cy="44593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483" name="CustomShape 216"/>
          <p:cNvSpPr/>
          <p:nvPr/>
        </p:nvSpPr>
        <p:spPr>
          <a:xfrm>
            <a:off x="3830400" y="9443520"/>
            <a:ext cx="2914200" cy="48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99679B75-6555-4905-AA6F-AB8C1E5BAD66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7BE06-6345-50C3-29BF-6D820530B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>
            <a:extLst>
              <a:ext uri="{FF2B5EF4-FFF2-40B4-BE49-F238E27FC236}">
                <a16:creationId xmlns:a16="http://schemas.microsoft.com/office/drawing/2014/main" id="{6F66CEE7-3FE1-DE93-6189-C1E672B0D2E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880" cy="44593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483" name="CustomShape 216">
            <a:extLst>
              <a:ext uri="{FF2B5EF4-FFF2-40B4-BE49-F238E27FC236}">
                <a16:creationId xmlns:a16="http://schemas.microsoft.com/office/drawing/2014/main" id="{9C626953-17E2-5892-CAFD-372AABE7D203}"/>
              </a:ext>
            </a:extLst>
          </p:cNvPr>
          <p:cNvSpPr/>
          <p:nvPr/>
        </p:nvSpPr>
        <p:spPr>
          <a:xfrm>
            <a:off x="3830400" y="9443520"/>
            <a:ext cx="2914200" cy="48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99679B75-6555-4905-AA6F-AB8C1E5BAD66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es-E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4132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880" cy="44593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489" name="CustomShape 12"/>
          <p:cNvSpPr/>
          <p:nvPr/>
        </p:nvSpPr>
        <p:spPr>
          <a:xfrm>
            <a:off x="3830400" y="9443520"/>
            <a:ext cx="2914200" cy="48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1E58915F-F7C0-4B29-85EF-85109BB9D08C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880" cy="44593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491" name="CustomShape 33"/>
          <p:cNvSpPr/>
          <p:nvPr/>
        </p:nvSpPr>
        <p:spPr>
          <a:xfrm>
            <a:off x="3830400" y="9443520"/>
            <a:ext cx="2914200" cy="482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B18D1290-81B8-47E0-95CD-49A30FCA2D55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es-E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4906DC6-A041-4CA0-847C-A3072790724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156058D-7453-4309-B218-A894039B0C9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D5736E4-0784-49D4-B6ED-DB6E016A6BF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3AA45DD-2942-4BC5-8592-59EE880800F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224FDCD-0A42-4293-B869-DDD233D9D3E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1EA6539-83F3-4D02-B120-DE3F71D889A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74CEE23-7C97-434A-9503-1EBDE0FA34A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F33EE08-CA33-4812-B50F-1F0C70CCDAF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C1D4E82-9876-484E-8D8D-FA6ADD1319A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4BC2EDD-633F-4CBA-9DB4-505D561A21F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D0F8BDA-F15D-42C2-856C-6AAA538A85D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D95E418-EA75-46C8-8376-C6E01C709121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21978DF-C1F1-4281-B07F-51BF2A965BB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9EA62C6-E573-4128-B90B-9CBE3EF04C4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55A9E25-22F0-4765-9F9E-178EC204454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EF6A581-9C76-4714-914D-31182FE73F4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12C859F-083C-437B-A7BA-139763C2B32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5804BD8-F788-49ED-8C14-7FF0D1C4B72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770774-195B-4749-86C4-688EAD8AE47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899A4BB-20BB-4D7B-A8A6-B0DC2EC378A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250AB98-5B6A-48FA-BAA8-95A165D5580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E25D20C-2A1D-45E8-9318-D50D03ADAF9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DC75AD6-7D3B-47C2-B844-6A98D7F3612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4F65E7-36A9-4912-BF37-D59E4836EA6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>
            <a:alphaModFix amt="15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04360" cy="354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s-E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2760" cy="354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s-E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B4391E-BBCE-4917-B6C2-E15520AB0CC2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2760" cy="354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s-ES" sz="1400" b="0" strike="noStrike" spc="-1">
                <a:latin typeface="Times New Roman"/>
              </a:defRPr>
            </a:lvl1pPr>
          </a:lstStyle>
          <a:p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>
            <a:alphaModFix amt="15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04360" cy="354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s-E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32760" cy="354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s-E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27A1A5-B5D6-4080-A34C-C0566DB56E45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32760" cy="354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s-ES" sz="1400" b="0" strike="noStrike" spc="-1">
                <a:latin typeface="Times New Roman"/>
              </a:defRPr>
            </a:lvl1pPr>
          </a:lstStyle>
          <a:p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jpe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jpeg"/><Relationship Id="rId5" Type="http://schemas.openxmlformats.org/officeDocument/2006/relationships/image" Target="../media/image12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2.jpe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3.jpe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3.jpe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nstitutomilitar.com/VICENTEEC/C-IED-Management/-/wikis/diagramas/impact_map_COE.png" TargetMode="External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nstitutomilitar.com/VICENTEEC/C-IED-Management/-/wikis/diagramas/impact_map_COE.png" TargetMode="External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0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e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alphaModFix amt="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7"/>
          <p:cNvSpPr/>
          <p:nvPr/>
        </p:nvSpPr>
        <p:spPr>
          <a:xfrm>
            <a:off x="3415320" y="6640200"/>
            <a:ext cx="8739360" cy="8748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8"/>
          <p:cNvSpPr/>
          <p:nvPr/>
        </p:nvSpPr>
        <p:spPr>
          <a:xfrm>
            <a:off x="3956400" y="174600"/>
            <a:ext cx="6379560" cy="5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lang="es-ES" sz="2800" spc="-1">
                <a:solidFill>
                  <a:srgbClr val="000000"/>
                </a:solidFill>
                <a:latin typeface="Arial"/>
                <a:ea typeface="DejaVu Sans"/>
              </a:rPr>
              <a:t>XLVII</a:t>
            </a:r>
            <a:r>
              <a:rPr lang="es-E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CURSO DIM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90" name="CustomShape 9"/>
          <p:cNvSpPr/>
          <p:nvPr/>
        </p:nvSpPr>
        <p:spPr>
          <a:xfrm>
            <a:off x="3005280" y="4234680"/>
            <a:ext cx="6170760" cy="776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/>
            <a:r>
              <a:rPr lang="es-ES" sz="2400" spc="-1">
                <a:solidFill>
                  <a:srgbClr val="000000"/>
                </a:solidFill>
                <a:latin typeface="Arial"/>
              </a:rPr>
              <a:t>DIRECCION DE PROYECTOS</a:t>
            </a:r>
            <a:endParaRPr lang="es-ES" sz="2400" b="0" strike="noStrike" spc="-1">
              <a:latin typeface="Arial"/>
            </a:endParaRPr>
          </a:p>
          <a:p>
            <a:pPr algn="ctr"/>
            <a:r>
              <a:rPr lang="es-ES" sz="2400" spc="-1">
                <a:latin typeface="Arial"/>
              </a:rPr>
              <a:t>BM-COE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91" name="CustomShape 10"/>
          <p:cNvSpPr/>
          <p:nvPr/>
        </p:nvSpPr>
        <p:spPr>
          <a:xfrm>
            <a:off x="5254920" y="6150600"/>
            <a:ext cx="6112440" cy="34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spcBef>
                <a:spcPts val="901"/>
              </a:spcBef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Hoyo de Manzanares, a </a:t>
            </a:r>
            <a:r>
              <a:rPr lang="es-ES" sz="1600" spc="-1">
                <a:solidFill>
                  <a:srgbClr val="000000"/>
                </a:solidFill>
                <a:latin typeface="Arial"/>
                <a:ea typeface="DejaVu Sans"/>
              </a:rPr>
              <a:t>19-20 Marzo 2025</a:t>
            </a:r>
            <a:endParaRPr lang="es-ES" sz="1600" b="0" strike="noStrike" spc="-1">
              <a:latin typeface="Arial"/>
            </a:endParaRPr>
          </a:p>
        </p:txBody>
      </p:sp>
      <p:sp>
        <p:nvSpPr>
          <p:cNvPr id="92" name="CustomShape 11"/>
          <p:cNvSpPr/>
          <p:nvPr/>
        </p:nvSpPr>
        <p:spPr>
          <a:xfrm>
            <a:off x="130680" y="5248080"/>
            <a:ext cx="8175240" cy="112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spcBef>
                <a:spcPts val="901"/>
              </a:spcBef>
            </a:pPr>
            <a:r>
              <a:rPr lang="es-ES" sz="16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Product</a:t>
            </a: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16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Owner</a:t>
            </a: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es-ES" sz="1600" spc="-1">
                <a:solidFill>
                  <a:srgbClr val="000000"/>
                </a:solidFill>
                <a:latin typeface="Arial"/>
                <a:ea typeface="DejaVu Sans"/>
              </a:rPr>
              <a:t>Cap</a:t>
            </a: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lang="es-ES" sz="1600" spc="-1">
                <a:solidFill>
                  <a:srgbClr val="000000"/>
                </a:solidFill>
                <a:latin typeface="Arial"/>
                <a:ea typeface="DejaVu Sans"/>
              </a:rPr>
              <a:t>Antonio Requena Martínez</a:t>
            </a:r>
            <a:endParaRPr lang="es-ES" sz="1600" b="0" strike="noStrike" spc="-1">
              <a:latin typeface="Arial"/>
            </a:endParaRPr>
          </a:p>
          <a:p>
            <a:pPr>
              <a:spcBef>
                <a:spcPts val="901"/>
              </a:spcBef>
            </a:pPr>
            <a:r>
              <a:rPr lang="es-ES" sz="16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Developer</a:t>
            </a: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es-ES" sz="1600" spc="-1">
                <a:solidFill>
                  <a:srgbClr val="000000"/>
                </a:solidFill>
                <a:latin typeface="Arial"/>
                <a:ea typeface="DejaVu Sans"/>
              </a:rPr>
              <a:t>Cap</a:t>
            </a: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lang="es-ES" sz="1600" spc="-1">
                <a:solidFill>
                  <a:srgbClr val="000000"/>
                </a:solidFill>
                <a:latin typeface="Arial"/>
                <a:ea typeface="DejaVu Sans"/>
              </a:rPr>
              <a:t>Adolfo Soto Conde</a:t>
            </a:r>
          </a:p>
          <a:p>
            <a:pPr>
              <a:spcBef>
                <a:spcPts val="901"/>
              </a:spcBef>
            </a:pPr>
            <a:r>
              <a:rPr lang="es-ES" sz="1600" spc="-1">
                <a:solidFill>
                  <a:srgbClr val="000000"/>
                </a:solidFill>
                <a:latin typeface="Arial"/>
                <a:ea typeface="DejaVu Sans"/>
              </a:rPr>
              <a:t>Scrum</a:t>
            </a: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Master: </a:t>
            </a:r>
            <a:r>
              <a:rPr lang="es-ES" sz="16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Cte</a:t>
            </a: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Ismael Lanchas Díaz</a:t>
            </a:r>
            <a:r>
              <a:rPr lang="es-E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		  	</a:t>
            </a:r>
            <a:endParaRPr lang="es-ES" sz="1600" b="0" strike="noStrike" spc="-1">
              <a:latin typeface="Arial"/>
            </a:endParaRPr>
          </a:p>
        </p:txBody>
      </p:sp>
      <p:pic>
        <p:nvPicPr>
          <p:cNvPr id="93" name="Imagen 2"/>
          <p:cNvPicPr/>
          <p:nvPr/>
        </p:nvPicPr>
        <p:blipFill>
          <a:blip r:embed="rId3"/>
          <a:stretch/>
        </p:blipFill>
        <p:spPr>
          <a:xfrm>
            <a:off x="4889160" y="675720"/>
            <a:ext cx="2403720" cy="3483360"/>
          </a:xfrm>
          <a:prstGeom prst="rect">
            <a:avLst/>
          </a:prstGeom>
          <a:ln w="0">
            <a:noFill/>
          </a:ln>
        </p:spPr>
      </p:pic>
      <p:pic>
        <p:nvPicPr>
          <p:cNvPr id="94" name="Imagen5"/>
          <p:cNvPicPr/>
          <p:nvPr/>
        </p:nvPicPr>
        <p:blipFill>
          <a:blip r:embed="rId4"/>
          <a:stretch/>
        </p:blipFill>
        <p:spPr>
          <a:xfrm>
            <a:off x="87480" y="51480"/>
            <a:ext cx="715680" cy="830520"/>
          </a:xfrm>
          <a:prstGeom prst="rect">
            <a:avLst/>
          </a:prstGeom>
          <a:ln w="0">
            <a:noFill/>
          </a:ln>
        </p:spPr>
      </p:pic>
      <p:sp>
        <p:nvSpPr>
          <p:cNvPr id="95" name="CustomShape 1"/>
          <p:cNvSpPr/>
          <p:nvPr/>
        </p:nvSpPr>
        <p:spPr>
          <a:xfrm>
            <a:off x="772560" y="392040"/>
            <a:ext cx="961920" cy="200880"/>
          </a:xfrm>
          <a:custGeom>
            <a:avLst/>
            <a:gdLst/>
            <a:ahLst/>
            <a:cxnLst/>
            <a:rect l="l" t="t" r="r" b="b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1704960" y="392040"/>
            <a:ext cx="560160" cy="200880"/>
          </a:xfrm>
          <a:custGeom>
            <a:avLst/>
            <a:gdLst/>
            <a:ahLst/>
            <a:cxnLst/>
            <a:rect l="l" t="t" r="r" b="b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3"/>
          <p:cNvSpPr/>
          <p:nvPr/>
        </p:nvSpPr>
        <p:spPr>
          <a:xfrm>
            <a:off x="2227320" y="392040"/>
            <a:ext cx="446040" cy="200880"/>
          </a:xfrm>
          <a:custGeom>
            <a:avLst/>
            <a:gdLst/>
            <a:ahLst/>
            <a:cxnLst/>
            <a:rect l="l" t="t" r="r" b="b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4"/>
          <p:cNvSpPr/>
          <p:nvPr/>
        </p:nvSpPr>
        <p:spPr>
          <a:xfrm>
            <a:off x="2629080" y="392040"/>
            <a:ext cx="331560" cy="200880"/>
          </a:xfrm>
          <a:custGeom>
            <a:avLst/>
            <a:gdLst/>
            <a:ahLst/>
            <a:cxnLst/>
            <a:rect l="l" t="t" r="r" b="b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5"/>
          <p:cNvSpPr/>
          <p:nvPr/>
        </p:nvSpPr>
        <p:spPr>
          <a:xfrm>
            <a:off x="2991240" y="392040"/>
            <a:ext cx="215280" cy="200880"/>
          </a:xfrm>
          <a:custGeom>
            <a:avLst/>
            <a:gdLst/>
            <a:ahLst/>
            <a:cxnLst/>
            <a:rect l="l" t="t" r="r" b="b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6"/>
          <p:cNvSpPr/>
          <p:nvPr/>
        </p:nvSpPr>
        <p:spPr>
          <a:xfrm>
            <a:off x="2912040" y="392040"/>
            <a:ext cx="137880" cy="200880"/>
          </a:xfrm>
          <a:custGeom>
            <a:avLst/>
            <a:gdLst/>
            <a:ahLst/>
            <a:cxnLst/>
            <a:rect l="l" t="t" r="r" b="b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32"/>
          <p:cNvSpPr/>
          <p:nvPr/>
        </p:nvSpPr>
        <p:spPr>
          <a:xfrm>
            <a:off x="3492360" y="6585120"/>
            <a:ext cx="7163640" cy="6264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41"/>
          <p:cNvSpPr/>
          <p:nvPr/>
        </p:nvSpPr>
        <p:spPr>
          <a:xfrm>
            <a:off x="3935160" y="118662"/>
            <a:ext cx="6464880" cy="55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194"/>
          <p:cNvSpPr/>
          <p:nvPr/>
        </p:nvSpPr>
        <p:spPr>
          <a:xfrm>
            <a:off x="2991240" y="123076"/>
            <a:ext cx="780516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   ALTERNATIVA SOFTWARE COMERCIAL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207" name="Imagen 40"/>
          <p:cNvPicPr/>
          <p:nvPr/>
        </p:nvPicPr>
        <p:blipFill>
          <a:blip r:embed="rId3"/>
          <a:stretch/>
        </p:blipFill>
        <p:spPr>
          <a:xfrm>
            <a:off x="87480" y="51480"/>
            <a:ext cx="715680" cy="830520"/>
          </a:xfrm>
          <a:prstGeom prst="rect">
            <a:avLst/>
          </a:prstGeom>
          <a:ln w="0">
            <a:noFill/>
          </a:ln>
        </p:spPr>
      </p:pic>
      <p:pic>
        <p:nvPicPr>
          <p:cNvPr id="208" name="Imagen 41"/>
          <p:cNvPicPr/>
          <p:nvPr/>
        </p:nvPicPr>
        <p:blipFill>
          <a:blip r:embed="rId4"/>
          <a:stretch/>
        </p:blipFill>
        <p:spPr>
          <a:xfrm>
            <a:off x="11378520" y="16200"/>
            <a:ext cx="715680" cy="1040400"/>
          </a:xfrm>
          <a:prstGeom prst="rect">
            <a:avLst/>
          </a:prstGeom>
          <a:ln w="0">
            <a:noFill/>
          </a:ln>
        </p:spPr>
      </p:pic>
      <p:sp>
        <p:nvSpPr>
          <p:cNvPr id="209" name="CustomShape 195"/>
          <p:cNvSpPr/>
          <p:nvPr/>
        </p:nvSpPr>
        <p:spPr>
          <a:xfrm>
            <a:off x="772560" y="392040"/>
            <a:ext cx="961920" cy="200880"/>
          </a:xfrm>
          <a:custGeom>
            <a:avLst/>
            <a:gdLst/>
            <a:ahLst/>
            <a:cxnLst/>
            <a:rect l="l" t="t" r="r" b="b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196"/>
          <p:cNvSpPr/>
          <p:nvPr/>
        </p:nvSpPr>
        <p:spPr>
          <a:xfrm>
            <a:off x="1704960" y="392040"/>
            <a:ext cx="560160" cy="200880"/>
          </a:xfrm>
          <a:custGeom>
            <a:avLst/>
            <a:gdLst/>
            <a:ahLst/>
            <a:cxnLst/>
            <a:rect l="l" t="t" r="r" b="b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197"/>
          <p:cNvSpPr/>
          <p:nvPr/>
        </p:nvSpPr>
        <p:spPr>
          <a:xfrm>
            <a:off x="2227320" y="392040"/>
            <a:ext cx="446040" cy="200880"/>
          </a:xfrm>
          <a:custGeom>
            <a:avLst/>
            <a:gdLst/>
            <a:ahLst/>
            <a:cxnLst/>
            <a:rect l="l" t="t" r="r" b="b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198"/>
          <p:cNvSpPr/>
          <p:nvPr/>
        </p:nvSpPr>
        <p:spPr>
          <a:xfrm>
            <a:off x="2629080" y="392040"/>
            <a:ext cx="331560" cy="200880"/>
          </a:xfrm>
          <a:custGeom>
            <a:avLst/>
            <a:gdLst/>
            <a:ahLst/>
            <a:cxnLst/>
            <a:rect l="l" t="t" r="r" b="b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199"/>
          <p:cNvSpPr/>
          <p:nvPr/>
        </p:nvSpPr>
        <p:spPr>
          <a:xfrm>
            <a:off x="2991240" y="392040"/>
            <a:ext cx="215280" cy="200880"/>
          </a:xfrm>
          <a:custGeom>
            <a:avLst/>
            <a:gdLst/>
            <a:ahLst/>
            <a:cxnLst/>
            <a:rect l="l" t="t" r="r" b="b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200"/>
          <p:cNvSpPr/>
          <p:nvPr/>
        </p:nvSpPr>
        <p:spPr>
          <a:xfrm>
            <a:off x="2912040" y="392040"/>
            <a:ext cx="137880" cy="200880"/>
          </a:xfrm>
          <a:custGeom>
            <a:avLst/>
            <a:gdLst/>
            <a:ahLst/>
            <a:cxnLst/>
            <a:rect l="l" t="t" r="r" b="b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PlaceHolder 6"/>
          <p:cNvSpPr/>
          <p:nvPr/>
        </p:nvSpPr>
        <p:spPr>
          <a:xfrm>
            <a:off x="360000" y="970329"/>
            <a:ext cx="6254400" cy="33261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Descripción</a:t>
            </a:r>
            <a:r>
              <a:rPr lang="es-E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es-ES" sz="1600" b="0" strike="noStrike" spc="-1">
              <a:latin typeface="Arial"/>
            </a:endParaRP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endParaRPr lang="es-ES" sz="1600" b="0" strike="noStrike" spc="-1">
              <a:latin typeface="Arial"/>
            </a:endParaRPr>
          </a:p>
          <a:p>
            <a:pPr marL="342900" indent="-342900" algn="just">
              <a:buFont typeface="Arial"/>
              <a:buChar char="•"/>
            </a:pPr>
            <a:r>
              <a:rPr lang="es-ES" sz="2000" b="1" spc="-1">
                <a:solidFill>
                  <a:srgbClr val="0070C0"/>
                </a:solidFill>
                <a:latin typeface="Arial"/>
                <a:ea typeface="DejaVu Sans"/>
              </a:rPr>
              <a:t>ERP</a:t>
            </a:r>
            <a:r>
              <a:rPr lang="es-ES" sz="2000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2000" b="1" spc="-1">
                <a:solidFill>
                  <a:srgbClr val="0070C0"/>
                </a:solidFill>
                <a:latin typeface="Arial"/>
                <a:ea typeface="DejaVu Sans"/>
              </a:rPr>
              <a:t>Empresarial propietario</a:t>
            </a:r>
            <a:r>
              <a:rPr lang="es-ES" sz="2000" spc="-1">
                <a:solidFill>
                  <a:srgbClr val="000000"/>
                </a:solidFill>
                <a:latin typeface="Arial"/>
                <a:ea typeface="DejaVu Sans"/>
              </a:rPr>
              <a:t>, orientado a grandes/medianas empresas con requerimientos complejos.</a:t>
            </a:r>
            <a:endParaRPr lang="es-ES" sz="2000" b="0" strike="noStrike" spc="-1">
              <a:latin typeface="Arial"/>
            </a:endParaRPr>
          </a:p>
          <a:p>
            <a:pPr marL="342900" indent="-342900" algn="just">
              <a:buFont typeface="Arial"/>
              <a:buChar char="•"/>
            </a:pPr>
            <a:r>
              <a:rPr lang="es-ES" sz="2000" b="1" spc="-1" err="1">
                <a:solidFill>
                  <a:srgbClr val="0070C0"/>
                </a:solidFill>
                <a:latin typeface="Arial"/>
                <a:ea typeface="DejaVu Sans"/>
              </a:rPr>
              <a:t>Modulos</a:t>
            </a:r>
            <a:r>
              <a:rPr lang="es-ES" sz="2000" b="1" spc="-1">
                <a:solidFill>
                  <a:srgbClr val="0070C0"/>
                </a:solidFill>
                <a:latin typeface="Arial"/>
                <a:ea typeface="DejaVu Sans"/>
              </a:rPr>
              <a:t> especializados de Finanzas (FI)</a:t>
            </a:r>
            <a:r>
              <a:rPr lang="es-ES" sz="2000" spc="-1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s-ES" sz="2000" spc="-1" err="1">
                <a:solidFill>
                  <a:srgbClr val="000000"/>
                </a:solidFill>
                <a:latin typeface="Arial"/>
                <a:ea typeface="DejaVu Sans"/>
              </a:rPr>
              <a:t>Controlling</a:t>
            </a:r>
            <a:r>
              <a:rPr lang="es-ES" sz="2000" spc="-1">
                <a:solidFill>
                  <a:srgbClr val="000000"/>
                </a:solidFill>
                <a:latin typeface="Arial"/>
                <a:ea typeface="DejaVu Sans"/>
              </a:rPr>
              <a:t> (CO), Project </a:t>
            </a:r>
            <a:r>
              <a:rPr lang="es-ES" sz="2000" spc="-1" err="1">
                <a:solidFill>
                  <a:srgbClr val="000000"/>
                </a:solidFill>
                <a:latin typeface="Arial"/>
                <a:ea typeface="DejaVu Sans"/>
              </a:rPr>
              <a:t>System</a:t>
            </a:r>
            <a:r>
              <a:rPr lang="es-ES" sz="2000" spc="-1">
                <a:solidFill>
                  <a:srgbClr val="000000"/>
                </a:solidFill>
                <a:latin typeface="Arial"/>
                <a:ea typeface="DejaVu Sans"/>
              </a:rPr>
              <a:t> (PS), etc.</a:t>
            </a:r>
            <a:endParaRPr lang="es-ES" sz="2000" b="0" strike="noStrike" spc="-1">
              <a:latin typeface="Arial"/>
            </a:endParaRPr>
          </a:p>
          <a:p>
            <a:pPr marL="342900" indent="-342900" algn="just">
              <a:buFont typeface="Arial"/>
              <a:buChar char="•"/>
            </a:pPr>
            <a:r>
              <a:rPr lang="es-ES" sz="2000" b="1" spc="-1">
                <a:solidFill>
                  <a:srgbClr val="0070C0"/>
                </a:solidFill>
                <a:latin typeface="Arial"/>
                <a:ea typeface="DejaVu Sans"/>
              </a:rPr>
              <a:t>SAP </a:t>
            </a:r>
            <a:r>
              <a:rPr lang="es-ES" sz="2000" b="1" spc="-1" err="1">
                <a:solidFill>
                  <a:srgbClr val="0070C0"/>
                </a:solidFill>
                <a:latin typeface="Arial"/>
                <a:ea typeface="DejaVu Sans"/>
              </a:rPr>
              <a:t>Workflow</a:t>
            </a:r>
            <a:r>
              <a:rPr lang="es-ES" sz="2000" spc="-1">
                <a:solidFill>
                  <a:srgbClr val="000000"/>
                </a:solidFill>
                <a:latin typeface="Arial"/>
                <a:ea typeface="DejaVu Sans"/>
              </a:rPr>
              <a:t> define rutas de aprobación multinivel.</a:t>
            </a:r>
          </a:p>
          <a:p>
            <a:pPr marL="342900" indent="-342900" algn="just">
              <a:buFont typeface="Arial"/>
              <a:buChar char="•"/>
            </a:pPr>
            <a:r>
              <a:rPr lang="es-ES" sz="2000" spc="-1">
                <a:latin typeface="Arial"/>
                <a:ea typeface="DejaVu Sans"/>
              </a:rPr>
              <a:t>Despliegue </a:t>
            </a:r>
            <a:r>
              <a:rPr lang="es-ES" sz="2000" spc="-1" err="1">
                <a:latin typeface="Arial"/>
                <a:ea typeface="DejaVu Sans"/>
              </a:rPr>
              <a:t>On</a:t>
            </a:r>
            <a:r>
              <a:rPr lang="es-ES" sz="2000" spc="-1">
                <a:latin typeface="Arial"/>
                <a:ea typeface="DejaVu Sans"/>
              </a:rPr>
              <a:t>-premise</a:t>
            </a:r>
            <a:r>
              <a:rPr lang="es-ES" sz="2000" spc="-1">
                <a:solidFill>
                  <a:srgbClr val="000000"/>
                </a:solidFill>
                <a:latin typeface="Arial"/>
                <a:ea typeface="DejaVu Sans"/>
              </a:rPr>
              <a:t>, en la nube privada SAP </a:t>
            </a:r>
            <a:r>
              <a:rPr lang="es-ES" sz="2000" spc="-1" err="1">
                <a:solidFill>
                  <a:srgbClr val="000000"/>
                </a:solidFill>
                <a:latin typeface="Arial"/>
                <a:ea typeface="DejaVu Sans"/>
              </a:rPr>
              <a:t>Private</a:t>
            </a:r>
            <a:r>
              <a:rPr lang="es-ES" sz="2000" spc="-1">
                <a:solidFill>
                  <a:srgbClr val="000000"/>
                </a:solidFill>
                <a:latin typeface="Arial"/>
                <a:ea typeface="DejaVu Sans"/>
              </a:rPr>
              <a:t> Cloud o </a:t>
            </a:r>
            <a:r>
              <a:rPr lang="es-ES" sz="2000" b="1" spc="-1">
                <a:solidFill>
                  <a:srgbClr val="0070C0"/>
                </a:solidFill>
                <a:latin typeface="Arial"/>
                <a:ea typeface="DejaVu Sans"/>
              </a:rPr>
              <a:t>nube pública (SAP S/4HANA)</a:t>
            </a:r>
            <a:r>
              <a:rPr lang="es-ES" sz="2000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2400" strike="noStrike" spc="-1">
              <a:latin typeface="Arial"/>
            </a:endParaRPr>
          </a:p>
        </p:txBody>
      </p:sp>
      <p:pic>
        <p:nvPicPr>
          <p:cNvPr id="3" name="Picture 2" descr="Key Insights into GDT's Successful SAP S/4HANA System Conversion - GDT">
            <a:extLst>
              <a:ext uri="{FF2B5EF4-FFF2-40B4-BE49-F238E27FC236}">
                <a16:creationId xmlns:a16="http://schemas.microsoft.com/office/drawing/2014/main" id="{51CD3F25-D85B-41AB-8A67-F0A5308E5DB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224" r="3537" b="4762"/>
          <a:stretch/>
        </p:blipFill>
        <p:spPr>
          <a:xfrm>
            <a:off x="7424931" y="603055"/>
            <a:ext cx="3514226" cy="157227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 descr="SAP S/4 Hana : Simple Finance Overview - YouTube">
            <a:extLst>
              <a:ext uri="{FF2B5EF4-FFF2-40B4-BE49-F238E27FC236}">
                <a16:creationId xmlns:a16="http://schemas.microsoft.com/office/drawing/2014/main" id="{3987C831-721C-693F-587C-7B20261A70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9146" y="2184636"/>
            <a:ext cx="5095273" cy="2858003"/>
          </a:xfrm>
          <a:prstGeom prst="rect">
            <a:avLst/>
          </a:prstGeom>
        </p:spPr>
      </p:pic>
      <p:sp>
        <p:nvSpPr>
          <p:cNvPr id="8" name="PlaceHolder 6">
            <a:extLst>
              <a:ext uri="{FF2B5EF4-FFF2-40B4-BE49-F238E27FC236}">
                <a16:creationId xmlns:a16="http://schemas.microsoft.com/office/drawing/2014/main" id="{CC042E32-78EC-BEB6-0750-69871A20BDA0}"/>
              </a:ext>
            </a:extLst>
          </p:cNvPr>
          <p:cNvSpPr/>
          <p:nvPr/>
        </p:nvSpPr>
        <p:spPr>
          <a:xfrm>
            <a:off x="360000" y="4760225"/>
            <a:ext cx="10891157" cy="209324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r>
              <a:rPr lang="es-ES" sz="2400" b="1" spc="-1">
                <a:solidFill>
                  <a:srgbClr val="000000"/>
                </a:solidFill>
                <a:latin typeface="Arial"/>
                <a:ea typeface="DejaVu Sans"/>
              </a:rPr>
              <a:t>SAP S/4 HANA PUBLIC</a:t>
            </a:r>
            <a:r>
              <a:rPr lang="es-ES" b="1" spc="-1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es-ES" b="0" strike="noStrike" spc="-1">
              <a:latin typeface="Arial"/>
            </a:endParaRPr>
          </a:p>
          <a:p>
            <a:pPr marL="342900" indent="-342900" algn="just">
              <a:buFont typeface="Arial"/>
              <a:buChar char="•"/>
            </a:pPr>
            <a:r>
              <a:rPr lang="es-ES" sz="2000" b="1" spc="-1">
                <a:solidFill>
                  <a:srgbClr val="C00000"/>
                </a:solidFill>
                <a:latin typeface="Arial"/>
                <a:ea typeface="DejaVu Sans"/>
              </a:rPr>
              <a:t>Coste de </a:t>
            </a:r>
            <a:r>
              <a:rPr lang="es-ES" sz="2000" b="1" spc="-1" err="1">
                <a:solidFill>
                  <a:srgbClr val="C00000"/>
                </a:solidFill>
                <a:latin typeface="Arial"/>
                <a:ea typeface="DejaVu Sans"/>
              </a:rPr>
              <a:t>suscripcion</a:t>
            </a:r>
            <a:r>
              <a:rPr lang="es-ES" sz="2000" b="1" spc="-1">
                <a:solidFill>
                  <a:srgbClr val="C00000"/>
                </a:solidFill>
                <a:latin typeface="Arial"/>
                <a:ea typeface="DejaVu Sans"/>
              </a:rPr>
              <a:t>: </a:t>
            </a:r>
            <a:r>
              <a:rPr lang="es-ES" sz="2000" spc="-1">
                <a:latin typeface="Arial"/>
              </a:rPr>
              <a:t>17</a:t>
            </a:r>
            <a:r>
              <a:rPr lang="es-ES" sz="2000" spc="-1">
                <a:solidFill>
                  <a:srgbClr val="000000"/>
                </a:solidFill>
                <a:latin typeface="Arial"/>
              </a:rPr>
              <a:t>.500 euros (2.500 usuario/año).</a:t>
            </a:r>
          </a:p>
          <a:p>
            <a:pPr marL="342900" indent="-342900" algn="just">
              <a:buFont typeface="Arial"/>
              <a:buChar char="•"/>
            </a:pPr>
            <a:r>
              <a:rPr lang="es-ES" sz="2000" b="1" spc="-1">
                <a:solidFill>
                  <a:srgbClr val="C00000"/>
                </a:solidFill>
                <a:latin typeface="Arial"/>
                <a:ea typeface="DejaVu Sans"/>
              </a:rPr>
              <a:t>Tiempo de despliegue:</a:t>
            </a:r>
            <a:r>
              <a:rPr lang="es-ES" sz="2000" b="1" spc="-1">
                <a:solidFill>
                  <a:srgbClr val="0070C0"/>
                </a:solidFill>
                <a:latin typeface="Arial"/>
                <a:ea typeface="DejaVu Sans"/>
              </a:rPr>
              <a:t> </a:t>
            </a:r>
            <a:r>
              <a:rPr lang="es-ES" sz="2000" spc="-1">
                <a:solidFill>
                  <a:srgbClr val="000000"/>
                </a:solidFill>
                <a:latin typeface="Arial"/>
              </a:rPr>
              <a:t>2 meses, con equipo de consultores certificados (150 euros/mes).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b="1" spc="-1">
                <a:solidFill>
                  <a:srgbClr val="C00000"/>
                </a:solidFill>
                <a:latin typeface="Arial"/>
                <a:ea typeface="DejaVu Sans"/>
              </a:rPr>
              <a:t>Alto nivel de personalización</a:t>
            </a:r>
            <a:r>
              <a:rPr lang="es-ES" sz="2000" spc="-1">
                <a:solidFill>
                  <a:srgbClr val="C00000"/>
                </a:solidFill>
                <a:latin typeface="Arial"/>
                <a:ea typeface="DejaVu Sans"/>
              </a:rPr>
              <a:t>.</a:t>
            </a:r>
          </a:p>
          <a:p>
            <a:pPr marL="342900" indent="-342900" algn="just">
              <a:buFont typeface="Arial"/>
              <a:buChar char="•"/>
            </a:pPr>
            <a:r>
              <a:rPr lang="es-ES" sz="2000" b="1" spc="-1">
                <a:solidFill>
                  <a:srgbClr val="C00000"/>
                </a:solidFill>
                <a:latin typeface="Arial"/>
              </a:rPr>
              <a:t>Curva de aprendizaje compleja: </a:t>
            </a:r>
            <a:r>
              <a:rPr lang="es-ES" sz="2000" spc="-1">
                <a:latin typeface="Arial"/>
              </a:rPr>
              <a:t>formación y certificación en SAP</a:t>
            </a:r>
            <a:r>
              <a:rPr lang="es-ES" sz="2000" spc="-1">
                <a:solidFill>
                  <a:srgbClr val="C00000"/>
                </a:solidFill>
                <a:latin typeface="Arial"/>
              </a:rPr>
              <a:t>.</a:t>
            </a:r>
            <a:endParaRPr lang="es-ES" sz="2000" b="0" strike="noStrike" spc="-1">
              <a:solidFill>
                <a:srgbClr val="C0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E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ES" sz="1800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ES" sz="240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204"/>
          <p:cNvSpPr/>
          <p:nvPr/>
        </p:nvSpPr>
        <p:spPr>
          <a:xfrm>
            <a:off x="3492360" y="6585120"/>
            <a:ext cx="7163640" cy="6264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205"/>
          <p:cNvSpPr/>
          <p:nvPr/>
        </p:nvSpPr>
        <p:spPr>
          <a:xfrm>
            <a:off x="3935160" y="189000"/>
            <a:ext cx="6464880" cy="55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CustomShape 206"/>
          <p:cNvSpPr/>
          <p:nvPr/>
        </p:nvSpPr>
        <p:spPr>
          <a:xfrm>
            <a:off x="2991240" y="230400"/>
            <a:ext cx="780516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   ALTERNATIVA SOFTWARE COMERCIAL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222" name="Imagen 42"/>
          <p:cNvPicPr/>
          <p:nvPr/>
        </p:nvPicPr>
        <p:blipFill>
          <a:blip r:embed="rId3"/>
          <a:stretch/>
        </p:blipFill>
        <p:spPr>
          <a:xfrm>
            <a:off x="87480" y="51480"/>
            <a:ext cx="715680" cy="830520"/>
          </a:xfrm>
          <a:prstGeom prst="rect">
            <a:avLst/>
          </a:prstGeom>
          <a:ln w="0">
            <a:noFill/>
          </a:ln>
        </p:spPr>
      </p:pic>
      <p:pic>
        <p:nvPicPr>
          <p:cNvPr id="223" name="Imagen 43"/>
          <p:cNvPicPr/>
          <p:nvPr/>
        </p:nvPicPr>
        <p:blipFill>
          <a:blip r:embed="rId4"/>
          <a:stretch/>
        </p:blipFill>
        <p:spPr>
          <a:xfrm>
            <a:off x="11378520" y="16200"/>
            <a:ext cx="715680" cy="1040400"/>
          </a:xfrm>
          <a:prstGeom prst="rect">
            <a:avLst/>
          </a:prstGeom>
          <a:ln w="0">
            <a:noFill/>
          </a:ln>
        </p:spPr>
      </p:pic>
      <p:sp>
        <p:nvSpPr>
          <p:cNvPr id="224" name="CustomShape 207"/>
          <p:cNvSpPr/>
          <p:nvPr/>
        </p:nvSpPr>
        <p:spPr>
          <a:xfrm>
            <a:off x="772560" y="392040"/>
            <a:ext cx="961920" cy="200880"/>
          </a:xfrm>
          <a:custGeom>
            <a:avLst/>
            <a:gdLst/>
            <a:ahLst/>
            <a:cxnLst/>
            <a:rect l="l" t="t" r="r" b="b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217"/>
          <p:cNvSpPr/>
          <p:nvPr/>
        </p:nvSpPr>
        <p:spPr>
          <a:xfrm>
            <a:off x="1704960" y="392040"/>
            <a:ext cx="560160" cy="200880"/>
          </a:xfrm>
          <a:custGeom>
            <a:avLst/>
            <a:gdLst/>
            <a:ahLst/>
            <a:cxnLst/>
            <a:rect l="l" t="t" r="r" b="b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CustomShape 218"/>
          <p:cNvSpPr/>
          <p:nvPr/>
        </p:nvSpPr>
        <p:spPr>
          <a:xfrm>
            <a:off x="2227320" y="392040"/>
            <a:ext cx="446040" cy="200880"/>
          </a:xfrm>
          <a:custGeom>
            <a:avLst/>
            <a:gdLst/>
            <a:ahLst/>
            <a:cxnLst/>
            <a:rect l="l" t="t" r="r" b="b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219"/>
          <p:cNvSpPr/>
          <p:nvPr/>
        </p:nvSpPr>
        <p:spPr>
          <a:xfrm>
            <a:off x="2629080" y="392040"/>
            <a:ext cx="331560" cy="200880"/>
          </a:xfrm>
          <a:custGeom>
            <a:avLst/>
            <a:gdLst/>
            <a:ahLst/>
            <a:cxnLst/>
            <a:rect l="l" t="t" r="r" b="b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CustomShape 220"/>
          <p:cNvSpPr/>
          <p:nvPr/>
        </p:nvSpPr>
        <p:spPr>
          <a:xfrm>
            <a:off x="2991240" y="392040"/>
            <a:ext cx="215280" cy="200880"/>
          </a:xfrm>
          <a:custGeom>
            <a:avLst/>
            <a:gdLst/>
            <a:ahLst/>
            <a:cxnLst/>
            <a:rect l="l" t="t" r="r" b="b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CustomShape 221"/>
          <p:cNvSpPr/>
          <p:nvPr/>
        </p:nvSpPr>
        <p:spPr>
          <a:xfrm>
            <a:off x="2912040" y="392040"/>
            <a:ext cx="137880" cy="200880"/>
          </a:xfrm>
          <a:custGeom>
            <a:avLst/>
            <a:gdLst/>
            <a:ahLst/>
            <a:cxnLst/>
            <a:rect l="l" t="t" r="r" b="b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PlaceHolder 8"/>
          <p:cNvSpPr/>
          <p:nvPr/>
        </p:nvSpPr>
        <p:spPr>
          <a:xfrm>
            <a:off x="605160" y="2520000"/>
            <a:ext cx="5871240" cy="341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Riesgos:</a:t>
            </a:r>
            <a:endParaRPr lang="es-ES" sz="2400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s-ES" sz="2400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s-ES" sz="2400" b="1" strike="noStrike" spc="-1">
                <a:solidFill>
                  <a:srgbClr val="0070C0"/>
                </a:solidFill>
                <a:latin typeface="Arial"/>
                <a:ea typeface="DejaVu Sans"/>
              </a:rPr>
              <a:t>R1: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Cambios indeseados por el proveedor del servicio.</a:t>
            </a:r>
            <a:endParaRPr lang="es-ES" sz="2400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s-ES" sz="2400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s-ES" sz="2400" b="1" strike="noStrike" spc="-1">
                <a:solidFill>
                  <a:srgbClr val="0070C0"/>
                </a:solidFill>
                <a:latin typeface="Arial"/>
                <a:ea typeface="DejaVu Sans"/>
              </a:rPr>
              <a:t>R2: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Fuga de información clasificada.</a:t>
            </a:r>
            <a:endParaRPr lang="es-ES" sz="2400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s-ES" sz="2400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s-ES" sz="2400" b="1" strike="noStrike" spc="-1">
                <a:solidFill>
                  <a:srgbClr val="0070C0"/>
                </a:solidFill>
                <a:latin typeface="Arial"/>
                <a:ea typeface="DejaVu Sans"/>
              </a:rPr>
              <a:t>R3: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Ataques informáticos.</a:t>
            </a:r>
            <a:endParaRPr lang="es-E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1800" b="0" strike="noStrike" spc="-1">
              <a:latin typeface="Arial"/>
            </a:endParaRPr>
          </a:p>
        </p:txBody>
      </p:sp>
      <p:pic>
        <p:nvPicPr>
          <p:cNvPr id="3" name="Picture 2" descr="Key Insights into GDT's Successful SAP S/4HANA System Conversion - GDT">
            <a:extLst>
              <a:ext uri="{FF2B5EF4-FFF2-40B4-BE49-F238E27FC236}">
                <a16:creationId xmlns:a16="http://schemas.microsoft.com/office/drawing/2014/main" id="{044ABD11-4C2A-D3AF-2254-C3E4C48D7AA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217" r="3641" b="4819"/>
          <a:stretch/>
        </p:blipFill>
        <p:spPr>
          <a:xfrm>
            <a:off x="602097" y="884588"/>
            <a:ext cx="3510434" cy="157140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" name="Imagen 1" descr="Gráfico, Gráfico de barras&#10;&#10;El contenido generado por inteligencia artificial puede ser incorrecto.">
            <a:extLst>
              <a:ext uri="{FF2B5EF4-FFF2-40B4-BE49-F238E27FC236}">
                <a16:creationId xmlns:a16="http://schemas.microsoft.com/office/drawing/2014/main" id="{B30AD335-FB14-B0B7-82E4-3142080315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5770" y="1719263"/>
            <a:ext cx="6309632" cy="370250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EBD838B-EB4A-3E09-5DA0-90C0D0F5254F}"/>
              </a:ext>
            </a:extLst>
          </p:cNvPr>
          <p:cNvSpPr txBox="1"/>
          <p:nvPr/>
        </p:nvSpPr>
        <p:spPr>
          <a:xfrm>
            <a:off x="8610599" y="3243942"/>
            <a:ext cx="555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/>
              <a:t>R1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FF4E91-E1DA-921F-7BF0-DD38F0E221B8}"/>
              </a:ext>
            </a:extLst>
          </p:cNvPr>
          <p:cNvSpPr txBox="1"/>
          <p:nvPr/>
        </p:nvSpPr>
        <p:spPr>
          <a:xfrm>
            <a:off x="9503227" y="3243942"/>
            <a:ext cx="555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/>
              <a:t>R2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150E367-6C39-291F-7CCD-01A10D231D7B}"/>
              </a:ext>
            </a:extLst>
          </p:cNvPr>
          <p:cNvSpPr txBox="1"/>
          <p:nvPr/>
        </p:nvSpPr>
        <p:spPr>
          <a:xfrm>
            <a:off x="9503227" y="2873827"/>
            <a:ext cx="555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/>
              <a:t>R3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223"/>
          <p:cNvSpPr/>
          <p:nvPr/>
        </p:nvSpPr>
        <p:spPr>
          <a:xfrm>
            <a:off x="3492360" y="6585120"/>
            <a:ext cx="7163640" cy="6264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CustomShape 224"/>
          <p:cNvSpPr/>
          <p:nvPr/>
        </p:nvSpPr>
        <p:spPr>
          <a:xfrm>
            <a:off x="3935160" y="189000"/>
            <a:ext cx="6464880" cy="55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CustomShape 225"/>
          <p:cNvSpPr/>
          <p:nvPr/>
        </p:nvSpPr>
        <p:spPr>
          <a:xfrm>
            <a:off x="2991240" y="230400"/>
            <a:ext cx="780516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   ALTERNATIVA SOFTWARE COMERCIAL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236" name="Imagen 46"/>
          <p:cNvPicPr/>
          <p:nvPr/>
        </p:nvPicPr>
        <p:blipFill>
          <a:blip r:embed="rId3"/>
          <a:stretch/>
        </p:blipFill>
        <p:spPr>
          <a:xfrm>
            <a:off x="87480" y="51480"/>
            <a:ext cx="715680" cy="830520"/>
          </a:xfrm>
          <a:prstGeom prst="rect">
            <a:avLst/>
          </a:prstGeom>
          <a:ln w="0">
            <a:noFill/>
          </a:ln>
        </p:spPr>
      </p:pic>
      <p:pic>
        <p:nvPicPr>
          <p:cNvPr id="237" name="Imagen 47"/>
          <p:cNvPicPr/>
          <p:nvPr/>
        </p:nvPicPr>
        <p:blipFill>
          <a:blip r:embed="rId4"/>
          <a:stretch/>
        </p:blipFill>
        <p:spPr>
          <a:xfrm>
            <a:off x="11378520" y="16200"/>
            <a:ext cx="715680" cy="1040400"/>
          </a:xfrm>
          <a:prstGeom prst="rect">
            <a:avLst/>
          </a:prstGeom>
          <a:ln w="0">
            <a:noFill/>
          </a:ln>
        </p:spPr>
      </p:pic>
      <p:sp>
        <p:nvSpPr>
          <p:cNvPr id="238" name="CustomShape 226"/>
          <p:cNvSpPr/>
          <p:nvPr/>
        </p:nvSpPr>
        <p:spPr>
          <a:xfrm>
            <a:off x="772560" y="392040"/>
            <a:ext cx="961920" cy="200880"/>
          </a:xfrm>
          <a:custGeom>
            <a:avLst/>
            <a:gdLst/>
            <a:ahLst/>
            <a:cxnLst/>
            <a:rect l="l" t="t" r="r" b="b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227"/>
          <p:cNvSpPr/>
          <p:nvPr/>
        </p:nvSpPr>
        <p:spPr>
          <a:xfrm>
            <a:off x="1704960" y="392040"/>
            <a:ext cx="560160" cy="200880"/>
          </a:xfrm>
          <a:custGeom>
            <a:avLst/>
            <a:gdLst/>
            <a:ahLst/>
            <a:cxnLst/>
            <a:rect l="l" t="t" r="r" b="b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CustomShape 228"/>
          <p:cNvSpPr/>
          <p:nvPr/>
        </p:nvSpPr>
        <p:spPr>
          <a:xfrm>
            <a:off x="2227320" y="392040"/>
            <a:ext cx="446040" cy="200880"/>
          </a:xfrm>
          <a:custGeom>
            <a:avLst/>
            <a:gdLst/>
            <a:ahLst/>
            <a:cxnLst/>
            <a:rect l="l" t="t" r="r" b="b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229"/>
          <p:cNvSpPr/>
          <p:nvPr/>
        </p:nvSpPr>
        <p:spPr>
          <a:xfrm>
            <a:off x="2629080" y="392040"/>
            <a:ext cx="331560" cy="200880"/>
          </a:xfrm>
          <a:custGeom>
            <a:avLst/>
            <a:gdLst/>
            <a:ahLst/>
            <a:cxnLst/>
            <a:rect l="l" t="t" r="r" b="b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230"/>
          <p:cNvSpPr/>
          <p:nvPr/>
        </p:nvSpPr>
        <p:spPr>
          <a:xfrm>
            <a:off x="2991240" y="392040"/>
            <a:ext cx="215280" cy="200880"/>
          </a:xfrm>
          <a:custGeom>
            <a:avLst/>
            <a:gdLst/>
            <a:ahLst/>
            <a:cxnLst/>
            <a:rect l="l" t="t" r="r" b="b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231"/>
          <p:cNvSpPr/>
          <p:nvPr/>
        </p:nvSpPr>
        <p:spPr>
          <a:xfrm>
            <a:off x="2912040" y="392040"/>
            <a:ext cx="137880" cy="200880"/>
          </a:xfrm>
          <a:custGeom>
            <a:avLst/>
            <a:gdLst/>
            <a:ahLst/>
            <a:cxnLst/>
            <a:rect l="l" t="t" r="r" b="b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 descr="SAP Financial Accounting Configuration Steps - SAP Tutorials">
            <a:extLst>
              <a:ext uri="{FF2B5EF4-FFF2-40B4-BE49-F238E27FC236}">
                <a16:creationId xmlns:a16="http://schemas.microsoft.com/office/drawing/2014/main" id="{58773B44-340D-7C35-7561-7803926C9E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268" y="878289"/>
            <a:ext cx="5067540" cy="5477598"/>
          </a:xfrm>
          <a:prstGeom prst="rect">
            <a:avLst/>
          </a:prstGeom>
        </p:spPr>
      </p:pic>
      <p:pic>
        <p:nvPicPr>
          <p:cNvPr id="4" name="Picture 3" descr="Document Splitting in SAP S/4HANA Central Finance ... - SAP Community">
            <a:extLst>
              <a:ext uri="{FF2B5EF4-FFF2-40B4-BE49-F238E27FC236}">
                <a16:creationId xmlns:a16="http://schemas.microsoft.com/office/drawing/2014/main" id="{342D1528-62CA-0E8B-C21B-B9218F342C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9336" y="3144576"/>
            <a:ext cx="5282517" cy="3211734"/>
          </a:xfrm>
          <a:prstGeom prst="rect">
            <a:avLst/>
          </a:prstGeom>
        </p:spPr>
      </p:pic>
      <p:pic>
        <p:nvPicPr>
          <p:cNvPr id="6" name="Picture 5" descr="Key Insights into GDT's Successful SAP S/4HANA System Conversion - GDT">
            <a:extLst>
              <a:ext uri="{FF2B5EF4-FFF2-40B4-BE49-F238E27FC236}">
                <a16:creationId xmlns:a16="http://schemas.microsoft.com/office/drawing/2014/main" id="{E7E4B876-B379-AD68-D579-68FB3ABFAF7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4217" r="3641" b="4819"/>
          <a:stretch/>
        </p:blipFill>
        <p:spPr>
          <a:xfrm>
            <a:off x="7170730" y="1058208"/>
            <a:ext cx="3510434" cy="157140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253"/>
          <p:cNvSpPr/>
          <p:nvPr/>
        </p:nvSpPr>
        <p:spPr>
          <a:xfrm>
            <a:off x="3492360" y="6585120"/>
            <a:ext cx="7163640" cy="6264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254"/>
          <p:cNvSpPr/>
          <p:nvPr/>
        </p:nvSpPr>
        <p:spPr>
          <a:xfrm>
            <a:off x="3935160" y="189000"/>
            <a:ext cx="6464880" cy="55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255"/>
          <p:cNvSpPr/>
          <p:nvPr/>
        </p:nvSpPr>
        <p:spPr>
          <a:xfrm>
            <a:off x="2991240" y="230400"/>
            <a:ext cx="780516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   ALTERNATIVA SOFTWARE LIBRE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272" name="Imagen 52"/>
          <p:cNvPicPr/>
          <p:nvPr/>
        </p:nvPicPr>
        <p:blipFill>
          <a:blip r:embed="rId3"/>
          <a:stretch/>
        </p:blipFill>
        <p:spPr>
          <a:xfrm>
            <a:off x="87480" y="51480"/>
            <a:ext cx="715680" cy="830520"/>
          </a:xfrm>
          <a:prstGeom prst="rect">
            <a:avLst/>
          </a:prstGeom>
          <a:ln w="0">
            <a:noFill/>
          </a:ln>
        </p:spPr>
      </p:pic>
      <p:pic>
        <p:nvPicPr>
          <p:cNvPr id="273" name="Imagen 53"/>
          <p:cNvPicPr/>
          <p:nvPr/>
        </p:nvPicPr>
        <p:blipFill>
          <a:blip r:embed="rId4"/>
          <a:stretch/>
        </p:blipFill>
        <p:spPr>
          <a:xfrm>
            <a:off x="11378520" y="16200"/>
            <a:ext cx="715680" cy="1040400"/>
          </a:xfrm>
          <a:prstGeom prst="rect">
            <a:avLst/>
          </a:prstGeom>
          <a:ln w="0">
            <a:noFill/>
          </a:ln>
        </p:spPr>
      </p:pic>
      <p:sp>
        <p:nvSpPr>
          <p:cNvPr id="274" name="CustomShape 256"/>
          <p:cNvSpPr/>
          <p:nvPr/>
        </p:nvSpPr>
        <p:spPr>
          <a:xfrm>
            <a:off x="772560" y="392040"/>
            <a:ext cx="961920" cy="200880"/>
          </a:xfrm>
          <a:custGeom>
            <a:avLst/>
            <a:gdLst/>
            <a:ahLst/>
            <a:cxnLst/>
            <a:rect l="l" t="t" r="r" b="b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257"/>
          <p:cNvSpPr/>
          <p:nvPr/>
        </p:nvSpPr>
        <p:spPr>
          <a:xfrm>
            <a:off x="1704960" y="392040"/>
            <a:ext cx="560160" cy="200880"/>
          </a:xfrm>
          <a:custGeom>
            <a:avLst/>
            <a:gdLst/>
            <a:ahLst/>
            <a:cxnLst/>
            <a:rect l="l" t="t" r="r" b="b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258"/>
          <p:cNvSpPr/>
          <p:nvPr/>
        </p:nvSpPr>
        <p:spPr>
          <a:xfrm>
            <a:off x="2227320" y="392040"/>
            <a:ext cx="446040" cy="200880"/>
          </a:xfrm>
          <a:custGeom>
            <a:avLst/>
            <a:gdLst/>
            <a:ahLst/>
            <a:cxnLst/>
            <a:rect l="l" t="t" r="r" b="b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259"/>
          <p:cNvSpPr/>
          <p:nvPr/>
        </p:nvSpPr>
        <p:spPr>
          <a:xfrm>
            <a:off x="2629080" y="392040"/>
            <a:ext cx="331560" cy="200880"/>
          </a:xfrm>
          <a:custGeom>
            <a:avLst/>
            <a:gdLst/>
            <a:ahLst/>
            <a:cxnLst/>
            <a:rect l="l" t="t" r="r" b="b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260"/>
          <p:cNvSpPr/>
          <p:nvPr/>
        </p:nvSpPr>
        <p:spPr>
          <a:xfrm>
            <a:off x="2991240" y="392040"/>
            <a:ext cx="215280" cy="200880"/>
          </a:xfrm>
          <a:custGeom>
            <a:avLst/>
            <a:gdLst/>
            <a:ahLst/>
            <a:cxnLst/>
            <a:rect l="l" t="t" r="r" b="b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261"/>
          <p:cNvSpPr/>
          <p:nvPr/>
        </p:nvSpPr>
        <p:spPr>
          <a:xfrm>
            <a:off x="2912040" y="392040"/>
            <a:ext cx="137880" cy="200880"/>
          </a:xfrm>
          <a:custGeom>
            <a:avLst/>
            <a:gdLst/>
            <a:ahLst/>
            <a:cxnLst/>
            <a:rect l="l" t="t" r="r" b="b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 descr="Odoo Community - Virginia ERP | Official Odoo Partner">
            <a:extLst>
              <a:ext uri="{FF2B5EF4-FFF2-40B4-BE49-F238E27FC236}">
                <a16:creationId xmlns:a16="http://schemas.microsoft.com/office/drawing/2014/main" id="{25403197-3033-7BFB-F1EE-B06BEFADE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5146" y="743766"/>
            <a:ext cx="2521732" cy="147532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PlaceHolder 6">
            <a:extLst>
              <a:ext uri="{FF2B5EF4-FFF2-40B4-BE49-F238E27FC236}">
                <a16:creationId xmlns:a16="http://schemas.microsoft.com/office/drawing/2014/main" id="{AE57B947-8800-F233-DF9A-B6DB8FA6E1E9}"/>
              </a:ext>
            </a:extLst>
          </p:cNvPr>
          <p:cNvSpPr/>
          <p:nvPr/>
        </p:nvSpPr>
        <p:spPr>
          <a:xfrm>
            <a:off x="360000" y="1356033"/>
            <a:ext cx="6254400" cy="33261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Descripción</a:t>
            </a:r>
            <a:r>
              <a:rPr lang="es-E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es-ES" sz="1600" b="0" strike="noStrike" spc="-1">
              <a:latin typeface="Arial"/>
            </a:endParaRP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endParaRPr lang="es-ES" sz="1600" b="0" strike="noStrike" spc="-1">
              <a:latin typeface="Arial"/>
            </a:endParaRPr>
          </a:p>
          <a:p>
            <a:pPr marL="342900" indent="-342900" algn="just">
              <a:buFont typeface="Arial"/>
              <a:buChar char="•"/>
            </a:pPr>
            <a:r>
              <a:rPr lang="es-ES" sz="2000" b="1" spc="-1">
                <a:solidFill>
                  <a:srgbClr val="0070C0"/>
                </a:solidFill>
                <a:latin typeface="Arial"/>
                <a:ea typeface="DejaVu Sans"/>
              </a:rPr>
              <a:t>ERP Open </a:t>
            </a:r>
            <a:r>
              <a:rPr lang="es-ES" sz="2000" b="1" spc="-1" err="1">
                <a:solidFill>
                  <a:srgbClr val="0070C0"/>
                </a:solidFill>
                <a:latin typeface="Arial"/>
                <a:ea typeface="DejaVu Sans"/>
              </a:rPr>
              <a:t>Source</a:t>
            </a:r>
            <a:r>
              <a:rPr lang="es-ES" sz="2000" b="1" spc="-1">
                <a:solidFill>
                  <a:srgbClr val="0070C0"/>
                </a:solidFill>
                <a:latin typeface="Arial"/>
                <a:ea typeface="DejaVu Sans"/>
              </a:rPr>
              <a:t> </a:t>
            </a:r>
            <a:r>
              <a:rPr lang="es-ES" sz="2000" spc="-1">
                <a:solidFill>
                  <a:srgbClr val="000000"/>
                </a:solidFill>
                <a:latin typeface="Arial"/>
              </a:rPr>
              <a:t>para medianas empresas, </a:t>
            </a:r>
            <a:r>
              <a:rPr lang="es-ES" sz="2000" spc="-1">
                <a:latin typeface="Arial"/>
                <a:ea typeface="DejaVu Sans"/>
              </a:rPr>
              <a:t>con</a:t>
            </a:r>
            <a:r>
              <a:rPr lang="es-ES" sz="2000" spc="-1">
                <a:solidFill>
                  <a:srgbClr val="000000"/>
                </a:solidFill>
                <a:latin typeface="Arial"/>
                <a:ea typeface="DejaVu Sans"/>
              </a:rPr>
              <a:t> soporte de comunidad y </a:t>
            </a:r>
            <a:r>
              <a:rPr lang="es-ES" sz="2000" spc="-1" err="1">
                <a:solidFill>
                  <a:srgbClr val="000000"/>
                </a:solidFill>
                <a:latin typeface="Arial"/>
                <a:ea typeface="DejaVu Sans"/>
              </a:rPr>
              <a:t>partners</a:t>
            </a:r>
            <a:r>
              <a:rPr lang="es-ES" sz="2000" spc="-1">
                <a:solidFill>
                  <a:srgbClr val="000000"/>
                </a:solidFill>
                <a:latin typeface="Arial"/>
                <a:ea typeface="DejaVu Sans"/>
              </a:rPr>
              <a:t> independientes.</a:t>
            </a:r>
            <a:endParaRPr lang="es-ES" sz="2000" b="0" strike="noStrike" spc="-1">
              <a:latin typeface="Arial"/>
            </a:endParaRPr>
          </a:p>
          <a:p>
            <a:pPr marL="342900" indent="-342900" algn="just">
              <a:buFont typeface="Arial"/>
              <a:buChar char="•"/>
            </a:pPr>
            <a:r>
              <a:rPr lang="es-ES" sz="2000" b="1" spc="-1" err="1">
                <a:solidFill>
                  <a:srgbClr val="0070C0"/>
                </a:solidFill>
                <a:latin typeface="Arial"/>
                <a:ea typeface="DejaVu Sans"/>
              </a:rPr>
              <a:t>Modulos</a:t>
            </a:r>
            <a:r>
              <a:rPr lang="es-ES" sz="2000" b="1" spc="-1">
                <a:solidFill>
                  <a:srgbClr val="0070C0"/>
                </a:solidFill>
                <a:latin typeface="Arial"/>
                <a:ea typeface="DejaVu Sans"/>
              </a:rPr>
              <a:t> de presupuesto, </a:t>
            </a:r>
            <a:r>
              <a:rPr lang="es-ES" sz="2000" spc="-1">
                <a:latin typeface="Arial"/>
                <a:ea typeface="DejaVu Sans"/>
              </a:rPr>
              <a:t>desarrollo de la comunidad</a:t>
            </a:r>
            <a:r>
              <a:rPr lang="es-ES" sz="2000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s-ES" sz="2000" b="0" strike="noStrike" spc="-1">
              <a:latin typeface="Arial"/>
            </a:endParaRPr>
          </a:p>
          <a:p>
            <a:pPr marL="342900" indent="-342900" algn="just">
              <a:buFont typeface="Arial"/>
              <a:buChar char="•"/>
            </a:pPr>
            <a:r>
              <a:rPr lang="es-ES" sz="2000" b="1" spc="-1">
                <a:solidFill>
                  <a:srgbClr val="0070C0"/>
                </a:solidFill>
                <a:latin typeface="Arial"/>
                <a:ea typeface="DejaVu Sans"/>
              </a:rPr>
              <a:t>Control de cambios base</a:t>
            </a:r>
            <a:r>
              <a:rPr lang="es-ES" sz="2000" spc="-1">
                <a:solidFill>
                  <a:srgbClr val="000000"/>
                </a:solidFill>
                <a:latin typeface="Arial"/>
                <a:ea typeface="DejaVu Sans"/>
              </a:rPr>
              <a:t>, con personalizaciones o módulos.</a:t>
            </a:r>
          </a:p>
          <a:p>
            <a:pPr marL="342900" indent="-342900" algn="just">
              <a:buFont typeface="Arial"/>
              <a:buChar char="•"/>
            </a:pPr>
            <a:r>
              <a:rPr lang="es-ES" sz="2000" b="1" spc="-1">
                <a:solidFill>
                  <a:srgbClr val="0070C0"/>
                </a:solidFill>
                <a:latin typeface="Arial"/>
                <a:ea typeface="DejaVu Sans"/>
              </a:rPr>
              <a:t>Despliegue y hosting </a:t>
            </a:r>
            <a:r>
              <a:rPr lang="es-ES" sz="2000" spc="-1">
                <a:solidFill>
                  <a:srgbClr val="000000"/>
                </a:solidFill>
                <a:latin typeface="Arial"/>
                <a:ea typeface="DejaVu Sans"/>
              </a:rPr>
              <a:t>propios.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2400" strike="noStrike" spc="-1">
              <a:latin typeface="Arial"/>
            </a:endParaRPr>
          </a:p>
        </p:txBody>
      </p:sp>
      <p:sp>
        <p:nvSpPr>
          <p:cNvPr id="6" name="PlaceHolder 6">
            <a:extLst>
              <a:ext uri="{FF2B5EF4-FFF2-40B4-BE49-F238E27FC236}">
                <a16:creationId xmlns:a16="http://schemas.microsoft.com/office/drawing/2014/main" id="{1849AF23-890E-2287-6988-279D44FB8DA9}"/>
              </a:ext>
            </a:extLst>
          </p:cNvPr>
          <p:cNvSpPr/>
          <p:nvPr/>
        </p:nvSpPr>
        <p:spPr>
          <a:xfrm>
            <a:off x="240937" y="4309070"/>
            <a:ext cx="11494031" cy="21011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r>
              <a:rPr lang="es-ES" b="1" spc="-1" err="1">
                <a:solidFill>
                  <a:srgbClr val="000000"/>
                </a:solidFill>
                <a:latin typeface="Arial"/>
                <a:ea typeface="DejaVu Sans"/>
              </a:rPr>
              <a:t>Odoo</a:t>
            </a:r>
            <a:r>
              <a:rPr lang="es-ES" b="1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b="1" spc="-1" err="1">
                <a:solidFill>
                  <a:srgbClr val="000000"/>
                </a:solidFill>
                <a:latin typeface="Arial"/>
                <a:ea typeface="DejaVu Sans"/>
              </a:rPr>
              <a:t>Comunity</a:t>
            </a:r>
            <a:r>
              <a:rPr lang="es-ES" b="1" spc="-1">
                <a:solidFill>
                  <a:srgbClr val="000000"/>
                </a:solidFill>
                <a:latin typeface="Arial"/>
                <a:ea typeface="DejaVu Sans"/>
              </a:rPr>
              <a:t> (v17/18):</a:t>
            </a:r>
            <a:endParaRPr lang="es-ES" b="0" strike="noStrike" spc="-1">
              <a:latin typeface="Arial"/>
            </a:endParaRPr>
          </a:p>
          <a:p>
            <a:pPr marL="285750" indent="-285750" algn="just">
              <a:lnSpc>
                <a:spcPct val="100000"/>
              </a:lnSpc>
              <a:buFont typeface="Arial"/>
              <a:buChar char="•"/>
            </a:pPr>
            <a:endParaRPr lang="es-ES" sz="1600" b="0" strike="noStrike" spc="-1">
              <a:latin typeface="Arial"/>
            </a:endParaRPr>
          </a:p>
          <a:p>
            <a:pPr marL="342900" indent="-342900" algn="just">
              <a:buFont typeface="Arial"/>
              <a:buChar char="•"/>
            </a:pPr>
            <a:r>
              <a:rPr lang="es-ES" sz="2000" b="1" spc="-1">
                <a:solidFill>
                  <a:srgbClr val="C00000"/>
                </a:solidFill>
                <a:latin typeface="Arial"/>
                <a:ea typeface="DejaVu Sans"/>
              </a:rPr>
              <a:t>Coste de despliegue </a:t>
            </a:r>
            <a:r>
              <a:rPr lang="es-ES" sz="2000" b="1" spc="-1" err="1">
                <a:solidFill>
                  <a:srgbClr val="C00000"/>
                </a:solidFill>
                <a:latin typeface="Arial"/>
                <a:ea typeface="DejaVu Sans"/>
              </a:rPr>
              <a:t>On</a:t>
            </a:r>
            <a:r>
              <a:rPr lang="es-ES" sz="2000" b="1" spc="-1">
                <a:solidFill>
                  <a:srgbClr val="C00000"/>
                </a:solidFill>
                <a:latin typeface="Arial"/>
                <a:ea typeface="DejaVu Sans"/>
              </a:rPr>
              <a:t>-Premise: </a:t>
            </a:r>
            <a:r>
              <a:rPr lang="es-ES" sz="2000" spc="-1">
                <a:latin typeface="Arial"/>
              </a:rPr>
              <a:t>3</a:t>
            </a:r>
            <a:r>
              <a:rPr lang="es-ES" sz="2000" spc="-1">
                <a:solidFill>
                  <a:srgbClr val="000000"/>
                </a:solidFill>
                <a:latin typeface="Arial"/>
              </a:rPr>
              <a:t>.000 euros </a:t>
            </a:r>
          </a:p>
          <a:p>
            <a:pPr algn="just"/>
            <a:r>
              <a:rPr lang="es-ES" sz="2000" spc="-1">
                <a:solidFill>
                  <a:srgbClr val="000000"/>
                </a:solidFill>
                <a:latin typeface="Arial"/>
              </a:rPr>
              <a:t> (hardware propio) + 3.000 euros (consultores + IT) + 200 euros/año (mantenimiento de hardware) .</a:t>
            </a:r>
            <a:endParaRPr lang="es-ES"/>
          </a:p>
          <a:p>
            <a:pPr marL="342900" indent="-342900" algn="just">
              <a:buFont typeface="Arial"/>
              <a:buChar char="•"/>
            </a:pPr>
            <a:r>
              <a:rPr lang="es-ES" sz="2000" b="1" spc="-1">
                <a:solidFill>
                  <a:srgbClr val="C00000"/>
                </a:solidFill>
                <a:latin typeface="Arial"/>
                <a:ea typeface="DejaVu Sans"/>
              </a:rPr>
              <a:t>Tiempo de despliegue:</a:t>
            </a:r>
            <a:r>
              <a:rPr lang="es-ES" sz="2000" b="1" spc="-1">
                <a:solidFill>
                  <a:srgbClr val="0070C0"/>
                </a:solidFill>
                <a:latin typeface="Arial"/>
                <a:ea typeface="DejaVu Sans"/>
              </a:rPr>
              <a:t> </a:t>
            </a:r>
            <a:r>
              <a:rPr lang="es-ES" sz="2000" spc="-1">
                <a:latin typeface="Arial"/>
              </a:rPr>
              <a:t>1</a:t>
            </a:r>
            <a:r>
              <a:rPr lang="es-ES" sz="2000" spc="-1">
                <a:solidFill>
                  <a:srgbClr val="000000"/>
                </a:solidFill>
                <a:latin typeface="Arial"/>
              </a:rPr>
              <a:t> mes, con un equipo de dos consultores + 1 responsable de IT.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b="1" spc="-1">
                <a:solidFill>
                  <a:srgbClr val="C00000"/>
                </a:solidFill>
                <a:latin typeface="Arial"/>
                <a:ea typeface="DejaVu Sans"/>
              </a:rPr>
              <a:t>Personalización flexible: </a:t>
            </a:r>
            <a:r>
              <a:rPr lang="es-ES" sz="2000" spc="-1">
                <a:latin typeface="Arial"/>
                <a:ea typeface="DejaVu Sans"/>
              </a:rPr>
              <a:t>Python.</a:t>
            </a:r>
          </a:p>
          <a:p>
            <a:pPr marL="342900" indent="-342900" algn="just">
              <a:buFont typeface="Arial"/>
              <a:buChar char="•"/>
            </a:pPr>
            <a:r>
              <a:rPr lang="es-ES" sz="2000" b="1" spc="-1">
                <a:solidFill>
                  <a:srgbClr val="C00000"/>
                </a:solidFill>
                <a:latin typeface="Arial"/>
              </a:rPr>
              <a:t>Curva de aprendizaje media: </a:t>
            </a:r>
            <a:r>
              <a:rPr lang="es-ES" sz="2000" spc="-1">
                <a:latin typeface="Arial"/>
              </a:rPr>
              <a:t>formación específica en </a:t>
            </a:r>
            <a:r>
              <a:rPr lang="es-ES" sz="2000" spc="-1" err="1">
                <a:latin typeface="Arial"/>
              </a:rPr>
              <a:t>Odoo</a:t>
            </a:r>
            <a:r>
              <a:rPr lang="es-ES" sz="2000" spc="-1">
                <a:latin typeface="Arial"/>
              </a:rPr>
              <a:t>.</a:t>
            </a:r>
            <a:endParaRPr lang="es-ES" sz="2000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ES" b="0" strike="noStrike" spc="-1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ES" sz="1800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ES" sz="2400" strike="noStrike" spc="-1">
              <a:latin typeface="Arial"/>
            </a:endParaRPr>
          </a:p>
        </p:txBody>
      </p:sp>
      <p:pic>
        <p:nvPicPr>
          <p:cNvPr id="7" name="Picture 6" descr="Odoo ERP 10 - Asistente para creación de Presupuesto en Odoo ERP - YouTube">
            <a:extLst>
              <a:ext uri="{FF2B5EF4-FFF2-40B4-BE49-F238E27FC236}">
                <a16:creationId xmlns:a16="http://schemas.microsoft.com/office/drawing/2014/main" id="{EBFE74A4-BEFA-0B7C-B479-7A08CFBDF2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3617" y="2023474"/>
            <a:ext cx="5193184" cy="28666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263"/>
          <p:cNvSpPr/>
          <p:nvPr/>
        </p:nvSpPr>
        <p:spPr>
          <a:xfrm>
            <a:off x="3492360" y="6585120"/>
            <a:ext cx="7163640" cy="6264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264"/>
          <p:cNvSpPr/>
          <p:nvPr/>
        </p:nvSpPr>
        <p:spPr>
          <a:xfrm>
            <a:off x="3935160" y="189000"/>
            <a:ext cx="6464880" cy="55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CustomShape 265"/>
          <p:cNvSpPr/>
          <p:nvPr/>
        </p:nvSpPr>
        <p:spPr>
          <a:xfrm>
            <a:off x="2991240" y="230400"/>
            <a:ext cx="780516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   ALTERNATIVA SOFTWARE LIBRE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287" name="Imagen 54"/>
          <p:cNvPicPr/>
          <p:nvPr/>
        </p:nvPicPr>
        <p:blipFill>
          <a:blip r:embed="rId3"/>
          <a:stretch/>
        </p:blipFill>
        <p:spPr>
          <a:xfrm>
            <a:off x="87480" y="51480"/>
            <a:ext cx="715680" cy="830520"/>
          </a:xfrm>
          <a:prstGeom prst="rect">
            <a:avLst/>
          </a:prstGeom>
          <a:ln w="0">
            <a:noFill/>
          </a:ln>
        </p:spPr>
      </p:pic>
      <p:pic>
        <p:nvPicPr>
          <p:cNvPr id="288" name="Imagen 55"/>
          <p:cNvPicPr/>
          <p:nvPr/>
        </p:nvPicPr>
        <p:blipFill>
          <a:blip r:embed="rId4"/>
          <a:stretch/>
        </p:blipFill>
        <p:spPr>
          <a:xfrm>
            <a:off x="11378520" y="16200"/>
            <a:ext cx="715680" cy="1040400"/>
          </a:xfrm>
          <a:prstGeom prst="rect">
            <a:avLst/>
          </a:prstGeom>
          <a:ln w="0">
            <a:noFill/>
          </a:ln>
        </p:spPr>
      </p:pic>
      <p:sp>
        <p:nvSpPr>
          <p:cNvPr id="289" name="CustomShape 266"/>
          <p:cNvSpPr/>
          <p:nvPr/>
        </p:nvSpPr>
        <p:spPr>
          <a:xfrm>
            <a:off x="772560" y="392040"/>
            <a:ext cx="961920" cy="200880"/>
          </a:xfrm>
          <a:custGeom>
            <a:avLst/>
            <a:gdLst/>
            <a:ahLst/>
            <a:cxnLst/>
            <a:rect l="l" t="t" r="r" b="b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267"/>
          <p:cNvSpPr/>
          <p:nvPr/>
        </p:nvSpPr>
        <p:spPr>
          <a:xfrm>
            <a:off x="1704960" y="392040"/>
            <a:ext cx="560160" cy="200880"/>
          </a:xfrm>
          <a:custGeom>
            <a:avLst/>
            <a:gdLst/>
            <a:ahLst/>
            <a:cxnLst/>
            <a:rect l="l" t="t" r="r" b="b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268"/>
          <p:cNvSpPr/>
          <p:nvPr/>
        </p:nvSpPr>
        <p:spPr>
          <a:xfrm>
            <a:off x="2227320" y="392040"/>
            <a:ext cx="446040" cy="200880"/>
          </a:xfrm>
          <a:custGeom>
            <a:avLst/>
            <a:gdLst/>
            <a:ahLst/>
            <a:cxnLst/>
            <a:rect l="l" t="t" r="r" b="b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269"/>
          <p:cNvSpPr/>
          <p:nvPr/>
        </p:nvSpPr>
        <p:spPr>
          <a:xfrm>
            <a:off x="2629080" y="392040"/>
            <a:ext cx="331560" cy="200880"/>
          </a:xfrm>
          <a:custGeom>
            <a:avLst/>
            <a:gdLst/>
            <a:ahLst/>
            <a:cxnLst/>
            <a:rect l="l" t="t" r="r" b="b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270"/>
          <p:cNvSpPr/>
          <p:nvPr/>
        </p:nvSpPr>
        <p:spPr>
          <a:xfrm>
            <a:off x="2991240" y="392040"/>
            <a:ext cx="215280" cy="200880"/>
          </a:xfrm>
          <a:custGeom>
            <a:avLst/>
            <a:gdLst/>
            <a:ahLst/>
            <a:cxnLst/>
            <a:rect l="l" t="t" r="r" b="b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271"/>
          <p:cNvSpPr/>
          <p:nvPr/>
        </p:nvSpPr>
        <p:spPr>
          <a:xfrm>
            <a:off x="2912040" y="392040"/>
            <a:ext cx="137880" cy="200880"/>
          </a:xfrm>
          <a:custGeom>
            <a:avLst/>
            <a:gdLst/>
            <a:ahLst/>
            <a:cxnLst/>
            <a:rect l="l" t="t" r="r" b="b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PlaceHolder 16"/>
          <p:cNvSpPr/>
          <p:nvPr/>
        </p:nvSpPr>
        <p:spPr>
          <a:xfrm>
            <a:off x="605160" y="2520000"/>
            <a:ext cx="6021758" cy="341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Riesgos:</a:t>
            </a:r>
            <a:endParaRPr lang="es-E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2400" b="0" strike="noStrike" spc="-1">
              <a:latin typeface="Arial"/>
            </a:endParaRPr>
          </a:p>
          <a:p>
            <a:pPr marL="342900" indent="-342900">
              <a:buFont typeface="Arial"/>
              <a:buChar char="•"/>
            </a:pPr>
            <a:r>
              <a:rPr lang="es-ES" sz="2400" b="1" strike="noStrike" spc="-1">
                <a:solidFill>
                  <a:srgbClr val="0070C0"/>
                </a:solidFill>
                <a:latin typeface="Arial"/>
                <a:ea typeface="DejaVu Sans"/>
              </a:rPr>
              <a:t>R1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es-ES" sz="2400" spc="-1">
                <a:solidFill>
                  <a:srgbClr val="000000"/>
                </a:solidFill>
                <a:latin typeface="Arial"/>
                <a:ea typeface="DejaVu Sans"/>
              </a:rPr>
              <a:t>Inexistencia de un módulo válido</a:t>
            </a:r>
            <a:endParaRPr lang="es-ES" sz="2400" b="0" strike="noStrike" spc="-1">
              <a:latin typeface="Arial"/>
            </a:endParaRPr>
          </a:p>
          <a:p>
            <a:r>
              <a:rPr lang="es-ES" sz="2400" spc="-1">
                <a:latin typeface="Arial"/>
              </a:rPr>
              <a:t>   (desarrollo propio en Python)</a:t>
            </a:r>
            <a:endParaRPr lang="es-ES" sz="2400" b="0" strike="noStrike" spc="-1">
              <a:latin typeface="Arial"/>
            </a:endParaRPr>
          </a:p>
          <a:p>
            <a:pPr marL="342900" indent="-342900">
              <a:buFont typeface="Arial"/>
              <a:buChar char="•"/>
            </a:pPr>
            <a:endParaRPr lang="es-ES" sz="2400" spc="-1">
              <a:solidFill>
                <a:srgbClr val="000000"/>
              </a:solidFill>
              <a:latin typeface="Arial"/>
              <a:ea typeface="DejaVu Sans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s-ES" sz="2400" b="1" strike="noStrike" spc="-1">
                <a:solidFill>
                  <a:srgbClr val="0070C0"/>
                </a:solidFill>
                <a:latin typeface="Arial"/>
                <a:ea typeface="DejaVu Sans"/>
              </a:rPr>
              <a:t>R2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: Mantenimiento del proyecto.</a:t>
            </a:r>
            <a:endParaRPr lang="es-ES" sz="2400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s-ES" sz="2400" b="0" strike="noStrike" spc="-1">
              <a:latin typeface="Arial"/>
            </a:endParaRPr>
          </a:p>
          <a:p>
            <a:pPr marL="342900" indent="-342900">
              <a:buFont typeface="Arial"/>
              <a:buChar char="•"/>
            </a:pPr>
            <a:r>
              <a:rPr lang="es-ES" sz="2400" b="1" strike="noStrike" spc="-1">
                <a:solidFill>
                  <a:srgbClr val="0070C0"/>
                </a:solidFill>
                <a:latin typeface="Arial"/>
                <a:ea typeface="DejaVu Sans"/>
              </a:rPr>
              <a:t>R3: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2400" spc="-1">
                <a:solidFill>
                  <a:srgbClr val="000000"/>
                </a:solidFill>
                <a:latin typeface="Arial"/>
                <a:ea typeface="DejaVu Sans"/>
              </a:rPr>
              <a:t>Migración a nuevas versiones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s-ES" sz="2400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s-ES" sz="2400" b="0" strike="noStrike" spc="-1">
              <a:latin typeface="Arial"/>
            </a:endParaRPr>
          </a:p>
          <a:p>
            <a:pPr marL="342900" indent="-342900">
              <a:buFont typeface="Arial"/>
              <a:buChar char="•"/>
            </a:pPr>
            <a:r>
              <a:rPr lang="es-ES" sz="2400" b="1" strike="noStrike" spc="-1">
                <a:solidFill>
                  <a:srgbClr val="0070C0"/>
                </a:solidFill>
                <a:latin typeface="Arial"/>
                <a:ea typeface="DejaVu Sans"/>
              </a:rPr>
              <a:t>R4: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2400" spc="-1">
                <a:solidFill>
                  <a:srgbClr val="000000"/>
                </a:solidFill>
                <a:latin typeface="Arial"/>
                <a:ea typeface="DejaVu Sans"/>
              </a:rPr>
              <a:t>Desaparición de la versión </a:t>
            </a:r>
            <a:r>
              <a:rPr lang="es-ES" sz="2400" spc="-1" err="1">
                <a:solidFill>
                  <a:srgbClr val="000000"/>
                </a:solidFill>
                <a:latin typeface="Arial"/>
                <a:ea typeface="DejaVu Sans"/>
              </a:rPr>
              <a:t>Comunity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s-E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1800" b="0" strike="noStrike" spc="-1">
              <a:latin typeface="Arial"/>
            </a:endParaRPr>
          </a:p>
        </p:txBody>
      </p:sp>
      <p:pic>
        <p:nvPicPr>
          <p:cNvPr id="3" name="Picture 2" descr="Odoo Community - Virginia ERP | Official Odoo Partner">
            <a:extLst>
              <a:ext uri="{FF2B5EF4-FFF2-40B4-BE49-F238E27FC236}">
                <a16:creationId xmlns:a16="http://schemas.microsoft.com/office/drawing/2014/main" id="{91AE1A48-CD26-CE48-1326-0DB1E1C8B7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665" y="884877"/>
            <a:ext cx="2521732" cy="147532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" name="Imagen 1" descr="Gráfico, Gráfico de barras&#10;&#10;El contenido generado por inteligencia artificial puede ser incorrecto.">
            <a:extLst>
              <a:ext uri="{FF2B5EF4-FFF2-40B4-BE49-F238E27FC236}">
                <a16:creationId xmlns:a16="http://schemas.microsoft.com/office/drawing/2014/main" id="{4A643E34-7FAE-E813-E9A3-FF69A9B4E5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622538"/>
            <a:ext cx="6309632" cy="370250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C3C4E24-51AE-DE61-25D5-45F304E7B596}"/>
              </a:ext>
            </a:extLst>
          </p:cNvPr>
          <p:cNvSpPr txBox="1"/>
          <p:nvPr/>
        </p:nvSpPr>
        <p:spPr>
          <a:xfrm>
            <a:off x="8648700" y="3104458"/>
            <a:ext cx="8572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/>
              <a:t>R2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C0EFE2B-C795-4398-055B-E18C71B4A1CE}"/>
              </a:ext>
            </a:extLst>
          </p:cNvPr>
          <p:cNvSpPr txBox="1"/>
          <p:nvPr/>
        </p:nvSpPr>
        <p:spPr>
          <a:xfrm>
            <a:off x="8659025" y="3558664"/>
            <a:ext cx="8572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/>
              <a:t>R1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7E58880-BCB8-A37A-5BC3-A29581A0DD82}"/>
              </a:ext>
            </a:extLst>
          </p:cNvPr>
          <p:cNvSpPr txBox="1"/>
          <p:nvPr/>
        </p:nvSpPr>
        <p:spPr>
          <a:xfrm>
            <a:off x="9505949" y="2766008"/>
            <a:ext cx="8572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/>
              <a:t>R3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4A7379C-31EB-C2CB-0B5A-A6FA9EB09005}"/>
              </a:ext>
            </a:extLst>
          </p:cNvPr>
          <p:cNvSpPr txBox="1"/>
          <p:nvPr/>
        </p:nvSpPr>
        <p:spPr>
          <a:xfrm>
            <a:off x="8648699" y="2766008"/>
            <a:ext cx="8572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/>
              <a:t>R4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34"/>
          <p:cNvSpPr/>
          <p:nvPr/>
        </p:nvSpPr>
        <p:spPr>
          <a:xfrm>
            <a:off x="3492360" y="6585120"/>
            <a:ext cx="7163640" cy="6264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CustomShape 35"/>
          <p:cNvSpPr/>
          <p:nvPr/>
        </p:nvSpPr>
        <p:spPr>
          <a:xfrm>
            <a:off x="3935160" y="189000"/>
            <a:ext cx="6464880" cy="55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CustomShape 36"/>
          <p:cNvSpPr/>
          <p:nvPr/>
        </p:nvSpPr>
        <p:spPr>
          <a:xfrm>
            <a:off x="2991240" y="230400"/>
            <a:ext cx="780516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   ALTERNATIVA SOFTWARE LIBRE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301" name="Imagen 9"/>
          <p:cNvPicPr/>
          <p:nvPr/>
        </p:nvPicPr>
        <p:blipFill>
          <a:blip r:embed="rId3"/>
          <a:stretch/>
        </p:blipFill>
        <p:spPr>
          <a:xfrm>
            <a:off x="87480" y="51480"/>
            <a:ext cx="715680" cy="830520"/>
          </a:xfrm>
          <a:prstGeom prst="rect">
            <a:avLst/>
          </a:prstGeom>
          <a:ln w="0">
            <a:noFill/>
          </a:ln>
        </p:spPr>
      </p:pic>
      <p:pic>
        <p:nvPicPr>
          <p:cNvPr id="302" name="Imagen 10"/>
          <p:cNvPicPr/>
          <p:nvPr/>
        </p:nvPicPr>
        <p:blipFill>
          <a:blip r:embed="rId4"/>
          <a:stretch/>
        </p:blipFill>
        <p:spPr>
          <a:xfrm>
            <a:off x="11378520" y="16200"/>
            <a:ext cx="715680" cy="1040400"/>
          </a:xfrm>
          <a:prstGeom prst="rect">
            <a:avLst/>
          </a:prstGeom>
          <a:ln w="0">
            <a:noFill/>
          </a:ln>
        </p:spPr>
      </p:pic>
      <p:sp>
        <p:nvSpPr>
          <p:cNvPr id="303" name="CustomShape 37"/>
          <p:cNvSpPr/>
          <p:nvPr/>
        </p:nvSpPr>
        <p:spPr>
          <a:xfrm>
            <a:off x="772560" y="392040"/>
            <a:ext cx="961920" cy="200880"/>
          </a:xfrm>
          <a:custGeom>
            <a:avLst/>
            <a:gdLst/>
            <a:ahLst/>
            <a:cxnLst/>
            <a:rect l="l" t="t" r="r" b="b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CustomShape 38"/>
          <p:cNvSpPr/>
          <p:nvPr/>
        </p:nvSpPr>
        <p:spPr>
          <a:xfrm>
            <a:off x="1704960" y="392040"/>
            <a:ext cx="560160" cy="200880"/>
          </a:xfrm>
          <a:custGeom>
            <a:avLst/>
            <a:gdLst/>
            <a:ahLst/>
            <a:cxnLst/>
            <a:rect l="l" t="t" r="r" b="b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39"/>
          <p:cNvSpPr/>
          <p:nvPr/>
        </p:nvSpPr>
        <p:spPr>
          <a:xfrm>
            <a:off x="2227320" y="392040"/>
            <a:ext cx="446040" cy="200880"/>
          </a:xfrm>
          <a:custGeom>
            <a:avLst/>
            <a:gdLst/>
            <a:ahLst/>
            <a:cxnLst/>
            <a:rect l="l" t="t" r="r" b="b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40"/>
          <p:cNvSpPr/>
          <p:nvPr/>
        </p:nvSpPr>
        <p:spPr>
          <a:xfrm>
            <a:off x="2629080" y="392040"/>
            <a:ext cx="331560" cy="200880"/>
          </a:xfrm>
          <a:custGeom>
            <a:avLst/>
            <a:gdLst/>
            <a:ahLst/>
            <a:cxnLst/>
            <a:rect l="l" t="t" r="r" b="b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CustomShape 201"/>
          <p:cNvSpPr/>
          <p:nvPr/>
        </p:nvSpPr>
        <p:spPr>
          <a:xfrm>
            <a:off x="2991240" y="392040"/>
            <a:ext cx="215280" cy="200880"/>
          </a:xfrm>
          <a:custGeom>
            <a:avLst/>
            <a:gdLst/>
            <a:ahLst/>
            <a:cxnLst/>
            <a:rect l="l" t="t" r="r" b="b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CustomShape 202"/>
          <p:cNvSpPr/>
          <p:nvPr/>
        </p:nvSpPr>
        <p:spPr>
          <a:xfrm>
            <a:off x="2912040" y="392040"/>
            <a:ext cx="137880" cy="200880"/>
          </a:xfrm>
          <a:custGeom>
            <a:avLst/>
            <a:gdLst/>
            <a:ahLst/>
            <a:cxnLst/>
            <a:rect l="l" t="t" r="r" b="b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" descr="Bank reconciliation — Odoo 16.0 documentation">
            <a:extLst>
              <a:ext uri="{FF2B5EF4-FFF2-40B4-BE49-F238E27FC236}">
                <a16:creationId xmlns:a16="http://schemas.microsoft.com/office/drawing/2014/main" id="{3BC1829A-7B9A-16D7-57C1-EC61B9AE9D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746" y="885707"/>
            <a:ext cx="10059694" cy="540643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83"/>
          <p:cNvSpPr/>
          <p:nvPr/>
        </p:nvSpPr>
        <p:spPr>
          <a:xfrm>
            <a:off x="3492360" y="6585120"/>
            <a:ext cx="7163640" cy="6264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CustomShape 184"/>
          <p:cNvSpPr/>
          <p:nvPr/>
        </p:nvSpPr>
        <p:spPr>
          <a:xfrm>
            <a:off x="3935160" y="189000"/>
            <a:ext cx="6464880" cy="55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CustomShape 185"/>
          <p:cNvSpPr/>
          <p:nvPr/>
        </p:nvSpPr>
        <p:spPr>
          <a:xfrm>
            <a:off x="2991240" y="230400"/>
            <a:ext cx="744156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   ALTERNATIVA DESARROLLO PROPIO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337" name="Imagen 38"/>
          <p:cNvPicPr/>
          <p:nvPr/>
        </p:nvPicPr>
        <p:blipFill>
          <a:blip r:embed="rId3"/>
          <a:stretch/>
        </p:blipFill>
        <p:spPr>
          <a:xfrm>
            <a:off x="87480" y="51480"/>
            <a:ext cx="715680" cy="830520"/>
          </a:xfrm>
          <a:prstGeom prst="rect">
            <a:avLst/>
          </a:prstGeom>
          <a:ln w="0">
            <a:noFill/>
          </a:ln>
        </p:spPr>
      </p:pic>
      <p:pic>
        <p:nvPicPr>
          <p:cNvPr id="338" name="Imagen 39"/>
          <p:cNvPicPr/>
          <p:nvPr/>
        </p:nvPicPr>
        <p:blipFill>
          <a:blip r:embed="rId4"/>
          <a:stretch/>
        </p:blipFill>
        <p:spPr>
          <a:xfrm>
            <a:off x="11378520" y="16200"/>
            <a:ext cx="715680" cy="1040400"/>
          </a:xfrm>
          <a:prstGeom prst="rect">
            <a:avLst/>
          </a:prstGeom>
          <a:ln w="0">
            <a:noFill/>
          </a:ln>
        </p:spPr>
      </p:pic>
      <p:sp>
        <p:nvSpPr>
          <p:cNvPr id="339" name="CustomShape 186"/>
          <p:cNvSpPr/>
          <p:nvPr/>
        </p:nvSpPr>
        <p:spPr>
          <a:xfrm>
            <a:off x="772560" y="392040"/>
            <a:ext cx="961920" cy="200880"/>
          </a:xfrm>
          <a:custGeom>
            <a:avLst/>
            <a:gdLst/>
            <a:ahLst/>
            <a:cxnLst/>
            <a:rect l="l" t="t" r="r" b="b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187"/>
          <p:cNvSpPr/>
          <p:nvPr/>
        </p:nvSpPr>
        <p:spPr>
          <a:xfrm>
            <a:off x="1704960" y="392040"/>
            <a:ext cx="560160" cy="200880"/>
          </a:xfrm>
          <a:custGeom>
            <a:avLst/>
            <a:gdLst/>
            <a:ahLst/>
            <a:cxnLst/>
            <a:rect l="l" t="t" r="r" b="b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189"/>
          <p:cNvSpPr/>
          <p:nvPr/>
        </p:nvSpPr>
        <p:spPr>
          <a:xfrm>
            <a:off x="2227320" y="392040"/>
            <a:ext cx="446040" cy="200880"/>
          </a:xfrm>
          <a:custGeom>
            <a:avLst/>
            <a:gdLst/>
            <a:ahLst/>
            <a:cxnLst/>
            <a:rect l="l" t="t" r="r" b="b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190"/>
          <p:cNvSpPr/>
          <p:nvPr/>
        </p:nvSpPr>
        <p:spPr>
          <a:xfrm>
            <a:off x="2629080" y="392040"/>
            <a:ext cx="331560" cy="200880"/>
          </a:xfrm>
          <a:custGeom>
            <a:avLst/>
            <a:gdLst/>
            <a:ahLst/>
            <a:cxnLst/>
            <a:rect l="l" t="t" r="r" b="b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191"/>
          <p:cNvSpPr/>
          <p:nvPr/>
        </p:nvSpPr>
        <p:spPr>
          <a:xfrm>
            <a:off x="2991240" y="392040"/>
            <a:ext cx="215280" cy="200880"/>
          </a:xfrm>
          <a:custGeom>
            <a:avLst/>
            <a:gdLst/>
            <a:ahLst/>
            <a:cxnLst/>
            <a:rect l="l" t="t" r="r" b="b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192"/>
          <p:cNvSpPr/>
          <p:nvPr/>
        </p:nvSpPr>
        <p:spPr>
          <a:xfrm>
            <a:off x="2912040" y="392040"/>
            <a:ext cx="137880" cy="200880"/>
          </a:xfrm>
          <a:custGeom>
            <a:avLst/>
            <a:gdLst/>
            <a:ahLst/>
            <a:cxnLst/>
            <a:rect l="l" t="t" r="r" b="b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PlaceHolder 20"/>
          <p:cNvSpPr/>
          <p:nvPr/>
        </p:nvSpPr>
        <p:spPr>
          <a:xfrm>
            <a:off x="430338" y="1929693"/>
            <a:ext cx="7016400" cy="413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Descripción</a:t>
            </a:r>
            <a:r>
              <a:rPr lang="es-E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1800" b="0" strike="noStrike" spc="-1">
              <a:latin typeface="Arial"/>
            </a:endParaRPr>
          </a:p>
          <a:p>
            <a:pPr marL="342900" indent="-342900">
              <a:buFont typeface="Arial"/>
              <a:buChar char="•"/>
            </a:pP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 Necesidad </a:t>
            </a:r>
            <a:r>
              <a:rPr lang="es-ES" sz="2400" b="1" strike="noStrike" spc="-1">
                <a:solidFill>
                  <a:srgbClr val="0070C0"/>
                </a:solidFill>
                <a:latin typeface="Arial"/>
                <a:ea typeface="DejaVu Sans"/>
              </a:rPr>
              <a:t>C-IED COE</a:t>
            </a:r>
            <a:r>
              <a:rPr lang="es-ES" sz="2400" b="1" spc="-1">
                <a:solidFill>
                  <a:srgbClr val="0070C0"/>
                </a:solidFill>
                <a:latin typeface="Arial"/>
                <a:ea typeface="DejaVu Sans"/>
              </a:rPr>
              <a:t> (FINCON)</a:t>
            </a:r>
            <a:r>
              <a:rPr lang="es-ES" sz="2400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s-ES" sz="2400" b="0" strike="noStrike" spc="-1">
              <a:latin typeface="Arial"/>
            </a:endParaRPr>
          </a:p>
          <a:p>
            <a:pPr marL="342900" indent="-342900">
              <a:buFont typeface="Arial"/>
              <a:buChar char="•"/>
            </a:pP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s-ES" sz="2400" b="1" strike="noStrike" spc="-1">
                <a:solidFill>
                  <a:srgbClr val="0070C0"/>
                </a:solidFill>
                <a:latin typeface="Arial"/>
                <a:ea typeface="DejaVu Sans"/>
              </a:rPr>
              <a:t>Gestión </a:t>
            </a:r>
            <a:r>
              <a:rPr lang="es-ES" sz="2400" b="1" spc="-1">
                <a:solidFill>
                  <a:srgbClr val="0070C0"/>
                </a:solidFill>
                <a:latin typeface="Arial"/>
                <a:ea typeface="DejaVu Sans"/>
              </a:rPr>
              <a:t>de presupuestos</a:t>
            </a:r>
            <a:r>
              <a:rPr lang="es-ES" sz="2400" spc="-1">
                <a:solidFill>
                  <a:srgbClr val="000000"/>
                </a:solidFill>
                <a:latin typeface="Arial"/>
                <a:ea typeface="DejaVu Sans"/>
              </a:rPr>
              <a:t> colaborativa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s-ES" sz="2400" b="0" strike="noStrike" spc="-1">
              <a:latin typeface="Arial"/>
            </a:endParaRPr>
          </a:p>
          <a:p>
            <a:pPr marL="342900" indent="-342900">
              <a:buFont typeface="Arial"/>
              <a:buChar char="•"/>
            </a:pP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s-ES" sz="2400" b="1" spc="-1">
                <a:solidFill>
                  <a:srgbClr val="0070C0"/>
                </a:solidFill>
                <a:latin typeface="Arial"/>
                <a:ea typeface="DejaVu Sans"/>
              </a:rPr>
              <a:t>Auditoria </a:t>
            </a:r>
            <a:r>
              <a:rPr lang="es-ES" sz="2400" spc="-1">
                <a:solidFill>
                  <a:srgbClr val="000000"/>
                </a:solidFill>
                <a:latin typeface="Arial"/>
                <a:ea typeface="DejaVu Sans"/>
              </a:rPr>
              <a:t>de cambios y validaciones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s-E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400" b="1" spc="-1">
                <a:solidFill>
                  <a:srgbClr val="000000"/>
                </a:solidFill>
                <a:latin typeface="Arial"/>
                <a:ea typeface="DejaVu Sans"/>
              </a:rPr>
              <a:t>BM-COE</a:t>
            </a:r>
            <a:r>
              <a:rPr lang="es-E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es-E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400" b="1" strike="noStrike" spc="-1">
                <a:solidFill>
                  <a:srgbClr val="0070C0"/>
                </a:solidFill>
                <a:latin typeface="Arial"/>
                <a:ea typeface="DejaVu Sans"/>
              </a:rPr>
              <a:t>   - MVP: </a:t>
            </a:r>
            <a:endParaRPr lang="es-ES" sz="2400" b="1" strike="noStrike" spc="-1">
              <a:solidFill>
                <a:srgbClr val="0070C0"/>
              </a:solidFill>
              <a:latin typeface="Arial"/>
            </a:endParaRPr>
          </a:p>
          <a:p>
            <a:pPr marL="1257300" lvl="2" indent="-342900">
              <a:lnSpc>
                <a:spcPct val="100000"/>
              </a:lnSpc>
              <a:buFont typeface="Arial"/>
              <a:buChar char="•"/>
            </a:pP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2 Meses: </a:t>
            </a:r>
            <a:r>
              <a:rPr lang="es-ES" sz="2400" spc="-1">
                <a:solidFill>
                  <a:srgbClr val="000000"/>
                </a:solidFill>
                <a:latin typeface="Arial"/>
                <a:ea typeface="DejaVu Sans"/>
              </a:rPr>
              <a:t>6.000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€.</a:t>
            </a:r>
            <a:endParaRPr lang="es-E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1800" b="0" strike="noStrike" spc="-1">
              <a:latin typeface="Arial"/>
            </a:endParaRPr>
          </a:p>
        </p:txBody>
      </p:sp>
      <p:sp>
        <p:nvSpPr>
          <p:cNvPr id="347" name="PlaceHolder 21"/>
          <p:cNvSpPr/>
          <p:nvPr/>
        </p:nvSpPr>
        <p:spPr>
          <a:xfrm>
            <a:off x="8568923" y="1924800"/>
            <a:ext cx="1955520" cy="391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Arquitectura:</a:t>
            </a:r>
            <a:endParaRPr lang="es-E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3" name="Picture 2" descr="logo sencillo con dos colores para BM-COE ">
            <a:extLst>
              <a:ext uri="{FF2B5EF4-FFF2-40B4-BE49-F238E27FC236}">
                <a16:creationId xmlns:a16="http://schemas.microsoft.com/office/drawing/2014/main" id="{4DF5EB82-97B1-2FAD-2DC3-07002B6092D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9014" t="10681" r="15046" b="11111"/>
          <a:stretch/>
        </p:blipFill>
        <p:spPr>
          <a:xfrm>
            <a:off x="4912024" y="777713"/>
            <a:ext cx="1431678" cy="169385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1EEAFC6-BD58-A396-886E-7F6A55CC960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47" t="-318" r="565" b="-381"/>
          <a:stretch/>
        </p:blipFill>
        <p:spPr>
          <a:xfrm>
            <a:off x="6936896" y="2496017"/>
            <a:ext cx="5018059" cy="357910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293"/>
          <p:cNvSpPr/>
          <p:nvPr/>
        </p:nvSpPr>
        <p:spPr>
          <a:xfrm>
            <a:off x="3492360" y="6585120"/>
            <a:ext cx="7163640" cy="6264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CustomShape 294"/>
          <p:cNvSpPr/>
          <p:nvPr/>
        </p:nvSpPr>
        <p:spPr>
          <a:xfrm>
            <a:off x="3935160" y="189000"/>
            <a:ext cx="6464880" cy="55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CustomShape 295"/>
          <p:cNvSpPr/>
          <p:nvPr/>
        </p:nvSpPr>
        <p:spPr>
          <a:xfrm>
            <a:off x="2991240" y="230400"/>
            <a:ext cx="780516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   ALTERNATIVA DESARROLLO PROPIO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352" name="Imagen 60"/>
          <p:cNvPicPr/>
          <p:nvPr/>
        </p:nvPicPr>
        <p:blipFill>
          <a:blip r:embed="rId3"/>
          <a:stretch/>
        </p:blipFill>
        <p:spPr>
          <a:xfrm>
            <a:off x="87480" y="51480"/>
            <a:ext cx="715680" cy="830520"/>
          </a:xfrm>
          <a:prstGeom prst="rect">
            <a:avLst/>
          </a:prstGeom>
          <a:ln w="0">
            <a:noFill/>
          </a:ln>
        </p:spPr>
      </p:pic>
      <p:pic>
        <p:nvPicPr>
          <p:cNvPr id="353" name="Imagen 61"/>
          <p:cNvPicPr/>
          <p:nvPr/>
        </p:nvPicPr>
        <p:blipFill>
          <a:blip r:embed="rId4"/>
          <a:stretch/>
        </p:blipFill>
        <p:spPr>
          <a:xfrm>
            <a:off x="11378520" y="16200"/>
            <a:ext cx="715680" cy="1040400"/>
          </a:xfrm>
          <a:prstGeom prst="rect">
            <a:avLst/>
          </a:prstGeom>
          <a:ln w="0">
            <a:noFill/>
          </a:ln>
        </p:spPr>
      </p:pic>
      <p:sp>
        <p:nvSpPr>
          <p:cNvPr id="354" name="CustomShape 296"/>
          <p:cNvSpPr/>
          <p:nvPr/>
        </p:nvSpPr>
        <p:spPr>
          <a:xfrm>
            <a:off x="772560" y="392040"/>
            <a:ext cx="961920" cy="200880"/>
          </a:xfrm>
          <a:custGeom>
            <a:avLst/>
            <a:gdLst/>
            <a:ahLst/>
            <a:cxnLst/>
            <a:rect l="l" t="t" r="r" b="b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CustomShape 297"/>
          <p:cNvSpPr/>
          <p:nvPr/>
        </p:nvSpPr>
        <p:spPr>
          <a:xfrm>
            <a:off x="1704960" y="392040"/>
            <a:ext cx="560160" cy="200880"/>
          </a:xfrm>
          <a:custGeom>
            <a:avLst/>
            <a:gdLst/>
            <a:ahLst/>
            <a:cxnLst/>
            <a:rect l="l" t="t" r="r" b="b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" name="CustomShape 298"/>
          <p:cNvSpPr/>
          <p:nvPr/>
        </p:nvSpPr>
        <p:spPr>
          <a:xfrm>
            <a:off x="2227320" y="392040"/>
            <a:ext cx="446040" cy="200880"/>
          </a:xfrm>
          <a:custGeom>
            <a:avLst/>
            <a:gdLst/>
            <a:ahLst/>
            <a:cxnLst/>
            <a:rect l="l" t="t" r="r" b="b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CustomShape 299"/>
          <p:cNvSpPr/>
          <p:nvPr/>
        </p:nvSpPr>
        <p:spPr>
          <a:xfrm>
            <a:off x="2629080" y="392040"/>
            <a:ext cx="331560" cy="200880"/>
          </a:xfrm>
          <a:custGeom>
            <a:avLst/>
            <a:gdLst/>
            <a:ahLst/>
            <a:cxnLst/>
            <a:rect l="l" t="t" r="r" b="b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CustomShape 300"/>
          <p:cNvSpPr/>
          <p:nvPr/>
        </p:nvSpPr>
        <p:spPr>
          <a:xfrm>
            <a:off x="2991240" y="392040"/>
            <a:ext cx="215280" cy="200880"/>
          </a:xfrm>
          <a:custGeom>
            <a:avLst/>
            <a:gdLst/>
            <a:ahLst/>
            <a:cxnLst/>
            <a:rect l="l" t="t" r="r" b="b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CustomShape 301"/>
          <p:cNvSpPr/>
          <p:nvPr/>
        </p:nvSpPr>
        <p:spPr>
          <a:xfrm>
            <a:off x="2912040" y="392040"/>
            <a:ext cx="137880" cy="200880"/>
          </a:xfrm>
          <a:custGeom>
            <a:avLst/>
            <a:gdLst/>
            <a:ahLst/>
            <a:cxnLst/>
            <a:rect l="l" t="t" r="r" b="b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PlaceHolder 22"/>
          <p:cNvSpPr/>
          <p:nvPr/>
        </p:nvSpPr>
        <p:spPr>
          <a:xfrm>
            <a:off x="288637" y="2520000"/>
            <a:ext cx="5871240" cy="341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Riesgos:</a:t>
            </a:r>
            <a:endParaRPr lang="es-E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2400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s-ES" sz="2400" b="1" strike="noStrike" spc="-1">
                <a:solidFill>
                  <a:srgbClr val="0070C0"/>
                </a:solidFill>
                <a:latin typeface="Arial"/>
                <a:ea typeface="DejaVu Sans"/>
              </a:rPr>
              <a:t>R1: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Mantenimiento del proyecto.</a:t>
            </a:r>
            <a:endParaRPr lang="es-ES" sz="2400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s-ES" sz="2400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s-ES" sz="2400" b="1" strike="noStrike" spc="-1">
                <a:solidFill>
                  <a:srgbClr val="0070C0"/>
                </a:solidFill>
                <a:latin typeface="Arial"/>
                <a:ea typeface="DejaVu Sans"/>
              </a:rPr>
              <a:t>R2: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Fuga de información.</a:t>
            </a:r>
            <a:endParaRPr lang="es-ES" sz="2400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s-ES" sz="2400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s-ES" sz="2400" b="1" strike="noStrike" spc="-1">
                <a:solidFill>
                  <a:srgbClr val="0070C0"/>
                </a:solidFill>
                <a:latin typeface="Arial"/>
                <a:ea typeface="DejaVu Sans"/>
              </a:rPr>
              <a:t>R3: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Costes no contemplados.</a:t>
            </a:r>
            <a:endParaRPr lang="es-ES" sz="2400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s-ES" sz="2400" b="0" strike="noStrike" spc="-1">
              <a:latin typeface="Arial"/>
            </a:endParaRPr>
          </a:p>
          <a:p>
            <a:pPr marL="342900" indent="-342900">
              <a:buFont typeface="Arial"/>
              <a:buChar char="•"/>
            </a:pPr>
            <a:r>
              <a:rPr lang="es-ES" sz="2400" b="1" strike="noStrike" spc="-1">
                <a:solidFill>
                  <a:srgbClr val="0070C0"/>
                </a:solidFill>
                <a:latin typeface="Arial"/>
                <a:ea typeface="DejaVu Sans"/>
              </a:rPr>
              <a:t>R4: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2400" spc="-1">
                <a:solidFill>
                  <a:srgbClr val="000000"/>
                </a:solidFill>
                <a:latin typeface="Arial"/>
                <a:ea typeface="DejaVu Sans"/>
              </a:rPr>
              <a:t>Tiempo de desarrollo </a:t>
            </a:r>
          </a:p>
          <a:p>
            <a:pPr lvl="2"/>
            <a:r>
              <a:rPr lang="es-ES" sz="2400" spc="-1">
                <a:solidFill>
                  <a:srgbClr val="000000"/>
                </a:solidFill>
                <a:latin typeface="Arial"/>
                <a:ea typeface="DejaVu Sans"/>
              </a:rPr>
              <a:t>insuficiente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s-E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1800" b="0" strike="noStrike" spc="-1">
              <a:latin typeface="Arial"/>
            </a:endParaRPr>
          </a:p>
        </p:txBody>
      </p:sp>
      <p:pic>
        <p:nvPicPr>
          <p:cNvPr id="3" name="Picture 2" descr="logo sencillo con dos colores para BM-COE ">
            <a:extLst>
              <a:ext uri="{FF2B5EF4-FFF2-40B4-BE49-F238E27FC236}">
                <a16:creationId xmlns:a16="http://schemas.microsoft.com/office/drawing/2014/main" id="{2780CEFB-AD7B-7DA0-38D6-4CD6DB456F4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9014" t="10681" r="15046" b="11111"/>
          <a:stretch/>
        </p:blipFill>
        <p:spPr>
          <a:xfrm>
            <a:off x="2192270" y="824605"/>
            <a:ext cx="1431678" cy="169385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" name="Imagen 1" descr="Gráfico, Gráfico de barras&#10;&#10;El contenido generado por inteligencia artificial puede ser incorrecto.">
            <a:extLst>
              <a:ext uri="{FF2B5EF4-FFF2-40B4-BE49-F238E27FC236}">
                <a16:creationId xmlns:a16="http://schemas.microsoft.com/office/drawing/2014/main" id="{A8FB7262-4836-850F-7486-979DDFE38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6728" y="1737948"/>
            <a:ext cx="6309632" cy="370250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C3A6F0A-16A1-D2A7-AD25-9D79C7A8A481}"/>
              </a:ext>
            </a:extLst>
          </p:cNvPr>
          <p:cNvSpPr txBox="1"/>
          <p:nvPr/>
        </p:nvSpPr>
        <p:spPr>
          <a:xfrm>
            <a:off x="7962657" y="3666433"/>
            <a:ext cx="8572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/>
              <a:t>R1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127DE0-9C9B-C77B-ADF5-480B40613514}"/>
              </a:ext>
            </a:extLst>
          </p:cNvPr>
          <p:cNvSpPr txBox="1"/>
          <p:nvPr/>
        </p:nvSpPr>
        <p:spPr>
          <a:xfrm>
            <a:off x="7105408" y="3666433"/>
            <a:ext cx="8572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/>
              <a:t>R2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7A55610-2D0E-9F7E-379E-1EB91232A6BF}"/>
              </a:ext>
            </a:extLst>
          </p:cNvPr>
          <p:cNvSpPr txBox="1"/>
          <p:nvPr/>
        </p:nvSpPr>
        <p:spPr>
          <a:xfrm>
            <a:off x="7962656" y="3247543"/>
            <a:ext cx="8572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/>
              <a:t>R3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13222D0-1378-FAE3-0CE5-A3B2AFCAF2A8}"/>
              </a:ext>
            </a:extLst>
          </p:cNvPr>
          <p:cNvSpPr txBox="1"/>
          <p:nvPr/>
        </p:nvSpPr>
        <p:spPr>
          <a:xfrm>
            <a:off x="8819905" y="2853432"/>
            <a:ext cx="8572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/>
              <a:t>R4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7"/>
          <p:cNvSpPr/>
          <p:nvPr/>
        </p:nvSpPr>
        <p:spPr>
          <a:xfrm>
            <a:off x="3492360" y="6585120"/>
            <a:ext cx="7163640" cy="6264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8"/>
          <p:cNvSpPr/>
          <p:nvPr/>
        </p:nvSpPr>
        <p:spPr>
          <a:xfrm>
            <a:off x="3935160" y="189000"/>
            <a:ext cx="6464880" cy="55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10"/>
          <p:cNvSpPr/>
          <p:nvPr/>
        </p:nvSpPr>
        <p:spPr>
          <a:xfrm>
            <a:off x="2287080" y="241200"/>
            <a:ext cx="940932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MATRIZ </a:t>
            </a:r>
            <a:r>
              <a:rPr lang="es-ES" sz="2600" b="1" spc="-1">
                <a:solidFill>
                  <a:srgbClr val="000000"/>
                </a:solidFill>
                <a:latin typeface="Arial"/>
                <a:ea typeface="DejaVu Sans"/>
              </a:rPr>
              <a:t>CUMPLIMIENTO</a:t>
            </a: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2600" b="1" spc="-1">
                <a:solidFill>
                  <a:srgbClr val="000000"/>
                </a:solidFill>
                <a:latin typeface="Arial"/>
                <a:ea typeface="DejaVu Sans"/>
              </a:rPr>
              <a:t>IMPACTOS</a:t>
            </a: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366" name="Imagen5"/>
          <p:cNvPicPr/>
          <p:nvPr/>
        </p:nvPicPr>
        <p:blipFill>
          <a:blip r:embed="rId3"/>
          <a:stretch/>
        </p:blipFill>
        <p:spPr>
          <a:xfrm>
            <a:off x="87480" y="51480"/>
            <a:ext cx="715680" cy="830520"/>
          </a:xfrm>
          <a:prstGeom prst="rect">
            <a:avLst/>
          </a:prstGeom>
          <a:ln w="0">
            <a:noFill/>
          </a:ln>
        </p:spPr>
      </p:pic>
      <p:pic>
        <p:nvPicPr>
          <p:cNvPr id="367" name="Imagen 5"/>
          <p:cNvPicPr/>
          <p:nvPr/>
        </p:nvPicPr>
        <p:blipFill>
          <a:blip r:embed="rId4"/>
          <a:stretch/>
        </p:blipFill>
        <p:spPr>
          <a:xfrm>
            <a:off x="11378520" y="16200"/>
            <a:ext cx="715680" cy="1040400"/>
          </a:xfrm>
          <a:prstGeom prst="rect">
            <a:avLst/>
          </a:prstGeom>
          <a:ln w="0">
            <a:noFill/>
          </a:ln>
        </p:spPr>
      </p:pic>
      <p:sp>
        <p:nvSpPr>
          <p:cNvPr id="368" name="CustomShape 1"/>
          <p:cNvSpPr/>
          <p:nvPr/>
        </p:nvSpPr>
        <p:spPr>
          <a:xfrm>
            <a:off x="772560" y="392040"/>
            <a:ext cx="720720" cy="200880"/>
          </a:xfrm>
          <a:custGeom>
            <a:avLst/>
            <a:gdLst/>
            <a:ahLst/>
            <a:cxnLst/>
            <a:rect l="l" t="t" r="r" b="b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CustomShape 2"/>
          <p:cNvSpPr/>
          <p:nvPr/>
        </p:nvSpPr>
        <p:spPr>
          <a:xfrm>
            <a:off x="1440000" y="392040"/>
            <a:ext cx="560160" cy="200880"/>
          </a:xfrm>
          <a:custGeom>
            <a:avLst/>
            <a:gdLst/>
            <a:ahLst/>
            <a:cxnLst/>
            <a:rect l="l" t="t" r="r" b="b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CustomShape 3"/>
          <p:cNvSpPr/>
          <p:nvPr/>
        </p:nvSpPr>
        <p:spPr>
          <a:xfrm>
            <a:off x="1908720" y="392040"/>
            <a:ext cx="446040" cy="200880"/>
          </a:xfrm>
          <a:custGeom>
            <a:avLst/>
            <a:gdLst/>
            <a:ahLst/>
            <a:cxnLst/>
            <a:rect l="l" t="t" r="r" b="b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CustomShape 4"/>
          <p:cNvSpPr/>
          <p:nvPr/>
        </p:nvSpPr>
        <p:spPr>
          <a:xfrm>
            <a:off x="2318400" y="392040"/>
            <a:ext cx="353160" cy="200880"/>
          </a:xfrm>
          <a:custGeom>
            <a:avLst/>
            <a:gdLst/>
            <a:ahLst/>
            <a:cxnLst/>
            <a:rect l="l" t="t" r="r" b="b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CustomShape 5"/>
          <p:cNvSpPr/>
          <p:nvPr/>
        </p:nvSpPr>
        <p:spPr>
          <a:xfrm>
            <a:off x="2601000" y="392040"/>
            <a:ext cx="215280" cy="200880"/>
          </a:xfrm>
          <a:custGeom>
            <a:avLst/>
            <a:gdLst/>
            <a:ahLst/>
            <a:cxnLst/>
            <a:rect l="l" t="t" r="r" b="b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6"/>
          <p:cNvSpPr/>
          <p:nvPr/>
        </p:nvSpPr>
        <p:spPr>
          <a:xfrm>
            <a:off x="2678400" y="392040"/>
            <a:ext cx="137880" cy="200880"/>
          </a:xfrm>
          <a:custGeom>
            <a:avLst/>
            <a:gdLst/>
            <a:ahLst/>
            <a:cxnLst/>
            <a:rect l="l" t="t" r="r" b="b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374" name="Table 4"/>
          <p:cNvGraphicFramePr/>
          <p:nvPr>
            <p:extLst>
              <p:ext uri="{D42A27DB-BD31-4B8C-83A1-F6EECF244321}">
                <p14:modId xmlns:p14="http://schemas.microsoft.com/office/powerpoint/2010/main" val="149730893"/>
              </p:ext>
            </p:extLst>
          </p:nvPr>
        </p:nvGraphicFramePr>
        <p:xfrm>
          <a:off x="286183" y="2354876"/>
          <a:ext cx="11612520" cy="4154400"/>
        </p:xfrm>
        <a:graphic>
          <a:graphicData uri="http://schemas.openxmlformats.org/drawingml/2006/table">
            <a:tbl>
              <a:tblPr/>
              <a:tblGrid>
                <a:gridCol w="61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0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-ES" sz="1600" b="1" strike="noStrike" spc="-1">
                          <a:solidFill>
                            <a:srgbClr val="000000"/>
                          </a:solidFill>
                          <a:latin typeface="Arial"/>
                          <a:ea typeface="Helvetica Neue"/>
                        </a:rPr>
                        <a:t>ID</a:t>
                      </a:r>
                      <a:endParaRPr lang="es-ES" sz="1600" b="1" strike="noStrike" spc="-1">
                        <a:latin typeface="Arial"/>
                      </a:endParaRP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-ES" sz="16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IMPACTOS</a:t>
                      </a:r>
                      <a:endParaRPr lang="es-ES" sz="1600" b="1" strike="noStrike" spc="-1">
                        <a:latin typeface="Arial"/>
                      </a:endParaRP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-ES" sz="1400" b="1" strike="noStrike" spc="-1">
                          <a:solidFill>
                            <a:schemeClr val="bg1"/>
                          </a:solidFill>
                          <a:latin typeface="Arial"/>
                        </a:rPr>
                        <a:t>SAP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215900" indent="-215900"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-ES" sz="1400" b="1" strike="noStrike" spc="-1">
                          <a:solidFill>
                            <a:schemeClr val="bg1"/>
                          </a:solidFill>
                          <a:latin typeface="Arial"/>
                        </a:rPr>
                        <a:t>ODOO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215900" indent="-215900"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-ES" sz="1400" b="1" strike="noStrike" spc="-1">
                          <a:solidFill>
                            <a:schemeClr val="bg1"/>
                          </a:solidFill>
                          <a:latin typeface="Arial"/>
                        </a:rPr>
                        <a:t>BM-COE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>
                          <a:latin typeface="Arial"/>
                        </a:rPr>
                        <a:t>1.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450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s-ES" sz="1800" b="0" strike="noStrike" spc="-1">
                          <a:solidFill>
                            <a:schemeClr val="tx1"/>
                          </a:solidFill>
                          <a:latin typeface="Arial"/>
                        </a:rPr>
                        <a:t>Comprobar que las líneas se ciñen al crédito disponible.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50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s-ES" sz="1800" b="0" strike="noStrike" spc="-1">
                          <a:latin typeface="Arial"/>
                        </a:rPr>
                        <a:t>Alto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latin typeface="Arial"/>
                        </a:rPr>
                        <a:t>Medio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latin typeface="Arial"/>
                        </a:rPr>
                        <a:t>Alto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>
                          <a:latin typeface="Arial"/>
                        </a:rPr>
                        <a:t>2.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450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s-ES" sz="1800" b="0" strike="noStrike" spc="-1">
                          <a:solidFill>
                            <a:schemeClr val="tx1"/>
                          </a:solidFill>
                          <a:latin typeface="Arial"/>
                        </a:rPr>
                        <a:t>Permitir carga sencilla de una línea en presupuesto.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50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s-ES" sz="1800" b="0" strike="noStrike" spc="-1">
                          <a:latin typeface="Arial"/>
                        </a:rPr>
                        <a:t>Medio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latin typeface="Arial"/>
                        </a:rPr>
                        <a:t>Alto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latin typeface="Arial"/>
                        </a:rPr>
                        <a:t>Alto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>
                          <a:latin typeface="Arial"/>
                        </a:rPr>
                        <a:t>3.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450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s-ES" sz="1800" b="0" strike="noStrike" spc="-1">
                          <a:solidFill>
                            <a:schemeClr val="tx1"/>
                          </a:solidFill>
                          <a:latin typeface="Arial"/>
                        </a:rPr>
                        <a:t>Dar visto bueno (aprobación) a cada línea.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50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s-ES" sz="1800" b="0" strike="noStrike" spc="-1">
                          <a:latin typeface="Arial"/>
                        </a:rPr>
                        <a:t>Alto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latin typeface="Arial"/>
                        </a:rPr>
                        <a:t>Medio/Alto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latin typeface="Arial"/>
                        </a:rPr>
                        <a:t>Alto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4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>
                          <a:latin typeface="Arial"/>
                        </a:rPr>
                        <a:t>4.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450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s-ES" sz="1800" b="0" strike="noStrike" spc="-1">
                          <a:solidFill>
                            <a:schemeClr val="tx1"/>
                          </a:solidFill>
                          <a:latin typeface="Arial"/>
                        </a:rPr>
                        <a:t>Controlar quien ha modificado cada línea de presupuesto.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50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s-ES" sz="1800" b="0" strike="noStrike" spc="-1">
                          <a:latin typeface="Arial"/>
                        </a:rPr>
                        <a:t>Alto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latin typeface="Arial"/>
                        </a:rPr>
                        <a:t>Medio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latin typeface="Arial"/>
                        </a:rPr>
                        <a:t>Alto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4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>
                          <a:latin typeface="Arial"/>
                        </a:rPr>
                        <a:t>5.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450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s-ES" sz="1800" b="0" strike="noStrike" spc="-1">
                          <a:solidFill>
                            <a:schemeClr val="tx1"/>
                          </a:solidFill>
                          <a:latin typeface="Arial"/>
                        </a:rPr>
                        <a:t>Cargar líneas de presupuesto coordinadas con otras Branch.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450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s-ES" sz="1800" b="0" strike="noStrike" spc="-1">
                          <a:latin typeface="Arial"/>
                        </a:rPr>
                        <a:t>Medio/Alto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latin typeface="Arial"/>
                        </a:rPr>
                        <a:t>Alto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>
                          <a:latin typeface="Arial"/>
                        </a:rPr>
                        <a:t>Alto</a:t>
                      </a:r>
                    </a:p>
                  </a:txBody>
                  <a:tcPr marL="50760" marR="5076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ángulo 462">
            <a:extLst>
              <a:ext uri="{FF2B5EF4-FFF2-40B4-BE49-F238E27FC236}">
                <a16:creationId xmlns:a16="http://schemas.microsoft.com/office/drawing/2014/main" id="{26022A26-447B-EBD6-588B-3ECA29661F52}"/>
              </a:ext>
            </a:extLst>
          </p:cNvPr>
          <p:cNvSpPr/>
          <p:nvPr/>
        </p:nvSpPr>
        <p:spPr>
          <a:xfrm>
            <a:off x="448264" y="821413"/>
            <a:ext cx="11451234" cy="1283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just"/>
            <a:r>
              <a:rPr lang="es-ES" sz="1600" b="1" spc="-1">
                <a:latin typeface="Arial"/>
                <a:cs typeface="Arial"/>
              </a:rPr>
              <a:t>Escala de cumplimiento:</a:t>
            </a:r>
          </a:p>
          <a:p>
            <a:pPr algn="just"/>
            <a:r>
              <a:rPr lang="es-ES" sz="1600" b="1" spc="-1">
                <a:latin typeface="Arial"/>
                <a:cs typeface="Arial"/>
              </a:rPr>
              <a:t>-   Alto: </a:t>
            </a:r>
            <a:r>
              <a:rPr lang="es-ES" sz="1600" spc="-1">
                <a:latin typeface="Arial"/>
                <a:cs typeface="Arial"/>
              </a:rPr>
              <a:t>El software cubre la necesidad (</a:t>
            </a:r>
            <a:r>
              <a:rPr lang="es-ES" sz="1600" spc="-1" err="1">
                <a:latin typeface="Arial"/>
                <a:cs typeface="Arial"/>
              </a:rPr>
              <a:t>plug</a:t>
            </a:r>
            <a:r>
              <a:rPr lang="es-ES" sz="1600" spc="-1">
                <a:latin typeface="Arial"/>
                <a:cs typeface="Arial"/>
              </a:rPr>
              <a:t>-and-</a:t>
            </a:r>
            <a:r>
              <a:rPr lang="es-ES" sz="1600" spc="-1" err="1">
                <a:latin typeface="Arial"/>
                <a:cs typeface="Arial"/>
              </a:rPr>
              <a:t>play</a:t>
            </a:r>
            <a:r>
              <a:rPr lang="es-ES" sz="1600" spc="-1">
                <a:latin typeface="Arial"/>
                <a:cs typeface="Arial"/>
              </a:rPr>
              <a:t>), sin requerir personalizaciones profundas ni módulos extra</a:t>
            </a:r>
            <a:r>
              <a:rPr lang="es-ES" sz="1600" b="1" spc="-1">
                <a:latin typeface="Arial"/>
                <a:cs typeface="Arial"/>
              </a:rPr>
              <a:t>.  </a:t>
            </a:r>
            <a:endParaRPr lang="en-US" sz="1600"/>
          </a:p>
          <a:p>
            <a:pPr algn="just"/>
            <a:r>
              <a:rPr lang="es-ES" sz="1600" b="1" spc="-1">
                <a:latin typeface="Arial"/>
                <a:cs typeface="Arial"/>
              </a:rPr>
              <a:t>- Medio: </a:t>
            </a:r>
            <a:r>
              <a:rPr lang="es-ES" sz="1600" spc="-1">
                <a:latin typeface="Arial"/>
                <a:cs typeface="Arial"/>
              </a:rPr>
              <a:t>Requiere configuraciones adicionales o desarrollos/modificaciones parciales que no están incorporados actualmente. </a:t>
            </a:r>
            <a:r>
              <a:rPr lang="es-ES" sz="1600" b="1" spc="-1">
                <a:latin typeface="Arial"/>
                <a:cs typeface="Arial"/>
              </a:rPr>
              <a:t> </a:t>
            </a:r>
            <a:endParaRPr lang="es-ES" sz="1600"/>
          </a:p>
          <a:p>
            <a:pPr algn="just"/>
            <a:r>
              <a:rPr lang="es-ES" sz="1600" b="1" spc="-1">
                <a:latin typeface="Arial"/>
                <a:cs typeface="Arial"/>
              </a:rPr>
              <a:t>-  Bajo: </a:t>
            </a:r>
            <a:r>
              <a:rPr lang="es-ES" sz="1600" spc="-1">
                <a:latin typeface="Arial"/>
                <a:cs typeface="Arial"/>
              </a:rPr>
              <a:t>La funcionalidad no se encuentra contemplada de forma razonable, o precisa (cambios muy grandes) para ser implementada.</a:t>
            </a:r>
            <a:endParaRPr lang="es-ES" sz="1600"/>
          </a:p>
          <a:p>
            <a:pPr algn="ctr"/>
            <a:endParaRPr lang="es-ES" sz="2000" b="1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7"/>
          <p:cNvSpPr/>
          <p:nvPr/>
        </p:nvSpPr>
        <p:spPr>
          <a:xfrm>
            <a:off x="3492360" y="6585120"/>
            <a:ext cx="7163640" cy="6264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3" name="CustomShape 8"/>
          <p:cNvSpPr/>
          <p:nvPr/>
        </p:nvSpPr>
        <p:spPr>
          <a:xfrm>
            <a:off x="3935160" y="189000"/>
            <a:ext cx="6464880" cy="55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4" name="CustomShape 10"/>
          <p:cNvSpPr/>
          <p:nvPr/>
        </p:nvSpPr>
        <p:spPr>
          <a:xfrm>
            <a:off x="2430000" y="241560"/>
            <a:ext cx="706392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MATRIZ DE DECISIÓN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455" name="Imagen5"/>
          <p:cNvPicPr/>
          <p:nvPr/>
        </p:nvPicPr>
        <p:blipFill>
          <a:blip r:embed="rId3"/>
          <a:stretch/>
        </p:blipFill>
        <p:spPr>
          <a:xfrm>
            <a:off x="87480" y="51480"/>
            <a:ext cx="715680" cy="830520"/>
          </a:xfrm>
          <a:prstGeom prst="rect">
            <a:avLst/>
          </a:prstGeom>
          <a:ln w="0">
            <a:noFill/>
          </a:ln>
        </p:spPr>
      </p:pic>
      <p:pic>
        <p:nvPicPr>
          <p:cNvPr id="456" name="Imagen 5"/>
          <p:cNvPicPr/>
          <p:nvPr/>
        </p:nvPicPr>
        <p:blipFill>
          <a:blip r:embed="rId4"/>
          <a:stretch/>
        </p:blipFill>
        <p:spPr>
          <a:xfrm>
            <a:off x="11378520" y="16200"/>
            <a:ext cx="715680" cy="1040400"/>
          </a:xfrm>
          <a:prstGeom prst="rect">
            <a:avLst/>
          </a:prstGeom>
          <a:ln w="0">
            <a:noFill/>
          </a:ln>
        </p:spPr>
      </p:pic>
      <p:sp>
        <p:nvSpPr>
          <p:cNvPr id="457" name="CustomShape 1"/>
          <p:cNvSpPr/>
          <p:nvPr/>
        </p:nvSpPr>
        <p:spPr>
          <a:xfrm>
            <a:off x="772560" y="392040"/>
            <a:ext cx="961920" cy="200880"/>
          </a:xfrm>
          <a:custGeom>
            <a:avLst/>
            <a:gdLst/>
            <a:ahLst/>
            <a:cxnLst/>
            <a:rect l="l" t="t" r="r" b="b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8" name="CustomShape 2"/>
          <p:cNvSpPr/>
          <p:nvPr/>
        </p:nvSpPr>
        <p:spPr>
          <a:xfrm>
            <a:off x="1704960" y="392040"/>
            <a:ext cx="560160" cy="200880"/>
          </a:xfrm>
          <a:custGeom>
            <a:avLst/>
            <a:gdLst/>
            <a:ahLst/>
            <a:cxnLst/>
            <a:rect l="l" t="t" r="r" b="b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9" name="CustomShape 3"/>
          <p:cNvSpPr/>
          <p:nvPr/>
        </p:nvSpPr>
        <p:spPr>
          <a:xfrm>
            <a:off x="2227320" y="392040"/>
            <a:ext cx="446040" cy="200880"/>
          </a:xfrm>
          <a:custGeom>
            <a:avLst/>
            <a:gdLst/>
            <a:ahLst/>
            <a:cxnLst/>
            <a:rect l="l" t="t" r="r" b="b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0" name="CustomShape 4"/>
          <p:cNvSpPr/>
          <p:nvPr/>
        </p:nvSpPr>
        <p:spPr>
          <a:xfrm>
            <a:off x="2629080" y="392040"/>
            <a:ext cx="331560" cy="200880"/>
          </a:xfrm>
          <a:custGeom>
            <a:avLst/>
            <a:gdLst/>
            <a:ahLst/>
            <a:cxnLst/>
            <a:rect l="l" t="t" r="r" b="b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1" name="CustomShape 5"/>
          <p:cNvSpPr/>
          <p:nvPr/>
        </p:nvSpPr>
        <p:spPr>
          <a:xfrm>
            <a:off x="2991240" y="392040"/>
            <a:ext cx="215280" cy="200880"/>
          </a:xfrm>
          <a:custGeom>
            <a:avLst/>
            <a:gdLst/>
            <a:ahLst/>
            <a:cxnLst/>
            <a:rect l="l" t="t" r="r" b="b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" name="CustomShape 6"/>
          <p:cNvSpPr/>
          <p:nvPr/>
        </p:nvSpPr>
        <p:spPr>
          <a:xfrm>
            <a:off x="2912040" y="392040"/>
            <a:ext cx="137880" cy="200880"/>
          </a:xfrm>
          <a:custGeom>
            <a:avLst/>
            <a:gdLst/>
            <a:ahLst/>
            <a:cxnLst/>
            <a:rect l="l" t="t" r="r" b="b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Rectángulo 462"/>
          <p:cNvSpPr/>
          <p:nvPr/>
        </p:nvSpPr>
        <p:spPr>
          <a:xfrm>
            <a:off x="805451" y="5583913"/>
            <a:ext cx="10546948" cy="8305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es-ES" sz="2000" b="1" spc="-1">
                <a:solidFill>
                  <a:srgbClr val="000000"/>
                </a:solidFill>
                <a:latin typeface="Arial"/>
              </a:rPr>
              <a:t>Escala: 1 - 10 (más bajo - más alto</a:t>
            </a:r>
            <a:r>
              <a:rPr lang="es-ES" sz="2600" b="1" spc="-1">
                <a:solidFill>
                  <a:srgbClr val="000000"/>
                </a:solidFill>
                <a:latin typeface="Arial"/>
              </a:rPr>
              <a:t>) </a:t>
            </a:r>
            <a:endParaRPr lang="es-ES" sz="2600" b="0" strike="noStrike" spc="-1">
              <a:latin typeface="Arial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F518D5D8-FB30-2FDA-32F1-758E4E4F2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113403"/>
              </p:ext>
            </p:extLst>
          </p:nvPr>
        </p:nvGraphicFramePr>
        <p:xfrm>
          <a:off x="842210" y="1052763"/>
          <a:ext cx="10540947" cy="453395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92828">
                  <a:extLst>
                    <a:ext uri="{9D8B030D-6E8A-4147-A177-3AD203B41FA5}">
                      <a16:colId xmlns:a16="http://schemas.microsoft.com/office/drawing/2014/main" val="1316440579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841137645"/>
                    </a:ext>
                  </a:extLst>
                </a:gridCol>
                <a:gridCol w="2144484">
                  <a:extLst>
                    <a:ext uri="{9D8B030D-6E8A-4147-A177-3AD203B41FA5}">
                      <a16:colId xmlns:a16="http://schemas.microsoft.com/office/drawing/2014/main" val="289676111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261755685"/>
                    </a:ext>
                  </a:extLst>
                </a:gridCol>
                <a:gridCol w="1636435">
                  <a:extLst>
                    <a:ext uri="{9D8B030D-6E8A-4147-A177-3AD203B41FA5}">
                      <a16:colId xmlns:a16="http://schemas.microsoft.com/office/drawing/2014/main" val="298601109"/>
                    </a:ext>
                  </a:extLst>
                </a:gridCol>
              </a:tblGrid>
              <a:tr h="83122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Criterio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1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Ponderación[%]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1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SAP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1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ODOO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1" i="0" u="none" strike="noStrike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BM-COE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657143"/>
                  </a:ext>
                </a:extLst>
              </a:tr>
              <a:tr h="513848">
                <a:tc>
                  <a:txBody>
                    <a:bodyPr/>
                    <a:lstStyle/>
                    <a:p>
                      <a:pPr algn="l" fontAlgn="ctr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Usabilidad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275599"/>
                  </a:ext>
                </a:extLst>
              </a:tr>
              <a:tr h="513848">
                <a:tc>
                  <a:txBody>
                    <a:bodyPr/>
                    <a:lstStyle/>
                    <a:p>
                      <a:pPr algn="l" fontAlgn="ctr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Escalabilidad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972647"/>
                  </a:ext>
                </a:extLst>
              </a:tr>
              <a:tr h="513848">
                <a:tc>
                  <a:txBody>
                    <a:bodyPr/>
                    <a:lstStyle/>
                    <a:p>
                      <a:pPr algn="l" fontAlgn="ctr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Mantenimiento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720600"/>
                  </a:ext>
                </a:extLst>
              </a:tr>
              <a:tr h="740545">
                <a:tc>
                  <a:txBody>
                    <a:bodyPr/>
                    <a:lstStyle/>
                    <a:p>
                      <a:pPr algn="l" fontAlgn="ctr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Coste (10 años)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753287"/>
                  </a:ext>
                </a:extLst>
              </a:tr>
              <a:tr h="906790">
                <a:tc>
                  <a:txBody>
                    <a:bodyPr/>
                    <a:lstStyle/>
                    <a:p>
                      <a:pPr algn="l" fontAlgn="ctr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Tiempo despliegue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147091"/>
                  </a:ext>
                </a:extLst>
              </a:tr>
              <a:tr h="51384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5,7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8,2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9,35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0440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772560" y="392040"/>
            <a:ext cx="961920" cy="200880"/>
          </a:xfrm>
          <a:custGeom>
            <a:avLst/>
            <a:gdLst/>
            <a:ahLst/>
            <a:cxnLst/>
            <a:rect l="l" t="t" r="r" b="b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2"/>
          <p:cNvSpPr/>
          <p:nvPr/>
        </p:nvSpPr>
        <p:spPr>
          <a:xfrm>
            <a:off x="1704960" y="392040"/>
            <a:ext cx="560160" cy="200880"/>
          </a:xfrm>
          <a:custGeom>
            <a:avLst/>
            <a:gdLst/>
            <a:ahLst/>
            <a:cxnLst/>
            <a:rect l="l" t="t" r="r" b="b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3"/>
          <p:cNvSpPr/>
          <p:nvPr/>
        </p:nvSpPr>
        <p:spPr>
          <a:xfrm>
            <a:off x="2227320" y="392040"/>
            <a:ext cx="446040" cy="200880"/>
          </a:xfrm>
          <a:custGeom>
            <a:avLst/>
            <a:gdLst/>
            <a:ahLst/>
            <a:cxnLst/>
            <a:rect l="l" t="t" r="r" b="b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4"/>
          <p:cNvSpPr/>
          <p:nvPr/>
        </p:nvSpPr>
        <p:spPr>
          <a:xfrm>
            <a:off x="2629080" y="392040"/>
            <a:ext cx="331560" cy="200880"/>
          </a:xfrm>
          <a:custGeom>
            <a:avLst/>
            <a:gdLst/>
            <a:ahLst/>
            <a:cxnLst/>
            <a:rect l="l" t="t" r="r" b="b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5"/>
          <p:cNvSpPr/>
          <p:nvPr/>
        </p:nvSpPr>
        <p:spPr>
          <a:xfrm>
            <a:off x="2991240" y="392040"/>
            <a:ext cx="215280" cy="200880"/>
          </a:xfrm>
          <a:custGeom>
            <a:avLst/>
            <a:gdLst/>
            <a:ahLst/>
            <a:cxnLst/>
            <a:rect l="l" t="t" r="r" b="b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6"/>
          <p:cNvSpPr/>
          <p:nvPr/>
        </p:nvSpPr>
        <p:spPr>
          <a:xfrm>
            <a:off x="2912040" y="392040"/>
            <a:ext cx="137880" cy="200880"/>
          </a:xfrm>
          <a:custGeom>
            <a:avLst/>
            <a:gdLst/>
            <a:ahLst/>
            <a:cxnLst/>
            <a:rect l="l" t="t" r="r" b="b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7"/>
          <p:cNvSpPr/>
          <p:nvPr/>
        </p:nvSpPr>
        <p:spPr>
          <a:xfrm>
            <a:off x="3492360" y="6585120"/>
            <a:ext cx="7163640" cy="6264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8"/>
          <p:cNvSpPr/>
          <p:nvPr/>
        </p:nvSpPr>
        <p:spPr>
          <a:xfrm>
            <a:off x="3917520" y="260640"/>
            <a:ext cx="6464880" cy="55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10"/>
          <p:cNvSpPr/>
          <p:nvPr/>
        </p:nvSpPr>
        <p:spPr>
          <a:xfrm>
            <a:off x="5580000" y="304560"/>
            <a:ext cx="3397680" cy="41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ÍNDICE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110" name="Imagen5"/>
          <p:cNvPicPr/>
          <p:nvPr/>
        </p:nvPicPr>
        <p:blipFill>
          <a:blip r:embed="rId3"/>
          <a:stretch/>
        </p:blipFill>
        <p:spPr>
          <a:xfrm>
            <a:off x="87480" y="51480"/>
            <a:ext cx="715680" cy="830520"/>
          </a:xfrm>
          <a:prstGeom prst="rect">
            <a:avLst/>
          </a:prstGeom>
          <a:ln w="0">
            <a:noFill/>
          </a:ln>
        </p:spPr>
      </p:pic>
      <p:pic>
        <p:nvPicPr>
          <p:cNvPr id="111" name="Imagen 4"/>
          <p:cNvPicPr/>
          <p:nvPr/>
        </p:nvPicPr>
        <p:blipFill>
          <a:blip r:embed="rId4"/>
          <a:stretch/>
        </p:blipFill>
        <p:spPr>
          <a:xfrm>
            <a:off x="11378520" y="16200"/>
            <a:ext cx="715680" cy="1040400"/>
          </a:xfrm>
          <a:prstGeom prst="rect">
            <a:avLst/>
          </a:prstGeom>
          <a:ln w="0">
            <a:noFill/>
          </a:ln>
        </p:spPr>
      </p:pic>
      <p:sp>
        <p:nvSpPr>
          <p:cNvPr id="112" name="PlaceHolder 2"/>
          <p:cNvSpPr/>
          <p:nvPr/>
        </p:nvSpPr>
        <p:spPr>
          <a:xfrm>
            <a:off x="609480" y="1065960"/>
            <a:ext cx="10959840" cy="520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s-ES" sz="2200" b="0" strike="noStrike" spc="-1">
              <a:latin typeface="Arial"/>
            </a:endParaRPr>
          </a:p>
          <a:p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EVS – ERS </a:t>
            </a:r>
            <a:r>
              <a:rPr lang="es-ES" sz="2600" b="1" spc="-1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MVP</a:t>
            </a:r>
            <a:endParaRPr lang="es-ES" sz="2600" spc="-1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buNone/>
            </a:pP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s-E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Análisis del problema</a:t>
            </a:r>
            <a:endParaRPr lang="es-ES" sz="2600" b="0" strike="noStrike" spc="-1">
              <a:latin typeface="Arial"/>
            </a:endParaRPr>
          </a:p>
          <a:p>
            <a:pPr>
              <a:buNone/>
            </a:pP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	- Diagramas: </a:t>
            </a:r>
            <a:r>
              <a:rPr lang="es-ES" sz="24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Mind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24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Map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y </a:t>
            </a:r>
            <a:r>
              <a:rPr lang="es-ES" sz="24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Impact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24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Map</a:t>
            </a:r>
            <a:endParaRPr lang="es-ES" sz="2400" b="0" strike="noStrike" spc="-1">
              <a:latin typeface="Arial"/>
            </a:endParaRPr>
          </a:p>
          <a:p>
            <a:pPr>
              <a:buNone/>
            </a:pP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	- Requisitos Funcionales y No Funcionales</a:t>
            </a:r>
            <a:endParaRPr lang="es-ES" sz="2400" b="0" strike="noStrike" spc="-1">
              <a:latin typeface="Arial"/>
            </a:endParaRPr>
          </a:p>
          <a:p>
            <a:pPr>
              <a:buNone/>
            </a:pP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	- Alternativas</a:t>
            </a:r>
            <a:endParaRPr lang="es-ES" sz="2400" b="0" strike="noStrike" spc="-1">
              <a:latin typeface="Arial"/>
            </a:endParaRPr>
          </a:p>
          <a:p>
            <a:pPr>
              <a:buNone/>
            </a:pP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	- Matriz de cumplimiento de requisitos</a:t>
            </a:r>
            <a:endParaRPr lang="es-ES" sz="2400" b="0" strike="noStrike" spc="-1">
              <a:latin typeface="Arial"/>
            </a:endParaRPr>
          </a:p>
          <a:p>
            <a:pPr>
              <a:buNone/>
            </a:pP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	- Matriz de decisión</a:t>
            </a:r>
          </a:p>
          <a:p>
            <a:pPr>
              <a:buNone/>
            </a:pPr>
            <a:r>
              <a:rPr lang="es-ES" sz="2400" spc="-1">
                <a:solidFill>
                  <a:srgbClr val="000000"/>
                </a:solidFill>
                <a:latin typeface="Arial"/>
                <a:ea typeface="DejaVu Sans"/>
              </a:rPr>
              <a:t>	- Interfaz de usuario</a:t>
            </a:r>
            <a:endParaRPr lang="es-ES" sz="2400" b="0" strike="noStrike" spc="-1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buNone/>
            </a:pPr>
            <a:r>
              <a:rPr lang="es-ES" sz="2400" spc="-1">
                <a:solidFill>
                  <a:srgbClr val="000000"/>
                </a:solidFill>
                <a:latin typeface="Arial"/>
                <a:ea typeface="DejaVu Sans"/>
              </a:rPr>
              <a:t>	- MVP</a:t>
            </a:r>
            <a:endParaRPr lang="es-E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8CD030-3DCB-45D8-FDB9-A45BF08E6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7">
            <a:extLst>
              <a:ext uri="{FF2B5EF4-FFF2-40B4-BE49-F238E27FC236}">
                <a16:creationId xmlns:a16="http://schemas.microsoft.com/office/drawing/2014/main" id="{05AB138A-E36E-141B-7372-966F809181B6}"/>
              </a:ext>
            </a:extLst>
          </p:cNvPr>
          <p:cNvSpPr/>
          <p:nvPr/>
        </p:nvSpPr>
        <p:spPr>
          <a:xfrm>
            <a:off x="3492360" y="6585120"/>
            <a:ext cx="7163640" cy="6264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3" name="CustomShape 8">
            <a:extLst>
              <a:ext uri="{FF2B5EF4-FFF2-40B4-BE49-F238E27FC236}">
                <a16:creationId xmlns:a16="http://schemas.microsoft.com/office/drawing/2014/main" id="{BB3D2CE7-7BE6-AE7A-0C97-B4FEF6B74E60}"/>
              </a:ext>
            </a:extLst>
          </p:cNvPr>
          <p:cNvSpPr/>
          <p:nvPr/>
        </p:nvSpPr>
        <p:spPr>
          <a:xfrm>
            <a:off x="3935160" y="189000"/>
            <a:ext cx="6464880" cy="55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4" name="CustomShape 10">
            <a:extLst>
              <a:ext uri="{FF2B5EF4-FFF2-40B4-BE49-F238E27FC236}">
                <a16:creationId xmlns:a16="http://schemas.microsoft.com/office/drawing/2014/main" id="{2C59A4A8-EE19-8175-874C-DB4230260A0C}"/>
              </a:ext>
            </a:extLst>
          </p:cNvPr>
          <p:cNvSpPr/>
          <p:nvPr/>
        </p:nvSpPr>
        <p:spPr>
          <a:xfrm>
            <a:off x="2430000" y="241560"/>
            <a:ext cx="706392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2600" b="1" spc="-1">
                <a:solidFill>
                  <a:srgbClr val="000000"/>
                </a:solidFill>
                <a:latin typeface="Arial"/>
                <a:ea typeface="DejaVu Sans"/>
              </a:rPr>
              <a:t>INTERFAZ DE USUARIO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455" name="Imagen5">
            <a:extLst>
              <a:ext uri="{FF2B5EF4-FFF2-40B4-BE49-F238E27FC236}">
                <a16:creationId xmlns:a16="http://schemas.microsoft.com/office/drawing/2014/main" id="{DDB21C24-AAB1-A47B-1548-1C182CAC66E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5680" cy="830520"/>
          </a:xfrm>
          <a:prstGeom prst="rect">
            <a:avLst/>
          </a:prstGeom>
          <a:ln w="0">
            <a:noFill/>
          </a:ln>
        </p:spPr>
      </p:pic>
      <p:pic>
        <p:nvPicPr>
          <p:cNvPr id="456" name="Imagen 5">
            <a:extLst>
              <a:ext uri="{FF2B5EF4-FFF2-40B4-BE49-F238E27FC236}">
                <a16:creationId xmlns:a16="http://schemas.microsoft.com/office/drawing/2014/main" id="{CBE0D76B-8BF0-6D98-B169-8B3857BCCCBE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5680" cy="1040400"/>
          </a:xfrm>
          <a:prstGeom prst="rect">
            <a:avLst/>
          </a:prstGeom>
          <a:ln w="0">
            <a:noFill/>
          </a:ln>
        </p:spPr>
      </p:pic>
      <p:sp>
        <p:nvSpPr>
          <p:cNvPr id="457" name="CustomShape 1">
            <a:extLst>
              <a:ext uri="{FF2B5EF4-FFF2-40B4-BE49-F238E27FC236}">
                <a16:creationId xmlns:a16="http://schemas.microsoft.com/office/drawing/2014/main" id="{17355637-D9A0-F6E3-07A1-1447BFD1052D}"/>
              </a:ext>
            </a:extLst>
          </p:cNvPr>
          <p:cNvSpPr/>
          <p:nvPr/>
        </p:nvSpPr>
        <p:spPr>
          <a:xfrm>
            <a:off x="772560" y="392040"/>
            <a:ext cx="961920" cy="200880"/>
          </a:xfrm>
          <a:custGeom>
            <a:avLst/>
            <a:gdLst/>
            <a:ahLst/>
            <a:cxnLst/>
            <a:rect l="l" t="t" r="r" b="b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8" name="CustomShape 2">
            <a:extLst>
              <a:ext uri="{FF2B5EF4-FFF2-40B4-BE49-F238E27FC236}">
                <a16:creationId xmlns:a16="http://schemas.microsoft.com/office/drawing/2014/main" id="{BB49C0CB-A0E2-9009-222D-46ABF9A6313D}"/>
              </a:ext>
            </a:extLst>
          </p:cNvPr>
          <p:cNvSpPr/>
          <p:nvPr/>
        </p:nvSpPr>
        <p:spPr>
          <a:xfrm>
            <a:off x="1704960" y="392040"/>
            <a:ext cx="560160" cy="200880"/>
          </a:xfrm>
          <a:custGeom>
            <a:avLst/>
            <a:gdLst/>
            <a:ahLst/>
            <a:cxnLst/>
            <a:rect l="l" t="t" r="r" b="b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9" name="CustomShape 3">
            <a:extLst>
              <a:ext uri="{FF2B5EF4-FFF2-40B4-BE49-F238E27FC236}">
                <a16:creationId xmlns:a16="http://schemas.microsoft.com/office/drawing/2014/main" id="{4B265F77-A11D-C396-B3E1-A1FFC11C2829}"/>
              </a:ext>
            </a:extLst>
          </p:cNvPr>
          <p:cNvSpPr/>
          <p:nvPr/>
        </p:nvSpPr>
        <p:spPr>
          <a:xfrm>
            <a:off x="2227320" y="392040"/>
            <a:ext cx="446040" cy="200880"/>
          </a:xfrm>
          <a:custGeom>
            <a:avLst/>
            <a:gdLst/>
            <a:ahLst/>
            <a:cxnLst/>
            <a:rect l="l" t="t" r="r" b="b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0" name="CustomShape 4">
            <a:extLst>
              <a:ext uri="{FF2B5EF4-FFF2-40B4-BE49-F238E27FC236}">
                <a16:creationId xmlns:a16="http://schemas.microsoft.com/office/drawing/2014/main" id="{CAF1BB3D-91DE-AA87-A207-BBC99080D77B}"/>
              </a:ext>
            </a:extLst>
          </p:cNvPr>
          <p:cNvSpPr/>
          <p:nvPr/>
        </p:nvSpPr>
        <p:spPr>
          <a:xfrm>
            <a:off x="2629080" y="392040"/>
            <a:ext cx="331560" cy="200880"/>
          </a:xfrm>
          <a:custGeom>
            <a:avLst/>
            <a:gdLst/>
            <a:ahLst/>
            <a:cxnLst/>
            <a:rect l="l" t="t" r="r" b="b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1" name="CustomShape 5">
            <a:extLst>
              <a:ext uri="{FF2B5EF4-FFF2-40B4-BE49-F238E27FC236}">
                <a16:creationId xmlns:a16="http://schemas.microsoft.com/office/drawing/2014/main" id="{01EAB018-1F25-73E8-9410-603DB9932753}"/>
              </a:ext>
            </a:extLst>
          </p:cNvPr>
          <p:cNvSpPr/>
          <p:nvPr/>
        </p:nvSpPr>
        <p:spPr>
          <a:xfrm>
            <a:off x="2991240" y="392040"/>
            <a:ext cx="215280" cy="200880"/>
          </a:xfrm>
          <a:custGeom>
            <a:avLst/>
            <a:gdLst/>
            <a:ahLst/>
            <a:cxnLst/>
            <a:rect l="l" t="t" r="r" b="b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" name="CustomShape 6">
            <a:extLst>
              <a:ext uri="{FF2B5EF4-FFF2-40B4-BE49-F238E27FC236}">
                <a16:creationId xmlns:a16="http://schemas.microsoft.com/office/drawing/2014/main" id="{E6DA4E12-409B-2231-7B53-FCBFBACB89E5}"/>
              </a:ext>
            </a:extLst>
          </p:cNvPr>
          <p:cNvSpPr/>
          <p:nvPr/>
        </p:nvSpPr>
        <p:spPr>
          <a:xfrm>
            <a:off x="2912040" y="392040"/>
            <a:ext cx="137880" cy="200880"/>
          </a:xfrm>
          <a:custGeom>
            <a:avLst/>
            <a:gdLst/>
            <a:ahLst/>
            <a:cxnLst/>
            <a:rect l="l" t="t" r="r" b="b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5F075A1-4736-3652-6D2C-AF00BDC4C7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27" y="712321"/>
            <a:ext cx="3778267" cy="5830440"/>
          </a:xfrm>
          <a:prstGeom prst="rect">
            <a:avLst/>
          </a:prstGeom>
        </p:spPr>
      </p:pic>
      <p:pic>
        <p:nvPicPr>
          <p:cNvPr id="2" name="Imagen 1" descr="Interfaz de usuario gráfica, Tabla&#10;&#10;El contenido generado por inteligencia artificial puede ser incorrecto.">
            <a:extLst>
              <a:ext uri="{FF2B5EF4-FFF2-40B4-BE49-F238E27FC236}">
                <a16:creationId xmlns:a16="http://schemas.microsoft.com/office/drawing/2014/main" id="{1E99D753-F931-A133-F9AD-D35CEBCB96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9" t="3944" r="9226" b="65381"/>
          <a:stretch/>
        </p:blipFill>
        <p:spPr>
          <a:xfrm>
            <a:off x="6397009" y="738943"/>
            <a:ext cx="4071324" cy="2413987"/>
          </a:xfrm>
          <a:prstGeom prst="rect">
            <a:avLst/>
          </a:prstGeom>
        </p:spPr>
      </p:pic>
      <p:pic>
        <p:nvPicPr>
          <p:cNvPr id="4" name="Imagen 3" descr="Tabla&#10;&#10;El contenido generado por inteligencia artificial puede ser incorrecto.">
            <a:extLst>
              <a:ext uri="{FF2B5EF4-FFF2-40B4-BE49-F238E27FC236}">
                <a16:creationId xmlns:a16="http://schemas.microsoft.com/office/drawing/2014/main" id="{08ED76D0-1405-5601-60F0-23EB877156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3" t="38215" r="9490" b="24453"/>
          <a:stretch/>
        </p:blipFill>
        <p:spPr>
          <a:xfrm>
            <a:off x="6094252" y="3100558"/>
            <a:ext cx="4676799" cy="3439129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1F21118-17D7-485C-AFF7-3797E4E4DCBB}"/>
              </a:ext>
            </a:extLst>
          </p:cNvPr>
          <p:cNvSpPr/>
          <p:nvPr/>
        </p:nvSpPr>
        <p:spPr>
          <a:xfrm>
            <a:off x="992187" y="944562"/>
            <a:ext cx="3524250" cy="17224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EEE3C17-9FBA-9EE2-6CF6-E31B5D7CA26D}"/>
              </a:ext>
            </a:extLst>
          </p:cNvPr>
          <p:cNvSpPr/>
          <p:nvPr/>
        </p:nvSpPr>
        <p:spPr>
          <a:xfrm>
            <a:off x="611187" y="2667000"/>
            <a:ext cx="4190999" cy="387349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44BD883-FABF-F9FA-0204-D5D30786F67D}"/>
              </a:ext>
            </a:extLst>
          </p:cNvPr>
          <p:cNvCxnSpPr/>
          <p:nvPr/>
        </p:nvCxnSpPr>
        <p:spPr>
          <a:xfrm flipV="1">
            <a:off x="4919708" y="4483223"/>
            <a:ext cx="1043125" cy="7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C904173-7965-29D8-E1E7-AC182BD8A337}"/>
              </a:ext>
            </a:extLst>
          </p:cNvPr>
          <p:cNvCxnSpPr>
            <a:cxnSpLocks/>
          </p:cNvCxnSpPr>
          <p:nvPr/>
        </p:nvCxnSpPr>
        <p:spPr>
          <a:xfrm flipV="1">
            <a:off x="4919708" y="1753339"/>
            <a:ext cx="1043125" cy="7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388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2C54D4-78F5-BC1D-F49A-21D1CA272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7">
            <a:extLst>
              <a:ext uri="{FF2B5EF4-FFF2-40B4-BE49-F238E27FC236}">
                <a16:creationId xmlns:a16="http://schemas.microsoft.com/office/drawing/2014/main" id="{31295AE7-66F1-B487-C19F-BB94E508439A}"/>
              </a:ext>
            </a:extLst>
          </p:cNvPr>
          <p:cNvSpPr/>
          <p:nvPr/>
        </p:nvSpPr>
        <p:spPr>
          <a:xfrm>
            <a:off x="3492360" y="6585120"/>
            <a:ext cx="7163640" cy="6264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3" name="CustomShape 8">
            <a:extLst>
              <a:ext uri="{FF2B5EF4-FFF2-40B4-BE49-F238E27FC236}">
                <a16:creationId xmlns:a16="http://schemas.microsoft.com/office/drawing/2014/main" id="{7D909208-69A1-9FA3-B0B6-CA7E50F543E0}"/>
              </a:ext>
            </a:extLst>
          </p:cNvPr>
          <p:cNvSpPr/>
          <p:nvPr/>
        </p:nvSpPr>
        <p:spPr>
          <a:xfrm>
            <a:off x="3935160" y="189000"/>
            <a:ext cx="6464880" cy="55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4" name="CustomShape 10">
            <a:extLst>
              <a:ext uri="{FF2B5EF4-FFF2-40B4-BE49-F238E27FC236}">
                <a16:creationId xmlns:a16="http://schemas.microsoft.com/office/drawing/2014/main" id="{3EE22A43-4737-C39F-4514-EB64CB1F0D80}"/>
              </a:ext>
            </a:extLst>
          </p:cNvPr>
          <p:cNvSpPr/>
          <p:nvPr/>
        </p:nvSpPr>
        <p:spPr>
          <a:xfrm>
            <a:off x="2430000" y="241560"/>
            <a:ext cx="706392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2600" b="1" spc="-1">
                <a:solidFill>
                  <a:srgbClr val="000000"/>
                </a:solidFill>
                <a:latin typeface="Arial"/>
                <a:ea typeface="DejaVu Sans"/>
              </a:rPr>
              <a:t>INTERFAZ DE USUARIO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455" name="Imagen5">
            <a:extLst>
              <a:ext uri="{FF2B5EF4-FFF2-40B4-BE49-F238E27FC236}">
                <a16:creationId xmlns:a16="http://schemas.microsoft.com/office/drawing/2014/main" id="{07DA475D-A092-2780-D911-644EFD6DFA3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5680" cy="830520"/>
          </a:xfrm>
          <a:prstGeom prst="rect">
            <a:avLst/>
          </a:prstGeom>
          <a:ln w="0">
            <a:noFill/>
          </a:ln>
        </p:spPr>
      </p:pic>
      <p:pic>
        <p:nvPicPr>
          <p:cNvPr id="456" name="Imagen 5">
            <a:extLst>
              <a:ext uri="{FF2B5EF4-FFF2-40B4-BE49-F238E27FC236}">
                <a16:creationId xmlns:a16="http://schemas.microsoft.com/office/drawing/2014/main" id="{0280777B-C62A-70C9-4F8F-3B9D22B1E07E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5680" cy="1040400"/>
          </a:xfrm>
          <a:prstGeom prst="rect">
            <a:avLst/>
          </a:prstGeom>
          <a:ln w="0">
            <a:noFill/>
          </a:ln>
        </p:spPr>
      </p:pic>
      <p:sp>
        <p:nvSpPr>
          <p:cNvPr id="457" name="CustomShape 1">
            <a:extLst>
              <a:ext uri="{FF2B5EF4-FFF2-40B4-BE49-F238E27FC236}">
                <a16:creationId xmlns:a16="http://schemas.microsoft.com/office/drawing/2014/main" id="{2AF235F4-3AFD-5A4C-D4A8-8F6690854969}"/>
              </a:ext>
            </a:extLst>
          </p:cNvPr>
          <p:cNvSpPr/>
          <p:nvPr/>
        </p:nvSpPr>
        <p:spPr>
          <a:xfrm>
            <a:off x="772560" y="392040"/>
            <a:ext cx="961920" cy="200880"/>
          </a:xfrm>
          <a:custGeom>
            <a:avLst/>
            <a:gdLst/>
            <a:ahLst/>
            <a:cxnLst/>
            <a:rect l="l" t="t" r="r" b="b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8" name="CustomShape 2">
            <a:extLst>
              <a:ext uri="{FF2B5EF4-FFF2-40B4-BE49-F238E27FC236}">
                <a16:creationId xmlns:a16="http://schemas.microsoft.com/office/drawing/2014/main" id="{7CA5EF63-DAAA-18D9-CD19-AED8D3E2F37A}"/>
              </a:ext>
            </a:extLst>
          </p:cNvPr>
          <p:cNvSpPr/>
          <p:nvPr/>
        </p:nvSpPr>
        <p:spPr>
          <a:xfrm>
            <a:off x="1704960" y="392040"/>
            <a:ext cx="560160" cy="200880"/>
          </a:xfrm>
          <a:custGeom>
            <a:avLst/>
            <a:gdLst/>
            <a:ahLst/>
            <a:cxnLst/>
            <a:rect l="l" t="t" r="r" b="b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9" name="CustomShape 3">
            <a:extLst>
              <a:ext uri="{FF2B5EF4-FFF2-40B4-BE49-F238E27FC236}">
                <a16:creationId xmlns:a16="http://schemas.microsoft.com/office/drawing/2014/main" id="{D83FE1A2-FDCB-E2E3-7CBA-4D18BE440453}"/>
              </a:ext>
            </a:extLst>
          </p:cNvPr>
          <p:cNvSpPr/>
          <p:nvPr/>
        </p:nvSpPr>
        <p:spPr>
          <a:xfrm>
            <a:off x="2227320" y="392040"/>
            <a:ext cx="446040" cy="200880"/>
          </a:xfrm>
          <a:custGeom>
            <a:avLst/>
            <a:gdLst/>
            <a:ahLst/>
            <a:cxnLst/>
            <a:rect l="l" t="t" r="r" b="b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0" name="CustomShape 4">
            <a:extLst>
              <a:ext uri="{FF2B5EF4-FFF2-40B4-BE49-F238E27FC236}">
                <a16:creationId xmlns:a16="http://schemas.microsoft.com/office/drawing/2014/main" id="{37E08069-AFBC-85B8-DFDC-7A79604AC1D8}"/>
              </a:ext>
            </a:extLst>
          </p:cNvPr>
          <p:cNvSpPr/>
          <p:nvPr/>
        </p:nvSpPr>
        <p:spPr>
          <a:xfrm>
            <a:off x="2629080" y="392040"/>
            <a:ext cx="331560" cy="200880"/>
          </a:xfrm>
          <a:custGeom>
            <a:avLst/>
            <a:gdLst/>
            <a:ahLst/>
            <a:cxnLst/>
            <a:rect l="l" t="t" r="r" b="b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1" name="CustomShape 5">
            <a:extLst>
              <a:ext uri="{FF2B5EF4-FFF2-40B4-BE49-F238E27FC236}">
                <a16:creationId xmlns:a16="http://schemas.microsoft.com/office/drawing/2014/main" id="{AE868FF0-55E8-3706-F7E0-2C98318C8F5B}"/>
              </a:ext>
            </a:extLst>
          </p:cNvPr>
          <p:cNvSpPr/>
          <p:nvPr/>
        </p:nvSpPr>
        <p:spPr>
          <a:xfrm>
            <a:off x="2991240" y="392040"/>
            <a:ext cx="215280" cy="200880"/>
          </a:xfrm>
          <a:custGeom>
            <a:avLst/>
            <a:gdLst/>
            <a:ahLst/>
            <a:cxnLst/>
            <a:rect l="l" t="t" r="r" b="b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" name="CustomShape 6">
            <a:extLst>
              <a:ext uri="{FF2B5EF4-FFF2-40B4-BE49-F238E27FC236}">
                <a16:creationId xmlns:a16="http://schemas.microsoft.com/office/drawing/2014/main" id="{EDC9FDDA-B352-5719-BCB7-DA34C205F394}"/>
              </a:ext>
            </a:extLst>
          </p:cNvPr>
          <p:cNvSpPr/>
          <p:nvPr/>
        </p:nvSpPr>
        <p:spPr>
          <a:xfrm>
            <a:off x="2912040" y="392040"/>
            <a:ext cx="137880" cy="200880"/>
          </a:xfrm>
          <a:custGeom>
            <a:avLst/>
            <a:gdLst/>
            <a:ahLst/>
            <a:cxnLst/>
            <a:rect l="l" t="t" r="r" b="b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06328F-7527-DE38-5A2F-75CAAA142E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92" y="893355"/>
            <a:ext cx="5199510" cy="5326579"/>
          </a:xfrm>
          <a:prstGeom prst="rect">
            <a:avLst/>
          </a:prstGeom>
        </p:spPr>
      </p:pic>
      <p:pic>
        <p:nvPicPr>
          <p:cNvPr id="2" name="Imagen 1" descr="Interfaz de usuario gráfica, Aplicación&#10;&#10;El contenido generado por inteligencia artificial puede ser incorrecto.">
            <a:extLst>
              <a:ext uri="{FF2B5EF4-FFF2-40B4-BE49-F238E27FC236}">
                <a16:creationId xmlns:a16="http://schemas.microsoft.com/office/drawing/2014/main" id="{355FE082-858A-B694-2F4F-0F24A771B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1601" y="2255071"/>
            <a:ext cx="6383935" cy="301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9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705F55-1AD6-0F0B-1067-C699F0AB1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7">
            <a:extLst>
              <a:ext uri="{FF2B5EF4-FFF2-40B4-BE49-F238E27FC236}">
                <a16:creationId xmlns:a16="http://schemas.microsoft.com/office/drawing/2014/main" id="{B0881060-D74C-0181-B5A1-70D685C12D60}"/>
              </a:ext>
            </a:extLst>
          </p:cNvPr>
          <p:cNvSpPr/>
          <p:nvPr/>
        </p:nvSpPr>
        <p:spPr>
          <a:xfrm>
            <a:off x="3492360" y="6585120"/>
            <a:ext cx="7163640" cy="6264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3" name="CustomShape 8">
            <a:extLst>
              <a:ext uri="{FF2B5EF4-FFF2-40B4-BE49-F238E27FC236}">
                <a16:creationId xmlns:a16="http://schemas.microsoft.com/office/drawing/2014/main" id="{05173FEE-344A-759B-F2D1-F00793407D64}"/>
              </a:ext>
            </a:extLst>
          </p:cNvPr>
          <p:cNvSpPr/>
          <p:nvPr/>
        </p:nvSpPr>
        <p:spPr>
          <a:xfrm>
            <a:off x="3935160" y="189000"/>
            <a:ext cx="6464880" cy="55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4" name="CustomShape 10">
            <a:extLst>
              <a:ext uri="{FF2B5EF4-FFF2-40B4-BE49-F238E27FC236}">
                <a16:creationId xmlns:a16="http://schemas.microsoft.com/office/drawing/2014/main" id="{E49043BB-A5F2-64D9-24D0-FFF6C3300948}"/>
              </a:ext>
            </a:extLst>
          </p:cNvPr>
          <p:cNvSpPr/>
          <p:nvPr/>
        </p:nvSpPr>
        <p:spPr>
          <a:xfrm>
            <a:off x="2430000" y="241560"/>
            <a:ext cx="706392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2600" b="1" spc="-1">
                <a:solidFill>
                  <a:srgbClr val="000000"/>
                </a:solidFill>
                <a:latin typeface="Arial"/>
                <a:ea typeface="DejaVu Sans"/>
              </a:rPr>
              <a:t>MVP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455" name="Imagen5">
            <a:extLst>
              <a:ext uri="{FF2B5EF4-FFF2-40B4-BE49-F238E27FC236}">
                <a16:creationId xmlns:a16="http://schemas.microsoft.com/office/drawing/2014/main" id="{1517119F-9677-F9B9-F304-ECB7DEB0247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5680" cy="830520"/>
          </a:xfrm>
          <a:prstGeom prst="rect">
            <a:avLst/>
          </a:prstGeom>
          <a:ln w="0">
            <a:noFill/>
          </a:ln>
        </p:spPr>
      </p:pic>
      <p:pic>
        <p:nvPicPr>
          <p:cNvPr id="456" name="Imagen 5">
            <a:extLst>
              <a:ext uri="{FF2B5EF4-FFF2-40B4-BE49-F238E27FC236}">
                <a16:creationId xmlns:a16="http://schemas.microsoft.com/office/drawing/2014/main" id="{10B29B2F-DD31-C466-5DE0-09A84AC077A9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5680" cy="1040400"/>
          </a:xfrm>
          <a:prstGeom prst="rect">
            <a:avLst/>
          </a:prstGeom>
          <a:ln w="0">
            <a:noFill/>
          </a:ln>
        </p:spPr>
      </p:pic>
      <p:sp>
        <p:nvSpPr>
          <p:cNvPr id="457" name="CustomShape 1">
            <a:extLst>
              <a:ext uri="{FF2B5EF4-FFF2-40B4-BE49-F238E27FC236}">
                <a16:creationId xmlns:a16="http://schemas.microsoft.com/office/drawing/2014/main" id="{21CC7C87-3369-9845-B84E-DDB24A3DF0A2}"/>
              </a:ext>
            </a:extLst>
          </p:cNvPr>
          <p:cNvSpPr/>
          <p:nvPr/>
        </p:nvSpPr>
        <p:spPr>
          <a:xfrm>
            <a:off x="772560" y="392040"/>
            <a:ext cx="961920" cy="200880"/>
          </a:xfrm>
          <a:custGeom>
            <a:avLst/>
            <a:gdLst/>
            <a:ahLst/>
            <a:cxnLst/>
            <a:rect l="l" t="t" r="r" b="b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8" name="CustomShape 2">
            <a:extLst>
              <a:ext uri="{FF2B5EF4-FFF2-40B4-BE49-F238E27FC236}">
                <a16:creationId xmlns:a16="http://schemas.microsoft.com/office/drawing/2014/main" id="{DDBF5324-D8E5-5A53-A6E0-3C301E143F41}"/>
              </a:ext>
            </a:extLst>
          </p:cNvPr>
          <p:cNvSpPr/>
          <p:nvPr/>
        </p:nvSpPr>
        <p:spPr>
          <a:xfrm>
            <a:off x="1704960" y="392040"/>
            <a:ext cx="560160" cy="200880"/>
          </a:xfrm>
          <a:custGeom>
            <a:avLst/>
            <a:gdLst/>
            <a:ahLst/>
            <a:cxnLst/>
            <a:rect l="l" t="t" r="r" b="b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9" name="CustomShape 3">
            <a:extLst>
              <a:ext uri="{FF2B5EF4-FFF2-40B4-BE49-F238E27FC236}">
                <a16:creationId xmlns:a16="http://schemas.microsoft.com/office/drawing/2014/main" id="{5F407F62-B407-D73F-AAEE-1FA55553D3FC}"/>
              </a:ext>
            </a:extLst>
          </p:cNvPr>
          <p:cNvSpPr/>
          <p:nvPr/>
        </p:nvSpPr>
        <p:spPr>
          <a:xfrm>
            <a:off x="2227320" y="392040"/>
            <a:ext cx="446040" cy="200880"/>
          </a:xfrm>
          <a:custGeom>
            <a:avLst/>
            <a:gdLst/>
            <a:ahLst/>
            <a:cxnLst/>
            <a:rect l="l" t="t" r="r" b="b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0" name="CustomShape 4">
            <a:extLst>
              <a:ext uri="{FF2B5EF4-FFF2-40B4-BE49-F238E27FC236}">
                <a16:creationId xmlns:a16="http://schemas.microsoft.com/office/drawing/2014/main" id="{93289942-F5A0-F090-4DB2-51E52FEF56F0}"/>
              </a:ext>
            </a:extLst>
          </p:cNvPr>
          <p:cNvSpPr/>
          <p:nvPr/>
        </p:nvSpPr>
        <p:spPr>
          <a:xfrm>
            <a:off x="2629080" y="392040"/>
            <a:ext cx="331560" cy="200880"/>
          </a:xfrm>
          <a:custGeom>
            <a:avLst/>
            <a:gdLst/>
            <a:ahLst/>
            <a:cxnLst/>
            <a:rect l="l" t="t" r="r" b="b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1" name="CustomShape 5">
            <a:extLst>
              <a:ext uri="{FF2B5EF4-FFF2-40B4-BE49-F238E27FC236}">
                <a16:creationId xmlns:a16="http://schemas.microsoft.com/office/drawing/2014/main" id="{3F714396-86EF-DAAD-DC7B-1D425DB65080}"/>
              </a:ext>
            </a:extLst>
          </p:cNvPr>
          <p:cNvSpPr/>
          <p:nvPr/>
        </p:nvSpPr>
        <p:spPr>
          <a:xfrm>
            <a:off x="2991240" y="392040"/>
            <a:ext cx="215280" cy="200880"/>
          </a:xfrm>
          <a:custGeom>
            <a:avLst/>
            <a:gdLst/>
            <a:ahLst/>
            <a:cxnLst/>
            <a:rect l="l" t="t" r="r" b="b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2" name="CustomShape 6">
            <a:extLst>
              <a:ext uri="{FF2B5EF4-FFF2-40B4-BE49-F238E27FC236}">
                <a16:creationId xmlns:a16="http://schemas.microsoft.com/office/drawing/2014/main" id="{8802959A-941F-AAAA-C4C4-29DAE996A13C}"/>
              </a:ext>
            </a:extLst>
          </p:cNvPr>
          <p:cNvSpPr/>
          <p:nvPr/>
        </p:nvSpPr>
        <p:spPr>
          <a:xfrm>
            <a:off x="2912040" y="392040"/>
            <a:ext cx="137880" cy="200880"/>
          </a:xfrm>
          <a:custGeom>
            <a:avLst/>
            <a:gdLst/>
            <a:ahLst/>
            <a:cxnLst/>
            <a:rect l="l" t="t" r="r" b="b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Rectángulo 462">
            <a:extLst>
              <a:ext uri="{FF2B5EF4-FFF2-40B4-BE49-F238E27FC236}">
                <a16:creationId xmlns:a16="http://schemas.microsoft.com/office/drawing/2014/main" id="{DBE10114-972F-7A98-F65D-CC4D32378A76}"/>
              </a:ext>
            </a:extLst>
          </p:cNvPr>
          <p:cNvSpPr/>
          <p:nvPr/>
        </p:nvSpPr>
        <p:spPr>
          <a:xfrm>
            <a:off x="472123" y="1278752"/>
            <a:ext cx="10612800" cy="82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spcBef>
                <a:spcPts val="1000"/>
              </a:spcBef>
            </a:pPr>
            <a:r>
              <a:rPr lang="es-ES" sz="2800" b="1" spc="-1">
                <a:solidFill>
                  <a:srgbClr val="000000"/>
                </a:solidFill>
                <a:latin typeface="Aptos"/>
              </a:rPr>
              <a:t>Entregables prioritarios</a:t>
            </a:r>
            <a:endParaRPr lang="es-ES" sz="2800" spc="-1">
              <a:solidFill>
                <a:srgbClr val="000000"/>
              </a:solidFill>
              <a:latin typeface="Aptos"/>
            </a:endParaRPr>
          </a:p>
          <a:p>
            <a:pPr marL="457200" lvl="2" algn="ctr">
              <a:spcBef>
                <a:spcPts val="1000"/>
              </a:spcBef>
            </a:pPr>
            <a:r>
              <a:rPr lang="es-ES" sz="2700" u="sng" spc="-1">
                <a:solidFill>
                  <a:srgbClr val="000000"/>
                </a:solidFill>
                <a:latin typeface="Aptos"/>
              </a:rPr>
              <a:t>Aplicación Web</a:t>
            </a:r>
            <a:endParaRPr lang="en-US" sz="2700" spc="-1">
              <a:solidFill>
                <a:srgbClr val="000000"/>
              </a:solidFill>
              <a:latin typeface="Aptos"/>
            </a:endParaRPr>
          </a:p>
          <a:p>
            <a:pPr marL="1428750" lvl="3" indent="-285750">
              <a:spcBef>
                <a:spcPts val="1000"/>
              </a:spcBef>
              <a:buFont typeface="Arial"/>
              <a:buChar char="•"/>
            </a:pPr>
            <a:r>
              <a:rPr lang="es-ES" sz="2500" spc="-1">
                <a:solidFill>
                  <a:srgbClr val="000000"/>
                </a:solidFill>
                <a:latin typeface="Aptos"/>
              </a:rPr>
              <a:t>Formulario de cargar de líneas de presupuestos por cada Branch</a:t>
            </a:r>
          </a:p>
          <a:p>
            <a:pPr marL="1428750" lvl="3" indent="-285750">
              <a:spcBef>
                <a:spcPts val="1000"/>
              </a:spcBef>
              <a:buFont typeface="Arial"/>
              <a:buChar char="•"/>
            </a:pPr>
            <a:r>
              <a:rPr lang="es-ES" sz="2500" spc="-1">
                <a:solidFill>
                  <a:srgbClr val="000000"/>
                </a:solidFill>
                <a:latin typeface="Aptos"/>
              </a:rPr>
              <a:t>Visto bueno y aprobación de líneas por </a:t>
            </a:r>
            <a:r>
              <a:rPr lang="es-ES" sz="2500" spc="-1" err="1">
                <a:solidFill>
                  <a:srgbClr val="000000"/>
                </a:solidFill>
                <a:latin typeface="Aptos"/>
              </a:rPr>
              <a:t>FinCon</a:t>
            </a:r>
            <a:r>
              <a:rPr lang="es-ES" sz="2500" spc="-1">
                <a:solidFill>
                  <a:srgbClr val="000000"/>
                </a:solidFill>
                <a:latin typeface="Aptos"/>
              </a:rPr>
              <a:t>.</a:t>
            </a:r>
          </a:p>
          <a:p>
            <a:pPr marL="1428750" lvl="3" indent="-285750">
              <a:spcBef>
                <a:spcPts val="1000"/>
              </a:spcBef>
              <a:buFont typeface="Arial"/>
              <a:buChar char="•"/>
            </a:pPr>
            <a:r>
              <a:rPr lang="es-ES" sz="2500" spc="-1">
                <a:solidFill>
                  <a:srgbClr val="000000"/>
                </a:solidFill>
                <a:latin typeface="Aptos"/>
              </a:rPr>
              <a:t>Consolidación y propuesta de presupuesto</a:t>
            </a:r>
          </a:p>
          <a:p>
            <a:pPr marL="1428750" lvl="3" indent="-285750">
              <a:spcBef>
                <a:spcPts val="1000"/>
              </a:spcBef>
              <a:buFont typeface="Arial"/>
              <a:buChar char="•"/>
            </a:pPr>
            <a:r>
              <a:rPr lang="es-ES" sz="2500" spc="-1">
                <a:solidFill>
                  <a:srgbClr val="000000"/>
                </a:solidFill>
                <a:latin typeface="Aptos"/>
              </a:rPr>
              <a:t>Muestra del registro de modificaciones por línea</a:t>
            </a:r>
          </a:p>
          <a:p>
            <a:endParaRPr lang="es-ES" sz="2600" b="1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3709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Imagen 464"/>
          <p:cNvPicPr/>
          <p:nvPr/>
        </p:nvPicPr>
        <p:blipFill>
          <a:blip r:embed="rId2"/>
          <a:stretch/>
        </p:blipFill>
        <p:spPr>
          <a:xfrm>
            <a:off x="4375080" y="900000"/>
            <a:ext cx="3362040" cy="5422320"/>
          </a:xfrm>
          <a:prstGeom prst="rect">
            <a:avLst/>
          </a:prstGeom>
          <a:ln w="0">
            <a:noFill/>
          </a:ln>
        </p:spPr>
      </p:pic>
      <p:pic>
        <p:nvPicPr>
          <p:cNvPr id="466" name="Imagen 28"/>
          <p:cNvPicPr/>
          <p:nvPr/>
        </p:nvPicPr>
        <p:blipFill>
          <a:blip r:embed="rId3"/>
          <a:stretch/>
        </p:blipFill>
        <p:spPr>
          <a:xfrm>
            <a:off x="87480" y="51840"/>
            <a:ext cx="715680" cy="830520"/>
          </a:xfrm>
          <a:prstGeom prst="rect">
            <a:avLst/>
          </a:prstGeom>
          <a:ln w="0">
            <a:noFill/>
          </a:ln>
        </p:spPr>
      </p:pic>
      <p:pic>
        <p:nvPicPr>
          <p:cNvPr id="467" name="Imagen 13"/>
          <p:cNvPicPr/>
          <p:nvPr/>
        </p:nvPicPr>
        <p:blipFill>
          <a:blip r:embed="rId4"/>
          <a:stretch/>
        </p:blipFill>
        <p:spPr>
          <a:xfrm>
            <a:off x="11378520" y="16200"/>
            <a:ext cx="715680" cy="1040400"/>
          </a:xfrm>
          <a:prstGeom prst="rect">
            <a:avLst/>
          </a:prstGeom>
          <a:ln w="0">
            <a:noFill/>
          </a:ln>
        </p:spPr>
      </p:pic>
      <p:sp>
        <p:nvSpPr>
          <p:cNvPr id="468" name="CustomShape 58"/>
          <p:cNvSpPr/>
          <p:nvPr/>
        </p:nvSpPr>
        <p:spPr>
          <a:xfrm>
            <a:off x="1703880" y="391680"/>
            <a:ext cx="560160" cy="200880"/>
          </a:xfrm>
          <a:custGeom>
            <a:avLst/>
            <a:gdLst/>
            <a:ahLst/>
            <a:cxnLst/>
            <a:rect l="l" t="t" r="r" b="b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9" name="CustomShape 59"/>
          <p:cNvSpPr/>
          <p:nvPr/>
        </p:nvSpPr>
        <p:spPr>
          <a:xfrm>
            <a:off x="2226240" y="391680"/>
            <a:ext cx="446040" cy="200880"/>
          </a:xfrm>
          <a:custGeom>
            <a:avLst/>
            <a:gdLst/>
            <a:ahLst/>
            <a:cxnLst/>
            <a:rect l="l" t="t" r="r" b="b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0" name="CustomShape 60"/>
          <p:cNvSpPr/>
          <p:nvPr/>
        </p:nvSpPr>
        <p:spPr>
          <a:xfrm>
            <a:off x="2628000" y="391680"/>
            <a:ext cx="331560" cy="200880"/>
          </a:xfrm>
          <a:custGeom>
            <a:avLst/>
            <a:gdLst/>
            <a:ahLst/>
            <a:cxnLst/>
            <a:rect l="l" t="t" r="r" b="b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1" name="CustomShape 61"/>
          <p:cNvSpPr/>
          <p:nvPr/>
        </p:nvSpPr>
        <p:spPr>
          <a:xfrm>
            <a:off x="2910960" y="391680"/>
            <a:ext cx="137880" cy="200880"/>
          </a:xfrm>
          <a:custGeom>
            <a:avLst/>
            <a:gdLst/>
            <a:ahLst/>
            <a:cxnLst/>
            <a:rect l="l" t="t" r="r" b="b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2" name="CustomShape 62"/>
          <p:cNvSpPr/>
          <p:nvPr/>
        </p:nvSpPr>
        <p:spPr>
          <a:xfrm>
            <a:off x="771840" y="391680"/>
            <a:ext cx="961920" cy="200880"/>
          </a:xfrm>
          <a:custGeom>
            <a:avLst/>
            <a:gdLst/>
            <a:ahLst/>
            <a:cxnLst/>
            <a:rect l="l" t="t" r="r" b="b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" name="CustomShape 72"/>
          <p:cNvSpPr/>
          <p:nvPr/>
        </p:nvSpPr>
        <p:spPr>
          <a:xfrm>
            <a:off x="2991240" y="239760"/>
            <a:ext cx="615636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            </a:t>
            </a:r>
            <a:endParaRPr lang="es-E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10"/>
          <p:cNvSpPr/>
          <p:nvPr/>
        </p:nvSpPr>
        <p:spPr>
          <a:xfrm>
            <a:off x="772560" y="392040"/>
            <a:ext cx="961920" cy="200880"/>
          </a:xfrm>
          <a:custGeom>
            <a:avLst/>
            <a:gdLst/>
            <a:ahLst/>
            <a:cxnLst/>
            <a:rect l="l" t="t" r="r" b="b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111"/>
          <p:cNvSpPr/>
          <p:nvPr/>
        </p:nvSpPr>
        <p:spPr>
          <a:xfrm>
            <a:off x="1704960" y="392040"/>
            <a:ext cx="560160" cy="200880"/>
          </a:xfrm>
          <a:custGeom>
            <a:avLst/>
            <a:gdLst/>
            <a:ahLst/>
            <a:cxnLst/>
            <a:rect l="l" t="t" r="r" b="b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112"/>
          <p:cNvSpPr/>
          <p:nvPr/>
        </p:nvSpPr>
        <p:spPr>
          <a:xfrm>
            <a:off x="2227320" y="392040"/>
            <a:ext cx="446040" cy="200880"/>
          </a:xfrm>
          <a:custGeom>
            <a:avLst/>
            <a:gdLst/>
            <a:ahLst/>
            <a:cxnLst/>
            <a:rect l="l" t="t" r="r" b="b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113"/>
          <p:cNvSpPr/>
          <p:nvPr/>
        </p:nvSpPr>
        <p:spPr>
          <a:xfrm>
            <a:off x="2629080" y="392040"/>
            <a:ext cx="331560" cy="200880"/>
          </a:xfrm>
          <a:custGeom>
            <a:avLst/>
            <a:gdLst/>
            <a:ahLst/>
            <a:cxnLst/>
            <a:rect l="l" t="t" r="r" b="b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114"/>
          <p:cNvSpPr/>
          <p:nvPr/>
        </p:nvSpPr>
        <p:spPr>
          <a:xfrm>
            <a:off x="2991240" y="392040"/>
            <a:ext cx="215280" cy="200880"/>
          </a:xfrm>
          <a:custGeom>
            <a:avLst/>
            <a:gdLst/>
            <a:ahLst/>
            <a:cxnLst/>
            <a:rect l="l" t="t" r="r" b="b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115"/>
          <p:cNvSpPr/>
          <p:nvPr/>
        </p:nvSpPr>
        <p:spPr>
          <a:xfrm>
            <a:off x="2912040" y="392040"/>
            <a:ext cx="137880" cy="200880"/>
          </a:xfrm>
          <a:custGeom>
            <a:avLst/>
            <a:gdLst/>
            <a:ahLst/>
            <a:cxnLst/>
            <a:rect l="l" t="t" r="r" b="b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116"/>
          <p:cNvSpPr/>
          <p:nvPr/>
        </p:nvSpPr>
        <p:spPr>
          <a:xfrm>
            <a:off x="3492360" y="6585120"/>
            <a:ext cx="7163640" cy="6264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117"/>
          <p:cNvSpPr/>
          <p:nvPr/>
        </p:nvSpPr>
        <p:spPr>
          <a:xfrm>
            <a:off x="3917520" y="260640"/>
            <a:ext cx="6464880" cy="55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118"/>
          <p:cNvSpPr/>
          <p:nvPr/>
        </p:nvSpPr>
        <p:spPr>
          <a:xfrm>
            <a:off x="3917520" y="260640"/>
            <a:ext cx="5240160" cy="41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ANÁLISIS DEL PROBLEMA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122" name="Imagen 24"/>
          <p:cNvPicPr/>
          <p:nvPr/>
        </p:nvPicPr>
        <p:blipFill>
          <a:blip r:embed="rId3"/>
          <a:stretch/>
        </p:blipFill>
        <p:spPr>
          <a:xfrm>
            <a:off x="87480" y="51480"/>
            <a:ext cx="715680" cy="830520"/>
          </a:xfrm>
          <a:prstGeom prst="rect">
            <a:avLst/>
          </a:prstGeom>
          <a:ln w="0">
            <a:noFill/>
          </a:ln>
        </p:spPr>
      </p:pic>
      <p:pic>
        <p:nvPicPr>
          <p:cNvPr id="123" name="Imagen 25"/>
          <p:cNvPicPr/>
          <p:nvPr/>
        </p:nvPicPr>
        <p:blipFill>
          <a:blip r:embed="rId4"/>
          <a:stretch/>
        </p:blipFill>
        <p:spPr>
          <a:xfrm>
            <a:off x="11378520" y="16200"/>
            <a:ext cx="715680" cy="1040400"/>
          </a:xfrm>
          <a:prstGeom prst="rect">
            <a:avLst/>
          </a:prstGeom>
          <a:ln w="0">
            <a:noFill/>
          </a:ln>
        </p:spPr>
      </p:pic>
      <p:sp>
        <p:nvSpPr>
          <p:cNvPr id="124" name="PlaceHolder 3"/>
          <p:cNvSpPr/>
          <p:nvPr/>
        </p:nvSpPr>
        <p:spPr>
          <a:xfrm>
            <a:off x="609480" y="1065960"/>
            <a:ext cx="10959840" cy="520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r>
              <a:rPr lang="es-ES" sz="2400" b="1" strike="noStrike" spc="-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Cliente: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 C-IED COE → </a:t>
            </a:r>
            <a:r>
              <a:rPr lang="es-ES" sz="2400" spc="-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Planificación, monitorización 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y </a:t>
            </a:r>
            <a:r>
              <a:rPr lang="es-ES" sz="2400" spc="-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gestión de presupuestos de actividades del COE. </a:t>
            </a:r>
            <a:endParaRPr lang="es-ES" sz="2400" b="0" strike="noStrike" spc="-1">
              <a:latin typeface="Arial"/>
              <a:cs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2400" b="0" strike="noStrike" spc="-1">
              <a:latin typeface="Arial"/>
              <a:cs typeface="Arial"/>
            </a:endParaRPr>
          </a:p>
          <a:p>
            <a:r>
              <a:rPr lang="es-ES" sz="2400" b="1" strike="noStrike" spc="-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Problema: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 Ausencia de software para la gestión</a:t>
            </a:r>
            <a:r>
              <a:rPr lang="es-ES" sz="2400" spc="-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 de presupuestos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 C-IED COE.</a:t>
            </a:r>
            <a:endParaRPr lang="es-ES" sz="2400" b="0" strike="noStrike" spc="-1">
              <a:latin typeface="Arial"/>
              <a:cs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2400" b="0" strike="noStrike" spc="-1">
              <a:latin typeface="Arial"/>
              <a:cs typeface="Arial"/>
            </a:endParaRPr>
          </a:p>
          <a:p>
            <a:r>
              <a:rPr lang="es-ES" sz="2400" b="1" strike="noStrike" spc="-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Solución propuesta: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 </a:t>
            </a:r>
            <a:r>
              <a:rPr lang="es-ES" sz="2400" spc="-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Herramienta de gestión de presupuestos.</a:t>
            </a:r>
            <a:endParaRPr lang="es-ES" sz="2400" b="0" strike="noStrike" spc="-1">
              <a:latin typeface="Arial"/>
              <a:cs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2400" b="0" strike="noStrike" spc="-1">
              <a:latin typeface="Arial"/>
              <a:cs typeface="Arial"/>
            </a:endParaRPr>
          </a:p>
          <a:p>
            <a:r>
              <a:rPr lang="es-ES" sz="2400" b="1" strike="noStrike" spc="-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Beneficios: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 </a:t>
            </a:r>
            <a:r>
              <a:rPr lang="es-ES" sz="2400" spc="-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Reducir el tiempo dedicado a la elaboración y aprobación de presupuestos en el COE.</a:t>
            </a:r>
            <a:endParaRPr lang="es-ES" sz="2400" b="0" strike="noStrike" spc="-1">
              <a:latin typeface="Arial"/>
              <a:cs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2400" b="0" strike="noStrike" spc="-1">
              <a:latin typeface="Arial"/>
              <a:cs typeface="Arial"/>
            </a:endParaRPr>
          </a:p>
          <a:p>
            <a:r>
              <a:rPr lang="es-ES" sz="2400" b="1" strike="noStrike" spc="-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Alcance inicial: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 </a:t>
            </a:r>
            <a:r>
              <a:rPr lang="es-ES" sz="2400" spc="-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Proporcionar una aplicación con capacidad para la elaboración de un presupuesto anual para C-IED</a:t>
            </a: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  <a:cs typeface="Arial"/>
              </a:rPr>
              <a:t> COE.</a:t>
            </a:r>
            <a:endParaRPr lang="es-ES" sz="2400" spc="-1">
              <a:solidFill>
                <a:srgbClr val="000000"/>
              </a:solidFill>
              <a:latin typeface="Arial"/>
              <a:ea typeface="DejaVu Sans"/>
              <a:cs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20"/>
          <p:cNvSpPr/>
          <p:nvPr/>
        </p:nvSpPr>
        <p:spPr>
          <a:xfrm>
            <a:off x="3935160" y="189000"/>
            <a:ext cx="6464880" cy="55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121"/>
          <p:cNvSpPr/>
          <p:nvPr/>
        </p:nvSpPr>
        <p:spPr>
          <a:xfrm>
            <a:off x="2991240" y="230400"/>
            <a:ext cx="438516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MIND MAP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128" name="Imagen 26"/>
          <p:cNvPicPr/>
          <p:nvPr/>
        </p:nvPicPr>
        <p:blipFill>
          <a:blip r:embed="rId3"/>
          <a:stretch/>
        </p:blipFill>
        <p:spPr>
          <a:xfrm>
            <a:off x="87480" y="51480"/>
            <a:ext cx="715680" cy="830520"/>
          </a:xfrm>
          <a:prstGeom prst="rect">
            <a:avLst/>
          </a:prstGeom>
          <a:ln w="0">
            <a:noFill/>
          </a:ln>
        </p:spPr>
      </p:pic>
      <p:pic>
        <p:nvPicPr>
          <p:cNvPr id="129" name="Imagen 27"/>
          <p:cNvPicPr/>
          <p:nvPr/>
        </p:nvPicPr>
        <p:blipFill>
          <a:blip r:embed="rId4"/>
          <a:stretch/>
        </p:blipFill>
        <p:spPr>
          <a:xfrm>
            <a:off x="11378520" y="16200"/>
            <a:ext cx="715680" cy="1040400"/>
          </a:xfrm>
          <a:prstGeom prst="rect">
            <a:avLst/>
          </a:prstGeom>
          <a:ln w="0">
            <a:noFill/>
          </a:ln>
        </p:spPr>
      </p:pic>
      <p:sp>
        <p:nvSpPr>
          <p:cNvPr id="130" name="CustomShape 122"/>
          <p:cNvSpPr/>
          <p:nvPr/>
        </p:nvSpPr>
        <p:spPr>
          <a:xfrm>
            <a:off x="772560" y="392040"/>
            <a:ext cx="961920" cy="200880"/>
          </a:xfrm>
          <a:custGeom>
            <a:avLst/>
            <a:gdLst/>
            <a:ahLst/>
            <a:cxnLst/>
            <a:rect l="l" t="t" r="r" b="b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123"/>
          <p:cNvSpPr/>
          <p:nvPr/>
        </p:nvSpPr>
        <p:spPr>
          <a:xfrm>
            <a:off x="1704960" y="392040"/>
            <a:ext cx="560160" cy="200880"/>
          </a:xfrm>
          <a:custGeom>
            <a:avLst/>
            <a:gdLst/>
            <a:ahLst/>
            <a:cxnLst/>
            <a:rect l="l" t="t" r="r" b="b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124"/>
          <p:cNvSpPr/>
          <p:nvPr/>
        </p:nvSpPr>
        <p:spPr>
          <a:xfrm>
            <a:off x="2227320" y="392040"/>
            <a:ext cx="446040" cy="200880"/>
          </a:xfrm>
          <a:custGeom>
            <a:avLst/>
            <a:gdLst/>
            <a:ahLst/>
            <a:cxnLst/>
            <a:rect l="l" t="t" r="r" b="b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125"/>
          <p:cNvSpPr/>
          <p:nvPr/>
        </p:nvSpPr>
        <p:spPr>
          <a:xfrm>
            <a:off x="2629080" y="392040"/>
            <a:ext cx="331560" cy="200880"/>
          </a:xfrm>
          <a:custGeom>
            <a:avLst/>
            <a:gdLst/>
            <a:ahLst/>
            <a:cxnLst/>
            <a:rect l="l" t="t" r="r" b="b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126"/>
          <p:cNvSpPr/>
          <p:nvPr/>
        </p:nvSpPr>
        <p:spPr>
          <a:xfrm>
            <a:off x="2991240" y="392040"/>
            <a:ext cx="215280" cy="200880"/>
          </a:xfrm>
          <a:custGeom>
            <a:avLst/>
            <a:gdLst/>
            <a:ahLst/>
            <a:cxnLst/>
            <a:rect l="l" t="t" r="r" b="b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127"/>
          <p:cNvSpPr/>
          <p:nvPr/>
        </p:nvSpPr>
        <p:spPr>
          <a:xfrm>
            <a:off x="2912040" y="392040"/>
            <a:ext cx="137880" cy="200880"/>
          </a:xfrm>
          <a:custGeom>
            <a:avLst/>
            <a:gdLst/>
            <a:ahLst/>
            <a:cxnLst/>
            <a:rect l="l" t="t" r="r" b="b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E58D6B4F-F76B-A1DB-BB28-B95D5EED5E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883" y="1037962"/>
            <a:ext cx="10396233" cy="56056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73"/>
          <p:cNvSpPr/>
          <p:nvPr/>
        </p:nvSpPr>
        <p:spPr>
          <a:xfrm>
            <a:off x="3935160" y="189000"/>
            <a:ext cx="6464880" cy="55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74">
            <a:hlinkClick r:id="rId3"/>
          </p:cNvPr>
          <p:cNvSpPr/>
          <p:nvPr/>
        </p:nvSpPr>
        <p:spPr>
          <a:xfrm>
            <a:off x="2991240" y="230400"/>
            <a:ext cx="456516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lang="es-ES" sz="2600" b="1" spc="-1">
                <a:solidFill>
                  <a:srgbClr val="000000"/>
                </a:solidFill>
                <a:latin typeface="Arial"/>
                <a:ea typeface="DejaVu Sans"/>
              </a:rPr>
              <a:t>IMPACT</a:t>
            </a: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MAP 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139" name="Imagen 17"/>
          <p:cNvPicPr/>
          <p:nvPr/>
        </p:nvPicPr>
        <p:blipFill>
          <a:blip r:embed="rId4"/>
          <a:stretch/>
        </p:blipFill>
        <p:spPr>
          <a:xfrm>
            <a:off x="87480" y="51480"/>
            <a:ext cx="715680" cy="830520"/>
          </a:xfrm>
          <a:prstGeom prst="rect">
            <a:avLst/>
          </a:prstGeom>
          <a:ln w="0">
            <a:noFill/>
          </a:ln>
        </p:spPr>
      </p:pic>
      <p:pic>
        <p:nvPicPr>
          <p:cNvPr id="140" name="Imagen 18"/>
          <p:cNvPicPr/>
          <p:nvPr/>
        </p:nvPicPr>
        <p:blipFill>
          <a:blip r:embed="rId5"/>
          <a:stretch/>
        </p:blipFill>
        <p:spPr>
          <a:xfrm>
            <a:off x="11378520" y="16200"/>
            <a:ext cx="715680" cy="1040400"/>
          </a:xfrm>
          <a:prstGeom prst="rect">
            <a:avLst/>
          </a:prstGeom>
          <a:ln w="0">
            <a:noFill/>
          </a:ln>
        </p:spPr>
      </p:pic>
      <p:sp>
        <p:nvSpPr>
          <p:cNvPr id="141" name="CustomShape 75"/>
          <p:cNvSpPr/>
          <p:nvPr/>
        </p:nvSpPr>
        <p:spPr>
          <a:xfrm>
            <a:off x="772560" y="392040"/>
            <a:ext cx="961920" cy="200880"/>
          </a:xfrm>
          <a:custGeom>
            <a:avLst/>
            <a:gdLst/>
            <a:ahLst/>
            <a:cxnLst/>
            <a:rect l="l" t="t" r="r" b="b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76"/>
          <p:cNvSpPr/>
          <p:nvPr/>
        </p:nvSpPr>
        <p:spPr>
          <a:xfrm>
            <a:off x="1704960" y="392040"/>
            <a:ext cx="560160" cy="200880"/>
          </a:xfrm>
          <a:custGeom>
            <a:avLst/>
            <a:gdLst/>
            <a:ahLst/>
            <a:cxnLst/>
            <a:rect l="l" t="t" r="r" b="b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77"/>
          <p:cNvSpPr/>
          <p:nvPr/>
        </p:nvSpPr>
        <p:spPr>
          <a:xfrm>
            <a:off x="2227320" y="392040"/>
            <a:ext cx="446040" cy="200880"/>
          </a:xfrm>
          <a:custGeom>
            <a:avLst/>
            <a:gdLst/>
            <a:ahLst/>
            <a:cxnLst/>
            <a:rect l="l" t="t" r="r" b="b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78"/>
          <p:cNvSpPr/>
          <p:nvPr/>
        </p:nvSpPr>
        <p:spPr>
          <a:xfrm>
            <a:off x="2629080" y="392040"/>
            <a:ext cx="331560" cy="200880"/>
          </a:xfrm>
          <a:custGeom>
            <a:avLst/>
            <a:gdLst/>
            <a:ahLst/>
            <a:cxnLst/>
            <a:rect l="l" t="t" r="r" b="b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79"/>
          <p:cNvSpPr/>
          <p:nvPr/>
        </p:nvSpPr>
        <p:spPr>
          <a:xfrm>
            <a:off x="2991240" y="392040"/>
            <a:ext cx="215280" cy="200880"/>
          </a:xfrm>
          <a:custGeom>
            <a:avLst/>
            <a:gdLst/>
            <a:ahLst/>
            <a:cxnLst/>
            <a:rect l="l" t="t" r="r" b="b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80"/>
          <p:cNvSpPr/>
          <p:nvPr/>
        </p:nvSpPr>
        <p:spPr>
          <a:xfrm>
            <a:off x="2912040" y="392040"/>
            <a:ext cx="137880" cy="200880"/>
          </a:xfrm>
          <a:custGeom>
            <a:avLst/>
            <a:gdLst/>
            <a:ahLst/>
            <a:cxnLst/>
            <a:rect l="l" t="t" r="r" b="b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710E2E98-4AD6-98F6-A0A0-6304D447FB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24988" y="740636"/>
            <a:ext cx="8932843" cy="58816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21EE25-EFCF-A170-810C-0649815F1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73">
            <a:extLst>
              <a:ext uri="{FF2B5EF4-FFF2-40B4-BE49-F238E27FC236}">
                <a16:creationId xmlns:a16="http://schemas.microsoft.com/office/drawing/2014/main" id="{5C47103C-19B9-8797-32AD-A0A035C51287}"/>
              </a:ext>
            </a:extLst>
          </p:cNvPr>
          <p:cNvSpPr/>
          <p:nvPr/>
        </p:nvSpPr>
        <p:spPr>
          <a:xfrm>
            <a:off x="3935160" y="189000"/>
            <a:ext cx="6464880" cy="55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74">
            <a:hlinkClick r:id="rId3"/>
            <a:extLst>
              <a:ext uri="{FF2B5EF4-FFF2-40B4-BE49-F238E27FC236}">
                <a16:creationId xmlns:a16="http://schemas.microsoft.com/office/drawing/2014/main" id="{7615EA16-7EE1-8F4F-F27C-6A9708400731}"/>
              </a:ext>
            </a:extLst>
          </p:cNvPr>
          <p:cNvSpPr/>
          <p:nvPr/>
        </p:nvSpPr>
        <p:spPr>
          <a:xfrm>
            <a:off x="2991240" y="230400"/>
            <a:ext cx="456516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lang="es-ES" sz="2600" b="1" spc="-1">
                <a:solidFill>
                  <a:srgbClr val="000000"/>
                </a:solidFill>
                <a:latin typeface="Arial"/>
                <a:ea typeface="DejaVu Sans"/>
              </a:rPr>
              <a:t>IMPACT</a:t>
            </a: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MAP 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139" name="Imagen 17">
            <a:extLst>
              <a:ext uri="{FF2B5EF4-FFF2-40B4-BE49-F238E27FC236}">
                <a16:creationId xmlns:a16="http://schemas.microsoft.com/office/drawing/2014/main" id="{F51B8DE5-2C33-88AE-C9E3-98B0D431BFFE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87480" y="51480"/>
            <a:ext cx="715680" cy="830520"/>
          </a:xfrm>
          <a:prstGeom prst="rect">
            <a:avLst/>
          </a:prstGeom>
          <a:ln w="0">
            <a:noFill/>
          </a:ln>
        </p:spPr>
      </p:pic>
      <p:pic>
        <p:nvPicPr>
          <p:cNvPr id="140" name="Imagen 18">
            <a:extLst>
              <a:ext uri="{FF2B5EF4-FFF2-40B4-BE49-F238E27FC236}">
                <a16:creationId xmlns:a16="http://schemas.microsoft.com/office/drawing/2014/main" id="{57691045-5082-68F5-1FF4-FF018411F186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11378520" y="16200"/>
            <a:ext cx="715680" cy="1040400"/>
          </a:xfrm>
          <a:prstGeom prst="rect">
            <a:avLst/>
          </a:prstGeom>
          <a:ln w="0">
            <a:noFill/>
          </a:ln>
        </p:spPr>
      </p:pic>
      <p:sp>
        <p:nvSpPr>
          <p:cNvPr id="141" name="CustomShape 75">
            <a:extLst>
              <a:ext uri="{FF2B5EF4-FFF2-40B4-BE49-F238E27FC236}">
                <a16:creationId xmlns:a16="http://schemas.microsoft.com/office/drawing/2014/main" id="{28C087E7-350F-EA99-9E61-C284307EE50C}"/>
              </a:ext>
            </a:extLst>
          </p:cNvPr>
          <p:cNvSpPr/>
          <p:nvPr/>
        </p:nvSpPr>
        <p:spPr>
          <a:xfrm>
            <a:off x="772560" y="392040"/>
            <a:ext cx="961920" cy="200880"/>
          </a:xfrm>
          <a:custGeom>
            <a:avLst/>
            <a:gdLst/>
            <a:ahLst/>
            <a:cxnLst/>
            <a:rect l="l" t="t" r="r" b="b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76">
            <a:extLst>
              <a:ext uri="{FF2B5EF4-FFF2-40B4-BE49-F238E27FC236}">
                <a16:creationId xmlns:a16="http://schemas.microsoft.com/office/drawing/2014/main" id="{C059DFAB-21C3-47A6-FA64-F738917A93F5}"/>
              </a:ext>
            </a:extLst>
          </p:cNvPr>
          <p:cNvSpPr/>
          <p:nvPr/>
        </p:nvSpPr>
        <p:spPr>
          <a:xfrm>
            <a:off x="1704960" y="392040"/>
            <a:ext cx="560160" cy="200880"/>
          </a:xfrm>
          <a:custGeom>
            <a:avLst/>
            <a:gdLst/>
            <a:ahLst/>
            <a:cxnLst/>
            <a:rect l="l" t="t" r="r" b="b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77">
            <a:extLst>
              <a:ext uri="{FF2B5EF4-FFF2-40B4-BE49-F238E27FC236}">
                <a16:creationId xmlns:a16="http://schemas.microsoft.com/office/drawing/2014/main" id="{9CE0F07E-08CA-EE66-2509-F46A96FDD00E}"/>
              </a:ext>
            </a:extLst>
          </p:cNvPr>
          <p:cNvSpPr/>
          <p:nvPr/>
        </p:nvSpPr>
        <p:spPr>
          <a:xfrm>
            <a:off x="2227320" y="392040"/>
            <a:ext cx="446040" cy="200880"/>
          </a:xfrm>
          <a:custGeom>
            <a:avLst/>
            <a:gdLst/>
            <a:ahLst/>
            <a:cxnLst/>
            <a:rect l="l" t="t" r="r" b="b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78">
            <a:extLst>
              <a:ext uri="{FF2B5EF4-FFF2-40B4-BE49-F238E27FC236}">
                <a16:creationId xmlns:a16="http://schemas.microsoft.com/office/drawing/2014/main" id="{A7237927-A8D9-2363-708C-41127B70C889}"/>
              </a:ext>
            </a:extLst>
          </p:cNvPr>
          <p:cNvSpPr/>
          <p:nvPr/>
        </p:nvSpPr>
        <p:spPr>
          <a:xfrm>
            <a:off x="2629080" y="392040"/>
            <a:ext cx="331560" cy="200880"/>
          </a:xfrm>
          <a:custGeom>
            <a:avLst/>
            <a:gdLst/>
            <a:ahLst/>
            <a:cxnLst/>
            <a:rect l="l" t="t" r="r" b="b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79">
            <a:extLst>
              <a:ext uri="{FF2B5EF4-FFF2-40B4-BE49-F238E27FC236}">
                <a16:creationId xmlns:a16="http://schemas.microsoft.com/office/drawing/2014/main" id="{0C636C7A-7B02-8DBB-5C45-1E675225AF24}"/>
              </a:ext>
            </a:extLst>
          </p:cNvPr>
          <p:cNvSpPr/>
          <p:nvPr/>
        </p:nvSpPr>
        <p:spPr>
          <a:xfrm>
            <a:off x="2991240" y="392040"/>
            <a:ext cx="215280" cy="200880"/>
          </a:xfrm>
          <a:custGeom>
            <a:avLst/>
            <a:gdLst/>
            <a:ahLst/>
            <a:cxnLst/>
            <a:rect l="l" t="t" r="r" b="b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80">
            <a:extLst>
              <a:ext uri="{FF2B5EF4-FFF2-40B4-BE49-F238E27FC236}">
                <a16:creationId xmlns:a16="http://schemas.microsoft.com/office/drawing/2014/main" id="{A4ECE220-4064-32FC-7AFA-BBAFE72324D2}"/>
              </a:ext>
            </a:extLst>
          </p:cNvPr>
          <p:cNvSpPr/>
          <p:nvPr/>
        </p:nvSpPr>
        <p:spPr>
          <a:xfrm>
            <a:off x="2912040" y="392040"/>
            <a:ext cx="137880" cy="200880"/>
          </a:xfrm>
          <a:custGeom>
            <a:avLst/>
            <a:gdLst/>
            <a:ahLst/>
            <a:cxnLst/>
            <a:rect l="l" t="t" r="r" b="b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150BC379-49F0-F292-3C94-7261417800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8097" y="1486230"/>
            <a:ext cx="9832553" cy="43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11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88"/>
          <p:cNvSpPr/>
          <p:nvPr/>
        </p:nvSpPr>
        <p:spPr>
          <a:xfrm>
            <a:off x="3492360" y="6585120"/>
            <a:ext cx="7163640" cy="6264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208"/>
          <p:cNvSpPr/>
          <p:nvPr/>
        </p:nvSpPr>
        <p:spPr>
          <a:xfrm>
            <a:off x="3935160" y="189000"/>
            <a:ext cx="6464880" cy="55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209"/>
          <p:cNvSpPr/>
          <p:nvPr/>
        </p:nvSpPr>
        <p:spPr>
          <a:xfrm>
            <a:off x="4465800" y="189000"/>
            <a:ext cx="3540240" cy="5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REQUISITOS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152" name="Imagen 44"/>
          <p:cNvPicPr/>
          <p:nvPr/>
        </p:nvPicPr>
        <p:blipFill>
          <a:blip r:embed="rId3"/>
          <a:stretch/>
        </p:blipFill>
        <p:spPr>
          <a:xfrm>
            <a:off x="87480" y="51480"/>
            <a:ext cx="715680" cy="830520"/>
          </a:xfrm>
          <a:prstGeom prst="rect">
            <a:avLst/>
          </a:prstGeom>
          <a:ln w="0">
            <a:noFill/>
          </a:ln>
        </p:spPr>
      </p:pic>
      <p:pic>
        <p:nvPicPr>
          <p:cNvPr id="153" name="Imagen 45"/>
          <p:cNvPicPr/>
          <p:nvPr/>
        </p:nvPicPr>
        <p:blipFill>
          <a:blip r:embed="rId4"/>
          <a:stretch/>
        </p:blipFill>
        <p:spPr>
          <a:xfrm>
            <a:off x="11378520" y="16200"/>
            <a:ext cx="715680" cy="1040400"/>
          </a:xfrm>
          <a:prstGeom prst="rect">
            <a:avLst/>
          </a:prstGeom>
          <a:ln w="0">
            <a:noFill/>
          </a:ln>
        </p:spPr>
      </p:pic>
      <p:sp>
        <p:nvSpPr>
          <p:cNvPr id="154" name="CustomShape 210"/>
          <p:cNvSpPr/>
          <p:nvPr/>
        </p:nvSpPr>
        <p:spPr>
          <a:xfrm>
            <a:off x="772560" y="392040"/>
            <a:ext cx="961920" cy="200880"/>
          </a:xfrm>
          <a:custGeom>
            <a:avLst/>
            <a:gdLst/>
            <a:ahLst/>
            <a:cxnLst/>
            <a:rect l="l" t="t" r="r" b="b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211"/>
          <p:cNvSpPr/>
          <p:nvPr/>
        </p:nvSpPr>
        <p:spPr>
          <a:xfrm>
            <a:off x="1704960" y="392040"/>
            <a:ext cx="560160" cy="200880"/>
          </a:xfrm>
          <a:custGeom>
            <a:avLst/>
            <a:gdLst/>
            <a:ahLst/>
            <a:cxnLst/>
            <a:rect l="l" t="t" r="r" b="b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212"/>
          <p:cNvSpPr/>
          <p:nvPr/>
        </p:nvSpPr>
        <p:spPr>
          <a:xfrm>
            <a:off x="2227320" y="392040"/>
            <a:ext cx="446040" cy="200880"/>
          </a:xfrm>
          <a:custGeom>
            <a:avLst/>
            <a:gdLst/>
            <a:ahLst/>
            <a:cxnLst/>
            <a:rect l="l" t="t" r="r" b="b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213"/>
          <p:cNvSpPr/>
          <p:nvPr/>
        </p:nvSpPr>
        <p:spPr>
          <a:xfrm>
            <a:off x="2629080" y="392040"/>
            <a:ext cx="331560" cy="200880"/>
          </a:xfrm>
          <a:custGeom>
            <a:avLst/>
            <a:gdLst/>
            <a:ahLst/>
            <a:cxnLst/>
            <a:rect l="l" t="t" r="r" b="b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214"/>
          <p:cNvSpPr/>
          <p:nvPr/>
        </p:nvSpPr>
        <p:spPr>
          <a:xfrm>
            <a:off x="2991240" y="392040"/>
            <a:ext cx="215280" cy="200880"/>
          </a:xfrm>
          <a:custGeom>
            <a:avLst/>
            <a:gdLst/>
            <a:ahLst/>
            <a:cxnLst/>
            <a:rect l="l" t="t" r="r" b="b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215"/>
          <p:cNvSpPr/>
          <p:nvPr/>
        </p:nvSpPr>
        <p:spPr>
          <a:xfrm>
            <a:off x="2912040" y="392040"/>
            <a:ext cx="137880" cy="200880"/>
          </a:xfrm>
          <a:custGeom>
            <a:avLst/>
            <a:gdLst/>
            <a:ahLst/>
            <a:cxnLst/>
            <a:rect l="l" t="t" r="r" b="b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60" name="Table 2"/>
          <p:cNvGraphicFramePr/>
          <p:nvPr>
            <p:extLst>
              <p:ext uri="{D42A27DB-BD31-4B8C-83A1-F6EECF244321}">
                <p14:modId xmlns:p14="http://schemas.microsoft.com/office/powerpoint/2010/main" val="2980972688"/>
              </p:ext>
            </p:extLst>
          </p:nvPr>
        </p:nvGraphicFramePr>
        <p:xfrm>
          <a:off x="1919981" y="1435439"/>
          <a:ext cx="8629528" cy="4755564"/>
        </p:xfrm>
        <a:graphic>
          <a:graphicData uri="http://schemas.openxmlformats.org/drawingml/2006/table">
            <a:tbl>
              <a:tblPr/>
              <a:tblGrid>
                <a:gridCol w="73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0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6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-ES" sz="1600" b="1" strike="noStrike" spc="-1">
                          <a:solidFill>
                            <a:srgbClr val="000000"/>
                          </a:solidFill>
                          <a:latin typeface="Arial"/>
                          <a:ea typeface="Helvetica Neue"/>
                        </a:rPr>
                        <a:t>ID</a:t>
                      </a:r>
                      <a:endParaRPr lang="es-ES" sz="1600" b="0" strike="noStrike" spc="-1">
                        <a:latin typeface="Arial"/>
                      </a:endParaRPr>
                    </a:p>
                  </a:txBody>
                  <a:tcPr marL="50760" marR="507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-ES" sz="1600" b="1" strike="noStrike" spc="-1">
                          <a:solidFill>
                            <a:srgbClr val="000000"/>
                          </a:solidFill>
                          <a:latin typeface="Arial"/>
                          <a:ea typeface="Helvetica Neue"/>
                        </a:rPr>
                        <a:t>Descripción</a:t>
                      </a:r>
                      <a:endParaRPr lang="es-ES" sz="1600" b="0" strike="noStrike" spc="-1">
                        <a:latin typeface="Arial"/>
                      </a:endParaRPr>
                    </a:p>
                  </a:txBody>
                  <a:tcPr marL="50760" marR="507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7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>
                          <a:latin typeface="Arial"/>
                        </a:rPr>
                        <a:t>RF1</a:t>
                      </a:r>
                    </a:p>
                  </a:txBody>
                  <a:tcPr marL="50760" marR="507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450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latin typeface="Arial"/>
                        </a:rPr>
                        <a:t>Crear, actualizar y eliminar (CRUD) líneas del presupuesto.</a:t>
                      </a:r>
                    </a:p>
                  </a:txBody>
                  <a:tcPr marL="50760" marR="507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27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>
                          <a:latin typeface="Arial"/>
                        </a:rPr>
                        <a:t>RF2</a:t>
                      </a:r>
                    </a:p>
                  </a:txBody>
                  <a:tcPr marL="50760" marR="507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450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latin typeface="Arial"/>
                        </a:rPr>
                        <a:t>Permitir carga de líneas por cada Branch.</a:t>
                      </a:r>
                    </a:p>
                  </a:txBody>
                  <a:tcPr marL="50760" marR="507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27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>
                          <a:latin typeface="Arial"/>
                        </a:rPr>
                        <a:t>RF3</a:t>
                      </a:r>
                    </a:p>
                  </a:txBody>
                  <a:tcPr marL="50760" marR="507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450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latin typeface="Arial"/>
                        </a:rPr>
                        <a:t>Estados de cada línea (Draft/</a:t>
                      </a:r>
                      <a:r>
                        <a:rPr lang="es-ES" sz="1600" b="0" strike="noStrike" spc="-1" err="1">
                          <a:latin typeface="Arial"/>
                        </a:rPr>
                        <a:t>Reviewed</a:t>
                      </a:r>
                      <a:r>
                        <a:rPr lang="es-ES" sz="1600" b="0" strike="noStrike" spc="-1">
                          <a:latin typeface="Arial"/>
                        </a:rPr>
                        <a:t>/</a:t>
                      </a:r>
                      <a:r>
                        <a:rPr lang="es-ES" sz="1600" b="0" strike="noStrike" spc="-1" err="1">
                          <a:latin typeface="Arial"/>
                        </a:rPr>
                        <a:t>Proposed</a:t>
                      </a:r>
                      <a:r>
                        <a:rPr lang="es-ES" sz="1600" b="0" strike="noStrike" spc="-1">
                          <a:latin typeface="Arial"/>
                        </a:rPr>
                        <a:t>/</a:t>
                      </a:r>
                      <a:r>
                        <a:rPr lang="es-ES" sz="1600" b="0" strike="noStrike" spc="-1" err="1">
                          <a:latin typeface="Arial"/>
                        </a:rPr>
                        <a:t>Approved</a:t>
                      </a:r>
                      <a:r>
                        <a:rPr lang="es-ES" sz="1600" b="0" strike="noStrike" spc="-1">
                          <a:latin typeface="Arial"/>
                        </a:rPr>
                        <a:t>).</a:t>
                      </a:r>
                    </a:p>
                  </a:txBody>
                  <a:tcPr marL="50760" marR="507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27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>
                          <a:latin typeface="Arial"/>
                        </a:rPr>
                        <a:t>RF4</a:t>
                      </a:r>
                    </a:p>
                  </a:txBody>
                  <a:tcPr marL="50760" marR="507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450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latin typeface="Arial"/>
                        </a:rPr>
                        <a:t>Historial de registros y modificaciones por línea del presupuesto.</a:t>
                      </a:r>
                    </a:p>
                  </a:txBody>
                  <a:tcPr marL="50760" marR="507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27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>
                          <a:latin typeface="Arial"/>
                        </a:rPr>
                        <a:t>RF5</a:t>
                      </a:r>
                    </a:p>
                  </a:txBody>
                  <a:tcPr marL="50760" marR="507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450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latin typeface="Arial"/>
                        </a:rPr>
                        <a:t>Consolidación de líneas de cada Branch en un solo documento.</a:t>
                      </a:r>
                    </a:p>
                  </a:txBody>
                  <a:tcPr marL="50760" marR="507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1" name="Rectángulo 160"/>
          <p:cNvSpPr/>
          <p:nvPr/>
        </p:nvSpPr>
        <p:spPr>
          <a:xfrm>
            <a:off x="1035360" y="900000"/>
            <a:ext cx="3775320" cy="59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1800" b="1" strike="noStrike" spc="-1">
                <a:latin typeface="Arial"/>
                <a:ea typeface="DejaVu Sans"/>
              </a:rPr>
              <a:t>REQUISITOS FUNCIONALES</a:t>
            </a: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1BA1DF-96A4-97A6-1096-3E88495BC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88">
            <a:extLst>
              <a:ext uri="{FF2B5EF4-FFF2-40B4-BE49-F238E27FC236}">
                <a16:creationId xmlns:a16="http://schemas.microsoft.com/office/drawing/2014/main" id="{A210966E-5DF1-66E2-7703-7BB1D32C6409}"/>
              </a:ext>
            </a:extLst>
          </p:cNvPr>
          <p:cNvSpPr/>
          <p:nvPr/>
        </p:nvSpPr>
        <p:spPr>
          <a:xfrm>
            <a:off x="3492360" y="6585120"/>
            <a:ext cx="7163640" cy="6264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208">
            <a:extLst>
              <a:ext uri="{FF2B5EF4-FFF2-40B4-BE49-F238E27FC236}">
                <a16:creationId xmlns:a16="http://schemas.microsoft.com/office/drawing/2014/main" id="{63724563-6E26-434A-A7A8-94E43D2420C3}"/>
              </a:ext>
            </a:extLst>
          </p:cNvPr>
          <p:cNvSpPr/>
          <p:nvPr/>
        </p:nvSpPr>
        <p:spPr>
          <a:xfrm>
            <a:off x="3935160" y="189000"/>
            <a:ext cx="6464880" cy="55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209">
            <a:extLst>
              <a:ext uri="{FF2B5EF4-FFF2-40B4-BE49-F238E27FC236}">
                <a16:creationId xmlns:a16="http://schemas.microsoft.com/office/drawing/2014/main" id="{E16B6263-2FE8-2BAB-B92F-582B0939B8AE}"/>
              </a:ext>
            </a:extLst>
          </p:cNvPr>
          <p:cNvSpPr/>
          <p:nvPr/>
        </p:nvSpPr>
        <p:spPr>
          <a:xfrm>
            <a:off x="4465800" y="189000"/>
            <a:ext cx="3540240" cy="5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REQUISITOS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152" name="Imagen 44">
            <a:extLst>
              <a:ext uri="{FF2B5EF4-FFF2-40B4-BE49-F238E27FC236}">
                <a16:creationId xmlns:a16="http://schemas.microsoft.com/office/drawing/2014/main" id="{D452EA91-BDC3-9472-C89D-5D1DC3686EB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5680" cy="830520"/>
          </a:xfrm>
          <a:prstGeom prst="rect">
            <a:avLst/>
          </a:prstGeom>
          <a:ln w="0">
            <a:noFill/>
          </a:ln>
        </p:spPr>
      </p:pic>
      <p:pic>
        <p:nvPicPr>
          <p:cNvPr id="153" name="Imagen 45">
            <a:extLst>
              <a:ext uri="{FF2B5EF4-FFF2-40B4-BE49-F238E27FC236}">
                <a16:creationId xmlns:a16="http://schemas.microsoft.com/office/drawing/2014/main" id="{3C9F1533-6BB1-F0CD-F3D6-5BF6A33E8644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5680" cy="1040400"/>
          </a:xfrm>
          <a:prstGeom prst="rect">
            <a:avLst/>
          </a:prstGeom>
          <a:ln w="0">
            <a:noFill/>
          </a:ln>
        </p:spPr>
      </p:pic>
      <p:sp>
        <p:nvSpPr>
          <p:cNvPr id="154" name="CustomShape 210">
            <a:extLst>
              <a:ext uri="{FF2B5EF4-FFF2-40B4-BE49-F238E27FC236}">
                <a16:creationId xmlns:a16="http://schemas.microsoft.com/office/drawing/2014/main" id="{B59E30A5-7FC5-8E40-54CC-C919A4D159BD}"/>
              </a:ext>
            </a:extLst>
          </p:cNvPr>
          <p:cNvSpPr/>
          <p:nvPr/>
        </p:nvSpPr>
        <p:spPr>
          <a:xfrm>
            <a:off x="772560" y="392040"/>
            <a:ext cx="961920" cy="200880"/>
          </a:xfrm>
          <a:custGeom>
            <a:avLst/>
            <a:gdLst/>
            <a:ahLst/>
            <a:cxnLst/>
            <a:rect l="l" t="t" r="r" b="b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211">
            <a:extLst>
              <a:ext uri="{FF2B5EF4-FFF2-40B4-BE49-F238E27FC236}">
                <a16:creationId xmlns:a16="http://schemas.microsoft.com/office/drawing/2014/main" id="{137DE2FE-FA96-DFCA-8EDF-73D0E0550980}"/>
              </a:ext>
            </a:extLst>
          </p:cNvPr>
          <p:cNvSpPr/>
          <p:nvPr/>
        </p:nvSpPr>
        <p:spPr>
          <a:xfrm>
            <a:off x="1704960" y="392040"/>
            <a:ext cx="560160" cy="200880"/>
          </a:xfrm>
          <a:custGeom>
            <a:avLst/>
            <a:gdLst/>
            <a:ahLst/>
            <a:cxnLst/>
            <a:rect l="l" t="t" r="r" b="b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212">
            <a:extLst>
              <a:ext uri="{FF2B5EF4-FFF2-40B4-BE49-F238E27FC236}">
                <a16:creationId xmlns:a16="http://schemas.microsoft.com/office/drawing/2014/main" id="{BC6B7DC3-7F27-9FDE-1235-F899CE9B1BF4}"/>
              </a:ext>
            </a:extLst>
          </p:cNvPr>
          <p:cNvSpPr/>
          <p:nvPr/>
        </p:nvSpPr>
        <p:spPr>
          <a:xfrm>
            <a:off x="2227320" y="392040"/>
            <a:ext cx="446040" cy="200880"/>
          </a:xfrm>
          <a:custGeom>
            <a:avLst/>
            <a:gdLst/>
            <a:ahLst/>
            <a:cxnLst/>
            <a:rect l="l" t="t" r="r" b="b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213">
            <a:extLst>
              <a:ext uri="{FF2B5EF4-FFF2-40B4-BE49-F238E27FC236}">
                <a16:creationId xmlns:a16="http://schemas.microsoft.com/office/drawing/2014/main" id="{FA14C381-FC80-F628-A8CD-853425993A99}"/>
              </a:ext>
            </a:extLst>
          </p:cNvPr>
          <p:cNvSpPr/>
          <p:nvPr/>
        </p:nvSpPr>
        <p:spPr>
          <a:xfrm>
            <a:off x="2629080" y="392040"/>
            <a:ext cx="331560" cy="200880"/>
          </a:xfrm>
          <a:custGeom>
            <a:avLst/>
            <a:gdLst/>
            <a:ahLst/>
            <a:cxnLst/>
            <a:rect l="l" t="t" r="r" b="b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214">
            <a:extLst>
              <a:ext uri="{FF2B5EF4-FFF2-40B4-BE49-F238E27FC236}">
                <a16:creationId xmlns:a16="http://schemas.microsoft.com/office/drawing/2014/main" id="{8C42168B-2DBD-34BA-8BCA-FB4C77B82360}"/>
              </a:ext>
            </a:extLst>
          </p:cNvPr>
          <p:cNvSpPr/>
          <p:nvPr/>
        </p:nvSpPr>
        <p:spPr>
          <a:xfrm>
            <a:off x="2991240" y="392040"/>
            <a:ext cx="215280" cy="200880"/>
          </a:xfrm>
          <a:custGeom>
            <a:avLst/>
            <a:gdLst/>
            <a:ahLst/>
            <a:cxnLst/>
            <a:rect l="l" t="t" r="r" b="b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215">
            <a:extLst>
              <a:ext uri="{FF2B5EF4-FFF2-40B4-BE49-F238E27FC236}">
                <a16:creationId xmlns:a16="http://schemas.microsoft.com/office/drawing/2014/main" id="{A6C48237-A61D-21E8-E97B-B095ACE1972E}"/>
              </a:ext>
            </a:extLst>
          </p:cNvPr>
          <p:cNvSpPr/>
          <p:nvPr/>
        </p:nvSpPr>
        <p:spPr>
          <a:xfrm>
            <a:off x="2912040" y="392040"/>
            <a:ext cx="137880" cy="200880"/>
          </a:xfrm>
          <a:custGeom>
            <a:avLst/>
            <a:gdLst/>
            <a:ahLst/>
            <a:cxnLst/>
            <a:rect l="l" t="t" r="r" b="b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60" name="Table 2">
            <a:extLst>
              <a:ext uri="{FF2B5EF4-FFF2-40B4-BE49-F238E27FC236}">
                <a16:creationId xmlns:a16="http://schemas.microsoft.com/office/drawing/2014/main" id="{A531BF8A-2090-CD3B-E345-C8C235A05E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8302495"/>
              </p:ext>
            </p:extLst>
          </p:nvPr>
        </p:nvGraphicFramePr>
        <p:xfrm>
          <a:off x="2160746" y="1794542"/>
          <a:ext cx="8196035" cy="3814389"/>
        </p:xfrm>
        <a:graphic>
          <a:graphicData uri="http://schemas.openxmlformats.org/drawingml/2006/table">
            <a:tbl>
              <a:tblPr/>
              <a:tblGrid>
                <a:gridCol w="938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7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4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-ES" sz="1600" b="1" strike="noStrike" spc="-1">
                          <a:solidFill>
                            <a:srgbClr val="000000"/>
                          </a:solidFill>
                          <a:latin typeface="Arial"/>
                          <a:ea typeface="Helvetica Neue"/>
                        </a:rPr>
                        <a:t>ID</a:t>
                      </a:r>
                      <a:endParaRPr lang="es-ES" sz="1600" b="0" strike="noStrike" spc="-1">
                        <a:latin typeface="Arial"/>
                      </a:endParaRPr>
                    </a:p>
                  </a:txBody>
                  <a:tcPr marL="50760" marR="507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s-ES" sz="1600" b="1" strike="noStrike" spc="-1">
                          <a:solidFill>
                            <a:srgbClr val="000000"/>
                          </a:solidFill>
                          <a:latin typeface="Arial"/>
                          <a:ea typeface="Helvetica Neue"/>
                        </a:rPr>
                        <a:t>Descripción</a:t>
                      </a:r>
                      <a:endParaRPr lang="es-ES" sz="1600" b="0" strike="noStrike" spc="-1">
                        <a:latin typeface="Arial"/>
                      </a:endParaRPr>
                    </a:p>
                  </a:txBody>
                  <a:tcPr marL="50760" marR="507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>
                          <a:latin typeface="Arial"/>
                        </a:rPr>
                        <a:t>RNF1</a:t>
                      </a:r>
                    </a:p>
                  </a:txBody>
                  <a:tcPr marL="50760" marR="507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450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latin typeface="Arial"/>
                        </a:rPr>
                        <a:t>Permitir acceso de usuario de cada Branch.</a:t>
                      </a:r>
                    </a:p>
                  </a:txBody>
                  <a:tcPr marL="50760" marR="507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0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>
                          <a:latin typeface="Arial"/>
                        </a:rPr>
                        <a:t>RNF2</a:t>
                      </a:r>
                    </a:p>
                  </a:txBody>
                  <a:tcPr marL="50760" marR="507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450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es-ES" sz="1600" b="0" strike="noStrike" spc="-1">
                          <a:latin typeface="Arial"/>
                        </a:rPr>
                        <a:t>Restringir acciones según usuario/rol.</a:t>
                      </a:r>
                    </a:p>
                  </a:txBody>
                  <a:tcPr marL="50760" marR="507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902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s-ES" sz="1800" b="0" i="0" u="none" strike="noStrike" spc="-1" noProof="0">
                          <a:solidFill>
                            <a:srgbClr val="000000"/>
                          </a:solidFill>
                          <a:latin typeface="Arial"/>
                        </a:rPr>
                        <a:t>RNF3</a:t>
                      </a:r>
                      <a:endParaRPr lang="es-ES"/>
                    </a:p>
                  </a:txBody>
                  <a:tcPr marL="50759" marR="50759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4501"/>
                        </a:spcBef>
                        <a:buNone/>
                      </a:pPr>
                      <a:r>
                        <a:rPr lang="es-ES" sz="1600" b="0" i="0" u="none" strike="noStrike" spc="-1" noProof="0">
                          <a:solidFill>
                            <a:srgbClr val="000000"/>
                          </a:solidFill>
                          <a:latin typeface="Arial"/>
                        </a:rPr>
                        <a:t>Añadir más CISI </a:t>
                      </a:r>
                      <a:r>
                        <a:rPr lang="es-ES" sz="1600" b="0" i="0" u="none" strike="noStrike" spc="-1" noProof="0" err="1">
                          <a:solidFill>
                            <a:srgbClr val="000000"/>
                          </a:solidFill>
                          <a:latin typeface="Arial"/>
                        </a:rPr>
                        <a:t>Account</a:t>
                      </a:r>
                      <a:r>
                        <a:rPr lang="es-ES" sz="1600" b="0" i="0" u="none" strike="noStrike" spc="-1" noProof="0">
                          <a:solidFill>
                            <a:srgbClr val="000000"/>
                          </a:solidFill>
                          <a:latin typeface="Arial"/>
                        </a:rPr>
                        <a:t> en un futuro.</a:t>
                      </a:r>
                      <a:endParaRPr lang="es-ES"/>
                    </a:p>
                  </a:txBody>
                  <a:tcPr marL="50760" marR="5076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96228"/>
                  </a:ext>
                </a:extLst>
              </a:tr>
              <a:tr h="901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>
                          <a:latin typeface="Arial"/>
                        </a:rPr>
                        <a:t>RNF4</a:t>
                      </a:r>
                    </a:p>
                  </a:txBody>
                  <a:tcPr marL="50760" marR="507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4501"/>
                        </a:spcBef>
                        <a:buNone/>
                      </a:pPr>
                      <a:r>
                        <a:rPr lang="es-ES" sz="1600" b="0" strike="noStrike" spc="-1">
                          <a:latin typeface="Arial"/>
                        </a:rPr>
                        <a:t>Interfaz de la aplicación en Ingles.</a:t>
                      </a:r>
                    </a:p>
                  </a:txBody>
                  <a:tcPr marL="50760" marR="507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1" name="Rectángulo 160">
            <a:extLst>
              <a:ext uri="{FF2B5EF4-FFF2-40B4-BE49-F238E27FC236}">
                <a16:creationId xmlns:a16="http://schemas.microsoft.com/office/drawing/2014/main" id="{6B348794-E517-0880-D7EA-AC4BD6176F34}"/>
              </a:ext>
            </a:extLst>
          </p:cNvPr>
          <p:cNvSpPr/>
          <p:nvPr/>
        </p:nvSpPr>
        <p:spPr>
          <a:xfrm>
            <a:off x="1035360" y="900000"/>
            <a:ext cx="3775320" cy="59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1800" b="1" strike="noStrike" spc="-1">
                <a:latin typeface="Arial"/>
                <a:ea typeface="DejaVu Sans"/>
              </a:rPr>
              <a:t>REQUISITOS </a:t>
            </a:r>
            <a:r>
              <a:rPr lang="es-ES" b="1" spc="-1">
                <a:latin typeface="Arial"/>
                <a:ea typeface="DejaVu Sans"/>
              </a:rPr>
              <a:t>NO </a:t>
            </a:r>
            <a:r>
              <a:rPr lang="es-ES" sz="1800" b="1" strike="noStrike" spc="-1">
                <a:latin typeface="Arial"/>
                <a:ea typeface="DejaVu Sans"/>
              </a:rPr>
              <a:t>FUNCIONALES</a:t>
            </a:r>
            <a:endParaRPr lang="es-E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4791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>
            <a:alphaModFix amt="0"/>
          </a:blip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8"/>
          <p:cNvSpPr/>
          <p:nvPr/>
        </p:nvSpPr>
        <p:spPr>
          <a:xfrm>
            <a:off x="3492360" y="6585120"/>
            <a:ext cx="7163640" cy="6264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19"/>
          <p:cNvSpPr/>
          <p:nvPr/>
        </p:nvSpPr>
        <p:spPr>
          <a:xfrm>
            <a:off x="3935160" y="189000"/>
            <a:ext cx="6464880" cy="5515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20"/>
          <p:cNvSpPr/>
          <p:nvPr/>
        </p:nvSpPr>
        <p:spPr>
          <a:xfrm>
            <a:off x="3351240" y="230400"/>
            <a:ext cx="654588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   ESTUDIO DE ALTERNATIVAS</a:t>
            </a:r>
            <a:endParaRPr lang="es-ES" sz="2600" b="0" strike="noStrike" spc="-1">
              <a:latin typeface="Arial"/>
            </a:endParaRPr>
          </a:p>
        </p:txBody>
      </p:sp>
      <p:pic>
        <p:nvPicPr>
          <p:cNvPr id="190" name="Imagen 6"/>
          <p:cNvPicPr/>
          <p:nvPr/>
        </p:nvPicPr>
        <p:blipFill>
          <a:blip r:embed="rId4"/>
          <a:stretch/>
        </p:blipFill>
        <p:spPr>
          <a:xfrm>
            <a:off x="87480" y="51480"/>
            <a:ext cx="715680" cy="830520"/>
          </a:xfrm>
          <a:prstGeom prst="rect">
            <a:avLst/>
          </a:prstGeom>
          <a:ln w="0">
            <a:noFill/>
          </a:ln>
        </p:spPr>
      </p:pic>
      <p:pic>
        <p:nvPicPr>
          <p:cNvPr id="191" name="Imagen 7"/>
          <p:cNvPicPr/>
          <p:nvPr/>
        </p:nvPicPr>
        <p:blipFill>
          <a:blip r:embed="rId5"/>
          <a:stretch/>
        </p:blipFill>
        <p:spPr>
          <a:xfrm>
            <a:off x="11378520" y="16200"/>
            <a:ext cx="715680" cy="1040400"/>
          </a:xfrm>
          <a:prstGeom prst="rect">
            <a:avLst/>
          </a:prstGeom>
          <a:ln w="0">
            <a:noFill/>
          </a:ln>
        </p:spPr>
      </p:pic>
      <p:sp>
        <p:nvSpPr>
          <p:cNvPr id="192" name="CustomShape 21"/>
          <p:cNvSpPr/>
          <p:nvPr/>
        </p:nvSpPr>
        <p:spPr>
          <a:xfrm>
            <a:off x="772560" y="392040"/>
            <a:ext cx="961920" cy="200880"/>
          </a:xfrm>
          <a:custGeom>
            <a:avLst/>
            <a:gdLst/>
            <a:ahLst/>
            <a:cxnLst/>
            <a:rect l="l" t="t" r="r" b="b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22"/>
          <p:cNvSpPr/>
          <p:nvPr/>
        </p:nvSpPr>
        <p:spPr>
          <a:xfrm>
            <a:off x="1704960" y="392040"/>
            <a:ext cx="560160" cy="200880"/>
          </a:xfrm>
          <a:custGeom>
            <a:avLst/>
            <a:gdLst/>
            <a:ahLst/>
            <a:cxnLst/>
            <a:rect l="l" t="t" r="r" b="b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23"/>
          <p:cNvSpPr/>
          <p:nvPr/>
        </p:nvSpPr>
        <p:spPr>
          <a:xfrm>
            <a:off x="2227320" y="392040"/>
            <a:ext cx="446040" cy="200880"/>
          </a:xfrm>
          <a:custGeom>
            <a:avLst/>
            <a:gdLst/>
            <a:ahLst/>
            <a:cxnLst/>
            <a:rect l="l" t="t" r="r" b="b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24"/>
          <p:cNvSpPr/>
          <p:nvPr/>
        </p:nvSpPr>
        <p:spPr>
          <a:xfrm>
            <a:off x="2629080" y="392040"/>
            <a:ext cx="331560" cy="200880"/>
          </a:xfrm>
          <a:custGeom>
            <a:avLst/>
            <a:gdLst/>
            <a:ahLst/>
            <a:cxnLst/>
            <a:rect l="l" t="t" r="r" b="b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25"/>
          <p:cNvSpPr/>
          <p:nvPr/>
        </p:nvSpPr>
        <p:spPr>
          <a:xfrm>
            <a:off x="2991240" y="392040"/>
            <a:ext cx="215280" cy="200880"/>
          </a:xfrm>
          <a:custGeom>
            <a:avLst/>
            <a:gdLst/>
            <a:ahLst/>
            <a:cxnLst/>
            <a:rect l="l" t="t" r="r" b="b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26"/>
          <p:cNvSpPr/>
          <p:nvPr/>
        </p:nvSpPr>
        <p:spPr>
          <a:xfrm>
            <a:off x="2912040" y="392040"/>
            <a:ext cx="137880" cy="200880"/>
          </a:xfrm>
          <a:custGeom>
            <a:avLst/>
            <a:gdLst/>
            <a:ahLst/>
            <a:cxnLst/>
            <a:rect l="l" t="t" r="r" b="b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180"/>
          <p:cNvSpPr/>
          <p:nvPr/>
        </p:nvSpPr>
        <p:spPr>
          <a:xfrm>
            <a:off x="3960000" y="1080000"/>
            <a:ext cx="435636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ALTERNATIVA COMERCIAL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202" name="CustomShape 181"/>
          <p:cNvSpPr/>
          <p:nvPr/>
        </p:nvSpPr>
        <p:spPr>
          <a:xfrm>
            <a:off x="3619291" y="2722405"/>
            <a:ext cx="5036400" cy="35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ALTERNATIVA SOFTWARE LIBRE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203" name="CustomShape 182"/>
          <p:cNvSpPr/>
          <p:nvPr/>
        </p:nvSpPr>
        <p:spPr>
          <a:xfrm>
            <a:off x="3420000" y="4274886"/>
            <a:ext cx="5756400" cy="35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ALTERNATIVA DESARROLLO PROPIO</a:t>
            </a:r>
            <a:endParaRPr lang="es-ES" sz="2400" b="0" strike="noStrike" spc="-1">
              <a:latin typeface="Arial"/>
            </a:endParaRPr>
          </a:p>
        </p:txBody>
      </p:sp>
      <p:pic>
        <p:nvPicPr>
          <p:cNvPr id="2" name="Picture 1" descr="Key Insights into GDT's Successful SAP S/4HANA System Conversion - GDT">
            <a:extLst>
              <a:ext uri="{FF2B5EF4-FFF2-40B4-BE49-F238E27FC236}">
                <a16:creationId xmlns:a16="http://schemas.microsoft.com/office/drawing/2014/main" id="{462A7D21-961C-4D98-00D8-BB484809156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4217" r="3641" b="4819"/>
          <a:stretch/>
        </p:blipFill>
        <p:spPr>
          <a:xfrm>
            <a:off x="4778628" y="1559778"/>
            <a:ext cx="2632687" cy="116629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Picture 2" descr="Odoo Community - Virginia ERP | Official Odoo Partner">
            <a:extLst>
              <a:ext uri="{FF2B5EF4-FFF2-40B4-BE49-F238E27FC236}">
                <a16:creationId xmlns:a16="http://schemas.microsoft.com/office/drawing/2014/main" id="{EF9F6838-E163-8B49-D9AF-4849A419F3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8614" y="3193980"/>
            <a:ext cx="1894771" cy="107985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 descr="logo sencillo con dos colores para BM-COE ">
            <a:extLst>
              <a:ext uri="{FF2B5EF4-FFF2-40B4-BE49-F238E27FC236}">
                <a16:creationId xmlns:a16="http://schemas.microsoft.com/office/drawing/2014/main" id="{4C5E6147-EF5A-FA14-F0D8-7068B47B29E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9014" t="10681" r="15046" b="11111"/>
          <a:stretch/>
        </p:blipFill>
        <p:spPr>
          <a:xfrm>
            <a:off x="5382394" y="4794676"/>
            <a:ext cx="1431678" cy="169385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40cb4ee-dd48-4269-83b9-f1bf57435108">
      <Terms xmlns="http://schemas.microsoft.com/office/infopath/2007/PartnerControls"/>
    </lcf76f155ced4ddcb4097134ff3c332f>
    <TaxCatchAll xmlns="1a4b936e-7630-49ac-ad4c-1cf414ae8ca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D1AEF9E2480CE4D88AEBC66E1FB1F7A" ma:contentTypeVersion="12" ma:contentTypeDescription="Crear nuevo documento." ma:contentTypeScope="" ma:versionID="007ff19e8583fe821b3e22ff54560cc0">
  <xsd:schema xmlns:xsd="http://www.w3.org/2001/XMLSchema" xmlns:xs="http://www.w3.org/2001/XMLSchema" xmlns:p="http://schemas.microsoft.com/office/2006/metadata/properties" xmlns:ns2="040cb4ee-dd48-4269-83b9-f1bf57435108" xmlns:ns3="1a4b936e-7630-49ac-ad4c-1cf414ae8ca7" targetNamespace="http://schemas.microsoft.com/office/2006/metadata/properties" ma:root="true" ma:fieldsID="1d0920eeb4ee68adb296f60759b5f7c8" ns2:_="" ns3:_="">
    <xsd:import namespace="040cb4ee-dd48-4269-83b9-f1bf57435108"/>
    <xsd:import namespace="1a4b936e-7630-49ac-ad4c-1cf414ae8c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0cb4ee-dd48-4269-83b9-f1bf574351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6d1d3573-1e57-4bc1-a580-4b499a4a47b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4b936e-7630-49ac-ad4c-1cf414ae8ca7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3d7fdf07-d4df-4eab-ae37-4da939d5a2ea}" ma:internalName="TaxCatchAll" ma:showField="CatchAllData" ma:web="1a4b936e-7630-49ac-ad4c-1cf414ae8ca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E339A0-EAFD-4E5F-BA17-ADAFB40E2D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D085D8-EAF5-49C1-A405-0010E948311A}">
  <ds:schemaRefs>
    <ds:schemaRef ds:uri="040cb4ee-dd48-4269-83b9-f1bf57435108"/>
    <ds:schemaRef ds:uri="1a4b936e-7630-49ac-ad4c-1cf414ae8ca7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730EE70-73FB-450E-9EDB-1C8A2848C418}">
  <ds:schemaRefs>
    <ds:schemaRef ds:uri="040cb4ee-dd48-4269-83b9-f1bf57435108"/>
    <ds:schemaRef ds:uri="1a4b936e-7630-49ac-ad4c-1cf414ae8c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23</Slides>
  <Notes>21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Adolfo Soto</dc:creator>
  <dc:description/>
  <cp:revision>8</cp:revision>
  <dcterms:created xsi:type="dcterms:W3CDTF">2023-03-27T19:37:55Z</dcterms:created>
  <dcterms:modified xsi:type="dcterms:W3CDTF">2025-09-21T18:05:11Z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11</vt:r8>
  </property>
  <property fmtid="{D5CDD505-2E9C-101B-9397-08002B2CF9AE}" pid="3" name="PresentationFormat">
    <vt:lpwstr>Panorámica</vt:lpwstr>
  </property>
  <property fmtid="{D5CDD505-2E9C-101B-9397-08002B2CF9AE}" pid="4" name="Slides">
    <vt:r8>12</vt:r8>
  </property>
  <property fmtid="{D5CDD505-2E9C-101B-9397-08002B2CF9AE}" pid="5" name="ContentTypeId">
    <vt:lpwstr>0x0101009D1AEF9E2480CE4D88AEBC66E1FB1F7A</vt:lpwstr>
  </property>
  <property fmtid="{D5CDD505-2E9C-101B-9397-08002B2CF9AE}" pid="6" name="MediaServiceImageTags">
    <vt:lpwstr/>
  </property>
</Properties>
</file>