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9275aca7e5_0_1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9275aca7e5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9275aca7e5_0_17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9275aca7e5_0_1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906a9eaf1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906a9eaf1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8e11a9a2c3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8e11a9a2c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8e11a9a2c3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8e11a9a2c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941a3c207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941a3c207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8f34b8c56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8f34b8c5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941a3c207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941a3c207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941a3c2075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941a3c207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941a3c207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941a3c207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906a9eaf1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906a9eaf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95b3499b2b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95b3499b2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906a9eaf1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906a9eaf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9275aca7e5_0_17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9275aca7e5_0_1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8bdbfaeb65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8bdbfaeb65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9275aca7e5_0_17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9275aca7e5_0_1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9275aca7e5_0_1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9275aca7e5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9275aca7e5_0_17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9275aca7e5_0_1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8bdbfaeb65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8bdbfaeb65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0"/>
              </a:spcBef>
              <a:spcAft>
                <a:spcPts val="0"/>
              </a:spcAft>
              <a:buClr>
                <a:schemeClr val="lt1"/>
              </a:buClr>
              <a:buSzPts val="1400"/>
              <a:buChar char="○"/>
              <a:defRPr>
                <a:solidFill>
                  <a:schemeClr val="lt1"/>
                </a:solidFill>
              </a:defRPr>
            </a:lvl2pPr>
            <a:lvl3pPr marL="1371600" lvl="2" indent="-317500" algn="ctr" rtl="0">
              <a:spcBef>
                <a:spcPts val="0"/>
              </a:spcBef>
              <a:spcAft>
                <a:spcPts val="0"/>
              </a:spcAft>
              <a:buClr>
                <a:schemeClr val="lt1"/>
              </a:buClr>
              <a:buSzPts val="1400"/>
              <a:buChar char="■"/>
              <a:defRPr>
                <a:solidFill>
                  <a:schemeClr val="lt1"/>
                </a:solidFill>
              </a:defRPr>
            </a:lvl3pPr>
            <a:lvl4pPr marL="1828800" lvl="3" indent="-317500" algn="ctr" rtl="0">
              <a:spcBef>
                <a:spcPts val="0"/>
              </a:spcBef>
              <a:spcAft>
                <a:spcPts val="0"/>
              </a:spcAft>
              <a:buClr>
                <a:schemeClr val="lt1"/>
              </a:buClr>
              <a:buSzPts val="1400"/>
              <a:buChar char="●"/>
              <a:defRPr>
                <a:solidFill>
                  <a:schemeClr val="lt1"/>
                </a:solidFill>
              </a:defRPr>
            </a:lvl4pPr>
            <a:lvl5pPr marL="2286000" lvl="4" indent="-317500" algn="ctr" rtl="0">
              <a:spcBef>
                <a:spcPts val="0"/>
              </a:spcBef>
              <a:spcAft>
                <a:spcPts val="0"/>
              </a:spcAft>
              <a:buClr>
                <a:schemeClr val="lt1"/>
              </a:buClr>
              <a:buSzPts val="1400"/>
              <a:buChar char="○"/>
              <a:defRPr>
                <a:solidFill>
                  <a:schemeClr val="lt1"/>
                </a:solidFill>
              </a:defRPr>
            </a:lvl5pPr>
            <a:lvl6pPr marL="2743200" lvl="5" indent="-317500" algn="ctr" rtl="0">
              <a:spcBef>
                <a:spcPts val="0"/>
              </a:spcBef>
              <a:spcAft>
                <a:spcPts val="0"/>
              </a:spcAft>
              <a:buClr>
                <a:schemeClr val="lt1"/>
              </a:buClr>
              <a:buSzPts val="1400"/>
              <a:buChar char="■"/>
              <a:defRPr>
                <a:solidFill>
                  <a:schemeClr val="lt1"/>
                </a:solidFill>
              </a:defRPr>
            </a:lvl6pPr>
            <a:lvl7pPr marL="3200400" lvl="6" indent="-317500" algn="ctr" rtl="0">
              <a:spcBef>
                <a:spcPts val="0"/>
              </a:spcBef>
              <a:spcAft>
                <a:spcPts val="0"/>
              </a:spcAft>
              <a:buClr>
                <a:schemeClr val="lt1"/>
              </a:buClr>
              <a:buSzPts val="1400"/>
              <a:buChar char="●"/>
              <a:defRPr>
                <a:solidFill>
                  <a:schemeClr val="lt1"/>
                </a:solidFill>
              </a:defRPr>
            </a:lvl7pPr>
            <a:lvl8pPr marL="3657600" lvl="7" indent="-317500" algn="ctr" rtl="0">
              <a:spcBef>
                <a:spcPts val="0"/>
              </a:spcBef>
              <a:spcAft>
                <a:spcPts val="0"/>
              </a:spcAft>
              <a:buClr>
                <a:schemeClr val="lt1"/>
              </a:buClr>
              <a:buSzPts val="1400"/>
              <a:buChar char="○"/>
              <a:defRPr>
                <a:solidFill>
                  <a:schemeClr val="lt1"/>
                </a:solidFill>
              </a:defRPr>
            </a:lvl8pPr>
            <a:lvl9pPr marL="4114800" lvl="8" indent="-317500" algn="ctr" rtl="0">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3"/>
          <p:cNvPicPr preferRelativeResize="0"/>
          <p:nvPr/>
        </p:nvPicPr>
        <p:blipFill>
          <a:blip r:embed="rId3">
            <a:alphaModFix/>
          </a:blip>
          <a:stretch>
            <a:fillRect/>
          </a:stretch>
        </p:blipFill>
        <p:spPr>
          <a:xfrm>
            <a:off x="0" y="0"/>
            <a:ext cx="9144001" cy="5143500"/>
          </a:xfrm>
          <a:prstGeom prst="rect">
            <a:avLst/>
          </a:prstGeom>
          <a:noFill/>
          <a:ln>
            <a:noFill/>
          </a:ln>
        </p:spPr>
      </p:pic>
      <p:sp>
        <p:nvSpPr>
          <p:cNvPr id="86" name="Google Shape;86;p13"/>
          <p:cNvSpPr txBox="1"/>
          <p:nvPr/>
        </p:nvSpPr>
        <p:spPr>
          <a:xfrm>
            <a:off x="2463950" y="282975"/>
            <a:ext cx="4509900" cy="569400"/>
          </a:xfrm>
          <a:prstGeom prst="rect">
            <a:avLst/>
          </a:prstGeom>
          <a:gradFill>
            <a:gsLst>
              <a:gs pos="0">
                <a:srgbClr val="DFE9FB"/>
              </a:gs>
              <a:gs pos="100000">
                <a:srgbClr val="6E9BE7"/>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Airline Customer Satisfaction </a:t>
            </a:r>
            <a:endParaRPr sz="2500" b="1">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p:nvPr/>
        </p:nvSpPr>
        <p:spPr>
          <a:xfrm>
            <a:off x="0" y="1434600"/>
            <a:ext cx="8832300" cy="3786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We divided the dataset into training and testing datasets.</a:t>
            </a:r>
            <a:endParaRPr>
              <a:latin typeface="Roboto"/>
              <a:ea typeface="Roboto"/>
              <a:cs typeface="Roboto"/>
              <a:sym typeface="Roboto"/>
            </a:endParaRPr>
          </a:p>
          <a:p>
            <a:pPr marL="914400" lvl="0" indent="0" algn="l" rtl="0">
              <a:spcBef>
                <a:spcPts val="0"/>
              </a:spcBef>
              <a:spcAft>
                <a:spcPts val="0"/>
              </a:spcAft>
              <a:buNone/>
            </a:pPr>
            <a:endParaRPr>
              <a:latin typeface="Roboto"/>
              <a:ea typeface="Roboto"/>
              <a:cs typeface="Roboto"/>
              <a:sym typeface="Roboto"/>
            </a:endParaRPr>
          </a:p>
          <a:p>
            <a:pPr marL="9144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We used encoding in order to convert categorical values of features into numerical ones.</a:t>
            </a:r>
            <a:endParaRPr>
              <a:latin typeface="Roboto"/>
              <a:ea typeface="Roboto"/>
              <a:cs typeface="Roboto"/>
              <a:sym typeface="Roboto"/>
            </a:endParaRPr>
          </a:p>
          <a:p>
            <a:pPr marL="1371600" lvl="0" indent="0" algn="l" rtl="0">
              <a:spcBef>
                <a:spcPts val="0"/>
              </a:spcBef>
              <a:spcAft>
                <a:spcPts val="0"/>
              </a:spcAft>
              <a:buNone/>
            </a:pPr>
            <a:endParaRPr>
              <a:latin typeface="Roboto"/>
              <a:ea typeface="Roboto"/>
              <a:cs typeface="Roboto"/>
              <a:sym typeface="Roboto"/>
            </a:endParaRPr>
          </a:p>
          <a:p>
            <a:pPr marL="914400" lvl="0" indent="0" algn="l" rtl="0">
              <a:spcBef>
                <a:spcPts val="0"/>
              </a:spcBef>
              <a:spcAft>
                <a:spcPts val="0"/>
              </a:spcAft>
              <a:buNone/>
            </a:pPr>
            <a:endParaRPr>
              <a:latin typeface="Roboto"/>
              <a:ea typeface="Roboto"/>
              <a:cs typeface="Roboto"/>
              <a:sym typeface="Roboto"/>
            </a:endParaRPr>
          </a:p>
          <a:p>
            <a:pPr marL="9144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We have discovered few outliers which are greater than max and smaller than min for each column and removed them.</a:t>
            </a:r>
            <a:endParaRPr>
              <a:latin typeface="Roboto"/>
              <a:ea typeface="Roboto"/>
              <a:cs typeface="Roboto"/>
              <a:sym typeface="Roboto"/>
            </a:endParaRPr>
          </a:p>
          <a:p>
            <a:pPr marL="914400" lvl="0" indent="0" algn="l" rtl="0">
              <a:spcBef>
                <a:spcPts val="0"/>
              </a:spcBef>
              <a:spcAft>
                <a:spcPts val="0"/>
              </a:spcAft>
              <a:buNone/>
            </a:pPr>
            <a:r>
              <a:rPr lang="en">
                <a:latin typeface="Roboto"/>
                <a:ea typeface="Roboto"/>
                <a:cs typeface="Roboto"/>
                <a:sym typeface="Roboto"/>
              </a:rPr>
              <a:t>Max value = Q3+1.5(Q3-Q1) , Min value = Q1-1.5(Q3-Q1)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Min max scaler is applied to ensure that it is in the given range between 0 and 1.</a:t>
            </a:r>
            <a:endParaRPr>
              <a:latin typeface="Roboto"/>
              <a:ea typeface="Roboto"/>
              <a:cs typeface="Roboto"/>
              <a:sym typeface="Roboto"/>
            </a:endParaRPr>
          </a:p>
          <a:p>
            <a:pPr marL="0" lvl="0" indent="0" algn="l" rtl="0">
              <a:spcBef>
                <a:spcPts val="0"/>
              </a:spcBef>
              <a:spcAft>
                <a:spcPts val="0"/>
              </a:spcAft>
              <a:buNone/>
            </a:pPr>
            <a:endParaRPr sz="1200">
              <a:solidFill>
                <a:srgbClr val="BDC1C6"/>
              </a:solidFill>
              <a:highlight>
                <a:srgbClr val="202124"/>
              </a:highlight>
              <a:latin typeface="Roboto"/>
              <a:ea typeface="Roboto"/>
              <a:cs typeface="Roboto"/>
              <a:sym typeface="Roboto"/>
            </a:endParaRPr>
          </a:p>
          <a:p>
            <a:pPr marL="0" lvl="0" indent="0" algn="l" rtl="0">
              <a:spcBef>
                <a:spcPts val="0"/>
              </a:spcBef>
              <a:spcAft>
                <a:spcPts val="0"/>
              </a:spcAft>
              <a:buNone/>
            </a:pPr>
            <a:endParaRPr sz="1200">
              <a:solidFill>
                <a:srgbClr val="BDC1C6"/>
              </a:solidFill>
              <a:highlight>
                <a:srgbClr val="202124"/>
              </a:highlight>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43" name="Google Shape;143;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r>
              <a:rPr lang="en" sz="2222" b="1">
                <a:solidFill>
                  <a:srgbClr val="202124"/>
                </a:solidFill>
              </a:rPr>
              <a:t>DATA PREPROCESSING</a:t>
            </a:r>
            <a:endParaRPr sz="2222" b="1">
              <a:solidFill>
                <a:srgbClr val="20212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3"/>
          <p:cNvPicPr preferRelativeResize="0"/>
          <p:nvPr/>
        </p:nvPicPr>
        <p:blipFill>
          <a:blip r:embed="rId3">
            <a:alphaModFix/>
          </a:blip>
          <a:stretch>
            <a:fillRect/>
          </a:stretch>
        </p:blipFill>
        <p:spPr>
          <a:xfrm>
            <a:off x="1669550" y="0"/>
            <a:ext cx="5804900" cy="4469725"/>
          </a:xfrm>
          <a:prstGeom prst="rect">
            <a:avLst/>
          </a:prstGeom>
          <a:noFill/>
          <a:ln>
            <a:noFill/>
          </a:ln>
        </p:spPr>
      </p:pic>
      <p:sp>
        <p:nvSpPr>
          <p:cNvPr id="149" name="Google Shape;149;p23"/>
          <p:cNvSpPr txBox="1">
            <a:spLocks noGrp="1"/>
          </p:cNvSpPr>
          <p:nvPr>
            <p:ph type="body" idx="1"/>
          </p:nvPr>
        </p:nvSpPr>
        <p:spPr>
          <a:xfrm>
            <a:off x="2530175" y="4469725"/>
            <a:ext cx="4623300" cy="462300"/>
          </a:xfrm>
          <a:prstGeom prst="rect">
            <a:avLst/>
          </a:prstGeom>
        </p:spPr>
        <p:txBody>
          <a:bodyPr spcFirstLastPara="1" wrap="square" lIns="91425" tIns="91425" rIns="91425" bIns="91425" anchor="ctr" anchorCtr="0">
            <a:normAutofit fontScale="92500"/>
          </a:bodyPr>
          <a:lstStyle/>
          <a:p>
            <a:pPr marL="0" lvl="0" indent="0" algn="l" rtl="0">
              <a:spcBef>
                <a:spcPts val="0"/>
              </a:spcBef>
              <a:spcAft>
                <a:spcPts val="0"/>
              </a:spcAft>
              <a:buNone/>
            </a:pPr>
            <a:r>
              <a:rPr lang="en" b="1"/>
              <a:t>Box plots for each column showing outliers</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4572000" y="170400"/>
            <a:ext cx="328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55" name="Google Shape;155;p24"/>
          <p:cNvSpPr txBox="1"/>
          <p:nvPr/>
        </p:nvSpPr>
        <p:spPr>
          <a:xfrm>
            <a:off x="1940700" y="170400"/>
            <a:ext cx="5262600" cy="492600"/>
          </a:xfrm>
          <a:prstGeom prst="rect">
            <a:avLst/>
          </a:prstGeom>
          <a:noFill/>
          <a:ln>
            <a:noFill/>
          </a:ln>
        </p:spPr>
        <p:txBody>
          <a:bodyPr spcFirstLastPara="1" wrap="square" lIns="91425" tIns="91425" rIns="91425" bIns="91425" anchor="t" anchorCtr="0">
            <a:spAutoFit/>
          </a:bodyPr>
          <a:lstStyle/>
          <a:p>
            <a:pPr marL="914400" lvl="0" indent="457200" algn="just" rtl="0">
              <a:spcBef>
                <a:spcPts val="0"/>
              </a:spcBef>
              <a:spcAft>
                <a:spcPts val="0"/>
              </a:spcAft>
              <a:buNone/>
            </a:pPr>
            <a:r>
              <a:rPr lang="en" sz="2000" b="1">
                <a:latin typeface="Roboto"/>
                <a:ea typeface="Roboto"/>
                <a:cs typeface="Roboto"/>
                <a:sym typeface="Roboto"/>
              </a:rPr>
              <a:t>MODELLING</a:t>
            </a:r>
            <a:endParaRPr/>
          </a:p>
        </p:txBody>
      </p:sp>
      <p:sp>
        <p:nvSpPr>
          <p:cNvPr id="156" name="Google Shape;156;p24"/>
          <p:cNvSpPr txBox="1"/>
          <p:nvPr/>
        </p:nvSpPr>
        <p:spPr>
          <a:xfrm>
            <a:off x="469450" y="810413"/>
            <a:ext cx="5184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Roboto"/>
                <a:ea typeface="Roboto"/>
                <a:cs typeface="Roboto"/>
                <a:sym typeface="Roboto"/>
              </a:rPr>
              <a:t>Model 1 : KNN with hyperparameter tuning</a:t>
            </a:r>
            <a:endParaRPr sz="1800">
              <a:latin typeface="Roboto"/>
              <a:ea typeface="Roboto"/>
              <a:cs typeface="Roboto"/>
              <a:sym typeface="Roboto"/>
            </a:endParaRPr>
          </a:p>
        </p:txBody>
      </p:sp>
      <p:pic>
        <p:nvPicPr>
          <p:cNvPr id="157" name="Google Shape;157;p24"/>
          <p:cNvPicPr preferRelativeResize="0"/>
          <p:nvPr/>
        </p:nvPicPr>
        <p:blipFill>
          <a:blip r:embed="rId3">
            <a:alphaModFix/>
          </a:blip>
          <a:stretch>
            <a:fillRect/>
          </a:stretch>
        </p:blipFill>
        <p:spPr>
          <a:xfrm>
            <a:off x="1846500" y="1511925"/>
            <a:ext cx="6134099" cy="2866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rgbClr val="202124"/>
                </a:solidFill>
              </a:rPr>
              <a:t>Model 2 : Decision Tree with hyperparameter tuning</a:t>
            </a:r>
            <a:endParaRPr sz="1800">
              <a:solidFill>
                <a:srgbClr val="202124"/>
              </a:solidFill>
            </a:endParaRPr>
          </a:p>
        </p:txBody>
      </p:sp>
      <p:pic>
        <p:nvPicPr>
          <p:cNvPr id="163" name="Google Shape;163;p25"/>
          <p:cNvPicPr preferRelativeResize="0"/>
          <p:nvPr/>
        </p:nvPicPr>
        <p:blipFill>
          <a:blip r:embed="rId3">
            <a:alphaModFix/>
          </a:blip>
          <a:stretch>
            <a:fillRect/>
          </a:stretch>
        </p:blipFill>
        <p:spPr>
          <a:xfrm>
            <a:off x="1405600" y="1148225"/>
            <a:ext cx="5870824" cy="3418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rgbClr val="202124"/>
                </a:solidFill>
              </a:rPr>
              <a:t>Model 3 : Random Forest</a:t>
            </a:r>
            <a:endParaRPr sz="1800">
              <a:solidFill>
                <a:srgbClr val="202124"/>
              </a:solidFill>
            </a:endParaRPr>
          </a:p>
        </p:txBody>
      </p:sp>
      <p:pic>
        <p:nvPicPr>
          <p:cNvPr id="169" name="Google Shape;169;p26"/>
          <p:cNvPicPr preferRelativeResize="0"/>
          <p:nvPr/>
        </p:nvPicPr>
        <p:blipFill>
          <a:blip r:embed="rId3">
            <a:alphaModFix/>
          </a:blip>
          <a:stretch>
            <a:fillRect/>
          </a:stretch>
        </p:blipFill>
        <p:spPr>
          <a:xfrm>
            <a:off x="2089400" y="1119875"/>
            <a:ext cx="4013425" cy="326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rgbClr val="202124"/>
                </a:solidFill>
              </a:rPr>
              <a:t>Model 4 : AdaBoost</a:t>
            </a:r>
            <a:endParaRPr sz="1800">
              <a:solidFill>
                <a:srgbClr val="202124"/>
              </a:solidFill>
            </a:endParaRPr>
          </a:p>
        </p:txBody>
      </p:sp>
      <p:pic>
        <p:nvPicPr>
          <p:cNvPr id="175" name="Google Shape;175;p27"/>
          <p:cNvPicPr preferRelativeResize="0"/>
          <p:nvPr/>
        </p:nvPicPr>
        <p:blipFill>
          <a:blip r:embed="rId3">
            <a:alphaModFix/>
          </a:blip>
          <a:stretch>
            <a:fillRect/>
          </a:stretch>
        </p:blipFill>
        <p:spPr>
          <a:xfrm>
            <a:off x="1183150" y="1241650"/>
            <a:ext cx="7019925" cy="3076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28"/>
          <p:cNvPicPr preferRelativeResize="0"/>
          <p:nvPr/>
        </p:nvPicPr>
        <p:blipFill rotWithShape="1">
          <a:blip r:embed="rId3">
            <a:alphaModFix/>
          </a:blip>
          <a:srcRect t="3232"/>
          <a:stretch/>
        </p:blipFill>
        <p:spPr>
          <a:xfrm>
            <a:off x="152400" y="492850"/>
            <a:ext cx="8458200" cy="4256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9"/>
          <p:cNvPicPr preferRelativeResize="0"/>
          <p:nvPr/>
        </p:nvPicPr>
        <p:blipFill>
          <a:blip r:embed="rId3">
            <a:alphaModFix/>
          </a:blip>
          <a:stretch>
            <a:fillRect/>
          </a:stretch>
        </p:blipFill>
        <p:spPr>
          <a:xfrm>
            <a:off x="142325" y="1283125"/>
            <a:ext cx="5645326" cy="2880650"/>
          </a:xfrm>
          <a:prstGeom prst="rect">
            <a:avLst/>
          </a:prstGeom>
          <a:noFill/>
          <a:ln>
            <a:noFill/>
          </a:ln>
        </p:spPr>
      </p:pic>
      <p:sp>
        <p:nvSpPr>
          <p:cNvPr id="186" name="Google Shape;186;p29"/>
          <p:cNvSpPr txBox="1">
            <a:spLocks noGrp="1"/>
          </p:cNvSpPr>
          <p:nvPr>
            <p:ph type="title"/>
          </p:nvPr>
        </p:nvSpPr>
        <p:spPr>
          <a:xfrm>
            <a:off x="311700" y="410000"/>
            <a:ext cx="7383300" cy="488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800" b="1">
                <a:solidFill>
                  <a:srgbClr val="202124"/>
                </a:solidFill>
              </a:rPr>
              <a:t>Model Comparison</a:t>
            </a:r>
            <a:endParaRPr sz="1800" b="1">
              <a:solidFill>
                <a:srgbClr val="202124"/>
              </a:solidFill>
            </a:endParaRPr>
          </a:p>
        </p:txBody>
      </p:sp>
      <p:sp>
        <p:nvSpPr>
          <p:cNvPr id="187" name="Google Shape;187;p29"/>
          <p:cNvSpPr txBox="1"/>
          <p:nvPr/>
        </p:nvSpPr>
        <p:spPr>
          <a:xfrm>
            <a:off x="5188200" y="1826750"/>
            <a:ext cx="36441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Roboto"/>
                <a:ea typeface="Roboto"/>
                <a:cs typeface="Roboto"/>
                <a:sym typeface="Roboto"/>
              </a:rPr>
              <a:t>From our observation, we have seen that the ROC for Random Forest model is high when compared to the other models.</a:t>
            </a:r>
            <a:endParaRPr sz="16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464100" y="562400"/>
            <a:ext cx="7383300" cy="488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800" b="1">
                <a:solidFill>
                  <a:srgbClr val="202124"/>
                </a:solidFill>
              </a:rPr>
              <a:t>Conclusion</a:t>
            </a:r>
            <a:endParaRPr sz="1800" b="1">
              <a:solidFill>
                <a:srgbClr val="202124"/>
              </a:solidFill>
            </a:endParaRPr>
          </a:p>
        </p:txBody>
      </p:sp>
      <p:sp>
        <p:nvSpPr>
          <p:cNvPr id="193" name="Google Shape;193;p30"/>
          <p:cNvSpPr txBox="1"/>
          <p:nvPr/>
        </p:nvSpPr>
        <p:spPr>
          <a:xfrm>
            <a:off x="1002300" y="1194000"/>
            <a:ext cx="63069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AutoNum type="arabicPeriod"/>
            </a:pPr>
            <a:r>
              <a:rPr lang="en">
                <a:latin typeface="Roboto"/>
                <a:ea typeface="Roboto"/>
                <a:cs typeface="Roboto"/>
                <a:sym typeface="Roboto"/>
              </a:rPr>
              <a:t>From our analysis, we conclude that Random Forest model is the best model.</a:t>
            </a:r>
            <a:endParaRPr>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en">
                <a:latin typeface="Roboto"/>
                <a:ea typeface="Roboto"/>
                <a:cs typeface="Roboto"/>
                <a:sym typeface="Roboto"/>
              </a:rPr>
              <a:t>Based on our visualization graphs, even though the satisfaction ratio is higher than the dissatisfied one we are trying to provide certain factors to bridge the gap between both of them resulting in higher satisfaction ratio.</a:t>
            </a:r>
            <a:endParaRPr>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en">
                <a:latin typeface="Roboto"/>
                <a:ea typeface="Roboto"/>
                <a:cs typeface="Roboto"/>
                <a:sym typeface="Roboto"/>
              </a:rPr>
              <a:t>Service of economy class should be made better, by incorporating better staff and refreshments, since they have higher dissatisfaction rate.</a:t>
            </a:r>
            <a:endParaRPr>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en">
                <a:latin typeface="Roboto"/>
                <a:ea typeface="Roboto"/>
                <a:cs typeface="Roboto"/>
                <a:sym typeface="Roboto"/>
              </a:rPr>
              <a:t>Also, males should be allowed to carry an extra bag like females as males have a higher dissatisfaction count.</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464100" y="562400"/>
            <a:ext cx="7383300" cy="488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800" b="1">
                <a:solidFill>
                  <a:srgbClr val="202124"/>
                </a:solidFill>
              </a:rPr>
              <a:t>Future Scope</a:t>
            </a:r>
            <a:endParaRPr sz="1800" b="1">
              <a:solidFill>
                <a:srgbClr val="202124"/>
              </a:solidFill>
            </a:endParaRPr>
          </a:p>
        </p:txBody>
      </p:sp>
      <p:sp>
        <p:nvSpPr>
          <p:cNvPr id="199" name="Google Shape;199;p31"/>
          <p:cNvSpPr txBox="1"/>
          <p:nvPr/>
        </p:nvSpPr>
        <p:spPr>
          <a:xfrm>
            <a:off x="949900" y="1438450"/>
            <a:ext cx="759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200" name="Google Shape;200;p31"/>
          <p:cNvSpPr txBox="1"/>
          <p:nvPr/>
        </p:nvSpPr>
        <p:spPr>
          <a:xfrm>
            <a:off x="765275" y="1240625"/>
            <a:ext cx="778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201" name="Google Shape;201;p31"/>
          <p:cNvSpPr txBox="1"/>
          <p:nvPr/>
        </p:nvSpPr>
        <p:spPr>
          <a:xfrm>
            <a:off x="1042225" y="1280200"/>
            <a:ext cx="7187700" cy="1939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To try implementing PCA or Dimension reductionality as the unsupervised machine learning technique to reduce the dimensionality of the dataset and preserve the original structure  inherit to the original dataset.</a:t>
            </a:r>
            <a:endParaRPr>
              <a:latin typeface="Roboto"/>
              <a:ea typeface="Roboto"/>
              <a:cs typeface="Roboto"/>
              <a:sym typeface="Roboto"/>
            </a:endParaRPr>
          </a:p>
          <a:p>
            <a:pPr marL="457200" lvl="0" indent="-330200" algn="l" rtl="0">
              <a:spcBef>
                <a:spcPts val="0"/>
              </a:spcBef>
              <a:spcAft>
                <a:spcPts val="0"/>
              </a:spcAft>
              <a:buSzPts val="1600"/>
              <a:buFont typeface="Roboto"/>
              <a:buChar char="●"/>
            </a:pPr>
            <a:r>
              <a:rPr lang="en">
                <a:highlight>
                  <a:srgbClr val="FFFFFF"/>
                </a:highlight>
                <a:latin typeface="Roboto"/>
                <a:ea typeface="Roboto"/>
                <a:cs typeface="Roboto"/>
                <a:sym typeface="Roboto"/>
              </a:rPr>
              <a:t>PCA being a statistical process that converts the observations of correlated features into a set of linearly uncorrelated features with the help of orthogonal transformation.</a:t>
            </a:r>
            <a:endParaRPr>
              <a:highlight>
                <a:srgbClr val="FFFFFF"/>
              </a:highlight>
              <a:latin typeface="Roboto"/>
              <a:ea typeface="Roboto"/>
              <a:cs typeface="Roboto"/>
              <a:sym typeface="Roboto"/>
            </a:endParaRPr>
          </a:p>
          <a:p>
            <a:pPr marL="457200" lvl="0" indent="-317500" algn="l" rtl="0">
              <a:spcBef>
                <a:spcPts val="0"/>
              </a:spcBef>
              <a:spcAft>
                <a:spcPts val="0"/>
              </a:spcAft>
              <a:buSzPts val="1400"/>
              <a:buFont typeface="Roboto"/>
              <a:buChar char="●"/>
            </a:pPr>
            <a:r>
              <a:rPr lang="en">
                <a:highlight>
                  <a:srgbClr val="FFFFFF"/>
                </a:highlight>
                <a:latin typeface="Roboto"/>
                <a:ea typeface="Roboto"/>
                <a:cs typeface="Roboto"/>
                <a:sym typeface="Roboto"/>
              </a:rPr>
              <a:t>Furthermore, the future scope is to try incorporate L1 Regularization i.e. Lasso regression as an advanced regression model.</a:t>
            </a:r>
            <a:endParaRPr>
              <a:highlight>
                <a:srgbClr val="FFFF00"/>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p:nvPr/>
        </p:nvSpPr>
        <p:spPr>
          <a:xfrm>
            <a:off x="2029300" y="1145650"/>
            <a:ext cx="5342700" cy="286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latin typeface="Roboto"/>
              <a:ea typeface="Roboto"/>
              <a:cs typeface="Roboto"/>
              <a:sym typeface="Roboto"/>
            </a:endParaRPr>
          </a:p>
          <a:p>
            <a:pPr marL="0" lvl="0" indent="0" algn="l" rtl="0">
              <a:spcBef>
                <a:spcPts val="0"/>
              </a:spcBef>
              <a:spcAft>
                <a:spcPts val="0"/>
              </a:spcAft>
              <a:buNone/>
            </a:pPr>
            <a:r>
              <a:rPr lang="en" sz="1600" b="1">
                <a:latin typeface="Roboto"/>
                <a:ea typeface="Roboto"/>
                <a:cs typeface="Roboto"/>
                <a:sym typeface="Roboto"/>
              </a:rPr>
              <a:t>Project Idea </a:t>
            </a:r>
            <a:r>
              <a:rPr lang="en" sz="1600">
                <a:latin typeface="Roboto"/>
                <a:ea typeface="Roboto"/>
                <a:cs typeface="Roboto"/>
                <a:sym typeface="Roboto"/>
              </a:rPr>
              <a:t>: The primary goal is to forecast if a potential customer will be satisfied with the service, given the specifics of the parameter values</a:t>
            </a:r>
            <a:endParaRPr sz="1600">
              <a:latin typeface="Roboto"/>
              <a:ea typeface="Roboto"/>
              <a:cs typeface="Roboto"/>
              <a:sym typeface="Roboto"/>
            </a:endParaRPr>
          </a:p>
          <a:p>
            <a:pPr marL="0" lvl="0" indent="0" algn="l" rtl="0">
              <a:spcBef>
                <a:spcPts val="0"/>
              </a:spcBef>
              <a:spcAft>
                <a:spcPts val="0"/>
              </a:spcAft>
              <a:buNone/>
            </a:pPr>
            <a:endParaRPr sz="1600">
              <a:latin typeface="Roboto"/>
              <a:ea typeface="Roboto"/>
              <a:cs typeface="Roboto"/>
              <a:sym typeface="Roboto"/>
            </a:endParaRPr>
          </a:p>
          <a:p>
            <a:pPr marL="0" lvl="0" indent="0" algn="l" rtl="0">
              <a:spcBef>
                <a:spcPts val="0"/>
              </a:spcBef>
              <a:spcAft>
                <a:spcPts val="0"/>
              </a:spcAft>
              <a:buNone/>
            </a:pPr>
            <a:endParaRPr sz="1600" b="1">
              <a:latin typeface="Roboto"/>
              <a:ea typeface="Roboto"/>
              <a:cs typeface="Roboto"/>
              <a:sym typeface="Roboto"/>
            </a:endParaRPr>
          </a:p>
          <a:p>
            <a:pPr marL="0" lvl="0" indent="0" algn="l" rtl="0">
              <a:spcBef>
                <a:spcPts val="0"/>
              </a:spcBef>
              <a:spcAft>
                <a:spcPts val="0"/>
              </a:spcAft>
              <a:buNone/>
            </a:pPr>
            <a:endParaRPr sz="1600" b="1">
              <a:latin typeface="Roboto"/>
              <a:ea typeface="Roboto"/>
              <a:cs typeface="Roboto"/>
              <a:sym typeface="Roboto"/>
            </a:endParaRPr>
          </a:p>
          <a:p>
            <a:pPr marL="0" lvl="0" indent="0" algn="l" rtl="0">
              <a:spcBef>
                <a:spcPts val="0"/>
              </a:spcBef>
              <a:spcAft>
                <a:spcPts val="0"/>
              </a:spcAft>
              <a:buNone/>
            </a:pPr>
            <a:r>
              <a:rPr lang="en" sz="1600" b="1">
                <a:latin typeface="Roboto"/>
                <a:ea typeface="Roboto"/>
                <a:cs typeface="Roboto"/>
                <a:sym typeface="Roboto"/>
              </a:rPr>
              <a:t>Motivation </a:t>
            </a:r>
            <a:r>
              <a:rPr lang="en" sz="1600">
                <a:latin typeface="Roboto"/>
                <a:ea typeface="Roboto"/>
                <a:cs typeface="Roboto"/>
                <a:sym typeface="Roboto"/>
              </a:rPr>
              <a:t>: To enhance the business value and customer loyalty of an aviation company, it is essential for Airlines to know their customer perception to offer them the most satisfying flying experience</a:t>
            </a:r>
            <a:endParaRPr sz="1600">
              <a:latin typeface="Roboto"/>
              <a:ea typeface="Roboto"/>
              <a:cs typeface="Roboto"/>
              <a:sym typeface="Roboto"/>
            </a:endParaRPr>
          </a:p>
        </p:txBody>
      </p:sp>
      <p:sp>
        <p:nvSpPr>
          <p:cNvPr id="93" name="Google Shape;93;p14"/>
          <p:cNvSpPr txBox="1"/>
          <p:nvPr/>
        </p:nvSpPr>
        <p:spPr>
          <a:xfrm>
            <a:off x="2146125" y="449300"/>
            <a:ext cx="3470400" cy="492600"/>
          </a:xfrm>
          <a:prstGeom prst="rect">
            <a:avLst/>
          </a:prstGeom>
          <a:noFill/>
          <a:ln>
            <a:noFill/>
          </a:ln>
        </p:spPr>
        <p:txBody>
          <a:bodyPr spcFirstLastPara="1" wrap="square" lIns="91425" tIns="91425" rIns="91425" bIns="91425" anchor="t" anchorCtr="0">
            <a:spAutoFit/>
          </a:bodyPr>
          <a:lstStyle/>
          <a:p>
            <a:pPr marL="914400" lvl="0" indent="457200" algn="l" rtl="0">
              <a:spcBef>
                <a:spcPts val="0"/>
              </a:spcBef>
              <a:spcAft>
                <a:spcPts val="0"/>
              </a:spcAft>
              <a:buNone/>
            </a:pPr>
            <a:r>
              <a:rPr lang="en" sz="2000" b="1">
                <a:latin typeface="Roboto"/>
                <a:ea typeface="Roboto"/>
                <a:cs typeface="Roboto"/>
                <a:sym typeface="Roboto"/>
              </a:rPr>
              <a:t>INTRODUCTION</a:t>
            </a:r>
            <a:endParaRPr sz="2000" b="1">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p:nvPr/>
        </p:nvSpPr>
        <p:spPr>
          <a:xfrm>
            <a:off x="1867575" y="1928825"/>
            <a:ext cx="50211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300" b="1">
                <a:latin typeface="Roboto"/>
                <a:ea typeface="Roboto"/>
                <a:cs typeface="Roboto"/>
                <a:sym typeface="Roboto"/>
              </a:rPr>
              <a:t>THANK YOU</a:t>
            </a:r>
            <a:endParaRPr sz="3300" b="1">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p:nvPr/>
        </p:nvSpPr>
        <p:spPr>
          <a:xfrm>
            <a:off x="899150" y="232375"/>
            <a:ext cx="2555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Roboto"/>
                <a:ea typeface="Roboto"/>
                <a:cs typeface="Roboto"/>
                <a:sym typeface="Roboto"/>
              </a:rPr>
              <a:t>DATA DESCRIPTION</a:t>
            </a:r>
            <a:endParaRPr sz="2000" b="1">
              <a:latin typeface="Roboto"/>
              <a:ea typeface="Roboto"/>
              <a:cs typeface="Roboto"/>
              <a:sym typeface="Roboto"/>
            </a:endParaRPr>
          </a:p>
        </p:txBody>
      </p:sp>
      <p:sp>
        <p:nvSpPr>
          <p:cNvPr id="99" name="Google Shape;99;p15"/>
          <p:cNvSpPr txBox="1"/>
          <p:nvPr/>
        </p:nvSpPr>
        <p:spPr>
          <a:xfrm>
            <a:off x="0" y="632575"/>
            <a:ext cx="4572000" cy="4494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This data set contains a survey on air passenger satisfaction. The following classification problem is set:</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It is necessary to predict which of the two levels of satisfaction with the airline the passenger belongs to</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914400" lvl="0" indent="-317500" algn="l" rtl="0">
              <a:spcBef>
                <a:spcPts val="0"/>
              </a:spcBef>
              <a:spcAft>
                <a:spcPts val="0"/>
              </a:spcAft>
              <a:buSzPts val="1400"/>
              <a:buFont typeface="Roboto"/>
              <a:buChar char="❏"/>
            </a:pPr>
            <a:r>
              <a:rPr lang="en">
                <a:latin typeface="Roboto"/>
                <a:ea typeface="Roboto"/>
                <a:cs typeface="Roboto"/>
                <a:sym typeface="Roboto"/>
              </a:rPr>
              <a:t>Satisfied</a:t>
            </a:r>
            <a:endParaRPr>
              <a:latin typeface="Roboto"/>
              <a:ea typeface="Roboto"/>
              <a:cs typeface="Roboto"/>
              <a:sym typeface="Roboto"/>
            </a:endParaRPr>
          </a:p>
          <a:p>
            <a:pPr marL="914400" lvl="0" indent="-317500" algn="l" rtl="0">
              <a:spcBef>
                <a:spcPts val="0"/>
              </a:spcBef>
              <a:spcAft>
                <a:spcPts val="0"/>
              </a:spcAft>
              <a:buSzPts val="1400"/>
              <a:buFont typeface="Roboto"/>
              <a:buChar char="❏"/>
            </a:pPr>
            <a:r>
              <a:rPr lang="en">
                <a:latin typeface="Roboto"/>
                <a:ea typeface="Roboto"/>
                <a:cs typeface="Roboto"/>
                <a:sym typeface="Roboto"/>
              </a:rPr>
              <a:t>Dissatisfied</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We have 1,29,880 rows and 23 rows in our dataset. </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b="1">
                <a:latin typeface="Roboto"/>
                <a:ea typeface="Roboto"/>
                <a:cs typeface="Roboto"/>
                <a:sym typeface="Roboto"/>
              </a:rPr>
              <a:t>Dependent variable/Target variable </a:t>
            </a:r>
            <a:r>
              <a:rPr lang="en">
                <a:latin typeface="Roboto"/>
                <a:ea typeface="Roboto"/>
                <a:cs typeface="Roboto"/>
                <a:sym typeface="Roboto"/>
              </a:rPr>
              <a:t>: satisfaction</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b="1">
                <a:latin typeface="Roboto"/>
                <a:ea typeface="Roboto"/>
                <a:cs typeface="Roboto"/>
                <a:sym typeface="Roboto"/>
              </a:rPr>
              <a:t>Independent variables</a:t>
            </a:r>
            <a:r>
              <a:rPr lang="en">
                <a:latin typeface="Roboto"/>
                <a:ea typeface="Roboto"/>
                <a:cs typeface="Roboto"/>
                <a:sym typeface="Roboto"/>
              </a:rPr>
              <a:t>: Attributes like Gender, Customer Type , Age etc.</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100" name="Google Shape;100;p15" descr="image"/>
          <p:cNvPicPr preferRelativeResize="0"/>
          <p:nvPr/>
        </p:nvPicPr>
        <p:blipFill>
          <a:blip r:embed="rId3">
            <a:alphaModFix/>
          </a:blip>
          <a:stretch>
            <a:fillRect/>
          </a:stretch>
        </p:blipFill>
        <p:spPr>
          <a:xfrm>
            <a:off x="4495100" y="51825"/>
            <a:ext cx="4648900" cy="4816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idx="4294967295"/>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r>
              <a:rPr lang="en" sz="2444" b="1">
                <a:solidFill>
                  <a:srgbClr val="202124"/>
                </a:solidFill>
              </a:rPr>
              <a:t>DATA VISUALIZATION</a:t>
            </a:r>
            <a:endParaRPr sz="2444" b="1">
              <a:solidFill>
                <a:srgbClr val="202124"/>
              </a:solidFill>
            </a:endParaRPr>
          </a:p>
        </p:txBody>
      </p:sp>
      <p:pic>
        <p:nvPicPr>
          <p:cNvPr id="106" name="Google Shape;106;p16"/>
          <p:cNvPicPr preferRelativeResize="0"/>
          <p:nvPr/>
        </p:nvPicPr>
        <p:blipFill>
          <a:blip r:embed="rId3">
            <a:alphaModFix/>
          </a:blip>
          <a:stretch>
            <a:fillRect/>
          </a:stretch>
        </p:blipFill>
        <p:spPr>
          <a:xfrm>
            <a:off x="143675" y="966100"/>
            <a:ext cx="8910600" cy="3516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17"/>
          <p:cNvPicPr preferRelativeResize="0"/>
          <p:nvPr/>
        </p:nvPicPr>
        <p:blipFill>
          <a:blip r:embed="rId3">
            <a:alphaModFix/>
          </a:blip>
          <a:stretch>
            <a:fillRect/>
          </a:stretch>
        </p:blipFill>
        <p:spPr>
          <a:xfrm>
            <a:off x="152400" y="152400"/>
            <a:ext cx="8839204" cy="4385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152400" y="152400"/>
            <a:ext cx="8839199" cy="4612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9"/>
          <p:cNvPicPr preferRelativeResize="0"/>
          <p:nvPr/>
        </p:nvPicPr>
        <p:blipFill rotWithShape="1">
          <a:blip r:embed="rId3">
            <a:alphaModFix/>
          </a:blip>
          <a:srcRect/>
          <a:stretch/>
        </p:blipFill>
        <p:spPr>
          <a:xfrm>
            <a:off x="152400" y="152400"/>
            <a:ext cx="8839204" cy="43634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body" idx="2"/>
          </p:nvPr>
        </p:nvSpPr>
        <p:spPr>
          <a:xfrm>
            <a:off x="0" y="1194025"/>
            <a:ext cx="3763200" cy="3375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a:t>If we observe the correlation plot, the columns ‘Arrival Delay in Minutes’ and ‘Departure Delay in Minutes’ are highly correlated with correlation value of 0.97.</a:t>
            </a:r>
            <a:endParaRPr/>
          </a:p>
          <a:p>
            <a:pPr marL="0" lvl="0" indent="0" algn="l" rtl="0">
              <a:spcBef>
                <a:spcPts val="1200"/>
              </a:spcBef>
              <a:spcAft>
                <a:spcPts val="0"/>
              </a:spcAft>
              <a:buNone/>
            </a:pPr>
            <a:endParaRPr/>
          </a:p>
          <a:p>
            <a:pPr marL="457200" lvl="0" indent="-317500" algn="l" rtl="0">
              <a:spcBef>
                <a:spcPts val="1200"/>
              </a:spcBef>
              <a:spcAft>
                <a:spcPts val="0"/>
              </a:spcAft>
              <a:buSzPts val="1400"/>
              <a:buChar char="❖"/>
            </a:pPr>
            <a:r>
              <a:rPr lang="en"/>
              <a:t>Hence we exclude the column ‘Arrival Delay in Minutes’ to avoid multicollinearity</a:t>
            </a:r>
            <a:endParaRPr/>
          </a:p>
        </p:txBody>
      </p:sp>
      <p:sp>
        <p:nvSpPr>
          <p:cNvPr id="127" name="Google Shape;127;p20"/>
          <p:cNvSpPr txBox="1">
            <a:spLocks noGrp="1"/>
          </p:cNvSpPr>
          <p:nvPr>
            <p:ph type="body" idx="1"/>
          </p:nvPr>
        </p:nvSpPr>
        <p:spPr>
          <a:xfrm rot="10800000" flipH="1">
            <a:off x="311700" y="4569025"/>
            <a:ext cx="3207300" cy="29100"/>
          </a:xfrm>
          <a:prstGeom prst="rect">
            <a:avLst/>
          </a:prstGeom>
        </p:spPr>
        <p:txBody>
          <a:bodyPr spcFirstLastPara="1" wrap="square" lIns="91425" tIns="91425" rIns="91425" bIns="91425" anchor="t" anchorCtr="0">
            <a:normAutofit fontScale="25000" lnSpcReduction="20000"/>
          </a:bodyPr>
          <a:lstStyle/>
          <a:p>
            <a:pPr marL="0" lvl="0" indent="0" algn="l" rtl="0">
              <a:lnSpc>
                <a:spcPct val="100000"/>
              </a:lnSpc>
              <a:spcBef>
                <a:spcPts val="0"/>
              </a:spcBef>
              <a:spcAft>
                <a:spcPts val="0"/>
              </a:spcAft>
              <a:buNone/>
            </a:pPr>
            <a:endParaRPr sz="1400">
              <a:solidFill>
                <a:srgbClr val="000000"/>
              </a:solidFill>
            </a:endParaRPr>
          </a:p>
          <a:p>
            <a:pPr marL="457200" lvl="0" indent="0" algn="l" rtl="0">
              <a:lnSpc>
                <a:spcPct val="100000"/>
              </a:lnSpc>
              <a:spcBef>
                <a:spcPts val="0"/>
              </a:spcBef>
              <a:spcAft>
                <a:spcPts val="0"/>
              </a:spcAft>
              <a:buNone/>
            </a:pPr>
            <a:endParaRPr sz="1400">
              <a:solidFill>
                <a:srgbClr val="000000"/>
              </a:solidFill>
            </a:endParaRPr>
          </a:p>
          <a:p>
            <a:pPr marL="0" lvl="0" indent="0" algn="l" rtl="0">
              <a:lnSpc>
                <a:spcPct val="100000"/>
              </a:lnSpc>
              <a:spcBef>
                <a:spcPts val="0"/>
              </a:spcBef>
              <a:spcAft>
                <a:spcPts val="0"/>
              </a:spcAft>
              <a:buNone/>
            </a:pPr>
            <a:endParaRPr sz="1400">
              <a:solidFill>
                <a:srgbClr val="000000"/>
              </a:solidFill>
            </a:endParaRPr>
          </a:p>
          <a:p>
            <a:pPr marL="0" lvl="0" indent="0" algn="l" rtl="0">
              <a:lnSpc>
                <a:spcPct val="100000"/>
              </a:lnSpc>
              <a:spcBef>
                <a:spcPts val="0"/>
              </a:spcBef>
              <a:spcAft>
                <a:spcPts val="0"/>
              </a:spcAft>
              <a:buNone/>
            </a:pPr>
            <a:endParaRPr sz="1400">
              <a:solidFill>
                <a:srgbClr val="000000"/>
              </a:solidFill>
            </a:endParaRPr>
          </a:p>
          <a:p>
            <a:pPr marL="0" lvl="0" indent="0" algn="l" rtl="0">
              <a:lnSpc>
                <a:spcPct val="100000"/>
              </a:lnSpc>
              <a:spcBef>
                <a:spcPts val="0"/>
              </a:spcBef>
              <a:spcAft>
                <a:spcPts val="0"/>
              </a:spcAft>
              <a:buNone/>
            </a:pPr>
            <a:endParaRPr/>
          </a:p>
        </p:txBody>
      </p:sp>
      <p:pic>
        <p:nvPicPr>
          <p:cNvPr id="128" name="Google Shape;128;p20"/>
          <p:cNvPicPr preferRelativeResize="0"/>
          <p:nvPr/>
        </p:nvPicPr>
        <p:blipFill>
          <a:blip r:embed="rId3">
            <a:alphaModFix/>
          </a:blip>
          <a:stretch>
            <a:fillRect/>
          </a:stretch>
        </p:blipFill>
        <p:spPr>
          <a:xfrm>
            <a:off x="3576442" y="0"/>
            <a:ext cx="5567565" cy="5143500"/>
          </a:xfrm>
          <a:prstGeom prst="rect">
            <a:avLst/>
          </a:prstGeom>
          <a:noFill/>
          <a:ln>
            <a:noFill/>
          </a:ln>
        </p:spPr>
      </p:pic>
      <p:sp>
        <p:nvSpPr>
          <p:cNvPr id="129" name="Google Shape;129;p20"/>
          <p:cNvSpPr txBox="1">
            <a:spLocks noGrp="1"/>
          </p:cNvSpPr>
          <p:nvPr>
            <p:ph type="title"/>
          </p:nvPr>
        </p:nvSpPr>
        <p:spPr>
          <a:xfrm>
            <a:off x="488175" y="410000"/>
            <a:ext cx="32751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00" b="1">
                <a:solidFill>
                  <a:srgbClr val="202124"/>
                </a:solidFill>
              </a:rPr>
              <a:t>CORRELATION PLOT</a:t>
            </a:r>
            <a:endParaRPr sz="1100" b="1">
              <a:solidFill>
                <a:srgbClr val="20212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p:nvPr/>
        </p:nvSpPr>
        <p:spPr>
          <a:xfrm>
            <a:off x="244175" y="1102175"/>
            <a:ext cx="86430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We have discovered the dataset for duplicates. There are no duplicates found in the dataset.</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We checked for count of null values in each column. There are no null values found in the dataset.</a:t>
            </a:r>
            <a:endParaRPr>
              <a:latin typeface="Roboto"/>
              <a:ea typeface="Roboto"/>
              <a:cs typeface="Roboto"/>
              <a:sym typeface="Roboto"/>
            </a:endParaRPr>
          </a:p>
          <a:p>
            <a:pPr marL="0" lvl="0" indent="457200" algn="l" rtl="0">
              <a:spcBef>
                <a:spcPts val="0"/>
              </a:spcBef>
              <a:spcAft>
                <a:spcPts val="0"/>
              </a:spcAft>
              <a:buNone/>
            </a:pPr>
            <a:endParaRPr>
              <a:latin typeface="Roboto"/>
              <a:ea typeface="Roboto"/>
              <a:cs typeface="Roboto"/>
              <a:sym typeface="Roboto"/>
            </a:endParaRPr>
          </a:p>
          <a:p>
            <a:pPr marL="91440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35" name="Google Shape;135;p21"/>
          <p:cNvSpPr txBox="1"/>
          <p:nvPr/>
        </p:nvSpPr>
        <p:spPr>
          <a:xfrm>
            <a:off x="2838400" y="214300"/>
            <a:ext cx="41268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latin typeface="Roboto"/>
              <a:ea typeface="Roboto"/>
              <a:cs typeface="Roboto"/>
              <a:sym typeface="Roboto"/>
            </a:endParaRPr>
          </a:p>
          <a:p>
            <a:pPr marL="0" lvl="0" indent="0" algn="l" rtl="0">
              <a:spcBef>
                <a:spcPts val="0"/>
              </a:spcBef>
              <a:spcAft>
                <a:spcPts val="0"/>
              </a:spcAft>
              <a:buNone/>
            </a:pPr>
            <a:r>
              <a:rPr lang="en" sz="2000" b="1">
                <a:latin typeface="Roboto"/>
                <a:ea typeface="Roboto"/>
                <a:cs typeface="Roboto"/>
                <a:sym typeface="Roboto"/>
              </a:rPr>
              <a:t>DATA PREPROCESSING</a:t>
            </a:r>
            <a:endParaRPr sz="2000" b="1">
              <a:latin typeface="Roboto"/>
              <a:ea typeface="Roboto"/>
              <a:cs typeface="Roboto"/>
              <a:sym typeface="Roboto"/>
            </a:endParaRPr>
          </a:p>
        </p:txBody>
      </p:sp>
      <p:pic>
        <p:nvPicPr>
          <p:cNvPr id="136" name="Google Shape;136;p21"/>
          <p:cNvPicPr preferRelativeResize="0"/>
          <p:nvPr/>
        </p:nvPicPr>
        <p:blipFill rotWithShape="1">
          <a:blip r:embed="rId3">
            <a:alphaModFix/>
          </a:blip>
          <a:srcRect t="-22880" b="22880"/>
          <a:stretch/>
        </p:blipFill>
        <p:spPr>
          <a:xfrm>
            <a:off x="898975" y="1519100"/>
            <a:ext cx="4316875" cy="449050"/>
          </a:xfrm>
          <a:prstGeom prst="rect">
            <a:avLst/>
          </a:prstGeom>
          <a:noFill/>
          <a:ln>
            <a:noFill/>
          </a:ln>
        </p:spPr>
      </p:pic>
      <p:pic>
        <p:nvPicPr>
          <p:cNvPr id="137" name="Google Shape;137;p21"/>
          <p:cNvPicPr preferRelativeResize="0"/>
          <p:nvPr/>
        </p:nvPicPr>
        <p:blipFill>
          <a:blip r:embed="rId4">
            <a:alphaModFix/>
          </a:blip>
          <a:stretch>
            <a:fillRect/>
          </a:stretch>
        </p:blipFill>
        <p:spPr>
          <a:xfrm>
            <a:off x="1730475" y="2360275"/>
            <a:ext cx="3792075" cy="241765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557</Words>
  <Application>Microsoft Office PowerPoint</Application>
  <PresentationFormat>On-screen Show (16:9)</PresentationFormat>
  <Paragraphs>70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Roboto</vt:lpstr>
      <vt:lpstr>Arial</vt:lpstr>
      <vt:lpstr>Geometric</vt:lpstr>
      <vt:lpstr>PowerPoint Presentation</vt:lpstr>
      <vt:lpstr>PowerPoint Presentation</vt:lpstr>
      <vt:lpstr>PowerPoint Presentation</vt:lpstr>
      <vt:lpstr>     DATA VISUALIZATION</vt:lpstr>
      <vt:lpstr>PowerPoint Presentation</vt:lpstr>
      <vt:lpstr>PowerPoint Presentation</vt:lpstr>
      <vt:lpstr>PowerPoint Presentation</vt:lpstr>
      <vt:lpstr>CORRELATION PLOT</vt:lpstr>
      <vt:lpstr>PowerPoint Presentation</vt:lpstr>
      <vt:lpstr>     DATA PREPROCESSING</vt:lpstr>
      <vt:lpstr>PowerPoint Presentation</vt:lpstr>
      <vt:lpstr>PowerPoint Presentation</vt:lpstr>
      <vt:lpstr>Model 2 : Decision Tree with hyperparameter tuning</vt:lpstr>
      <vt:lpstr>Model 3 : Random Forest</vt:lpstr>
      <vt:lpstr>Model 4 : AdaBoost</vt:lpstr>
      <vt:lpstr>PowerPoint Presentation</vt:lpstr>
      <vt:lpstr>Model Comparison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Bachloo, Antrika</cp:lastModifiedBy>
  <cp:revision>1</cp:revision>
  <dcterms:modified xsi:type="dcterms:W3CDTF">2023-07-27T23:27:29Z</dcterms:modified>
</cp:coreProperties>
</file>