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78D7"/>
    <a:srgbClr val="5B9BD5"/>
    <a:srgbClr val="4CA1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p:restoredTop sz="97359" autoAdjust="0"/>
  </p:normalViewPr>
  <p:slideViewPr>
    <p:cSldViewPr snapToGrid="0" snapToObjects="1">
      <p:cViewPr>
        <p:scale>
          <a:sx n="125" d="100"/>
          <a:sy n="125" d="100"/>
        </p:scale>
        <p:origin x="1494"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871E2-D388-5A46-BA12-6FE89D495AF5}" type="datetimeFigureOut">
              <a:rPr lang="en-US" smtClean="0"/>
              <a:t>8/9/2017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71347-6322-1D4F-82F5-76F4ECEDB7A6}" type="slidenum">
              <a:rPr lang="en-US" smtClean="0"/>
              <a:t>‹#›</a:t>
            </a:fld>
            <a:endParaRPr lang="en-US"/>
          </a:p>
        </p:txBody>
      </p:sp>
    </p:spTree>
    <p:extLst>
      <p:ext uri="{BB962C8B-B14F-4D97-AF65-F5344CB8AC3E}">
        <p14:creationId xmlns:p14="http://schemas.microsoft.com/office/powerpoint/2010/main" val="77564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6553670-362A-3646-9779-3E0C777768DD}"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5FC4E-6352-3B48-BEB6-08AF37705FA9}" type="slidenum">
              <a:rPr lang="en-US" smtClean="0"/>
              <a:t>‹#›</a:t>
            </a:fld>
            <a:endParaRPr lang="en-US"/>
          </a:p>
        </p:txBody>
      </p:sp>
    </p:spTree>
    <p:extLst>
      <p:ext uri="{BB962C8B-B14F-4D97-AF65-F5344CB8AC3E}">
        <p14:creationId xmlns:p14="http://schemas.microsoft.com/office/powerpoint/2010/main" val="61264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553670-362A-3646-9779-3E0C777768DD}"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5FC4E-6352-3B48-BEB6-08AF37705FA9}" type="slidenum">
              <a:rPr lang="en-US" smtClean="0"/>
              <a:t>‹#›</a:t>
            </a:fld>
            <a:endParaRPr lang="en-US"/>
          </a:p>
        </p:txBody>
      </p:sp>
    </p:spTree>
    <p:extLst>
      <p:ext uri="{BB962C8B-B14F-4D97-AF65-F5344CB8AC3E}">
        <p14:creationId xmlns:p14="http://schemas.microsoft.com/office/powerpoint/2010/main" val="7049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553670-362A-3646-9779-3E0C777768DD}"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5FC4E-6352-3B48-BEB6-08AF37705FA9}" type="slidenum">
              <a:rPr lang="en-US" smtClean="0"/>
              <a:t>‹#›</a:t>
            </a:fld>
            <a:endParaRPr lang="en-US"/>
          </a:p>
        </p:txBody>
      </p:sp>
    </p:spTree>
    <p:extLst>
      <p:ext uri="{BB962C8B-B14F-4D97-AF65-F5344CB8AC3E}">
        <p14:creationId xmlns:p14="http://schemas.microsoft.com/office/powerpoint/2010/main" val="1570076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3AEE60-9914-6649-A0E9-D58640348D8A}" type="datetimeFigureOut">
              <a:rPr lang="en-US" smtClean="0">
                <a:solidFill>
                  <a:prstClr val="black">
                    <a:tint val="75000"/>
                  </a:prstClr>
                </a:solidFill>
              </a:rPr>
              <a:pPr/>
              <a:t>8/9/2017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0B53EB-0B4E-F841-9736-1DFD8782551B}"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AEE60-9914-6649-A0E9-D58640348D8A}" type="datetimeFigureOut">
              <a:rPr lang="en-US" smtClean="0">
                <a:solidFill>
                  <a:prstClr val="black">
                    <a:tint val="75000"/>
                  </a:prstClr>
                </a:solidFill>
              </a:rPr>
              <a:pPr/>
              <a:t>8/9/2017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0B53EB-0B4E-F841-9736-1DFD8782551B}"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AEE60-9914-6649-A0E9-D58640348D8A}" type="datetimeFigureOut">
              <a:rPr lang="en-US" smtClean="0">
                <a:solidFill>
                  <a:prstClr val="black">
                    <a:tint val="75000"/>
                  </a:prstClr>
                </a:solidFill>
              </a:rPr>
              <a:pPr/>
              <a:t>8/9/2017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0B53EB-0B4E-F841-9736-1DFD8782551B}"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3AEE60-9914-6649-A0E9-D58640348D8A}" type="datetimeFigureOut">
              <a:rPr lang="en-US" smtClean="0">
                <a:solidFill>
                  <a:prstClr val="black">
                    <a:tint val="75000"/>
                  </a:prstClr>
                </a:solidFill>
              </a:rPr>
              <a:pPr/>
              <a:t>8/9/2017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A0B53EB-0B4E-F841-9736-1DFD8782551B}"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AEE60-9914-6649-A0E9-D58640348D8A}" type="datetimeFigureOut">
              <a:rPr lang="en-US" smtClean="0">
                <a:solidFill>
                  <a:prstClr val="black">
                    <a:tint val="75000"/>
                  </a:prstClr>
                </a:solidFill>
              </a:rPr>
              <a:pPr/>
              <a:t>8/9/2017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A0B53EB-0B4E-F841-9736-1DFD8782551B}"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3AEE60-9914-6649-A0E9-D58640348D8A}" type="datetimeFigureOut">
              <a:rPr lang="en-US" smtClean="0">
                <a:solidFill>
                  <a:prstClr val="black">
                    <a:tint val="75000"/>
                  </a:prstClr>
                </a:solidFill>
              </a:rPr>
              <a:pPr/>
              <a:t>8/9/2017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A0B53EB-0B4E-F841-9736-1DFD8782551B}"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AEE60-9914-6649-A0E9-D58640348D8A}" type="datetimeFigureOut">
              <a:rPr lang="en-US" smtClean="0">
                <a:solidFill>
                  <a:prstClr val="black">
                    <a:tint val="75000"/>
                  </a:prstClr>
                </a:solidFill>
              </a:rPr>
              <a:pPr/>
              <a:t>8/9/2017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A0B53EB-0B4E-F841-9736-1DFD8782551B}"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AEE60-9914-6649-A0E9-D58640348D8A}" type="datetimeFigureOut">
              <a:rPr lang="en-US" smtClean="0">
                <a:solidFill>
                  <a:prstClr val="black">
                    <a:tint val="75000"/>
                  </a:prstClr>
                </a:solidFill>
              </a:rPr>
              <a:pPr/>
              <a:t>8/9/2017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A0B53EB-0B4E-F841-9736-1DFD8782551B}"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553670-362A-3646-9779-3E0C777768DD}"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5FC4E-6352-3B48-BEB6-08AF37705FA9}" type="slidenum">
              <a:rPr lang="en-US" smtClean="0"/>
              <a:t>‹#›</a:t>
            </a:fld>
            <a:endParaRPr lang="en-US"/>
          </a:p>
        </p:txBody>
      </p:sp>
    </p:spTree>
    <p:extLst>
      <p:ext uri="{BB962C8B-B14F-4D97-AF65-F5344CB8AC3E}">
        <p14:creationId xmlns:p14="http://schemas.microsoft.com/office/powerpoint/2010/main" val="1696533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AEE60-9914-6649-A0E9-D58640348D8A}" type="datetimeFigureOut">
              <a:rPr lang="en-US" smtClean="0">
                <a:solidFill>
                  <a:prstClr val="black">
                    <a:tint val="75000"/>
                  </a:prstClr>
                </a:solidFill>
              </a:rPr>
              <a:pPr/>
              <a:t>8/9/2017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A0B53EB-0B4E-F841-9736-1DFD8782551B}"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AEE60-9914-6649-A0E9-D58640348D8A}" type="datetimeFigureOut">
              <a:rPr lang="en-US" smtClean="0">
                <a:solidFill>
                  <a:prstClr val="black">
                    <a:tint val="75000"/>
                  </a:prstClr>
                </a:solidFill>
              </a:rPr>
              <a:pPr/>
              <a:t>8/9/2017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0B53EB-0B4E-F841-9736-1DFD8782551B}"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AEE60-9914-6649-A0E9-D58640348D8A}" type="datetimeFigureOut">
              <a:rPr lang="en-US" smtClean="0">
                <a:solidFill>
                  <a:prstClr val="black">
                    <a:tint val="75000"/>
                  </a:prstClr>
                </a:solidFill>
              </a:rPr>
              <a:pPr/>
              <a:t>8/9/2017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A0B53EB-0B4E-F841-9736-1DFD8782551B}"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787460"/>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680653"/>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53670-362A-3646-9779-3E0C777768DD}"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5FC4E-6352-3B48-BEB6-08AF37705FA9}" type="slidenum">
              <a:rPr lang="en-US" smtClean="0"/>
              <a:t>‹#›</a:t>
            </a:fld>
            <a:endParaRPr lang="en-US"/>
          </a:p>
        </p:txBody>
      </p:sp>
    </p:spTree>
    <p:extLst>
      <p:ext uri="{BB962C8B-B14F-4D97-AF65-F5344CB8AC3E}">
        <p14:creationId xmlns:p14="http://schemas.microsoft.com/office/powerpoint/2010/main" val="149433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553670-362A-3646-9779-3E0C777768DD}" type="datetimeFigureOut">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5FC4E-6352-3B48-BEB6-08AF37705FA9}" type="slidenum">
              <a:rPr lang="en-US" smtClean="0"/>
              <a:t>‹#›</a:t>
            </a:fld>
            <a:endParaRPr lang="en-US"/>
          </a:p>
        </p:txBody>
      </p:sp>
    </p:spTree>
    <p:extLst>
      <p:ext uri="{BB962C8B-B14F-4D97-AF65-F5344CB8AC3E}">
        <p14:creationId xmlns:p14="http://schemas.microsoft.com/office/powerpoint/2010/main" val="51906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553670-362A-3646-9779-3E0C777768DD}" type="datetimeFigureOut">
              <a:rPr lang="en-US" smtClean="0"/>
              <a:t>8/9/2017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55FC4E-6352-3B48-BEB6-08AF37705FA9}" type="slidenum">
              <a:rPr lang="en-US" smtClean="0"/>
              <a:t>‹#›</a:t>
            </a:fld>
            <a:endParaRPr lang="en-US"/>
          </a:p>
        </p:txBody>
      </p:sp>
    </p:spTree>
    <p:extLst>
      <p:ext uri="{BB962C8B-B14F-4D97-AF65-F5344CB8AC3E}">
        <p14:creationId xmlns:p14="http://schemas.microsoft.com/office/powerpoint/2010/main" val="77257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553670-362A-3646-9779-3E0C777768DD}" type="datetimeFigureOut">
              <a:rPr lang="en-US" smtClean="0"/>
              <a:t>8/9/2017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55FC4E-6352-3B48-BEB6-08AF37705FA9}" type="slidenum">
              <a:rPr lang="en-US" smtClean="0"/>
              <a:t>‹#›</a:t>
            </a:fld>
            <a:endParaRPr lang="en-US"/>
          </a:p>
        </p:txBody>
      </p:sp>
    </p:spTree>
    <p:extLst>
      <p:ext uri="{BB962C8B-B14F-4D97-AF65-F5344CB8AC3E}">
        <p14:creationId xmlns:p14="http://schemas.microsoft.com/office/powerpoint/2010/main" val="101784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53670-362A-3646-9779-3E0C777768DD}" type="datetimeFigureOut">
              <a:rPr lang="en-US" smtClean="0"/>
              <a:t>8/9/2017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55FC4E-6352-3B48-BEB6-08AF37705FA9}" type="slidenum">
              <a:rPr lang="en-US" smtClean="0"/>
              <a:t>‹#›</a:t>
            </a:fld>
            <a:endParaRPr lang="en-US"/>
          </a:p>
        </p:txBody>
      </p:sp>
    </p:spTree>
    <p:extLst>
      <p:ext uri="{BB962C8B-B14F-4D97-AF65-F5344CB8AC3E}">
        <p14:creationId xmlns:p14="http://schemas.microsoft.com/office/powerpoint/2010/main" val="7309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553670-362A-3646-9779-3E0C777768DD}" type="datetimeFigureOut">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5FC4E-6352-3B48-BEB6-08AF37705FA9}" type="slidenum">
              <a:rPr lang="en-US" smtClean="0"/>
              <a:t>‹#›</a:t>
            </a:fld>
            <a:endParaRPr lang="en-US"/>
          </a:p>
        </p:txBody>
      </p:sp>
    </p:spTree>
    <p:extLst>
      <p:ext uri="{BB962C8B-B14F-4D97-AF65-F5344CB8AC3E}">
        <p14:creationId xmlns:p14="http://schemas.microsoft.com/office/powerpoint/2010/main" val="7432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553670-362A-3646-9779-3E0C777768DD}" type="datetimeFigureOut">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5FC4E-6352-3B48-BEB6-08AF37705FA9}" type="slidenum">
              <a:rPr lang="en-US" smtClean="0"/>
              <a:t>‹#›</a:t>
            </a:fld>
            <a:endParaRPr lang="en-US"/>
          </a:p>
        </p:txBody>
      </p:sp>
    </p:spTree>
    <p:extLst>
      <p:ext uri="{BB962C8B-B14F-4D97-AF65-F5344CB8AC3E}">
        <p14:creationId xmlns:p14="http://schemas.microsoft.com/office/powerpoint/2010/main" val="155347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53670-362A-3646-9779-3E0C777768DD}" type="datetimeFigureOut">
              <a:rPr lang="en-US" smtClean="0"/>
              <a:t>8/9/2017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5FC4E-6352-3B48-BEB6-08AF37705FA9}" type="slidenum">
              <a:rPr lang="en-US" smtClean="0"/>
              <a:t>‹#›</a:t>
            </a:fld>
            <a:endParaRPr lang="en-US"/>
          </a:p>
        </p:txBody>
      </p:sp>
    </p:spTree>
    <p:extLst>
      <p:ext uri="{BB962C8B-B14F-4D97-AF65-F5344CB8AC3E}">
        <p14:creationId xmlns:p14="http://schemas.microsoft.com/office/powerpoint/2010/main" val="207724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AEE60-9914-6649-A0E9-D58640348D8A}" type="datetimeFigureOut">
              <a:rPr lang="en-US" smtClean="0">
                <a:solidFill>
                  <a:prstClr val="black">
                    <a:tint val="75000"/>
                  </a:prstClr>
                </a:solidFill>
              </a:rPr>
              <a:pPr/>
              <a:t>8/9/2017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B53EB-0B4E-F841-9736-1DFD878255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054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tif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4.tif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4.xml"/><Relationship Id="rId6" Type="http://schemas.openxmlformats.org/officeDocument/2006/relationships/image" Target="../media/image14.tiff"/><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tiff"/><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6167" y="1244824"/>
            <a:ext cx="2887083" cy="3270026"/>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93286" y="1293742"/>
            <a:ext cx="1351204" cy="307777"/>
          </a:xfrm>
          <a:prstGeom prst="rect">
            <a:avLst/>
          </a:prstGeom>
          <a:noFill/>
        </p:spPr>
        <p:txBody>
          <a:bodyPr wrap="none" rtlCol="0">
            <a:spAutoFit/>
          </a:bodyPr>
          <a:lstStyle/>
          <a:p>
            <a:r>
              <a:rPr lang="en-US" sz="1400" dirty="0"/>
              <a:t>Resource Group</a:t>
            </a:r>
          </a:p>
        </p:txBody>
      </p:sp>
      <p:sp>
        <p:nvSpPr>
          <p:cNvPr id="7" name="Rectangle 6"/>
          <p:cNvSpPr/>
          <p:nvPr/>
        </p:nvSpPr>
        <p:spPr>
          <a:xfrm>
            <a:off x="498214" y="1728911"/>
            <a:ext cx="2416436" cy="2564483"/>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00" y="1744525"/>
            <a:ext cx="457200" cy="457200"/>
          </a:xfrm>
          <a:prstGeom prst="rect">
            <a:avLst/>
          </a:prstGeom>
        </p:spPr>
      </p:pic>
      <p:sp>
        <p:nvSpPr>
          <p:cNvPr id="8" name="TextBox 7"/>
          <p:cNvSpPr txBox="1"/>
          <p:nvPr/>
        </p:nvSpPr>
        <p:spPr>
          <a:xfrm>
            <a:off x="994092" y="1711261"/>
            <a:ext cx="1314206" cy="523220"/>
          </a:xfrm>
          <a:prstGeom prst="rect">
            <a:avLst/>
          </a:prstGeom>
          <a:noFill/>
        </p:spPr>
        <p:txBody>
          <a:bodyPr wrap="none" rtlCol="0">
            <a:spAutoFit/>
          </a:bodyPr>
          <a:lstStyle/>
          <a:p>
            <a:r>
              <a:rPr lang="en-US" sz="1400" dirty="0"/>
              <a:t>HDInsight</a:t>
            </a:r>
            <a:br>
              <a:rPr lang="en-US" sz="1400" dirty="0"/>
            </a:br>
            <a:r>
              <a:rPr lang="en-US" sz="1400" dirty="0"/>
              <a:t>Hadoop Cluster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42" y="1265636"/>
            <a:ext cx="390144" cy="39014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90" y="2236712"/>
            <a:ext cx="780288" cy="780288"/>
          </a:xfrm>
          <a:prstGeom prst="rect">
            <a:avLst/>
          </a:prstGeom>
        </p:spPr>
      </p:pic>
      <p:sp>
        <p:nvSpPr>
          <p:cNvPr id="13" name="TextBox 12"/>
          <p:cNvSpPr txBox="1"/>
          <p:nvPr/>
        </p:nvSpPr>
        <p:spPr>
          <a:xfrm>
            <a:off x="622090" y="2911736"/>
            <a:ext cx="780288" cy="246221"/>
          </a:xfrm>
          <a:prstGeom prst="rect">
            <a:avLst/>
          </a:prstGeom>
          <a:noFill/>
        </p:spPr>
        <p:txBody>
          <a:bodyPr wrap="square" rtlCol="0">
            <a:spAutoFit/>
          </a:bodyPr>
          <a:lstStyle/>
          <a:p>
            <a:pPr algn="ctr"/>
            <a:r>
              <a:rPr lang="en-US" sz="1000" dirty="0"/>
              <a:t>Head 1</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987" y="2236712"/>
            <a:ext cx="780288" cy="780288"/>
          </a:xfrm>
          <a:prstGeom prst="rect">
            <a:avLst/>
          </a:prstGeom>
        </p:spPr>
      </p:pic>
      <p:sp>
        <p:nvSpPr>
          <p:cNvPr id="15" name="TextBox 14"/>
          <p:cNvSpPr txBox="1"/>
          <p:nvPr/>
        </p:nvSpPr>
        <p:spPr>
          <a:xfrm>
            <a:off x="1589987" y="2911736"/>
            <a:ext cx="780288" cy="246221"/>
          </a:xfrm>
          <a:prstGeom prst="rect">
            <a:avLst/>
          </a:prstGeom>
          <a:noFill/>
        </p:spPr>
        <p:txBody>
          <a:bodyPr wrap="square" rtlCol="0">
            <a:spAutoFit/>
          </a:bodyPr>
          <a:lstStyle/>
          <a:p>
            <a:pPr algn="ctr"/>
            <a:r>
              <a:rPr lang="en-US" sz="1000" dirty="0"/>
              <a:t>Head 2</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90" y="3251085"/>
            <a:ext cx="780288" cy="780288"/>
          </a:xfrm>
          <a:prstGeom prst="rect">
            <a:avLst/>
          </a:prstGeom>
        </p:spPr>
      </p:pic>
      <p:sp>
        <p:nvSpPr>
          <p:cNvPr id="17" name="TextBox 16"/>
          <p:cNvSpPr txBox="1"/>
          <p:nvPr/>
        </p:nvSpPr>
        <p:spPr>
          <a:xfrm>
            <a:off x="622090" y="3926109"/>
            <a:ext cx="780288" cy="246221"/>
          </a:xfrm>
          <a:prstGeom prst="rect">
            <a:avLst/>
          </a:prstGeom>
          <a:noFill/>
        </p:spPr>
        <p:txBody>
          <a:bodyPr wrap="square" rtlCol="0">
            <a:spAutoFit/>
          </a:bodyPr>
          <a:lstStyle/>
          <a:p>
            <a:pPr algn="ctr"/>
            <a:r>
              <a:rPr lang="en-US" sz="1000" dirty="0"/>
              <a:t>Worker 1</a:t>
            </a: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3530" y="3251085"/>
            <a:ext cx="780288" cy="780288"/>
          </a:xfrm>
          <a:prstGeom prst="rect">
            <a:avLst/>
          </a:prstGeom>
        </p:spPr>
      </p:pic>
      <p:sp>
        <p:nvSpPr>
          <p:cNvPr id="19" name="TextBox 18"/>
          <p:cNvSpPr txBox="1"/>
          <p:nvPr/>
        </p:nvSpPr>
        <p:spPr>
          <a:xfrm>
            <a:off x="1983530" y="3926109"/>
            <a:ext cx="780288" cy="246221"/>
          </a:xfrm>
          <a:prstGeom prst="rect">
            <a:avLst/>
          </a:prstGeom>
          <a:noFill/>
        </p:spPr>
        <p:txBody>
          <a:bodyPr wrap="square" rtlCol="0">
            <a:spAutoFit/>
          </a:bodyPr>
          <a:lstStyle/>
          <a:p>
            <a:pPr algn="ctr"/>
            <a:r>
              <a:rPr lang="en-US" sz="1000" dirty="0"/>
              <a:t>Worker N</a:t>
            </a:r>
          </a:p>
        </p:txBody>
      </p:sp>
      <p:sp>
        <p:nvSpPr>
          <p:cNvPr id="20" name="TextBox 19"/>
          <p:cNvSpPr txBox="1"/>
          <p:nvPr/>
        </p:nvSpPr>
        <p:spPr>
          <a:xfrm>
            <a:off x="1402378" y="3236962"/>
            <a:ext cx="581152" cy="584775"/>
          </a:xfrm>
          <a:prstGeom prst="rect">
            <a:avLst/>
          </a:prstGeom>
          <a:noFill/>
        </p:spPr>
        <p:txBody>
          <a:bodyPr wrap="square" rtlCol="0">
            <a:spAutoFit/>
          </a:bodyPr>
          <a:lstStyle/>
          <a:p>
            <a:pPr algn="ctr"/>
            <a:r>
              <a:rPr lang="mr-IN" sz="3200" b="1">
                <a:ea typeface="Calibri" charset="0"/>
                <a:cs typeface="Calibri" charset="0"/>
              </a:rPr>
              <a:t>…</a:t>
            </a:r>
            <a:endParaRPr lang="en-US" sz="3200" b="1" dirty="0">
              <a:ea typeface="Calibri" charset="0"/>
              <a:cs typeface="Calibri" charset="0"/>
            </a:endParaRPr>
          </a:p>
        </p:txBody>
      </p:sp>
      <p:sp>
        <p:nvSpPr>
          <p:cNvPr id="21" name="Rectangle 20"/>
          <p:cNvSpPr/>
          <p:nvPr/>
        </p:nvSpPr>
        <p:spPr>
          <a:xfrm>
            <a:off x="3410528" y="1244823"/>
            <a:ext cx="3493489" cy="4520165"/>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847647" y="1293743"/>
            <a:ext cx="1351204" cy="307777"/>
          </a:xfrm>
          <a:prstGeom prst="rect">
            <a:avLst/>
          </a:prstGeom>
          <a:noFill/>
        </p:spPr>
        <p:txBody>
          <a:bodyPr wrap="none" rtlCol="0">
            <a:spAutoFit/>
          </a:bodyPr>
          <a:lstStyle/>
          <a:p>
            <a:r>
              <a:rPr lang="en-US" sz="1400" dirty="0"/>
              <a:t>Resource Group</a:t>
            </a:r>
          </a:p>
        </p:txBody>
      </p:sp>
      <p:sp>
        <p:nvSpPr>
          <p:cNvPr id="23" name="Rectangle 22"/>
          <p:cNvSpPr/>
          <p:nvPr/>
        </p:nvSpPr>
        <p:spPr>
          <a:xfrm>
            <a:off x="3652575" y="1728912"/>
            <a:ext cx="3008554" cy="3804380"/>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261" y="1744526"/>
            <a:ext cx="457200" cy="457200"/>
          </a:xfrm>
          <a:prstGeom prst="rect">
            <a:avLst/>
          </a:prstGeom>
        </p:spPr>
      </p:pic>
      <p:sp>
        <p:nvSpPr>
          <p:cNvPr id="25" name="TextBox 24"/>
          <p:cNvSpPr txBox="1"/>
          <p:nvPr/>
        </p:nvSpPr>
        <p:spPr>
          <a:xfrm>
            <a:off x="4148453" y="1711262"/>
            <a:ext cx="1193981" cy="523220"/>
          </a:xfrm>
          <a:prstGeom prst="rect">
            <a:avLst/>
          </a:prstGeom>
          <a:noFill/>
        </p:spPr>
        <p:txBody>
          <a:bodyPr wrap="none" rtlCol="0">
            <a:spAutoFit/>
          </a:bodyPr>
          <a:lstStyle/>
          <a:p>
            <a:r>
              <a:rPr lang="en-US" sz="1400" dirty="0"/>
              <a:t>HDInsight</a:t>
            </a:r>
            <a:br>
              <a:rPr lang="en-US" sz="1400" dirty="0"/>
            </a:br>
            <a:r>
              <a:rPr lang="en-US" sz="1400" dirty="0"/>
              <a:t>HBase Cluster</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503" y="1265637"/>
            <a:ext cx="390144" cy="390144"/>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3052" y="3245378"/>
            <a:ext cx="780288" cy="780288"/>
          </a:xfrm>
          <a:prstGeom prst="rect">
            <a:avLst/>
          </a:prstGeom>
        </p:spPr>
      </p:pic>
      <p:sp>
        <p:nvSpPr>
          <p:cNvPr id="28" name="TextBox 27"/>
          <p:cNvSpPr txBox="1"/>
          <p:nvPr/>
        </p:nvSpPr>
        <p:spPr>
          <a:xfrm>
            <a:off x="3773052" y="3920402"/>
            <a:ext cx="780288" cy="400110"/>
          </a:xfrm>
          <a:prstGeom prst="rect">
            <a:avLst/>
          </a:prstGeom>
          <a:noFill/>
        </p:spPr>
        <p:txBody>
          <a:bodyPr wrap="square" rtlCol="0">
            <a:spAutoFit/>
          </a:bodyPr>
          <a:lstStyle/>
          <a:p>
            <a:pPr algn="ctr"/>
            <a:r>
              <a:rPr lang="en-US" sz="1000" dirty="0" err="1"/>
              <a:t>ZooKeeper</a:t>
            </a:r>
            <a:r>
              <a:rPr lang="en-US" sz="1000" dirty="0"/>
              <a:t> 1</a:t>
            </a: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949" y="3245378"/>
            <a:ext cx="780288" cy="780288"/>
          </a:xfrm>
          <a:prstGeom prst="rect">
            <a:avLst/>
          </a:prstGeom>
        </p:spPr>
      </p:pic>
      <p:sp>
        <p:nvSpPr>
          <p:cNvPr id="30" name="TextBox 29"/>
          <p:cNvSpPr txBox="1"/>
          <p:nvPr/>
        </p:nvSpPr>
        <p:spPr>
          <a:xfrm>
            <a:off x="4740949" y="3920402"/>
            <a:ext cx="780288" cy="400110"/>
          </a:xfrm>
          <a:prstGeom prst="rect">
            <a:avLst/>
          </a:prstGeom>
          <a:noFill/>
        </p:spPr>
        <p:txBody>
          <a:bodyPr wrap="square" rtlCol="0">
            <a:spAutoFit/>
          </a:bodyPr>
          <a:lstStyle/>
          <a:p>
            <a:pPr algn="ctr"/>
            <a:r>
              <a:rPr lang="en-US" sz="1000" dirty="0" err="1"/>
              <a:t>ZooKeeper</a:t>
            </a:r>
            <a:r>
              <a:rPr lang="en-US" sz="1000" dirty="0"/>
              <a:t> 2</a:t>
            </a: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3052" y="4342519"/>
            <a:ext cx="780288" cy="780288"/>
          </a:xfrm>
          <a:prstGeom prst="rect">
            <a:avLst/>
          </a:prstGeom>
        </p:spPr>
      </p:pic>
      <p:sp>
        <p:nvSpPr>
          <p:cNvPr id="32" name="TextBox 31"/>
          <p:cNvSpPr txBox="1"/>
          <p:nvPr/>
        </p:nvSpPr>
        <p:spPr>
          <a:xfrm>
            <a:off x="3773052" y="5017543"/>
            <a:ext cx="780288" cy="246221"/>
          </a:xfrm>
          <a:prstGeom prst="rect">
            <a:avLst/>
          </a:prstGeom>
          <a:noFill/>
        </p:spPr>
        <p:txBody>
          <a:bodyPr wrap="square" rtlCol="0">
            <a:spAutoFit/>
          </a:bodyPr>
          <a:lstStyle/>
          <a:p>
            <a:pPr algn="ctr"/>
            <a:r>
              <a:rPr lang="en-US" sz="1000" dirty="0"/>
              <a:t>Region 1</a:t>
            </a: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492" y="4342519"/>
            <a:ext cx="780288" cy="780288"/>
          </a:xfrm>
          <a:prstGeom prst="rect">
            <a:avLst/>
          </a:prstGeom>
        </p:spPr>
      </p:pic>
      <p:sp>
        <p:nvSpPr>
          <p:cNvPr id="34" name="TextBox 33"/>
          <p:cNvSpPr txBox="1"/>
          <p:nvPr/>
        </p:nvSpPr>
        <p:spPr>
          <a:xfrm>
            <a:off x="5134492" y="5017543"/>
            <a:ext cx="780288" cy="246221"/>
          </a:xfrm>
          <a:prstGeom prst="rect">
            <a:avLst/>
          </a:prstGeom>
          <a:noFill/>
        </p:spPr>
        <p:txBody>
          <a:bodyPr wrap="square" rtlCol="0">
            <a:spAutoFit/>
          </a:bodyPr>
          <a:lstStyle/>
          <a:p>
            <a:pPr algn="ctr"/>
            <a:r>
              <a:rPr lang="en-US" sz="1000" dirty="0"/>
              <a:t>Region N</a:t>
            </a:r>
          </a:p>
        </p:txBody>
      </p:sp>
      <p:sp>
        <p:nvSpPr>
          <p:cNvPr id="35" name="TextBox 34"/>
          <p:cNvSpPr txBox="1"/>
          <p:nvPr/>
        </p:nvSpPr>
        <p:spPr>
          <a:xfrm>
            <a:off x="4553340" y="4328396"/>
            <a:ext cx="581152" cy="584775"/>
          </a:xfrm>
          <a:prstGeom prst="rect">
            <a:avLst/>
          </a:prstGeom>
          <a:noFill/>
        </p:spPr>
        <p:txBody>
          <a:bodyPr wrap="square" rtlCol="0">
            <a:spAutoFit/>
          </a:bodyPr>
          <a:lstStyle/>
          <a:p>
            <a:pPr algn="ctr"/>
            <a:r>
              <a:rPr lang="mr-IN" sz="3200" b="1">
                <a:ea typeface="Calibri" charset="0"/>
                <a:cs typeface="Calibri" charset="0"/>
              </a:rPr>
              <a:t>…</a:t>
            </a:r>
            <a:endParaRPr lang="en-US" sz="3200" b="1" dirty="0">
              <a:ea typeface="Calibri" charset="0"/>
              <a:cs typeface="Calibri" charset="0"/>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3205" y="3245378"/>
            <a:ext cx="780288" cy="780288"/>
          </a:xfrm>
          <a:prstGeom prst="rect">
            <a:avLst/>
          </a:prstGeom>
        </p:spPr>
      </p:pic>
      <p:sp>
        <p:nvSpPr>
          <p:cNvPr id="37" name="TextBox 36"/>
          <p:cNvSpPr txBox="1"/>
          <p:nvPr/>
        </p:nvSpPr>
        <p:spPr>
          <a:xfrm>
            <a:off x="5713205" y="3920402"/>
            <a:ext cx="780288" cy="400110"/>
          </a:xfrm>
          <a:prstGeom prst="rect">
            <a:avLst/>
          </a:prstGeom>
          <a:noFill/>
        </p:spPr>
        <p:txBody>
          <a:bodyPr wrap="square" rtlCol="0">
            <a:spAutoFit/>
          </a:bodyPr>
          <a:lstStyle/>
          <a:p>
            <a:pPr algn="ctr"/>
            <a:r>
              <a:rPr lang="en-US" sz="1000" dirty="0" err="1"/>
              <a:t>ZooKeeper</a:t>
            </a:r>
            <a:r>
              <a:rPr lang="en-US" sz="1000" dirty="0"/>
              <a:t> 3</a:t>
            </a: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3052" y="2236713"/>
            <a:ext cx="780288" cy="780288"/>
          </a:xfrm>
          <a:prstGeom prst="rect">
            <a:avLst/>
          </a:prstGeom>
        </p:spPr>
      </p:pic>
      <p:sp>
        <p:nvSpPr>
          <p:cNvPr id="39" name="TextBox 38"/>
          <p:cNvSpPr txBox="1"/>
          <p:nvPr/>
        </p:nvSpPr>
        <p:spPr>
          <a:xfrm>
            <a:off x="3773052" y="2911737"/>
            <a:ext cx="780288" cy="246221"/>
          </a:xfrm>
          <a:prstGeom prst="rect">
            <a:avLst/>
          </a:prstGeom>
          <a:noFill/>
        </p:spPr>
        <p:txBody>
          <a:bodyPr wrap="square" rtlCol="0">
            <a:spAutoFit/>
          </a:bodyPr>
          <a:lstStyle/>
          <a:p>
            <a:pPr algn="ctr"/>
            <a:r>
              <a:rPr lang="en-US" sz="1000" dirty="0"/>
              <a:t>Head 1</a:t>
            </a:r>
          </a:p>
        </p:txBody>
      </p: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949" y="2236713"/>
            <a:ext cx="780288" cy="780288"/>
          </a:xfrm>
          <a:prstGeom prst="rect">
            <a:avLst/>
          </a:prstGeom>
        </p:spPr>
      </p:pic>
      <p:sp>
        <p:nvSpPr>
          <p:cNvPr id="41" name="TextBox 40"/>
          <p:cNvSpPr txBox="1"/>
          <p:nvPr/>
        </p:nvSpPr>
        <p:spPr>
          <a:xfrm>
            <a:off x="4740949" y="2911737"/>
            <a:ext cx="780288" cy="246221"/>
          </a:xfrm>
          <a:prstGeom prst="rect">
            <a:avLst/>
          </a:prstGeom>
          <a:noFill/>
        </p:spPr>
        <p:txBody>
          <a:bodyPr wrap="square" rtlCol="0">
            <a:spAutoFit/>
          </a:bodyPr>
          <a:lstStyle/>
          <a:p>
            <a:pPr algn="ctr"/>
            <a:r>
              <a:rPr lang="en-US" sz="1000" dirty="0"/>
              <a:t>Head 2</a:t>
            </a:r>
          </a:p>
        </p:txBody>
      </p:sp>
      <p:sp>
        <p:nvSpPr>
          <p:cNvPr id="44" name="Rectangle 43"/>
          <p:cNvSpPr/>
          <p:nvPr/>
        </p:nvSpPr>
        <p:spPr>
          <a:xfrm>
            <a:off x="7190493" y="1244823"/>
            <a:ext cx="3493489" cy="4520165"/>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627612" y="1293743"/>
            <a:ext cx="1351204" cy="307777"/>
          </a:xfrm>
          <a:prstGeom prst="rect">
            <a:avLst/>
          </a:prstGeom>
          <a:noFill/>
        </p:spPr>
        <p:txBody>
          <a:bodyPr wrap="none" rtlCol="0">
            <a:spAutoFit/>
          </a:bodyPr>
          <a:lstStyle/>
          <a:p>
            <a:r>
              <a:rPr lang="en-US" sz="1400" dirty="0"/>
              <a:t>Resource Group</a:t>
            </a:r>
          </a:p>
        </p:txBody>
      </p:sp>
      <p:sp>
        <p:nvSpPr>
          <p:cNvPr id="46" name="Rectangle 45"/>
          <p:cNvSpPr/>
          <p:nvPr/>
        </p:nvSpPr>
        <p:spPr>
          <a:xfrm>
            <a:off x="7432540" y="1728912"/>
            <a:ext cx="3008554" cy="3804380"/>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226" y="1744526"/>
            <a:ext cx="457200" cy="457200"/>
          </a:xfrm>
          <a:prstGeom prst="rect">
            <a:avLst/>
          </a:prstGeom>
        </p:spPr>
      </p:pic>
      <p:sp>
        <p:nvSpPr>
          <p:cNvPr id="48" name="TextBox 47"/>
          <p:cNvSpPr txBox="1"/>
          <p:nvPr/>
        </p:nvSpPr>
        <p:spPr>
          <a:xfrm>
            <a:off x="7928418" y="1711262"/>
            <a:ext cx="1177951" cy="523220"/>
          </a:xfrm>
          <a:prstGeom prst="rect">
            <a:avLst/>
          </a:prstGeom>
          <a:noFill/>
        </p:spPr>
        <p:txBody>
          <a:bodyPr wrap="none" rtlCol="0">
            <a:spAutoFit/>
          </a:bodyPr>
          <a:lstStyle/>
          <a:p>
            <a:r>
              <a:rPr lang="en-US" sz="1400" dirty="0"/>
              <a:t>HDInsight</a:t>
            </a:r>
            <a:br>
              <a:rPr lang="en-US" sz="1400" dirty="0"/>
            </a:br>
            <a:r>
              <a:rPr lang="en-US" sz="1400" dirty="0"/>
              <a:t>Storm Cluster</a:t>
            </a:r>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468" y="1265637"/>
            <a:ext cx="390144" cy="390144"/>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017" y="3245378"/>
            <a:ext cx="780288" cy="780288"/>
          </a:xfrm>
          <a:prstGeom prst="rect">
            <a:avLst/>
          </a:prstGeom>
        </p:spPr>
      </p:pic>
      <p:sp>
        <p:nvSpPr>
          <p:cNvPr id="51" name="TextBox 50"/>
          <p:cNvSpPr txBox="1"/>
          <p:nvPr/>
        </p:nvSpPr>
        <p:spPr>
          <a:xfrm>
            <a:off x="7553017" y="3920402"/>
            <a:ext cx="780288" cy="400110"/>
          </a:xfrm>
          <a:prstGeom prst="rect">
            <a:avLst/>
          </a:prstGeom>
          <a:noFill/>
        </p:spPr>
        <p:txBody>
          <a:bodyPr wrap="square" rtlCol="0">
            <a:spAutoFit/>
          </a:bodyPr>
          <a:lstStyle/>
          <a:p>
            <a:pPr algn="ctr"/>
            <a:r>
              <a:rPr lang="en-US" sz="1000" dirty="0" err="1"/>
              <a:t>ZooKeeper</a:t>
            </a:r>
            <a:r>
              <a:rPr lang="en-US" sz="1000" dirty="0"/>
              <a:t> 1</a:t>
            </a:r>
          </a:p>
        </p:txBody>
      </p:sp>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0914" y="3245378"/>
            <a:ext cx="780288" cy="780288"/>
          </a:xfrm>
          <a:prstGeom prst="rect">
            <a:avLst/>
          </a:prstGeom>
        </p:spPr>
      </p:pic>
      <p:sp>
        <p:nvSpPr>
          <p:cNvPr id="53" name="TextBox 52"/>
          <p:cNvSpPr txBox="1"/>
          <p:nvPr/>
        </p:nvSpPr>
        <p:spPr>
          <a:xfrm>
            <a:off x="8520914" y="3920402"/>
            <a:ext cx="780288" cy="400110"/>
          </a:xfrm>
          <a:prstGeom prst="rect">
            <a:avLst/>
          </a:prstGeom>
          <a:noFill/>
        </p:spPr>
        <p:txBody>
          <a:bodyPr wrap="square" rtlCol="0">
            <a:spAutoFit/>
          </a:bodyPr>
          <a:lstStyle/>
          <a:p>
            <a:pPr algn="ctr"/>
            <a:r>
              <a:rPr lang="en-US" sz="1000" dirty="0" err="1"/>
              <a:t>ZooKeeper</a:t>
            </a:r>
            <a:r>
              <a:rPr lang="en-US" sz="1000" dirty="0"/>
              <a:t> 2</a:t>
            </a:r>
          </a:p>
        </p:txBody>
      </p:sp>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017" y="4342519"/>
            <a:ext cx="780288" cy="780288"/>
          </a:xfrm>
          <a:prstGeom prst="rect">
            <a:avLst/>
          </a:prstGeom>
        </p:spPr>
      </p:pic>
      <p:sp>
        <p:nvSpPr>
          <p:cNvPr id="55" name="TextBox 54"/>
          <p:cNvSpPr txBox="1"/>
          <p:nvPr/>
        </p:nvSpPr>
        <p:spPr>
          <a:xfrm>
            <a:off x="7553017" y="5017543"/>
            <a:ext cx="780288" cy="400110"/>
          </a:xfrm>
          <a:prstGeom prst="rect">
            <a:avLst/>
          </a:prstGeom>
          <a:noFill/>
        </p:spPr>
        <p:txBody>
          <a:bodyPr wrap="square" rtlCol="0">
            <a:spAutoFit/>
          </a:bodyPr>
          <a:lstStyle/>
          <a:p>
            <a:pPr algn="ctr"/>
            <a:r>
              <a:rPr lang="en-US" sz="1000" dirty="0"/>
              <a:t>Supervisor 1</a:t>
            </a: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4457" y="4342519"/>
            <a:ext cx="780288" cy="780288"/>
          </a:xfrm>
          <a:prstGeom prst="rect">
            <a:avLst/>
          </a:prstGeom>
        </p:spPr>
      </p:pic>
      <p:sp>
        <p:nvSpPr>
          <p:cNvPr id="57" name="TextBox 56"/>
          <p:cNvSpPr txBox="1"/>
          <p:nvPr/>
        </p:nvSpPr>
        <p:spPr>
          <a:xfrm>
            <a:off x="8914457" y="5017543"/>
            <a:ext cx="780288" cy="400110"/>
          </a:xfrm>
          <a:prstGeom prst="rect">
            <a:avLst/>
          </a:prstGeom>
          <a:noFill/>
        </p:spPr>
        <p:txBody>
          <a:bodyPr wrap="square" rtlCol="0">
            <a:spAutoFit/>
          </a:bodyPr>
          <a:lstStyle/>
          <a:p>
            <a:pPr algn="ctr"/>
            <a:r>
              <a:rPr lang="en-US" sz="1000" dirty="0"/>
              <a:t>Supervisor N</a:t>
            </a:r>
          </a:p>
        </p:txBody>
      </p:sp>
      <p:sp>
        <p:nvSpPr>
          <p:cNvPr id="58" name="TextBox 57"/>
          <p:cNvSpPr txBox="1"/>
          <p:nvPr/>
        </p:nvSpPr>
        <p:spPr>
          <a:xfrm>
            <a:off x="8333305" y="4328396"/>
            <a:ext cx="581152" cy="584775"/>
          </a:xfrm>
          <a:prstGeom prst="rect">
            <a:avLst/>
          </a:prstGeom>
          <a:noFill/>
        </p:spPr>
        <p:txBody>
          <a:bodyPr wrap="square" rtlCol="0">
            <a:spAutoFit/>
          </a:bodyPr>
          <a:lstStyle/>
          <a:p>
            <a:pPr algn="ctr"/>
            <a:r>
              <a:rPr lang="mr-IN" sz="3200" b="1">
                <a:ea typeface="Calibri" charset="0"/>
                <a:cs typeface="Calibri" charset="0"/>
              </a:rPr>
              <a:t>…</a:t>
            </a:r>
            <a:endParaRPr lang="en-US" sz="3200" b="1" dirty="0">
              <a:ea typeface="Calibri" charset="0"/>
              <a:cs typeface="Calibri" charset="0"/>
            </a:endParaRPr>
          </a:p>
        </p:txBody>
      </p:sp>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3170" y="3245378"/>
            <a:ext cx="780288" cy="780288"/>
          </a:xfrm>
          <a:prstGeom prst="rect">
            <a:avLst/>
          </a:prstGeom>
        </p:spPr>
      </p:pic>
      <p:sp>
        <p:nvSpPr>
          <p:cNvPr id="60" name="TextBox 59"/>
          <p:cNvSpPr txBox="1"/>
          <p:nvPr/>
        </p:nvSpPr>
        <p:spPr>
          <a:xfrm>
            <a:off x="9493170" y="3920402"/>
            <a:ext cx="780288" cy="400110"/>
          </a:xfrm>
          <a:prstGeom prst="rect">
            <a:avLst/>
          </a:prstGeom>
          <a:noFill/>
        </p:spPr>
        <p:txBody>
          <a:bodyPr wrap="square" rtlCol="0">
            <a:spAutoFit/>
          </a:bodyPr>
          <a:lstStyle/>
          <a:p>
            <a:pPr algn="ctr"/>
            <a:r>
              <a:rPr lang="en-US" sz="1000" dirty="0" err="1"/>
              <a:t>ZooKeeper</a:t>
            </a:r>
            <a:r>
              <a:rPr lang="en-US" sz="1000" dirty="0"/>
              <a:t> 3</a:t>
            </a:r>
          </a:p>
        </p:txBody>
      </p:sp>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017" y="2236713"/>
            <a:ext cx="780288" cy="780288"/>
          </a:xfrm>
          <a:prstGeom prst="rect">
            <a:avLst/>
          </a:prstGeom>
        </p:spPr>
      </p:pic>
      <p:sp>
        <p:nvSpPr>
          <p:cNvPr id="62" name="TextBox 61"/>
          <p:cNvSpPr txBox="1"/>
          <p:nvPr/>
        </p:nvSpPr>
        <p:spPr>
          <a:xfrm>
            <a:off x="7553017" y="2911737"/>
            <a:ext cx="780288" cy="246221"/>
          </a:xfrm>
          <a:prstGeom prst="rect">
            <a:avLst/>
          </a:prstGeom>
          <a:noFill/>
        </p:spPr>
        <p:txBody>
          <a:bodyPr wrap="square" rtlCol="0">
            <a:spAutoFit/>
          </a:bodyPr>
          <a:lstStyle/>
          <a:p>
            <a:pPr algn="ctr"/>
            <a:r>
              <a:rPr lang="en-US" sz="1000" dirty="0"/>
              <a:t>Nimbus 1</a:t>
            </a:r>
          </a:p>
        </p:txBody>
      </p:sp>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0914" y="2236713"/>
            <a:ext cx="780288" cy="780288"/>
          </a:xfrm>
          <a:prstGeom prst="rect">
            <a:avLst/>
          </a:prstGeom>
        </p:spPr>
      </p:pic>
      <p:sp>
        <p:nvSpPr>
          <p:cNvPr id="64" name="TextBox 63"/>
          <p:cNvSpPr txBox="1"/>
          <p:nvPr/>
        </p:nvSpPr>
        <p:spPr>
          <a:xfrm>
            <a:off x="8520914" y="2911737"/>
            <a:ext cx="780288" cy="246221"/>
          </a:xfrm>
          <a:prstGeom prst="rect">
            <a:avLst/>
          </a:prstGeom>
          <a:noFill/>
        </p:spPr>
        <p:txBody>
          <a:bodyPr wrap="square" rtlCol="0">
            <a:spAutoFit/>
          </a:bodyPr>
          <a:lstStyle/>
          <a:p>
            <a:pPr algn="ctr"/>
            <a:r>
              <a:rPr lang="en-US" sz="1000" dirty="0"/>
              <a:t>Nimbus 2</a:t>
            </a:r>
          </a:p>
        </p:txBody>
      </p:sp>
    </p:spTree>
    <p:extLst>
      <p:ext uri="{BB962C8B-B14F-4D97-AF65-F5344CB8AC3E}">
        <p14:creationId xmlns:p14="http://schemas.microsoft.com/office/powerpoint/2010/main" val="731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700616" y="1192639"/>
            <a:ext cx="6649185" cy="23772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698916" y="376424"/>
            <a:ext cx="4059353" cy="3496826"/>
          </a:xfrm>
          <a:prstGeom prst="rect">
            <a:avLst/>
          </a:prstGeom>
          <a:solidFill>
            <a:srgbClr val="5B9BD5">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Sliding Window</a:t>
            </a:r>
            <a:br>
              <a:rPr lang="en-US" sz="1400" dirty="0">
                <a:solidFill>
                  <a:schemeClr val="tx1"/>
                </a:solidFill>
              </a:rPr>
            </a:br>
            <a:r>
              <a:rPr lang="en-US" sz="1100" dirty="0">
                <a:solidFill>
                  <a:schemeClr val="tx1"/>
                </a:solidFill>
              </a:rPr>
              <a:t>Duration = 2 Seconds</a:t>
            </a:r>
          </a:p>
          <a:p>
            <a:pPr algn="ctr"/>
            <a:r>
              <a:rPr lang="en-US" sz="1100" dirty="0">
                <a:solidFill>
                  <a:schemeClr val="tx1"/>
                </a:solidFill>
              </a:rPr>
              <a:t>Interval = 1 second</a:t>
            </a:r>
          </a:p>
          <a:p>
            <a:pPr algn="ctr"/>
            <a:endParaRPr lang="en-US" sz="1400" dirty="0"/>
          </a:p>
        </p:txBody>
      </p:sp>
      <p:sp>
        <p:nvSpPr>
          <p:cNvPr id="60" name="Rectangle 59"/>
          <p:cNvSpPr/>
          <p:nvPr/>
        </p:nvSpPr>
        <p:spPr>
          <a:xfrm>
            <a:off x="7783274" y="1613247"/>
            <a:ext cx="1708868" cy="1768510"/>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024230" y="2118017"/>
            <a:ext cx="1205395" cy="10584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bwMode="auto">
          <a:xfrm>
            <a:off x="8380299" y="2502256"/>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95</a:t>
            </a:r>
          </a:p>
        </p:txBody>
      </p:sp>
      <p:sp>
        <p:nvSpPr>
          <p:cNvPr id="63" name="TextBox 62"/>
          <p:cNvSpPr txBox="1"/>
          <p:nvPr/>
        </p:nvSpPr>
        <p:spPr>
          <a:xfrm>
            <a:off x="8024231" y="2122981"/>
            <a:ext cx="1205395" cy="307777"/>
          </a:xfrm>
          <a:prstGeom prst="rect">
            <a:avLst/>
          </a:prstGeom>
          <a:noFill/>
        </p:spPr>
        <p:txBody>
          <a:bodyPr wrap="none" rtlCol="0">
            <a:spAutoFit/>
          </a:bodyPr>
          <a:lstStyle/>
          <a:p>
            <a:r>
              <a:rPr lang="en-US" sz="1400" dirty="0">
                <a:solidFill>
                  <a:schemeClr val="bg2">
                    <a:lumMod val="25000"/>
                  </a:schemeClr>
                </a:solidFill>
              </a:rPr>
              <a:t>RDD for 00:01</a:t>
            </a:r>
          </a:p>
        </p:txBody>
      </p:sp>
      <p:sp>
        <p:nvSpPr>
          <p:cNvPr id="64" name="TextBox 63"/>
          <p:cNvSpPr txBox="1"/>
          <p:nvPr/>
        </p:nvSpPr>
        <p:spPr>
          <a:xfrm>
            <a:off x="8345617" y="2816369"/>
            <a:ext cx="540533" cy="276999"/>
          </a:xfrm>
          <a:prstGeom prst="rect">
            <a:avLst/>
          </a:prstGeom>
          <a:noFill/>
        </p:spPr>
        <p:txBody>
          <a:bodyPr wrap="none" rtlCol="0">
            <a:spAutoFit/>
          </a:bodyPr>
          <a:lstStyle/>
          <a:p>
            <a:r>
              <a:rPr lang="en-US" sz="1200" dirty="0"/>
              <a:t>00:01</a:t>
            </a:r>
          </a:p>
        </p:txBody>
      </p:sp>
      <p:sp>
        <p:nvSpPr>
          <p:cNvPr id="65" name="TextBox 64"/>
          <p:cNvSpPr txBox="1"/>
          <p:nvPr/>
        </p:nvSpPr>
        <p:spPr>
          <a:xfrm>
            <a:off x="7855084" y="1666032"/>
            <a:ext cx="1519006" cy="307777"/>
          </a:xfrm>
          <a:prstGeom prst="rect">
            <a:avLst/>
          </a:prstGeom>
          <a:noFill/>
        </p:spPr>
        <p:txBody>
          <a:bodyPr wrap="none" rtlCol="0">
            <a:spAutoFit/>
          </a:bodyPr>
          <a:lstStyle/>
          <a:p>
            <a:r>
              <a:rPr lang="en-US" sz="1400" dirty="0">
                <a:solidFill>
                  <a:schemeClr val="bg2">
                    <a:lumMod val="25000"/>
                  </a:schemeClr>
                </a:solidFill>
              </a:rPr>
              <a:t>Batch #1 for 00:01</a:t>
            </a:r>
          </a:p>
        </p:txBody>
      </p:sp>
      <p:sp>
        <p:nvSpPr>
          <p:cNvPr id="66" name="TextBox 65"/>
          <p:cNvSpPr txBox="1"/>
          <p:nvPr/>
        </p:nvSpPr>
        <p:spPr>
          <a:xfrm>
            <a:off x="3717396" y="1192639"/>
            <a:ext cx="997581" cy="369332"/>
          </a:xfrm>
          <a:prstGeom prst="rect">
            <a:avLst/>
          </a:prstGeom>
          <a:noFill/>
        </p:spPr>
        <p:txBody>
          <a:bodyPr wrap="none" rtlCol="0">
            <a:spAutoFit/>
          </a:bodyPr>
          <a:lstStyle/>
          <a:p>
            <a:r>
              <a:rPr lang="en-US" dirty="0" err="1"/>
              <a:t>DStream</a:t>
            </a:r>
            <a:endParaRPr lang="en-US" dirty="0"/>
          </a:p>
        </p:txBody>
      </p:sp>
      <p:sp>
        <p:nvSpPr>
          <p:cNvPr id="78" name="Rectangle 77"/>
          <p:cNvSpPr/>
          <p:nvPr/>
        </p:nvSpPr>
        <p:spPr>
          <a:xfrm>
            <a:off x="5856634" y="1613247"/>
            <a:ext cx="1708868" cy="1768510"/>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097590" y="2118017"/>
            <a:ext cx="1205395" cy="10584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6097591" y="2122981"/>
            <a:ext cx="1205395" cy="307777"/>
          </a:xfrm>
          <a:prstGeom prst="rect">
            <a:avLst/>
          </a:prstGeom>
          <a:noFill/>
        </p:spPr>
        <p:txBody>
          <a:bodyPr wrap="none" rtlCol="0">
            <a:spAutoFit/>
          </a:bodyPr>
          <a:lstStyle/>
          <a:p>
            <a:r>
              <a:rPr lang="en-US" sz="1400" dirty="0">
                <a:solidFill>
                  <a:schemeClr val="bg2">
                    <a:lumMod val="25000"/>
                  </a:schemeClr>
                </a:solidFill>
              </a:rPr>
              <a:t>RDD for 00:02</a:t>
            </a:r>
          </a:p>
        </p:txBody>
      </p:sp>
      <p:sp>
        <p:nvSpPr>
          <p:cNvPr id="83" name="TextBox 82"/>
          <p:cNvSpPr txBox="1"/>
          <p:nvPr/>
        </p:nvSpPr>
        <p:spPr>
          <a:xfrm>
            <a:off x="5928444" y="1666032"/>
            <a:ext cx="1519006" cy="307777"/>
          </a:xfrm>
          <a:prstGeom prst="rect">
            <a:avLst/>
          </a:prstGeom>
          <a:noFill/>
        </p:spPr>
        <p:txBody>
          <a:bodyPr wrap="none" rtlCol="0">
            <a:spAutoFit/>
          </a:bodyPr>
          <a:lstStyle/>
          <a:p>
            <a:r>
              <a:rPr lang="en-US" sz="1400" dirty="0">
                <a:solidFill>
                  <a:schemeClr val="bg2">
                    <a:lumMod val="25000"/>
                  </a:schemeClr>
                </a:solidFill>
              </a:rPr>
              <a:t>Batch #2 for 00:02</a:t>
            </a:r>
          </a:p>
        </p:txBody>
      </p:sp>
      <p:sp>
        <p:nvSpPr>
          <p:cNvPr id="84" name="Rectangle 83"/>
          <p:cNvSpPr/>
          <p:nvPr/>
        </p:nvSpPr>
        <p:spPr bwMode="auto">
          <a:xfrm>
            <a:off x="6174609" y="2502256"/>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96</a:t>
            </a:r>
          </a:p>
        </p:txBody>
      </p:sp>
      <p:sp>
        <p:nvSpPr>
          <p:cNvPr id="85" name="Rectangle 84"/>
          <p:cNvSpPr/>
          <p:nvPr/>
        </p:nvSpPr>
        <p:spPr bwMode="auto">
          <a:xfrm>
            <a:off x="6752928" y="2502256"/>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97</a:t>
            </a:r>
          </a:p>
        </p:txBody>
      </p:sp>
      <p:sp>
        <p:nvSpPr>
          <p:cNvPr id="86" name="TextBox 85"/>
          <p:cNvSpPr txBox="1"/>
          <p:nvPr/>
        </p:nvSpPr>
        <p:spPr>
          <a:xfrm>
            <a:off x="6126605" y="2816369"/>
            <a:ext cx="540533" cy="276999"/>
          </a:xfrm>
          <a:prstGeom prst="rect">
            <a:avLst/>
          </a:prstGeom>
          <a:noFill/>
        </p:spPr>
        <p:txBody>
          <a:bodyPr wrap="none" rtlCol="0">
            <a:spAutoFit/>
          </a:bodyPr>
          <a:lstStyle/>
          <a:p>
            <a:r>
              <a:rPr lang="en-US" sz="1200" dirty="0"/>
              <a:t>00:02</a:t>
            </a:r>
          </a:p>
        </p:txBody>
      </p:sp>
      <p:sp>
        <p:nvSpPr>
          <p:cNvPr id="87" name="TextBox 86"/>
          <p:cNvSpPr txBox="1"/>
          <p:nvPr/>
        </p:nvSpPr>
        <p:spPr>
          <a:xfrm>
            <a:off x="6693721" y="2816369"/>
            <a:ext cx="540533" cy="276999"/>
          </a:xfrm>
          <a:prstGeom prst="rect">
            <a:avLst/>
          </a:prstGeom>
          <a:noFill/>
        </p:spPr>
        <p:txBody>
          <a:bodyPr wrap="none" rtlCol="0">
            <a:spAutoFit/>
          </a:bodyPr>
          <a:lstStyle/>
          <a:p>
            <a:r>
              <a:rPr lang="en-US" sz="1200" dirty="0"/>
              <a:t>00:02</a:t>
            </a:r>
          </a:p>
        </p:txBody>
      </p:sp>
      <p:sp>
        <p:nvSpPr>
          <p:cNvPr id="91" name="Rectangle 90"/>
          <p:cNvSpPr/>
          <p:nvPr/>
        </p:nvSpPr>
        <p:spPr>
          <a:xfrm>
            <a:off x="7830673" y="4521888"/>
            <a:ext cx="2041591" cy="13351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Streaming Application Processes </a:t>
            </a:r>
            <a:br>
              <a:rPr lang="en-US" sz="1200" dirty="0">
                <a:solidFill>
                  <a:schemeClr val="tx1"/>
                </a:solidFill>
              </a:rPr>
            </a:br>
            <a:r>
              <a:rPr lang="en-US" sz="1200" dirty="0">
                <a:solidFill>
                  <a:schemeClr val="tx1"/>
                </a:solidFill>
              </a:rPr>
              <a:t>Window with Batch #2 and Batch #3</a:t>
            </a:r>
          </a:p>
        </p:txBody>
      </p:sp>
      <p:pic>
        <p:nvPicPr>
          <p:cNvPr id="92" name="Picture 91"/>
          <p:cNvPicPr>
            <a:picLocks noChangeAspect="1"/>
          </p:cNvPicPr>
          <p:nvPr/>
        </p:nvPicPr>
        <p:blipFill>
          <a:blip r:embed="rId2"/>
          <a:stretch>
            <a:fillRect/>
          </a:stretch>
        </p:blipFill>
        <p:spPr>
          <a:xfrm>
            <a:off x="8751839" y="5236929"/>
            <a:ext cx="1025090" cy="520139"/>
          </a:xfrm>
          <a:prstGeom prst="rect">
            <a:avLst/>
          </a:prstGeom>
        </p:spPr>
      </p:pic>
      <p:cxnSp>
        <p:nvCxnSpPr>
          <p:cNvPr id="95" name="Elbow Connector 94"/>
          <p:cNvCxnSpPr>
            <a:stCxn id="2" idx="2"/>
            <a:endCxn id="91" idx="0"/>
          </p:cNvCxnSpPr>
          <p:nvPr/>
        </p:nvCxnSpPr>
        <p:spPr>
          <a:xfrm rot="16200000" flipH="1">
            <a:off x="6965712" y="2636131"/>
            <a:ext cx="648638" cy="312287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918390" y="1614331"/>
            <a:ext cx="1708868" cy="1768510"/>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159346" y="2119101"/>
            <a:ext cx="1205395" cy="10584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159347" y="2124065"/>
            <a:ext cx="1205395" cy="307777"/>
          </a:xfrm>
          <a:prstGeom prst="rect">
            <a:avLst/>
          </a:prstGeom>
          <a:noFill/>
        </p:spPr>
        <p:txBody>
          <a:bodyPr wrap="none" rtlCol="0">
            <a:spAutoFit/>
          </a:bodyPr>
          <a:lstStyle/>
          <a:p>
            <a:r>
              <a:rPr lang="en-US" sz="1400" dirty="0">
                <a:solidFill>
                  <a:schemeClr val="bg2">
                    <a:lumMod val="25000"/>
                  </a:schemeClr>
                </a:solidFill>
              </a:rPr>
              <a:t>RDD for 00:03</a:t>
            </a:r>
          </a:p>
        </p:txBody>
      </p:sp>
      <p:sp>
        <p:nvSpPr>
          <p:cNvPr id="75" name="TextBox 74"/>
          <p:cNvSpPr txBox="1"/>
          <p:nvPr/>
        </p:nvSpPr>
        <p:spPr>
          <a:xfrm>
            <a:off x="3990200" y="1667116"/>
            <a:ext cx="1519006" cy="307777"/>
          </a:xfrm>
          <a:prstGeom prst="rect">
            <a:avLst/>
          </a:prstGeom>
          <a:noFill/>
        </p:spPr>
        <p:txBody>
          <a:bodyPr wrap="none" rtlCol="0">
            <a:spAutoFit/>
          </a:bodyPr>
          <a:lstStyle/>
          <a:p>
            <a:r>
              <a:rPr lang="en-US" sz="1400" dirty="0">
                <a:solidFill>
                  <a:schemeClr val="bg2">
                    <a:lumMod val="25000"/>
                  </a:schemeClr>
                </a:solidFill>
              </a:rPr>
              <a:t>Batch #3 for 00:03</a:t>
            </a:r>
          </a:p>
        </p:txBody>
      </p:sp>
      <p:sp>
        <p:nvSpPr>
          <p:cNvPr id="80" name="Rectangle 79"/>
          <p:cNvSpPr/>
          <p:nvPr/>
        </p:nvSpPr>
        <p:spPr bwMode="auto">
          <a:xfrm>
            <a:off x="4533333" y="2503340"/>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98</a:t>
            </a:r>
          </a:p>
        </p:txBody>
      </p:sp>
      <p:sp>
        <p:nvSpPr>
          <p:cNvPr id="90" name="TextBox 89"/>
          <p:cNvSpPr txBox="1"/>
          <p:nvPr/>
        </p:nvSpPr>
        <p:spPr>
          <a:xfrm>
            <a:off x="4474126" y="2817453"/>
            <a:ext cx="540533" cy="276999"/>
          </a:xfrm>
          <a:prstGeom prst="rect">
            <a:avLst/>
          </a:prstGeom>
          <a:noFill/>
        </p:spPr>
        <p:txBody>
          <a:bodyPr wrap="none" rtlCol="0">
            <a:spAutoFit/>
          </a:bodyPr>
          <a:lstStyle/>
          <a:p>
            <a:r>
              <a:rPr lang="en-US" sz="1200" dirty="0"/>
              <a:t>00:03</a:t>
            </a:r>
          </a:p>
        </p:txBody>
      </p:sp>
      <p:sp>
        <p:nvSpPr>
          <p:cNvPr id="35" name="TextBox 34"/>
          <p:cNvSpPr txBox="1"/>
          <p:nvPr/>
        </p:nvSpPr>
        <p:spPr>
          <a:xfrm>
            <a:off x="1586385" y="1174757"/>
            <a:ext cx="1974258" cy="646331"/>
          </a:xfrm>
          <a:prstGeom prst="rect">
            <a:avLst/>
          </a:prstGeom>
          <a:noFill/>
        </p:spPr>
        <p:txBody>
          <a:bodyPr wrap="none" rtlCol="0">
            <a:spAutoFit/>
          </a:bodyPr>
          <a:lstStyle/>
          <a:p>
            <a:r>
              <a:rPr lang="en-US" dirty="0"/>
              <a:t>Window slides</a:t>
            </a:r>
          </a:p>
          <a:p>
            <a:r>
              <a:rPr lang="en-US" dirty="0"/>
              <a:t>to the next interval</a:t>
            </a:r>
          </a:p>
        </p:txBody>
      </p:sp>
    </p:spTree>
    <p:extLst>
      <p:ext uri="{BB962C8B-B14F-4D97-AF65-F5344CB8AC3E}">
        <p14:creationId xmlns:p14="http://schemas.microsoft.com/office/powerpoint/2010/main" val="92689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5777" y="2721179"/>
            <a:ext cx="1858297" cy="148696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1111" y="2904669"/>
            <a:ext cx="780288" cy="780288"/>
          </a:xfrm>
          <a:prstGeom prst="rect">
            <a:avLst/>
          </a:prstGeom>
        </p:spPr>
      </p:pic>
      <p:pic>
        <p:nvPicPr>
          <p:cNvPr id="4" name="Picture 3"/>
          <p:cNvPicPr>
            <a:picLocks noChangeAspect="1"/>
          </p:cNvPicPr>
          <p:nvPr/>
        </p:nvPicPr>
        <p:blipFill>
          <a:blip r:embed="rId3"/>
          <a:stretch>
            <a:fillRect/>
          </a:stretch>
        </p:blipFill>
        <p:spPr>
          <a:xfrm>
            <a:off x="7375406" y="3323880"/>
            <a:ext cx="592646" cy="300713"/>
          </a:xfrm>
          <a:prstGeom prst="rect">
            <a:avLst/>
          </a:prstGeom>
        </p:spPr>
      </p:pic>
      <p:sp>
        <p:nvSpPr>
          <p:cNvPr id="5" name="TextBox 4"/>
          <p:cNvSpPr txBox="1"/>
          <p:nvPr/>
        </p:nvSpPr>
        <p:spPr>
          <a:xfrm>
            <a:off x="6430946" y="3732206"/>
            <a:ext cx="1607736" cy="307777"/>
          </a:xfrm>
          <a:prstGeom prst="rect">
            <a:avLst/>
          </a:prstGeom>
          <a:solidFill>
            <a:schemeClr val="accent1">
              <a:lumMod val="20000"/>
              <a:lumOff val="80000"/>
            </a:schemeClr>
          </a:solidFill>
        </p:spPr>
        <p:txBody>
          <a:bodyPr wrap="square" rtlCol="0">
            <a:spAutoFit/>
          </a:bodyPr>
          <a:lstStyle/>
          <a:p>
            <a:pPr algn="ctr"/>
            <a:r>
              <a:rPr lang="en-US" sz="1400" dirty="0">
                <a:solidFill>
                  <a:schemeClr val="bg2">
                    <a:lumMod val="25000"/>
                  </a:schemeClr>
                </a:solidFill>
              </a:rPr>
              <a:t>LIVY endpoint</a:t>
            </a:r>
            <a:endParaRPr lang="en-US" sz="1050" dirty="0">
              <a:solidFill>
                <a:schemeClr val="bg2">
                  <a:lumMod val="25000"/>
                </a:schemeClr>
              </a:solidFill>
            </a:endParaRPr>
          </a:p>
        </p:txBody>
      </p:sp>
      <p:sp>
        <p:nvSpPr>
          <p:cNvPr id="6" name="TextBox 5"/>
          <p:cNvSpPr txBox="1"/>
          <p:nvPr/>
        </p:nvSpPr>
        <p:spPr>
          <a:xfrm>
            <a:off x="6244745" y="2418819"/>
            <a:ext cx="1897699" cy="307777"/>
          </a:xfrm>
          <a:prstGeom prst="rect">
            <a:avLst/>
          </a:prstGeom>
          <a:noFill/>
        </p:spPr>
        <p:txBody>
          <a:bodyPr wrap="none" rtlCol="0">
            <a:spAutoFit/>
          </a:bodyPr>
          <a:lstStyle/>
          <a:p>
            <a:r>
              <a:rPr lang="en-US" sz="1400" dirty="0">
                <a:solidFill>
                  <a:schemeClr val="bg2">
                    <a:lumMod val="25000"/>
                  </a:schemeClr>
                </a:solidFill>
              </a:rPr>
              <a:t>HDInsight Spark Cluster</a:t>
            </a:r>
          </a:p>
        </p:txBody>
      </p:sp>
      <p:sp>
        <p:nvSpPr>
          <p:cNvPr id="7" name="TextBox 6"/>
          <p:cNvSpPr txBox="1"/>
          <p:nvPr/>
        </p:nvSpPr>
        <p:spPr>
          <a:xfrm>
            <a:off x="3165803" y="1593238"/>
            <a:ext cx="1607736" cy="307777"/>
          </a:xfrm>
          <a:prstGeom prst="rect">
            <a:avLst/>
          </a:prstGeom>
          <a:solidFill>
            <a:schemeClr val="accent6">
              <a:lumMod val="20000"/>
              <a:lumOff val="80000"/>
            </a:schemeClr>
          </a:solidFill>
        </p:spPr>
        <p:txBody>
          <a:bodyPr wrap="square" rtlCol="0">
            <a:spAutoFit/>
          </a:bodyPr>
          <a:lstStyle/>
          <a:p>
            <a:pPr algn="ctr"/>
            <a:r>
              <a:rPr lang="en-US" sz="1400">
                <a:solidFill>
                  <a:schemeClr val="bg2">
                    <a:lumMod val="25000"/>
                  </a:schemeClr>
                </a:solidFill>
              </a:rPr>
              <a:t>streamApp.jar</a:t>
            </a:r>
            <a:endParaRPr lang="en-US" sz="1050" dirty="0">
              <a:solidFill>
                <a:schemeClr val="bg2">
                  <a:lumMod val="25000"/>
                </a:scheme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154" y="663317"/>
            <a:ext cx="780288" cy="780288"/>
          </a:xfrm>
          <a:prstGeom prst="rect">
            <a:avLst/>
          </a:prstGeom>
        </p:spPr>
      </p:pic>
      <p:sp>
        <p:nvSpPr>
          <p:cNvPr id="9" name="TextBox 8"/>
          <p:cNvSpPr txBox="1"/>
          <p:nvPr/>
        </p:nvSpPr>
        <p:spPr>
          <a:xfrm>
            <a:off x="6666933" y="1377795"/>
            <a:ext cx="1064729" cy="738664"/>
          </a:xfrm>
          <a:prstGeom prst="rect">
            <a:avLst/>
          </a:prstGeom>
          <a:noFill/>
        </p:spPr>
        <p:txBody>
          <a:bodyPr wrap="square" rtlCol="0">
            <a:spAutoFit/>
          </a:bodyPr>
          <a:lstStyle/>
          <a:p>
            <a:pPr algn="ctr"/>
            <a:r>
              <a:rPr lang="en-US" sz="1400" dirty="0">
                <a:solidFill>
                  <a:schemeClr val="bg2">
                    <a:lumMod val="25000"/>
                  </a:schemeClr>
                </a:solidFill>
              </a:rPr>
              <a:t>Azure Storage blobs</a:t>
            </a:r>
          </a:p>
        </p:txBody>
      </p:sp>
      <p:sp>
        <p:nvSpPr>
          <p:cNvPr id="10" name="Rectangle 9"/>
          <p:cNvSpPr/>
          <p:nvPr/>
        </p:nvSpPr>
        <p:spPr>
          <a:xfrm>
            <a:off x="6284147" y="629490"/>
            <a:ext cx="1858297" cy="148696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233115" y="327130"/>
            <a:ext cx="1865447" cy="307777"/>
          </a:xfrm>
          <a:prstGeom prst="rect">
            <a:avLst/>
          </a:prstGeom>
          <a:noFill/>
        </p:spPr>
        <p:txBody>
          <a:bodyPr wrap="none" rtlCol="0">
            <a:spAutoFit/>
          </a:bodyPr>
          <a:lstStyle/>
          <a:p>
            <a:r>
              <a:rPr lang="en-US" sz="1400" dirty="0">
                <a:solidFill>
                  <a:schemeClr val="bg2">
                    <a:lumMod val="25000"/>
                  </a:schemeClr>
                </a:solidFill>
              </a:rPr>
              <a:t>Default Cluster Storage</a:t>
            </a:r>
          </a:p>
        </p:txBody>
      </p:sp>
      <p:cxnSp>
        <p:nvCxnSpPr>
          <p:cNvPr id="13" name="Elbow Connector 12"/>
          <p:cNvCxnSpPr>
            <a:stCxn id="10" idx="3"/>
            <a:endCxn id="2" idx="3"/>
          </p:cNvCxnSpPr>
          <p:nvPr/>
        </p:nvCxnSpPr>
        <p:spPr>
          <a:xfrm>
            <a:off x="8142444" y="1372975"/>
            <a:ext cx="11630" cy="2091689"/>
          </a:xfrm>
          <a:prstGeom prst="bentConnector3">
            <a:avLst>
              <a:gd name="adj1" fmla="val 2065606"/>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7" idx="0"/>
          </p:cNvCxnSpPr>
          <p:nvPr/>
        </p:nvCxnSpPr>
        <p:spPr>
          <a:xfrm rot="5400000" flipH="1" flipV="1">
            <a:off x="4823450" y="120911"/>
            <a:ext cx="618548" cy="232610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890193" y="1283964"/>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TextBox 16"/>
          <p:cNvSpPr txBox="1"/>
          <p:nvPr/>
        </p:nvSpPr>
        <p:spPr>
          <a:xfrm>
            <a:off x="1445776" y="4510508"/>
            <a:ext cx="7125468" cy="954107"/>
          </a:xfrm>
          <a:prstGeom prst="rect">
            <a:avLst/>
          </a:prstGeom>
          <a:solidFill>
            <a:schemeClr val="accent1">
              <a:lumMod val="20000"/>
              <a:lumOff val="80000"/>
            </a:schemeClr>
          </a:solidFill>
        </p:spPr>
        <p:txBody>
          <a:bodyPr wrap="square" rtlCol="0">
            <a:spAutoFit/>
          </a:bodyPr>
          <a:lstStyle/>
          <a:p>
            <a:r>
              <a:rPr lang="en-US" sz="1400" dirty="0">
                <a:solidFill>
                  <a:schemeClr val="bg2">
                    <a:lumMod val="25000"/>
                  </a:schemeClr>
                </a:solidFill>
              </a:rPr>
              <a:t>curl -k --user "&lt;</a:t>
            </a:r>
            <a:r>
              <a:rPr lang="en-US" sz="1400" dirty="0" err="1">
                <a:solidFill>
                  <a:schemeClr val="bg2">
                    <a:lumMod val="25000"/>
                  </a:schemeClr>
                </a:solidFill>
              </a:rPr>
              <a:t>hdinsight</a:t>
            </a:r>
            <a:r>
              <a:rPr lang="en-US" sz="1400" dirty="0">
                <a:solidFill>
                  <a:schemeClr val="bg2">
                    <a:lumMod val="25000"/>
                  </a:schemeClr>
                </a:solidFill>
              </a:rPr>
              <a:t> user&gt;:&lt;user password&gt;" </a:t>
            </a:r>
            <a:br>
              <a:rPr lang="en-US" sz="1400" dirty="0">
                <a:solidFill>
                  <a:schemeClr val="bg2">
                    <a:lumMod val="25000"/>
                  </a:schemeClr>
                </a:solidFill>
              </a:rPr>
            </a:br>
            <a:r>
              <a:rPr lang="en-US" sz="1400" dirty="0">
                <a:solidFill>
                  <a:schemeClr val="bg2">
                    <a:lumMod val="25000"/>
                  </a:schemeClr>
                </a:solidFill>
              </a:rPr>
              <a:t>-v -H &lt;content-type&gt; </a:t>
            </a:r>
            <a:br>
              <a:rPr lang="en-US" sz="1400" dirty="0">
                <a:solidFill>
                  <a:schemeClr val="bg2">
                    <a:lumMod val="25000"/>
                  </a:schemeClr>
                </a:solidFill>
              </a:rPr>
            </a:br>
            <a:r>
              <a:rPr lang="en-US" sz="1400" dirty="0">
                <a:solidFill>
                  <a:schemeClr val="bg2">
                    <a:lumMod val="25000"/>
                  </a:schemeClr>
                </a:solidFill>
              </a:rPr>
              <a:t>-X POST -d '{ "file":"/jars/</a:t>
            </a:r>
            <a:r>
              <a:rPr lang="en-US" sz="1400" dirty="0" err="1">
                <a:solidFill>
                  <a:schemeClr val="bg2">
                    <a:lumMod val="25000"/>
                  </a:schemeClr>
                </a:solidFill>
              </a:rPr>
              <a:t>streamApp.jar</a:t>
            </a:r>
            <a:r>
              <a:rPr lang="en-US" sz="1400" dirty="0">
                <a:solidFill>
                  <a:schemeClr val="bg2">
                    <a:lumMod val="25000"/>
                  </a:schemeClr>
                </a:solidFill>
              </a:rPr>
              <a:t>", "</a:t>
            </a:r>
            <a:r>
              <a:rPr lang="en-US" sz="1400" dirty="0" err="1">
                <a:solidFill>
                  <a:schemeClr val="bg2">
                    <a:lumMod val="25000"/>
                  </a:schemeClr>
                </a:solidFill>
              </a:rPr>
              <a:t>className</a:t>
            </a:r>
            <a:r>
              <a:rPr lang="en-US" sz="1400" dirty="0">
                <a:solidFill>
                  <a:schemeClr val="bg2">
                    <a:lumMod val="25000"/>
                  </a:schemeClr>
                </a:solidFill>
              </a:rPr>
              <a:t>":"</a:t>
            </a:r>
            <a:r>
              <a:rPr lang="en-US" sz="1400" dirty="0" err="1">
                <a:solidFill>
                  <a:schemeClr val="bg2">
                    <a:lumMod val="25000"/>
                  </a:schemeClr>
                </a:solidFill>
              </a:rPr>
              <a:t>com.contoso.TemperatureProcessor</a:t>
            </a:r>
            <a:r>
              <a:rPr lang="en-US" sz="1400" dirty="0">
                <a:solidFill>
                  <a:schemeClr val="bg2">
                    <a:lumMod val="25000"/>
                  </a:schemeClr>
                </a:solidFill>
              </a:rPr>
              <a:t>" }' 'https://&lt;</a:t>
            </a:r>
            <a:r>
              <a:rPr lang="en-US" sz="1400" dirty="0" err="1">
                <a:solidFill>
                  <a:schemeClr val="bg2">
                    <a:lumMod val="25000"/>
                  </a:schemeClr>
                </a:solidFill>
              </a:rPr>
              <a:t>spark_cluster_name</a:t>
            </a:r>
            <a:r>
              <a:rPr lang="en-US" sz="1400" dirty="0">
                <a:solidFill>
                  <a:schemeClr val="bg2">
                    <a:lumMod val="25000"/>
                  </a:schemeClr>
                </a:solidFill>
              </a:rPr>
              <a:t>&gt;.</a:t>
            </a:r>
            <a:r>
              <a:rPr lang="en-US" sz="1400" dirty="0" err="1">
                <a:solidFill>
                  <a:schemeClr val="bg2">
                    <a:lumMod val="25000"/>
                  </a:schemeClr>
                </a:solidFill>
              </a:rPr>
              <a:t>azurehdinsight.net</a:t>
            </a:r>
            <a:r>
              <a:rPr lang="en-US" sz="1400" dirty="0">
                <a:solidFill>
                  <a:schemeClr val="bg2">
                    <a:lumMod val="25000"/>
                  </a:schemeClr>
                </a:solidFill>
              </a:rPr>
              <a:t>/</a:t>
            </a:r>
            <a:r>
              <a:rPr lang="en-US" sz="1400" dirty="0" err="1">
                <a:solidFill>
                  <a:schemeClr val="bg2">
                    <a:lumMod val="25000"/>
                  </a:schemeClr>
                </a:solidFill>
              </a:rPr>
              <a:t>livy</a:t>
            </a:r>
            <a:r>
              <a:rPr lang="en-US" sz="1400" dirty="0">
                <a:solidFill>
                  <a:schemeClr val="bg2">
                    <a:lumMod val="25000"/>
                  </a:schemeClr>
                </a:solidFill>
              </a:rPr>
              <a:t>/batches'</a:t>
            </a:r>
            <a:endParaRPr lang="en-US" sz="1050" dirty="0">
              <a:solidFill>
                <a:schemeClr val="bg2">
                  <a:lumMod val="25000"/>
                </a:schemeClr>
              </a:solidFill>
            </a:endParaRPr>
          </a:p>
        </p:txBody>
      </p:sp>
      <p:sp>
        <p:nvSpPr>
          <p:cNvPr id="18" name="Oval 17"/>
          <p:cNvSpPr/>
          <p:nvPr/>
        </p:nvSpPr>
        <p:spPr>
          <a:xfrm>
            <a:off x="1184519" y="4249251"/>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19" name="Curved Connector 18"/>
          <p:cNvCxnSpPr/>
          <p:nvPr/>
        </p:nvCxnSpPr>
        <p:spPr>
          <a:xfrm rot="5400000" flipH="1" flipV="1">
            <a:off x="4933103" y="3029635"/>
            <a:ext cx="618548" cy="232610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02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615729" y="1459259"/>
            <a:ext cx="1461350" cy="264422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79" name="Rectangle 78"/>
          <p:cNvSpPr/>
          <p:nvPr/>
        </p:nvSpPr>
        <p:spPr>
          <a:xfrm>
            <a:off x="622645" y="4158527"/>
            <a:ext cx="1461350" cy="264432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65" name="Rectangle 64"/>
          <p:cNvSpPr/>
          <p:nvPr/>
        </p:nvSpPr>
        <p:spPr>
          <a:xfrm>
            <a:off x="615729" y="56019"/>
            <a:ext cx="1461350" cy="1357965"/>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40" name="Rectangle 39"/>
          <p:cNvSpPr/>
          <p:nvPr/>
        </p:nvSpPr>
        <p:spPr>
          <a:xfrm>
            <a:off x="6652742" y="3723412"/>
            <a:ext cx="1461350" cy="3065495"/>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1" name="Rectangle 10"/>
          <p:cNvSpPr/>
          <p:nvPr/>
        </p:nvSpPr>
        <p:spPr>
          <a:xfrm>
            <a:off x="6652742" y="77001"/>
            <a:ext cx="1461350" cy="318468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2" name="Title 1"/>
          <p:cNvSpPr>
            <a:spLocks noGrp="1"/>
          </p:cNvSpPr>
          <p:nvPr>
            <p:ph type="title"/>
          </p:nvPr>
        </p:nvSpPr>
        <p:spPr>
          <a:xfrm>
            <a:off x="792283" y="-1613006"/>
            <a:ext cx="10515600" cy="1325563"/>
          </a:xfrm>
        </p:spPr>
        <p:txBody>
          <a:bodyPr/>
          <a:lstStyle/>
          <a:p>
            <a:r>
              <a:rPr lang="en-US" dirty="0"/>
              <a:t>Structured Streaming with Spark on HDInsight</a:t>
            </a:r>
          </a:p>
        </p:txBody>
      </p:sp>
      <p:sp>
        <p:nvSpPr>
          <p:cNvPr id="5" name="Rectangle 4"/>
          <p:cNvSpPr/>
          <p:nvPr/>
        </p:nvSpPr>
        <p:spPr>
          <a:xfrm>
            <a:off x="3446693" y="2803596"/>
            <a:ext cx="1858297" cy="148696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395661" y="2495819"/>
            <a:ext cx="1521186" cy="307777"/>
          </a:xfrm>
          <a:prstGeom prst="rect">
            <a:avLst/>
          </a:prstGeom>
          <a:noFill/>
        </p:spPr>
        <p:txBody>
          <a:bodyPr wrap="none" rtlCol="0">
            <a:spAutoFit/>
          </a:bodyPr>
          <a:lstStyle/>
          <a:p>
            <a:r>
              <a:rPr lang="en-US" sz="1400">
                <a:solidFill>
                  <a:schemeClr val="bg2">
                    <a:lumMod val="25000"/>
                  </a:schemeClr>
                </a:solidFill>
              </a:rPr>
              <a:t>Stream Processing</a:t>
            </a:r>
            <a:endParaRPr lang="en-US" sz="1400" dirty="0">
              <a:solidFill>
                <a:schemeClr val="bg2">
                  <a:lumMod val="25000"/>
                </a:schemeClr>
              </a:solidFill>
            </a:endParaRPr>
          </a:p>
        </p:txBody>
      </p:sp>
      <p:sp>
        <p:nvSpPr>
          <p:cNvPr id="69" name="TextBox 68"/>
          <p:cNvSpPr txBox="1"/>
          <p:nvPr/>
        </p:nvSpPr>
        <p:spPr>
          <a:xfrm>
            <a:off x="3446693" y="3645951"/>
            <a:ext cx="1858297" cy="523220"/>
          </a:xfrm>
          <a:prstGeom prst="rect">
            <a:avLst/>
          </a:prstGeom>
          <a:noFill/>
        </p:spPr>
        <p:txBody>
          <a:bodyPr wrap="square" rtlCol="0">
            <a:spAutoFit/>
          </a:bodyPr>
          <a:lstStyle/>
          <a:p>
            <a:pPr algn="ctr"/>
            <a:r>
              <a:rPr lang="en-US" sz="1400" dirty="0">
                <a:solidFill>
                  <a:schemeClr val="bg2">
                    <a:lumMod val="25000"/>
                  </a:schemeClr>
                </a:solidFill>
              </a:rPr>
              <a:t>Structured Streaming on HDInsight</a:t>
            </a:r>
            <a:endParaRPr lang="en-US" sz="1050" dirty="0">
              <a:solidFill>
                <a:schemeClr val="bg2">
                  <a:lumMod val="25000"/>
                </a:schemeClr>
              </a:solidFill>
            </a:endParaRPr>
          </a:p>
        </p:txBody>
      </p:sp>
      <p:pic>
        <p:nvPicPr>
          <p:cNvPr id="71" name="Picture 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027" y="2981669"/>
            <a:ext cx="780288" cy="780288"/>
          </a:xfrm>
          <a:prstGeom prst="rect">
            <a:avLst/>
          </a:prstGeom>
        </p:spPr>
      </p:pic>
      <p:pic>
        <p:nvPicPr>
          <p:cNvPr id="9" name="Picture 8"/>
          <p:cNvPicPr>
            <a:picLocks noChangeAspect="1"/>
          </p:cNvPicPr>
          <p:nvPr/>
        </p:nvPicPr>
        <p:blipFill>
          <a:blip r:embed="rId3"/>
          <a:stretch>
            <a:fillRect/>
          </a:stretch>
        </p:blipFill>
        <p:spPr>
          <a:xfrm>
            <a:off x="4526322" y="3400880"/>
            <a:ext cx="592646" cy="300713"/>
          </a:xfrm>
          <a:prstGeom prst="rect">
            <a:avLst/>
          </a:prstGeom>
        </p:spPr>
      </p:pic>
      <p:cxnSp>
        <p:nvCxnSpPr>
          <p:cNvPr id="80" name="Elbow Connector 79"/>
          <p:cNvCxnSpPr>
            <a:stCxn id="75" idx="3"/>
            <a:endCxn id="5" idx="1"/>
          </p:cNvCxnSpPr>
          <p:nvPr/>
        </p:nvCxnSpPr>
        <p:spPr>
          <a:xfrm>
            <a:off x="1631284" y="2174373"/>
            <a:ext cx="1815409" cy="1372708"/>
          </a:xfrm>
          <a:prstGeom prst="bentConnector3">
            <a:avLst>
              <a:gd name="adj1" fmla="val 525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74" idx="3"/>
            <a:endCxn id="5" idx="1"/>
          </p:cNvCxnSpPr>
          <p:nvPr/>
        </p:nvCxnSpPr>
        <p:spPr>
          <a:xfrm flipV="1">
            <a:off x="1692072" y="3547081"/>
            <a:ext cx="1754621" cy="1259424"/>
          </a:xfrm>
          <a:prstGeom prst="bentConnector3">
            <a:avLst>
              <a:gd name="adj1" fmla="val 5130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269" y="5630990"/>
            <a:ext cx="780288" cy="780288"/>
          </a:xfrm>
          <a:prstGeom prst="rect">
            <a:avLst/>
          </a:prstGeom>
        </p:spPr>
      </p:pic>
      <p:sp>
        <p:nvSpPr>
          <p:cNvPr id="94" name="TextBox 93"/>
          <p:cNvSpPr txBox="1"/>
          <p:nvPr/>
        </p:nvSpPr>
        <p:spPr>
          <a:xfrm>
            <a:off x="860753" y="6334008"/>
            <a:ext cx="831319" cy="523220"/>
          </a:xfrm>
          <a:prstGeom prst="rect">
            <a:avLst/>
          </a:prstGeom>
          <a:noFill/>
        </p:spPr>
        <p:txBody>
          <a:bodyPr wrap="square" rtlCol="0">
            <a:spAutoFit/>
          </a:bodyPr>
          <a:lstStyle/>
          <a:p>
            <a:pPr algn="ctr"/>
            <a:r>
              <a:rPr lang="en-US" sz="1400" dirty="0">
                <a:solidFill>
                  <a:schemeClr val="bg2">
                    <a:lumMod val="25000"/>
                  </a:schemeClr>
                </a:solidFill>
              </a:rPr>
              <a:t>Storage</a:t>
            </a:r>
            <a:br>
              <a:rPr lang="en-US" sz="1400" dirty="0">
                <a:solidFill>
                  <a:schemeClr val="bg2">
                    <a:lumMod val="25000"/>
                  </a:schemeClr>
                </a:solidFill>
              </a:rPr>
            </a:br>
            <a:r>
              <a:rPr lang="en-US" sz="1400" dirty="0">
                <a:solidFill>
                  <a:schemeClr val="bg2">
                    <a:lumMod val="25000"/>
                  </a:schemeClr>
                </a:solidFill>
              </a:rPr>
              <a:t>blobs</a:t>
            </a:r>
          </a:p>
        </p:txBody>
      </p:sp>
      <p:cxnSp>
        <p:nvCxnSpPr>
          <p:cNvPr id="95" name="Elbow Connector 94"/>
          <p:cNvCxnSpPr>
            <a:stCxn id="22" idx="3"/>
            <a:endCxn id="5" idx="1"/>
          </p:cNvCxnSpPr>
          <p:nvPr/>
        </p:nvCxnSpPr>
        <p:spPr>
          <a:xfrm flipV="1">
            <a:off x="1666557" y="3547081"/>
            <a:ext cx="1780136" cy="2474053"/>
          </a:xfrm>
          <a:prstGeom prst="bentConnector3">
            <a:avLst>
              <a:gd name="adj1" fmla="val 517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002552" y="604552"/>
            <a:ext cx="780288" cy="780288"/>
          </a:xfrm>
          <a:prstGeom prst="rect">
            <a:avLst/>
          </a:prstGeom>
        </p:spPr>
      </p:pic>
      <p:sp>
        <p:nvSpPr>
          <p:cNvPr id="102" name="TextBox 101"/>
          <p:cNvSpPr txBox="1"/>
          <p:nvPr/>
        </p:nvSpPr>
        <p:spPr>
          <a:xfrm>
            <a:off x="6860331" y="1457583"/>
            <a:ext cx="1064729" cy="523220"/>
          </a:xfrm>
          <a:prstGeom prst="rect">
            <a:avLst/>
          </a:prstGeom>
          <a:noFill/>
        </p:spPr>
        <p:txBody>
          <a:bodyPr wrap="square" rtlCol="0">
            <a:spAutoFit/>
          </a:bodyPr>
          <a:lstStyle/>
          <a:p>
            <a:pPr algn="ctr"/>
            <a:r>
              <a:rPr lang="en-US" sz="1400" dirty="0">
                <a:solidFill>
                  <a:schemeClr val="bg2">
                    <a:lumMod val="25000"/>
                  </a:schemeClr>
                </a:solidFill>
              </a:rPr>
              <a:t>Power BI</a:t>
            </a:r>
            <a:br>
              <a:rPr lang="en-US" sz="1400">
                <a:solidFill>
                  <a:schemeClr val="bg2">
                    <a:lumMod val="25000"/>
                  </a:schemeClr>
                </a:solidFill>
              </a:rPr>
            </a:br>
            <a:r>
              <a:rPr lang="en-US" sz="1400">
                <a:solidFill>
                  <a:schemeClr val="bg2">
                    <a:lumMod val="25000"/>
                  </a:schemeClr>
                </a:solidFill>
              </a:rPr>
              <a:t>Dashboards</a:t>
            </a:r>
            <a:endParaRPr lang="en-US" sz="1400" dirty="0">
              <a:solidFill>
                <a:schemeClr val="bg2">
                  <a:lumMod val="25000"/>
                </a:schemeClr>
              </a:solidFill>
            </a:endParaRPr>
          </a:p>
        </p:txBody>
      </p:sp>
      <p:sp>
        <p:nvSpPr>
          <p:cNvPr id="111" name="TextBox 110"/>
          <p:cNvSpPr txBox="1"/>
          <p:nvPr/>
        </p:nvSpPr>
        <p:spPr>
          <a:xfrm>
            <a:off x="6904877" y="2891160"/>
            <a:ext cx="1064729" cy="307777"/>
          </a:xfrm>
          <a:prstGeom prst="rect">
            <a:avLst/>
          </a:prstGeom>
          <a:noFill/>
        </p:spPr>
        <p:txBody>
          <a:bodyPr wrap="square" rtlCol="0">
            <a:spAutoFit/>
          </a:bodyPr>
          <a:lstStyle/>
          <a:p>
            <a:pPr algn="ctr"/>
            <a:r>
              <a:rPr lang="en-US" sz="1400" dirty="0">
                <a:solidFill>
                  <a:schemeClr val="bg2">
                    <a:lumMod val="25000"/>
                  </a:schemeClr>
                </a:solidFill>
              </a:rPr>
              <a:t>Databases</a:t>
            </a:r>
          </a:p>
        </p:txBody>
      </p:sp>
      <p:sp>
        <p:nvSpPr>
          <p:cNvPr id="114" name="TextBox 113"/>
          <p:cNvSpPr txBox="1"/>
          <p:nvPr/>
        </p:nvSpPr>
        <p:spPr>
          <a:xfrm>
            <a:off x="6884427" y="4701021"/>
            <a:ext cx="1064729" cy="523220"/>
          </a:xfrm>
          <a:prstGeom prst="rect">
            <a:avLst/>
          </a:prstGeom>
          <a:noFill/>
        </p:spPr>
        <p:txBody>
          <a:bodyPr wrap="square" rtlCol="0">
            <a:spAutoFit/>
          </a:bodyPr>
          <a:lstStyle/>
          <a:p>
            <a:pPr algn="ctr"/>
            <a:r>
              <a:rPr lang="en-US" sz="1400" dirty="0">
                <a:solidFill>
                  <a:schemeClr val="bg2">
                    <a:lumMod val="25000"/>
                  </a:schemeClr>
                </a:solidFill>
              </a:rPr>
              <a:t>Data Lake Store</a:t>
            </a:r>
          </a:p>
        </p:txBody>
      </p:sp>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5297" y="2117366"/>
            <a:ext cx="780288" cy="780288"/>
          </a:xfrm>
          <a:prstGeom prst="rect">
            <a:avLst/>
          </a:prstGeom>
        </p:spPr>
      </p:pic>
      <p:pic>
        <p:nvPicPr>
          <p:cNvPr id="115" name="Picture 1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70" y="5287633"/>
            <a:ext cx="780288" cy="780288"/>
          </a:xfrm>
          <a:prstGeom prst="rect">
            <a:avLst/>
          </a:prstGeom>
        </p:spPr>
      </p:pic>
      <p:pic>
        <p:nvPicPr>
          <p:cNvPr id="89" name="Picture 8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8170" y="4039550"/>
            <a:ext cx="780288" cy="780288"/>
          </a:xfrm>
          <a:prstGeom prst="rect">
            <a:avLst/>
          </a:prstGeom>
        </p:spPr>
      </p:pic>
      <p:cxnSp>
        <p:nvCxnSpPr>
          <p:cNvPr id="121" name="Elbow Connector 120"/>
          <p:cNvCxnSpPr>
            <a:stCxn id="86" idx="1"/>
            <a:endCxn id="5" idx="3"/>
          </p:cNvCxnSpPr>
          <p:nvPr/>
        </p:nvCxnSpPr>
        <p:spPr>
          <a:xfrm rot="10800000" flipV="1">
            <a:off x="5304990" y="994695"/>
            <a:ext cx="1697562" cy="2552385"/>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88" idx="1"/>
            <a:endCxn id="5" idx="3"/>
          </p:cNvCxnSpPr>
          <p:nvPr/>
        </p:nvCxnSpPr>
        <p:spPr>
          <a:xfrm rot="10800000" flipV="1">
            <a:off x="5304991" y="2507509"/>
            <a:ext cx="1800307" cy="1039571"/>
          </a:xfrm>
          <a:prstGeom prst="bentConnector3">
            <a:avLst>
              <a:gd name="adj1" fmla="val 5265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stCxn id="89" idx="1"/>
            <a:endCxn id="5" idx="3"/>
          </p:cNvCxnSpPr>
          <p:nvPr/>
        </p:nvCxnSpPr>
        <p:spPr>
          <a:xfrm rot="10800000">
            <a:off x="5304990" y="3547082"/>
            <a:ext cx="1743180" cy="882613"/>
          </a:xfrm>
          <a:prstGeom prst="bentConnector3">
            <a:avLst>
              <a:gd name="adj1" fmla="val 5091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6905949" y="6002111"/>
            <a:ext cx="1064729" cy="738664"/>
          </a:xfrm>
          <a:prstGeom prst="rect">
            <a:avLst/>
          </a:prstGeom>
          <a:noFill/>
        </p:spPr>
        <p:txBody>
          <a:bodyPr wrap="square" rtlCol="0">
            <a:spAutoFit/>
          </a:bodyPr>
          <a:lstStyle/>
          <a:p>
            <a:pPr algn="ctr"/>
            <a:r>
              <a:rPr lang="en-US" sz="1400" dirty="0">
                <a:solidFill>
                  <a:schemeClr val="bg2">
                    <a:lumMod val="25000"/>
                  </a:schemeClr>
                </a:solidFill>
              </a:rPr>
              <a:t>Azure Storage blobs</a:t>
            </a:r>
          </a:p>
        </p:txBody>
      </p:sp>
      <p:cxnSp>
        <p:nvCxnSpPr>
          <p:cNvPr id="137" name="Elbow Connector 136"/>
          <p:cNvCxnSpPr>
            <a:stCxn id="115" idx="1"/>
            <a:endCxn id="5" idx="3"/>
          </p:cNvCxnSpPr>
          <p:nvPr/>
        </p:nvCxnSpPr>
        <p:spPr>
          <a:xfrm rot="10800000">
            <a:off x="5304990" y="3547081"/>
            <a:ext cx="1743180" cy="2130696"/>
          </a:xfrm>
          <a:prstGeom prst="bentConnector3">
            <a:avLst>
              <a:gd name="adj1" fmla="val 5091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52742" y="56488"/>
            <a:ext cx="1047403" cy="438582"/>
          </a:xfrm>
          <a:prstGeom prst="rect">
            <a:avLst/>
          </a:prstGeom>
          <a:noFill/>
        </p:spPr>
        <p:txBody>
          <a:bodyPr wrap="none" rtlCol="0">
            <a:spAutoFit/>
          </a:bodyPr>
          <a:lstStyle/>
          <a:p>
            <a:r>
              <a:rPr lang="en-US" sz="1200" dirty="0"/>
              <a:t>Custom Sinks </a:t>
            </a:r>
            <a:br>
              <a:rPr lang="en-US" sz="1200" dirty="0"/>
            </a:br>
            <a:r>
              <a:rPr lang="en-US" sz="1050" dirty="0"/>
              <a:t>(Foreach Sink)</a:t>
            </a:r>
          </a:p>
        </p:txBody>
      </p:sp>
      <p:sp>
        <p:nvSpPr>
          <p:cNvPr id="41" name="TextBox 40"/>
          <p:cNvSpPr txBox="1"/>
          <p:nvPr/>
        </p:nvSpPr>
        <p:spPr>
          <a:xfrm>
            <a:off x="6652742" y="3744473"/>
            <a:ext cx="789190" cy="276999"/>
          </a:xfrm>
          <a:prstGeom prst="rect">
            <a:avLst/>
          </a:prstGeom>
          <a:noFill/>
        </p:spPr>
        <p:txBody>
          <a:bodyPr wrap="none" rtlCol="0">
            <a:spAutoFit/>
          </a:bodyPr>
          <a:lstStyle/>
          <a:p>
            <a:r>
              <a:rPr lang="en-US" sz="1200" dirty="0"/>
              <a:t>File Sinks </a:t>
            </a:r>
            <a:endParaRPr lang="en-US" sz="1050" dirty="0"/>
          </a:p>
        </p:txBody>
      </p:sp>
      <p:sp>
        <p:nvSpPr>
          <p:cNvPr id="42" name="Rectangle 41"/>
          <p:cNvSpPr/>
          <p:nvPr/>
        </p:nvSpPr>
        <p:spPr>
          <a:xfrm>
            <a:off x="8824482" y="2172993"/>
            <a:ext cx="1461350" cy="317792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43" name="TextBox 42"/>
          <p:cNvSpPr txBox="1"/>
          <p:nvPr/>
        </p:nvSpPr>
        <p:spPr>
          <a:xfrm>
            <a:off x="9056167" y="3263034"/>
            <a:ext cx="1064729" cy="523220"/>
          </a:xfrm>
          <a:prstGeom prst="rect">
            <a:avLst/>
          </a:prstGeom>
          <a:noFill/>
        </p:spPr>
        <p:txBody>
          <a:bodyPr wrap="square" rtlCol="0">
            <a:spAutoFit/>
          </a:bodyPr>
          <a:lstStyle/>
          <a:p>
            <a:pPr algn="ctr"/>
            <a:r>
              <a:rPr lang="en-US" sz="1400" dirty="0">
                <a:solidFill>
                  <a:schemeClr val="bg2">
                    <a:lumMod val="25000"/>
                  </a:schemeClr>
                </a:solidFill>
              </a:rPr>
              <a:t>Console Sink</a:t>
            </a:r>
          </a:p>
        </p:txBody>
      </p:sp>
      <p:sp>
        <p:nvSpPr>
          <p:cNvPr id="46" name="TextBox 45"/>
          <p:cNvSpPr txBox="1"/>
          <p:nvPr/>
        </p:nvSpPr>
        <p:spPr>
          <a:xfrm>
            <a:off x="9077689" y="4564124"/>
            <a:ext cx="1064729" cy="523220"/>
          </a:xfrm>
          <a:prstGeom prst="rect">
            <a:avLst/>
          </a:prstGeom>
          <a:noFill/>
        </p:spPr>
        <p:txBody>
          <a:bodyPr wrap="square" rtlCol="0">
            <a:spAutoFit/>
          </a:bodyPr>
          <a:lstStyle/>
          <a:p>
            <a:pPr algn="ctr"/>
            <a:r>
              <a:rPr lang="en-US" sz="1400" dirty="0">
                <a:solidFill>
                  <a:schemeClr val="bg2">
                    <a:lumMod val="25000"/>
                  </a:schemeClr>
                </a:solidFill>
              </a:rPr>
              <a:t>In-Memory Table Sink</a:t>
            </a:r>
          </a:p>
        </p:txBody>
      </p:sp>
      <p:sp>
        <p:nvSpPr>
          <p:cNvPr id="47" name="TextBox 46"/>
          <p:cNvSpPr txBox="1"/>
          <p:nvPr/>
        </p:nvSpPr>
        <p:spPr>
          <a:xfrm>
            <a:off x="8860849" y="2193508"/>
            <a:ext cx="975139" cy="276999"/>
          </a:xfrm>
          <a:prstGeom prst="rect">
            <a:avLst/>
          </a:prstGeom>
          <a:noFill/>
        </p:spPr>
        <p:txBody>
          <a:bodyPr wrap="none" rtlCol="0">
            <a:spAutoFit/>
          </a:bodyPr>
          <a:lstStyle/>
          <a:p>
            <a:r>
              <a:rPr lang="en-US" sz="1200" dirty="0"/>
              <a:t>Debug Sinks </a:t>
            </a:r>
            <a:endParaRPr lang="en-US" sz="1050" dirty="0"/>
          </a:p>
        </p:txBody>
      </p:sp>
      <p:cxnSp>
        <p:nvCxnSpPr>
          <p:cNvPr id="48" name="Elbow Connector 47"/>
          <p:cNvCxnSpPr>
            <a:endCxn id="5" idx="3"/>
          </p:cNvCxnSpPr>
          <p:nvPr/>
        </p:nvCxnSpPr>
        <p:spPr>
          <a:xfrm rot="10800000" flipV="1">
            <a:off x="5304990" y="3429775"/>
            <a:ext cx="3519494" cy="117306"/>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9165246" y="2514602"/>
            <a:ext cx="779821" cy="779821"/>
          </a:xfrm>
          <a:prstGeom prst="roundRect">
            <a:avLst/>
          </a:prstGeom>
          <a:solidFill>
            <a:srgbClr val="02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&gt;</a:t>
            </a:r>
            <a:endParaRPr lang="en-US" b="1" dirty="0"/>
          </a:p>
        </p:txBody>
      </p:sp>
      <p:pic>
        <p:nvPicPr>
          <p:cNvPr id="53" name="Picture 52"/>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198387" y="3801253"/>
            <a:ext cx="780288" cy="780288"/>
          </a:xfrm>
          <a:prstGeom prst="rect">
            <a:avLst/>
          </a:prstGeom>
        </p:spPr>
      </p:pic>
      <p:sp>
        <p:nvSpPr>
          <p:cNvPr id="59" name="TextBox 58"/>
          <p:cNvSpPr txBox="1"/>
          <p:nvPr/>
        </p:nvSpPr>
        <p:spPr>
          <a:xfrm>
            <a:off x="821898" y="1119386"/>
            <a:ext cx="1064729" cy="307777"/>
          </a:xfrm>
          <a:prstGeom prst="rect">
            <a:avLst/>
          </a:prstGeom>
          <a:noFill/>
        </p:spPr>
        <p:txBody>
          <a:bodyPr wrap="square" rtlCol="0">
            <a:spAutoFit/>
          </a:bodyPr>
          <a:lstStyle/>
          <a:p>
            <a:pPr algn="ctr"/>
            <a:r>
              <a:rPr lang="en-US" sz="1400" dirty="0">
                <a:solidFill>
                  <a:schemeClr val="bg2">
                    <a:lumMod val="25000"/>
                  </a:schemeClr>
                </a:solidFill>
              </a:rPr>
              <a:t>TCP Socket</a:t>
            </a:r>
          </a:p>
        </p:txBody>
      </p:sp>
      <p:sp>
        <p:nvSpPr>
          <p:cNvPr id="60" name="Rounded Rectangle 59"/>
          <p:cNvSpPr/>
          <p:nvPr/>
        </p:nvSpPr>
        <p:spPr>
          <a:xfrm>
            <a:off x="930977" y="370954"/>
            <a:ext cx="779821" cy="779821"/>
          </a:xfrm>
          <a:prstGeom prst="roundRect">
            <a:avLst/>
          </a:prstGeom>
          <a:solidFill>
            <a:srgbClr val="02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&lt;TCP&gt;</a:t>
            </a:r>
            <a:endParaRPr lang="en-US" sz="900" b="1" dirty="0"/>
          </a:p>
        </p:txBody>
      </p:sp>
      <p:cxnSp>
        <p:nvCxnSpPr>
          <p:cNvPr id="61" name="Elbow Connector 60"/>
          <p:cNvCxnSpPr>
            <a:stCxn id="60" idx="3"/>
            <a:endCxn id="5" idx="1"/>
          </p:cNvCxnSpPr>
          <p:nvPr/>
        </p:nvCxnSpPr>
        <p:spPr>
          <a:xfrm>
            <a:off x="1710798" y="760865"/>
            <a:ext cx="1735895" cy="27862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52096" y="76533"/>
            <a:ext cx="1049711" cy="276999"/>
          </a:xfrm>
          <a:prstGeom prst="rect">
            <a:avLst/>
          </a:prstGeom>
          <a:noFill/>
        </p:spPr>
        <p:txBody>
          <a:bodyPr wrap="none" rtlCol="0">
            <a:spAutoFit/>
          </a:bodyPr>
          <a:lstStyle/>
          <a:p>
            <a:r>
              <a:rPr lang="en-US" sz="1200" dirty="0"/>
              <a:t>Debug Source</a:t>
            </a:r>
            <a:endParaRPr lang="en-US" sz="1050" dirty="0"/>
          </a:p>
        </p:txBody>
      </p:sp>
      <p:sp>
        <p:nvSpPr>
          <p:cNvPr id="73" name="TextBox 72"/>
          <p:cNvSpPr txBox="1"/>
          <p:nvPr/>
        </p:nvSpPr>
        <p:spPr>
          <a:xfrm>
            <a:off x="748041" y="5077832"/>
            <a:ext cx="1064729" cy="523220"/>
          </a:xfrm>
          <a:prstGeom prst="rect">
            <a:avLst/>
          </a:prstGeom>
          <a:noFill/>
        </p:spPr>
        <p:txBody>
          <a:bodyPr wrap="square" rtlCol="0">
            <a:spAutoFit/>
          </a:bodyPr>
          <a:lstStyle/>
          <a:p>
            <a:pPr algn="ctr"/>
            <a:r>
              <a:rPr lang="en-US" sz="1400" dirty="0">
                <a:solidFill>
                  <a:schemeClr val="bg2">
                    <a:lumMod val="25000"/>
                  </a:schemeClr>
                </a:solidFill>
              </a:rPr>
              <a:t>Data Lake Store</a:t>
            </a:r>
          </a:p>
        </p:txBody>
      </p:sp>
      <p:pic>
        <p:nvPicPr>
          <p:cNvPr id="74" name="Picture 7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784" y="4416361"/>
            <a:ext cx="780288" cy="780288"/>
          </a:xfrm>
          <a:prstGeom prst="rect">
            <a:avLst/>
          </a:prstGeom>
        </p:spPr>
      </p:pic>
      <p:pic>
        <p:nvPicPr>
          <p:cNvPr id="75" name="Picture 74"/>
          <p:cNvPicPr>
            <a:picLocks noChangeAspect="1"/>
          </p:cNvPicPr>
          <p:nvPr/>
        </p:nvPicPr>
        <p:blipFill rotWithShape="1">
          <a:blip r:embed="rId9"/>
          <a:srcRect t="28000" r="62722" b="27525"/>
          <a:stretch/>
        </p:blipFill>
        <p:spPr>
          <a:xfrm>
            <a:off x="979823" y="1785753"/>
            <a:ext cx="651461" cy="777240"/>
          </a:xfrm>
          <a:prstGeom prst="rect">
            <a:avLst/>
          </a:prstGeom>
        </p:spPr>
      </p:pic>
      <p:sp>
        <p:nvSpPr>
          <p:cNvPr id="77" name="TextBox 76"/>
          <p:cNvSpPr txBox="1"/>
          <p:nvPr/>
        </p:nvSpPr>
        <p:spPr>
          <a:xfrm>
            <a:off x="864378" y="2562993"/>
            <a:ext cx="831319" cy="307777"/>
          </a:xfrm>
          <a:prstGeom prst="rect">
            <a:avLst/>
          </a:prstGeom>
          <a:noFill/>
        </p:spPr>
        <p:txBody>
          <a:bodyPr wrap="square" rtlCol="0">
            <a:spAutoFit/>
          </a:bodyPr>
          <a:lstStyle/>
          <a:p>
            <a:pPr algn="ctr"/>
            <a:r>
              <a:rPr lang="en-US" sz="1400" dirty="0">
                <a:solidFill>
                  <a:schemeClr val="bg2">
                    <a:lumMod val="25000"/>
                  </a:schemeClr>
                </a:solidFill>
              </a:rPr>
              <a:t>Kafka</a:t>
            </a:r>
          </a:p>
        </p:txBody>
      </p:sp>
      <p:sp>
        <p:nvSpPr>
          <p:cNvPr id="81" name="TextBox 80"/>
          <p:cNvSpPr txBox="1"/>
          <p:nvPr/>
        </p:nvSpPr>
        <p:spPr>
          <a:xfrm>
            <a:off x="622645" y="4179587"/>
            <a:ext cx="924677" cy="276999"/>
          </a:xfrm>
          <a:prstGeom prst="rect">
            <a:avLst/>
          </a:prstGeom>
          <a:noFill/>
        </p:spPr>
        <p:txBody>
          <a:bodyPr wrap="none" rtlCol="0">
            <a:spAutoFit/>
          </a:bodyPr>
          <a:lstStyle/>
          <a:p>
            <a:r>
              <a:rPr lang="en-US" sz="1200" dirty="0"/>
              <a:t>File Sources</a:t>
            </a:r>
            <a:endParaRPr lang="en-US" sz="1050" dirty="0"/>
          </a:p>
        </p:txBody>
      </p:sp>
      <p:sp>
        <p:nvSpPr>
          <p:cNvPr id="87" name="TextBox 86"/>
          <p:cNvSpPr txBox="1"/>
          <p:nvPr/>
        </p:nvSpPr>
        <p:spPr>
          <a:xfrm>
            <a:off x="652096" y="1479774"/>
            <a:ext cx="1197572" cy="276999"/>
          </a:xfrm>
          <a:prstGeom prst="rect">
            <a:avLst/>
          </a:prstGeom>
          <a:noFill/>
        </p:spPr>
        <p:txBody>
          <a:bodyPr wrap="none" rtlCol="0">
            <a:spAutoFit/>
          </a:bodyPr>
          <a:lstStyle/>
          <a:p>
            <a:r>
              <a:rPr lang="en-US" sz="1200" dirty="0"/>
              <a:t>Message Source</a:t>
            </a:r>
            <a:endParaRPr lang="en-US" sz="1050" dirty="0"/>
          </a:p>
        </p:txBody>
      </p:sp>
      <p:pic>
        <p:nvPicPr>
          <p:cNvPr id="49" name="Picture 48">
            <a:extLst>
              <a:ext uri="{FF2B5EF4-FFF2-40B4-BE49-F238E27FC236}">
                <a16:creationId xmlns:a16="http://schemas.microsoft.com/office/drawing/2014/main" id="{424727B6-013C-42AE-BC37-716A8346F4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0375" y="2862443"/>
            <a:ext cx="780288" cy="780288"/>
          </a:xfrm>
          <a:prstGeom prst="rect">
            <a:avLst/>
          </a:prstGeom>
        </p:spPr>
      </p:pic>
      <p:sp>
        <p:nvSpPr>
          <p:cNvPr id="50" name="TextBox 49">
            <a:extLst>
              <a:ext uri="{FF2B5EF4-FFF2-40B4-BE49-F238E27FC236}">
                <a16:creationId xmlns:a16="http://schemas.microsoft.com/office/drawing/2014/main" id="{00FF83CB-F194-4C17-9F97-16E1A1727558}"/>
              </a:ext>
            </a:extLst>
          </p:cNvPr>
          <p:cNvSpPr txBox="1"/>
          <p:nvPr/>
        </p:nvSpPr>
        <p:spPr>
          <a:xfrm>
            <a:off x="849344" y="3609111"/>
            <a:ext cx="831319" cy="523220"/>
          </a:xfrm>
          <a:prstGeom prst="rect">
            <a:avLst/>
          </a:prstGeom>
          <a:noFill/>
        </p:spPr>
        <p:txBody>
          <a:bodyPr wrap="square" rtlCol="0">
            <a:spAutoFit/>
          </a:bodyPr>
          <a:lstStyle/>
          <a:p>
            <a:pPr algn="ctr"/>
            <a:r>
              <a:rPr lang="en-US" sz="1400" dirty="0">
                <a:solidFill>
                  <a:schemeClr val="bg2">
                    <a:lumMod val="25000"/>
                  </a:schemeClr>
                </a:solidFill>
              </a:rPr>
              <a:t>Event Hubs</a:t>
            </a:r>
          </a:p>
        </p:txBody>
      </p:sp>
      <p:cxnSp>
        <p:nvCxnSpPr>
          <p:cNvPr id="52" name="Elbow Connector 79">
            <a:extLst>
              <a:ext uri="{FF2B5EF4-FFF2-40B4-BE49-F238E27FC236}">
                <a16:creationId xmlns:a16="http://schemas.microsoft.com/office/drawing/2014/main" id="{4D551C0B-DAF1-4EEC-A0B6-AC492039A6CC}"/>
              </a:ext>
            </a:extLst>
          </p:cNvPr>
          <p:cNvCxnSpPr>
            <a:cxnSpLocks/>
            <a:stCxn id="49" idx="3"/>
            <a:endCxn id="5" idx="1"/>
          </p:cNvCxnSpPr>
          <p:nvPr/>
        </p:nvCxnSpPr>
        <p:spPr>
          <a:xfrm>
            <a:off x="1680663" y="3252587"/>
            <a:ext cx="1766030" cy="294494"/>
          </a:xfrm>
          <a:prstGeom prst="bentConnector3">
            <a:avLst>
              <a:gd name="adj1" fmla="val 5043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9086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81076" y="2127635"/>
            <a:ext cx="471170" cy="314113"/>
          </a:xfrm>
          <a:prstGeom prst="rect">
            <a:avLst/>
          </a:prstGeom>
          <a:solidFill>
            <a:schemeClr val="accent3"/>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4" name="Rectangle 3"/>
          <p:cNvSpPr/>
          <p:nvPr/>
        </p:nvSpPr>
        <p:spPr bwMode="auto">
          <a:xfrm>
            <a:off x="1059395" y="2127635"/>
            <a:ext cx="471170" cy="314113"/>
          </a:xfrm>
          <a:prstGeom prst="rect">
            <a:avLst/>
          </a:prstGeom>
          <a:solidFill>
            <a:schemeClr val="accent3"/>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5" name="Rectangle 4"/>
          <p:cNvSpPr/>
          <p:nvPr/>
        </p:nvSpPr>
        <p:spPr bwMode="auto">
          <a:xfrm>
            <a:off x="2223696" y="2527170"/>
            <a:ext cx="471170" cy="314113"/>
          </a:xfrm>
          <a:prstGeom prst="rect">
            <a:avLst/>
          </a:prstGeom>
          <a:solidFill>
            <a:srgbClr val="7030A0"/>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6" name="Rectangle 5"/>
          <p:cNvSpPr/>
          <p:nvPr/>
        </p:nvSpPr>
        <p:spPr bwMode="auto">
          <a:xfrm>
            <a:off x="2390976" y="2127634"/>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7" name="TextBox 6"/>
          <p:cNvSpPr txBox="1"/>
          <p:nvPr/>
        </p:nvSpPr>
        <p:spPr>
          <a:xfrm>
            <a:off x="366264" y="1645921"/>
            <a:ext cx="1857432" cy="369332"/>
          </a:xfrm>
          <a:prstGeom prst="rect">
            <a:avLst/>
          </a:prstGeom>
          <a:noFill/>
        </p:spPr>
        <p:txBody>
          <a:bodyPr wrap="none" rtlCol="0">
            <a:spAutoFit/>
          </a:bodyPr>
          <a:lstStyle/>
          <a:p>
            <a:r>
              <a:rPr lang="en-US" dirty="0"/>
              <a:t>Input </a:t>
            </a:r>
            <a:r>
              <a:rPr lang="en-US"/>
              <a:t>data stream</a:t>
            </a:r>
          </a:p>
        </p:txBody>
      </p:sp>
      <p:graphicFrame>
        <p:nvGraphicFramePr>
          <p:cNvPr id="8" name="Table 7"/>
          <p:cNvGraphicFramePr>
            <a:graphicFrameLocks noGrp="1"/>
          </p:cNvGraphicFramePr>
          <p:nvPr>
            <p:extLst>
              <p:ext uri="{D42A27DB-BD31-4B8C-83A1-F6EECF244321}">
                <p14:modId xmlns:p14="http://schemas.microsoft.com/office/powerpoint/2010/main" val="1190751163"/>
              </p:ext>
            </p:extLst>
          </p:nvPr>
        </p:nvGraphicFramePr>
        <p:xfrm>
          <a:off x="3440465" y="1343772"/>
          <a:ext cx="1924218" cy="1494844"/>
        </p:xfrm>
        <a:graphic>
          <a:graphicData uri="http://schemas.openxmlformats.org/drawingml/2006/table">
            <a:tbl>
              <a:tblPr firstRow="1" bandRow="1">
                <a:tableStyleId>{00A15C55-8517-42AA-B614-E9B94910E393}</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97564">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2931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0546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54690148"/>
              </p:ext>
            </p:extLst>
          </p:nvPr>
        </p:nvGraphicFramePr>
        <p:xfrm>
          <a:off x="3440465" y="1745972"/>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3334116" y="926036"/>
            <a:ext cx="1232645" cy="369332"/>
          </a:xfrm>
          <a:prstGeom prst="rect">
            <a:avLst/>
          </a:prstGeom>
          <a:noFill/>
        </p:spPr>
        <p:txBody>
          <a:bodyPr wrap="none" rtlCol="0">
            <a:spAutoFit/>
          </a:bodyPr>
          <a:lstStyle/>
          <a:p>
            <a:r>
              <a:rPr lang="en-US" dirty="0"/>
              <a:t>Input Table</a:t>
            </a:r>
          </a:p>
        </p:txBody>
      </p:sp>
      <p:cxnSp>
        <p:nvCxnSpPr>
          <p:cNvPr id="13" name="Curved Connector 12"/>
          <p:cNvCxnSpPr>
            <a:stCxn id="6" idx="3"/>
            <a:endCxn id="10" idx="1"/>
          </p:cNvCxnSpPr>
          <p:nvPr/>
        </p:nvCxnSpPr>
        <p:spPr>
          <a:xfrm flipV="1">
            <a:off x="2862146" y="1928852"/>
            <a:ext cx="578319" cy="35583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36635" y="1343772"/>
            <a:ext cx="1924218" cy="149484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p:cNvSpPr txBox="1"/>
          <p:nvPr/>
        </p:nvSpPr>
        <p:spPr>
          <a:xfrm>
            <a:off x="5854583" y="929721"/>
            <a:ext cx="762645" cy="369332"/>
          </a:xfrm>
          <a:prstGeom prst="rect">
            <a:avLst/>
          </a:prstGeom>
          <a:noFill/>
        </p:spPr>
        <p:txBody>
          <a:bodyPr wrap="none" rtlCol="0">
            <a:spAutoFit/>
          </a:bodyPr>
          <a:lstStyle/>
          <a:p>
            <a:r>
              <a:rPr lang="en-US" dirty="0"/>
              <a:t>Query</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084" y="1472247"/>
            <a:ext cx="780288" cy="780288"/>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952" y="1862391"/>
            <a:ext cx="780288" cy="780288"/>
          </a:xfrm>
          <a:prstGeom prst="rect">
            <a:avLst/>
          </a:prstGeom>
        </p:spPr>
      </p:pic>
      <p:cxnSp>
        <p:nvCxnSpPr>
          <p:cNvPr id="19" name="Straight Arrow Connector 18"/>
          <p:cNvCxnSpPr>
            <a:stCxn id="8" idx="3"/>
            <a:endCxn id="14" idx="1"/>
          </p:cNvCxnSpPr>
          <p:nvPr/>
        </p:nvCxnSpPr>
        <p:spPr>
          <a:xfrm>
            <a:off x="5364683" y="2091194"/>
            <a:ext cx="5719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453260000"/>
              </p:ext>
            </p:extLst>
          </p:nvPr>
        </p:nvGraphicFramePr>
        <p:xfrm>
          <a:off x="8487209" y="1343772"/>
          <a:ext cx="1924218" cy="1494844"/>
        </p:xfrm>
        <a:graphic>
          <a:graphicData uri="http://schemas.openxmlformats.org/drawingml/2006/table">
            <a:tbl>
              <a:tblPr firstRow="1" bandRow="1">
                <a:tableStyleId>{93296810-A885-4BE3-A3E7-6D5BEEA58F35}</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97564">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2931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0546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077396244"/>
              </p:ext>
            </p:extLst>
          </p:nvPr>
        </p:nvGraphicFramePr>
        <p:xfrm>
          <a:off x="8487209" y="1745972"/>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3" name="TextBox 22"/>
          <p:cNvSpPr txBox="1"/>
          <p:nvPr/>
        </p:nvSpPr>
        <p:spPr>
          <a:xfrm>
            <a:off x="8380860" y="926036"/>
            <a:ext cx="1400255" cy="369332"/>
          </a:xfrm>
          <a:prstGeom prst="rect">
            <a:avLst/>
          </a:prstGeom>
          <a:noFill/>
        </p:spPr>
        <p:txBody>
          <a:bodyPr wrap="none" rtlCol="0">
            <a:spAutoFit/>
          </a:bodyPr>
          <a:lstStyle/>
          <a:p>
            <a:r>
              <a:rPr lang="en-US" dirty="0"/>
              <a:t>Results Table</a:t>
            </a:r>
          </a:p>
        </p:txBody>
      </p:sp>
      <p:cxnSp>
        <p:nvCxnSpPr>
          <p:cNvPr id="24" name="Straight Arrow Connector 23"/>
          <p:cNvCxnSpPr/>
          <p:nvPr/>
        </p:nvCxnSpPr>
        <p:spPr>
          <a:xfrm>
            <a:off x="7876755" y="2091194"/>
            <a:ext cx="5719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411427" y="2092520"/>
            <a:ext cx="5719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3379" y="1661459"/>
            <a:ext cx="780288" cy="780288"/>
          </a:xfrm>
          <a:prstGeom prst="rect">
            <a:avLst/>
          </a:prstGeom>
        </p:spPr>
      </p:pic>
      <p:sp>
        <p:nvSpPr>
          <p:cNvPr id="27" name="TextBox 26"/>
          <p:cNvSpPr txBox="1"/>
          <p:nvPr/>
        </p:nvSpPr>
        <p:spPr>
          <a:xfrm>
            <a:off x="10917141" y="2465129"/>
            <a:ext cx="1097160" cy="646331"/>
          </a:xfrm>
          <a:prstGeom prst="rect">
            <a:avLst/>
          </a:prstGeom>
          <a:noFill/>
        </p:spPr>
        <p:txBody>
          <a:bodyPr wrap="none" rtlCol="0">
            <a:spAutoFit/>
          </a:bodyPr>
          <a:lstStyle/>
          <a:p>
            <a:r>
              <a:rPr lang="en-US" dirty="0"/>
              <a:t>External</a:t>
            </a:r>
          </a:p>
          <a:p>
            <a:r>
              <a:rPr lang="en-US" dirty="0" err="1"/>
              <a:t>Datastore</a:t>
            </a:r>
            <a:endParaRPr lang="en-US" dirty="0"/>
          </a:p>
        </p:txBody>
      </p:sp>
      <p:cxnSp>
        <p:nvCxnSpPr>
          <p:cNvPr id="28" name="Curved Connector 27"/>
          <p:cNvCxnSpPr>
            <a:stCxn id="5" idx="3"/>
            <a:endCxn id="30" idx="1"/>
          </p:cNvCxnSpPr>
          <p:nvPr/>
        </p:nvCxnSpPr>
        <p:spPr>
          <a:xfrm flipV="1">
            <a:off x="2694866" y="2315150"/>
            <a:ext cx="745599" cy="36907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extLst>
              <p:ext uri="{D42A27DB-BD31-4B8C-83A1-F6EECF244321}">
                <p14:modId xmlns:p14="http://schemas.microsoft.com/office/powerpoint/2010/main" val="575313719"/>
              </p:ext>
            </p:extLst>
          </p:nvPr>
        </p:nvGraphicFramePr>
        <p:xfrm>
          <a:off x="3440465" y="2132270"/>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0">
                <a:tc>
                  <a:txBody>
                    <a:bodyPr/>
                    <a:lstStyle/>
                    <a:p>
                      <a:endParaRPr lang="en-US" dirty="0"/>
                    </a:p>
                  </a:txBody>
                  <a:tcPr>
                    <a:solidFill>
                      <a:srgbClr val="7030A0"/>
                    </a:solidFill>
                  </a:tcPr>
                </a:tc>
                <a:tc>
                  <a:txBody>
                    <a:bodyPr/>
                    <a:lstStyle/>
                    <a:p>
                      <a:endParaRPr lang="en-US" dirty="0"/>
                    </a:p>
                  </a:txBody>
                  <a:tcPr>
                    <a:solidFill>
                      <a:srgbClr val="7030A0"/>
                    </a:solidFill>
                  </a:tcPr>
                </a:tc>
                <a:tc>
                  <a:txBody>
                    <a:bodyPr/>
                    <a:lstStyle/>
                    <a:p>
                      <a:endParaRPr lang="en-US" dirty="0"/>
                    </a:p>
                  </a:txBody>
                  <a:tcPr>
                    <a:solidFill>
                      <a:srgbClr val="7030A0"/>
                    </a:solidFill>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97833967"/>
              </p:ext>
            </p:extLst>
          </p:nvPr>
        </p:nvGraphicFramePr>
        <p:xfrm>
          <a:off x="8487209" y="2130117"/>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solidFill>
                      <a:srgbClr val="7030A0"/>
                    </a:solidFill>
                  </a:tcPr>
                </a:tc>
                <a:tc>
                  <a:txBody>
                    <a:bodyPr/>
                    <a:lstStyle/>
                    <a:p>
                      <a:endParaRPr lang="en-US" dirty="0"/>
                    </a:p>
                  </a:txBody>
                  <a:tcPr>
                    <a:solidFill>
                      <a:srgbClr val="7030A0"/>
                    </a:solidFill>
                  </a:tcPr>
                </a:tc>
                <a:tc>
                  <a:txBody>
                    <a:bodyPr/>
                    <a:lstStyle/>
                    <a:p>
                      <a:endParaRPr lang="en-US" dirty="0"/>
                    </a:p>
                  </a:txBody>
                  <a:tcPr>
                    <a:solidFill>
                      <a:srgbClr val="7030A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16375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81076" y="2127635"/>
            <a:ext cx="471170" cy="314113"/>
          </a:xfrm>
          <a:prstGeom prst="rect">
            <a:avLst/>
          </a:prstGeom>
          <a:solidFill>
            <a:schemeClr val="accent3"/>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4" name="Rectangle 3"/>
          <p:cNvSpPr/>
          <p:nvPr/>
        </p:nvSpPr>
        <p:spPr bwMode="auto">
          <a:xfrm>
            <a:off x="1059395" y="2127635"/>
            <a:ext cx="471170" cy="314113"/>
          </a:xfrm>
          <a:prstGeom prst="rect">
            <a:avLst/>
          </a:prstGeom>
          <a:solidFill>
            <a:schemeClr val="accent3"/>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5" name="Rectangle 4"/>
          <p:cNvSpPr/>
          <p:nvPr/>
        </p:nvSpPr>
        <p:spPr bwMode="auto">
          <a:xfrm>
            <a:off x="2384427" y="2485623"/>
            <a:ext cx="471170" cy="314113"/>
          </a:xfrm>
          <a:prstGeom prst="rect">
            <a:avLst/>
          </a:prstGeom>
          <a:solidFill>
            <a:srgbClr val="7030A0"/>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7" name="TextBox 6"/>
          <p:cNvSpPr txBox="1"/>
          <p:nvPr/>
        </p:nvSpPr>
        <p:spPr>
          <a:xfrm>
            <a:off x="366264" y="1645921"/>
            <a:ext cx="1857432" cy="369332"/>
          </a:xfrm>
          <a:prstGeom prst="rect">
            <a:avLst/>
          </a:prstGeom>
          <a:noFill/>
        </p:spPr>
        <p:txBody>
          <a:bodyPr wrap="none" rtlCol="0">
            <a:spAutoFit/>
          </a:bodyPr>
          <a:lstStyle/>
          <a:p>
            <a:r>
              <a:rPr lang="en-US" dirty="0"/>
              <a:t>Input </a:t>
            </a:r>
            <a:r>
              <a:rPr lang="en-US"/>
              <a:t>data stream</a:t>
            </a:r>
          </a:p>
        </p:txBody>
      </p:sp>
      <p:graphicFrame>
        <p:nvGraphicFramePr>
          <p:cNvPr id="8" name="Table 7"/>
          <p:cNvGraphicFramePr>
            <a:graphicFrameLocks noGrp="1"/>
          </p:cNvGraphicFramePr>
          <p:nvPr>
            <p:extLst>
              <p:ext uri="{D42A27DB-BD31-4B8C-83A1-F6EECF244321}">
                <p14:modId xmlns:p14="http://schemas.microsoft.com/office/powerpoint/2010/main" val="2051862010"/>
              </p:ext>
            </p:extLst>
          </p:nvPr>
        </p:nvGraphicFramePr>
        <p:xfrm>
          <a:off x="3440465" y="1343772"/>
          <a:ext cx="1924218" cy="1458403"/>
        </p:xfrm>
        <a:graphic>
          <a:graphicData uri="http://schemas.openxmlformats.org/drawingml/2006/table">
            <a:tbl>
              <a:tblPr firstRow="1" bandRow="1">
                <a:tableStyleId>{00A15C55-8517-42AA-B614-E9B94910E393}</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r>
                        <a:rPr lang="en-US" sz="1400" dirty="0"/>
                        <a:t>time</a:t>
                      </a:r>
                      <a:endParaRPr lang="en-US" sz="1800" dirty="0"/>
                    </a:p>
                  </a:txBody>
                  <a:tcPr/>
                </a:tc>
                <a:tc>
                  <a:txBody>
                    <a:bodyPr/>
                    <a:lstStyle/>
                    <a:p>
                      <a:r>
                        <a:rPr lang="en-US" sz="1400" dirty="0"/>
                        <a:t>dev</a:t>
                      </a:r>
                      <a:endParaRPr lang="en-US" dirty="0"/>
                    </a:p>
                  </a:txBody>
                  <a:tcPr/>
                </a:tc>
                <a:tc>
                  <a:txBody>
                    <a:bodyPr/>
                    <a:lstStyle/>
                    <a:p>
                      <a:r>
                        <a:rPr lang="en-US" sz="1400" dirty="0" err="1"/>
                        <a:t>val</a:t>
                      </a:r>
                      <a:endParaRPr lang="en-US" sz="1200" dirty="0"/>
                    </a:p>
                  </a:txBody>
                  <a:tcPr/>
                </a:tc>
                <a:extLst>
                  <a:ext uri="{0D108BD9-81ED-4DB2-BD59-A6C34878D82A}">
                    <a16:rowId xmlns:a16="http://schemas.microsoft.com/office/drawing/2014/main" val="10000"/>
                  </a:ext>
                </a:extLst>
              </a:tr>
              <a:tr h="397564">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2931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0546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27525538"/>
              </p:ext>
            </p:extLst>
          </p:nvPr>
        </p:nvGraphicFramePr>
        <p:xfrm>
          <a:off x="3440465" y="1714168"/>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65760">
                <a:tc>
                  <a:txBody>
                    <a:bodyPr/>
                    <a:lstStyle/>
                    <a:p>
                      <a:r>
                        <a:rPr lang="en-US" sz="1400" dirty="0"/>
                        <a:t>00:01</a:t>
                      </a:r>
                    </a:p>
                  </a:txBody>
                  <a:tcPr/>
                </a:tc>
                <a:tc>
                  <a:txBody>
                    <a:bodyPr/>
                    <a:lstStyle/>
                    <a:p>
                      <a:r>
                        <a:rPr lang="en-US" sz="1400" dirty="0"/>
                        <a:t>1</a:t>
                      </a:r>
                    </a:p>
                  </a:txBody>
                  <a:tcPr/>
                </a:tc>
                <a:tc>
                  <a:txBody>
                    <a:bodyPr/>
                    <a:lstStyle/>
                    <a:p>
                      <a:r>
                        <a:rPr lang="en-US" sz="1400" dirty="0"/>
                        <a:t> 95</a:t>
                      </a: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3334116" y="926036"/>
            <a:ext cx="1232645" cy="369332"/>
          </a:xfrm>
          <a:prstGeom prst="rect">
            <a:avLst/>
          </a:prstGeom>
          <a:noFill/>
        </p:spPr>
        <p:txBody>
          <a:bodyPr wrap="none" rtlCol="0">
            <a:spAutoFit/>
          </a:bodyPr>
          <a:lstStyle/>
          <a:p>
            <a:r>
              <a:rPr lang="en-US" dirty="0"/>
              <a:t>Input Table</a:t>
            </a:r>
          </a:p>
        </p:txBody>
      </p:sp>
      <p:cxnSp>
        <p:nvCxnSpPr>
          <p:cNvPr id="13" name="Curved Connector 12"/>
          <p:cNvCxnSpPr/>
          <p:nvPr/>
        </p:nvCxnSpPr>
        <p:spPr>
          <a:xfrm flipV="1">
            <a:off x="2862146" y="2286840"/>
            <a:ext cx="578319" cy="35583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36635" y="1343772"/>
            <a:ext cx="1924218" cy="149484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p:cNvSpPr txBox="1"/>
          <p:nvPr/>
        </p:nvSpPr>
        <p:spPr>
          <a:xfrm>
            <a:off x="5854583" y="929721"/>
            <a:ext cx="762645" cy="369332"/>
          </a:xfrm>
          <a:prstGeom prst="rect">
            <a:avLst/>
          </a:prstGeom>
          <a:noFill/>
        </p:spPr>
        <p:txBody>
          <a:bodyPr wrap="none" rtlCol="0">
            <a:spAutoFit/>
          </a:bodyPr>
          <a:lstStyle/>
          <a:p>
            <a:r>
              <a:rPr lang="en-US" dirty="0"/>
              <a:t>Query</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084" y="1472247"/>
            <a:ext cx="780288" cy="780288"/>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952" y="1862391"/>
            <a:ext cx="780288" cy="780288"/>
          </a:xfrm>
          <a:prstGeom prst="rect">
            <a:avLst/>
          </a:prstGeom>
        </p:spPr>
      </p:pic>
      <p:graphicFrame>
        <p:nvGraphicFramePr>
          <p:cNvPr id="21" name="Table 20"/>
          <p:cNvGraphicFramePr>
            <a:graphicFrameLocks noGrp="1"/>
          </p:cNvGraphicFramePr>
          <p:nvPr>
            <p:extLst>
              <p:ext uri="{D42A27DB-BD31-4B8C-83A1-F6EECF244321}">
                <p14:modId xmlns:p14="http://schemas.microsoft.com/office/powerpoint/2010/main" val="1070015666"/>
              </p:ext>
            </p:extLst>
          </p:nvPr>
        </p:nvGraphicFramePr>
        <p:xfrm>
          <a:off x="8487209" y="1343772"/>
          <a:ext cx="1924218" cy="1494844"/>
        </p:xfrm>
        <a:graphic>
          <a:graphicData uri="http://schemas.openxmlformats.org/drawingml/2006/table">
            <a:tbl>
              <a:tblPr firstRow="1" bandRow="1">
                <a:tableStyleId>{93296810-A885-4BE3-A3E7-6D5BEEA58F35}</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65760">
                <a:tc>
                  <a:txBody>
                    <a:bodyPr/>
                    <a:lstStyle/>
                    <a:p>
                      <a:r>
                        <a:rPr lang="en-US" sz="1400" dirty="0"/>
                        <a:t>time</a:t>
                      </a:r>
                      <a:endParaRPr lang="en-US" sz="1800" dirty="0"/>
                    </a:p>
                  </a:txBody>
                  <a:tcPr/>
                </a:tc>
                <a:tc>
                  <a:txBody>
                    <a:bodyPr/>
                    <a:lstStyle/>
                    <a:p>
                      <a:r>
                        <a:rPr lang="en-US" sz="1400" dirty="0"/>
                        <a:t>dev</a:t>
                      </a:r>
                      <a:endParaRPr lang="en-US" dirty="0"/>
                    </a:p>
                  </a:txBody>
                  <a:tcPr/>
                </a:tc>
                <a:tc>
                  <a:txBody>
                    <a:bodyPr/>
                    <a:lstStyle/>
                    <a:p>
                      <a:r>
                        <a:rPr lang="en-US" sz="1400" dirty="0" err="1"/>
                        <a:t>val</a:t>
                      </a:r>
                      <a:endParaRPr lang="en-US" sz="1200" dirty="0"/>
                    </a:p>
                  </a:txBody>
                  <a:tcPr/>
                </a:tc>
                <a:extLst>
                  <a:ext uri="{0D108BD9-81ED-4DB2-BD59-A6C34878D82A}">
                    <a16:rowId xmlns:a16="http://schemas.microsoft.com/office/drawing/2014/main" val="10000"/>
                  </a:ext>
                </a:extLst>
              </a:tr>
              <a:tr h="397564">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2931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0546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725238484"/>
              </p:ext>
            </p:extLst>
          </p:nvPr>
        </p:nvGraphicFramePr>
        <p:xfrm>
          <a:off x="8487209" y="1745972"/>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65760">
                <a:tc>
                  <a:txBody>
                    <a:bodyPr/>
                    <a:lstStyle/>
                    <a:p>
                      <a:r>
                        <a:rPr lang="en-US" sz="1400" dirty="0"/>
                        <a:t>00:02</a:t>
                      </a:r>
                    </a:p>
                  </a:txBody>
                  <a:tcPr>
                    <a:solidFill>
                      <a:srgbClr val="7030A0"/>
                    </a:solidFill>
                  </a:tcPr>
                </a:tc>
                <a:tc>
                  <a:txBody>
                    <a:bodyPr/>
                    <a:lstStyle/>
                    <a:p>
                      <a:r>
                        <a:rPr lang="en-US" sz="1400" dirty="0"/>
                        <a:t>1</a:t>
                      </a:r>
                    </a:p>
                  </a:txBody>
                  <a:tcPr>
                    <a:solidFill>
                      <a:srgbClr val="7030A0"/>
                    </a:solidFill>
                  </a:tcPr>
                </a:tc>
                <a:tc>
                  <a:txBody>
                    <a:bodyPr/>
                    <a:lstStyle/>
                    <a:p>
                      <a:r>
                        <a:rPr lang="en-US" sz="1400" dirty="0"/>
                        <a:t> 98</a:t>
                      </a:r>
                    </a:p>
                  </a:txBody>
                  <a:tcPr>
                    <a:solidFill>
                      <a:srgbClr val="7030A0"/>
                    </a:solidFill>
                  </a:tcPr>
                </a:tc>
                <a:extLst>
                  <a:ext uri="{0D108BD9-81ED-4DB2-BD59-A6C34878D82A}">
                    <a16:rowId xmlns:a16="http://schemas.microsoft.com/office/drawing/2014/main" val="10000"/>
                  </a:ext>
                </a:extLst>
              </a:tr>
            </a:tbl>
          </a:graphicData>
        </a:graphic>
      </p:graphicFrame>
      <p:sp>
        <p:nvSpPr>
          <p:cNvPr id="23" name="TextBox 22"/>
          <p:cNvSpPr txBox="1"/>
          <p:nvPr/>
        </p:nvSpPr>
        <p:spPr>
          <a:xfrm>
            <a:off x="8380860" y="926036"/>
            <a:ext cx="1400255" cy="369332"/>
          </a:xfrm>
          <a:prstGeom prst="rect">
            <a:avLst/>
          </a:prstGeom>
          <a:noFill/>
        </p:spPr>
        <p:txBody>
          <a:bodyPr wrap="none" rtlCol="0">
            <a:spAutoFit/>
          </a:bodyPr>
          <a:lstStyle/>
          <a:p>
            <a:r>
              <a:rPr lang="en-US" dirty="0"/>
              <a:t>Results Table</a:t>
            </a:r>
          </a:p>
        </p:txBody>
      </p:sp>
      <p:cxnSp>
        <p:nvCxnSpPr>
          <p:cNvPr id="24" name="Straight Arrow Connector 23"/>
          <p:cNvCxnSpPr/>
          <p:nvPr/>
        </p:nvCxnSpPr>
        <p:spPr>
          <a:xfrm>
            <a:off x="7876755" y="2091194"/>
            <a:ext cx="5719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12436" y="146748"/>
            <a:ext cx="2449710" cy="369332"/>
          </a:xfrm>
          <a:prstGeom prst="rect">
            <a:avLst/>
          </a:prstGeom>
          <a:noFill/>
        </p:spPr>
        <p:txBody>
          <a:bodyPr wrap="none" rtlCol="0">
            <a:spAutoFit/>
          </a:bodyPr>
          <a:lstStyle/>
          <a:p>
            <a:r>
              <a:rPr lang="en-US" dirty="0"/>
              <a:t>Output Mode is Append</a:t>
            </a:r>
          </a:p>
        </p:txBody>
      </p:sp>
      <p:graphicFrame>
        <p:nvGraphicFramePr>
          <p:cNvPr id="25" name="Table 24"/>
          <p:cNvGraphicFramePr>
            <a:graphicFrameLocks noGrp="1"/>
          </p:cNvGraphicFramePr>
          <p:nvPr>
            <p:extLst>
              <p:ext uri="{D42A27DB-BD31-4B8C-83A1-F6EECF244321}">
                <p14:modId xmlns:p14="http://schemas.microsoft.com/office/powerpoint/2010/main" val="1923841380"/>
              </p:ext>
            </p:extLst>
          </p:nvPr>
        </p:nvGraphicFramePr>
        <p:xfrm>
          <a:off x="3449385" y="2116368"/>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65760">
                <a:tc>
                  <a:txBody>
                    <a:bodyPr/>
                    <a:lstStyle/>
                    <a:p>
                      <a:r>
                        <a:rPr lang="en-US" sz="1400" dirty="0"/>
                        <a:t>00:02</a:t>
                      </a:r>
                    </a:p>
                  </a:txBody>
                  <a:tcPr>
                    <a:solidFill>
                      <a:srgbClr val="7030A0"/>
                    </a:solidFill>
                  </a:tcPr>
                </a:tc>
                <a:tc>
                  <a:txBody>
                    <a:bodyPr/>
                    <a:lstStyle/>
                    <a:p>
                      <a:r>
                        <a:rPr lang="en-US" sz="1400" dirty="0"/>
                        <a:t>1</a:t>
                      </a:r>
                    </a:p>
                  </a:txBody>
                  <a:tcPr>
                    <a:solidFill>
                      <a:srgbClr val="7030A0"/>
                    </a:solidFill>
                  </a:tcPr>
                </a:tc>
                <a:tc>
                  <a:txBody>
                    <a:bodyPr/>
                    <a:lstStyle/>
                    <a:p>
                      <a:r>
                        <a:rPr lang="en-US" sz="1400" dirty="0"/>
                        <a:t> 98</a:t>
                      </a:r>
                    </a:p>
                  </a:txBody>
                  <a:tcPr>
                    <a:solidFill>
                      <a:srgbClr val="7030A0"/>
                    </a:solidFill>
                  </a:tcPr>
                </a:tc>
                <a:extLst>
                  <a:ext uri="{0D108BD9-81ED-4DB2-BD59-A6C34878D82A}">
                    <a16:rowId xmlns:a16="http://schemas.microsoft.com/office/drawing/2014/main" val="10000"/>
                  </a:ext>
                </a:extLst>
              </a:tr>
            </a:tbl>
          </a:graphicData>
        </a:graphic>
      </p:graphicFrame>
      <p:sp>
        <p:nvSpPr>
          <p:cNvPr id="26" name="TextBox 25"/>
          <p:cNvSpPr txBox="1"/>
          <p:nvPr/>
        </p:nvSpPr>
        <p:spPr>
          <a:xfrm>
            <a:off x="10449929" y="1604415"/>
            <a:ext cx="1313886" cy="738664"/>
          </a:xfrm>
          <a:prstGeom prst="rect">
            <a:avLst/>
          </a:prstGeom>
          <a:noFill/>
        </p:spPr>
        <p:txBody>
          <a:bodyPr wrap="none" rtlCol="0">
            <a:spAutoFit/>
          </a:bodyPr>
          <a:lstStyle/>
          <a:p>
            <a:r>
              <a:rPr lang="en-US" sz="1400" i="1" dirty="0"/>
              <a:t>Only new result</a:t>
            </a:r>
          </a:p>
          <a:p>
            <a:r>
              <a:rPr lang="en-US" sz="1400" i="1" dirty="0"/>
              <a:t>rows appear</a:t>
            </a:r>
            <a:br>
              <a:rPr lang="en-US" sz="1400" i="1" dirty="0"/>
            </a:br>
            <a:r>
              <a:rPr lang="en-US" sz="1400" i="1" dirty="0"/>
              <a:t>each time</a:t>
            </a:r>
          </a:p>
        </p:txBody>
      </p:sp>
      <p:sp>
        <p:nvSpPr>
          <p:cNvPr id="27" name="TextBox 26"/>
          <p:cNvSpPr txBox="1"/>
          <p:nvPr/>
        </p:nvSpPr>
        <p:spPr>
          <a:xfrm>
            <a:off x="2192326" y="2817787"/>
            <a:ext cx="889987" cy="307777"/>
          </a:xfrm>
          <a:prstGeom prst="rect">
            <a:avLst/>
          </a:prstGeom>
          <a:noFill/>
        </p:spPr>
        <p:txBody>
          <a:bodyPr wrap="none" rtlCol="0">
            <a:spAutoFit/>
          </a:bodyPr>
          <a:lstStyle/>
          <a:p>
            <a:r>
              <a:rPr lang="en-US" sz="1400" i="1"/>
              <a:t>New data</a:t>
            </a:r>
            <a:endParaRPr lang="en-US" sz="1400" i="1" dirty="0"/>
          </a:p>
        </p:txBody>
      </p:sp>
      <p:sp>
        <p:nvSpPr>
          <p:cNvPr id="28" name="TextBox 27"/>
          <p:cNvSpPr txBox="1"/>
          <p:nvPr/>
        </p:nvSpPr>
        <p:spPr>
          <a:xfrm>
            <a:off x="6043734" y="2893808"/>
            <a:ext cx="1547988" cy="523220"/>
          </a:xfrm>
          <a:prstGeom prst="rect">
            <a:avLst/>
          </a:prstGeom>
          <a:noFill/>
        </p:spPr>
        <p:txBody>
          <a:bodyPr wrap="none" rtlCol="0">
            <a:spAutoFit/>
          </a:bodyPr>
          <a:lstStyle/>
          <a:p>
            <a:r>
              <a:rPr lang="en-US" sz="1400" i="1" dirty="0"/>
              <a:t>Project, filter, join </a:t>
            </a:r>
            <a:br>
              <a:rPr lang="en-US" sz="1400" i="1" dirty="0"/>
            </a:br>
            <a:endParaRPr lang="en-US" sz="1400" i="1" dirty="0"/>
          </a:p>
        </p:txBody>
      </p:sp>
      <p:sp>
        <p:nvSpPr>
          <p:cNvPr id="12" name="TextBox 11"/>
          <p:cNvSpPr txBox="1"/>
          <p:nvPr/>
        </p:nvSpPr>
        <p:spPr>
          <a:xfrm>
            <a:off x="2192326" y="5343277"/>
            <a:ext cx="7839986" cy="923330"/>
          </a:xfrm>
          <a:prstGeom prst="rect">
            <a:avLst/>
          </a:prstGeom>
          <a:noFill/>
        </p:spPr>
        <p:txBody>
          <a:bodyPr wrap="square" rtlCol="0">
            <a:spAutoFit/>
          </a:bodyPr>
          <a:lstStyle/>
          <a:p>
            <a:r>
              <a:rPr lang="en-US" dirty="0"/>
              <a:t>Only the new rows appended in the Result Table since the last trigger will be written to the external storage. This is applicable only on the queries where existing rows in the Result Table are not expected to change.</a:t>
            </a:r>
          </a:p>
        </p:txBody>
      </p:sp>
      <p:cxnSp>
        <p:nvCxnSpPr>
          <p:cNvPr id="51" name="Straight Arrow Connector 50"/>
          <p:cNvCxnSpPr/>
          <p:nvPr/>
        </p:nvCxnSpPr>
        <p:spPr>
          <a:xfrm>
            <a:off x="5373603" y="2116374"/>
            <a:ext cx="5719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81076" y="2127635"/>
            <a:ext cx="471170" cy="314113"/>
          </a:xfrm>
          <a:prstGeom prst="rect">
            <a:avLst/>
          </a:prstGeom>
          <a:solidFill>
            <a:schemeClr val="accent3"/>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4" name="Rectangle 3"/>
          <p:cNvSpPr/>
          <p:nvPr/>
        </p:nvSpPr>
        <p:spPr bwMode="auto">
          <a:xfrm>
            <a:off x="1059395" y="2127635"/>
            <a:ext cx="471170" cy="314113"/>
          </a:xfrm>
          <a:prstGeom prst="rect">
            <a:avLst/>
          </a:prstGeom>
          <a:solidFill>
            <a:schemeClr val="accent3"/>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5" name="Rectangle 4"/>
          <p:cNvSpPr/>
          <p:nvPr/>
        </p:nvSpPr>
        <p:spPr bwMode="auto">
          <a:xfrm>
            <a:off x="2368525" y="2866959"/>
            <a:ext cx="471170" cy="314113"/>
          </a:xfrm>
          <a:prstGeom prst="rect">
            <a:avLst/>
          </a:prstGeom>
          <a:solidFill>
            <a:srgbClr val="7030A0"/>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7" name="TextBox 6"/>
          <p:cNvSpPr txBox="1"/>
          <p:nvPr/>
        </p:nvSpPr>
        <p:spPr>
          <a:xfrm>
            <a:off x="366264" y="1645921"/>
            <a:ext cx="1857432" cy="369332"/>
          </a:xfrm>
          <a:prstGeom prst="rect">
            <a:avLst/>
          </a:prstGeom>
          <a:noFill/>
        </p:spPr>
        <p:txBody>
          <a:bodyPr wrap="none" rtlCol="0">
            <a:spAutoFit/>
          </a:bodyPr>
          <a:lstStyle/>
          <a:p>
            <a:r>
              <a:rPr lang="en-US" dirty="0"/>
              <a:t>Input </a:t>
            </a:r>
            <a:r>
              <a:rPr lang="en-US"/>
              <a:t>data stream</a:t>
            </a:r>
          </a:p>
        </p:txBody>
      </p:sp>
      <p:graphicFrame>
        <p:nvGraphicFramePr>
          <p:cNvPr id="8" name="Table 7"/>
          <p:cNvGraphicFramePr>
            <a:graphicFrameLocks noGrp="1"/>
          </p:cNvGraphicFramePr>
          <p:nvPr>
            <p:extLst>
              <p:ext uri="{D42A27DB-BD31-4B8C-83A1-F6EECF244321}">
                <p14:modId xmlns:p14="http://schemas.microsoft.com/office/powerpoint/2010/main" val="1257716079"/>
              </p:ext>
            </p:extLst>
          </p:nvPr>
        </p:nvGraphicFramePr>
        <p:xfrm>
          <a:off x="3440465" y="1343772"/>
          <a:ext cx="1924218" cy="1494844"/>
        </p:xfrm>
        <a:graphic>
          <a:graphicData uri="http://schemas.openxmlformats.org/drawingml/2006/table">
            <a:tbl>
              <a:tblPr firstRow="1" bandRow="1">
                <a:tableStyleId>{00A15C55-8517-42AA-B614-E9B94910E393}</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65760">
                <a:tc>
                  <a:txBody>
                    <a:bodyPr/>
                    <a:lstStyle/>
                    <a:p>
                      <a:r>
                        <a:rPr lang="en-US" sz="1400" dirty="0"/>
                        <a:t>time</a:t>
                      </a:r>
                      <a:endParaRPr lang="en-US" sz="1800" dirty="0"/>
                    </a:p>
                  </a:txBody>
                  <a:tcPr/>
                </a:tc>
                <a:tc>
                  <a:txBody>
                    <a:bodyPr/>
                    <a:lstStyle/>
                    <a:p>
                      <a:r>
                        <a:rPr lang="en-US" sz="1400" dirty="0"/>
                        <a:t>dev</a:t>
                      </a:r>
                      <a:endParaRPr lang="en-US" dirty="0"/>
                    </a:p>
                  </a:txBody>
                  <a:tcPr/>
                </a:tc>
                <a:tc>
                  <a:txBody>
                    <a:bodyPr/>
                    <a:lstStyle/>
                    <a:p>
                      <a:r>
                        <a:rPr lang="en-US" sz="1400" dirty="0" err="1"/>
                        <a:t>val</a:t>
                      </a:r>
                      <a:endParaRPr lang="en-US" sz="1200" dirty="0"/>
                    </a:p>
                  </a:txBody>
                  <a:tcPr/>
                </a:tc>
                <a:extLst>
                  <a:ext uri="{0D108BD9-81ED-4DB2-BD59-A6C34878D82A}">
                    <a16:rowId xmlns:a16="http://schemas.microsoft.com/office/drawing/2014/main" val="10000"/>
                  </a:ext>
                </a:extLst>
              </a:tr>
              <a:tr h="397564">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2931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0546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13503863"/>
              </p:ext>
            </p:extLst>
          </p:nvPr>
        </p:nvGraphicFramePr>
        <p:xfrm>
          <a:off x="3440465" y="1745972"/>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65760">
                <a:tc>
                  <a:txBody>
                    <a:bodyPr/>
                    <a:lstStyle/>
                    <a:p>
                      <a:r>
                        <a:rPr lang="en-US" sz="1400" dirty="0"/>
                        <a:t>00:01</a:t>
                      </a:r>
                    </a:p>
                  </a:txBody>
                  <a:tcPr/>
                </a:tc>
                <a:tc>
                  <a:txBody>
                    <a:bodyPr/>
                    <a:lstStyle/>
                    <a:p>
                      <a:r>
                        <a:rPr lang="en-US" sz="1400" dirty="0"/>
                        <a:t>1</a:t>
                      </a:r>
                    </a:p>
                  </a:txBody>
                  <a:tcPr/>
                </a:tc>
                <a:tc>
                  <a:txBody>
                    <a:bodyPr/>
                    <a:lstStyle/>
                    <a:p>
                      <a:r>
                        <a:rPr lang="en-US" sz="1400" dirty="0"/>
                        <a:t> 95</a:t>
                      </a: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3334116" y="926036"/>
            <a:ext cx="1232645" cy="369332"/>
          </a:xfrm>
          <a:prstGeom prst="rect">
            <a:avLst/>
          </a:prstGeom>
          <a:noFill/>
        </p:spPr>
        <p:txBody>
          <a:bodyPr wrap="none" rtlCol="0">
            <a:spAutoFit/>
          </a:bodyPr>
          <a:lstStyle/>
          <a:p>
            <a:r>
              <a:rPr lang="en-US" dirty="0"/>
              <a:t>Input Table</a:t>
            </a:r>
          </a:p>
        </p:txBody>
      </p:sp>
      <p:cxnSp>
        <p:nvCxnSpPr>
          <p:cNvPr id="13" name="Curved Connector 12"/>
          <p:cNvCxnSpPr/>
          <p:nvPr/>
        </p:nvCxnSpPr>
        <p:spPr>
          <a:xfrm flipV="1">
            <a:off x="2846244" y="2668176"/>
            <a:ext cx="578319" cy="35583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36635" y="1343772"/>
            <a:ext cx="1924218" cy="149484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p:cNvSpPr txBox="1"/>
          <p:nvPr/>
        </p:nvSpPr>
        <p:spPr>
          <a:xfrm>
            <a:off x="5854583" y="929721"/>
            <a:ext cx="762645" cy="369332"/>
          </a:xfrm>
          <a:prstGeom prst="rect">
            <a:avLst/>
          </a:prstGeom>
          <a:noFill/>
        </p:spPr>
        <p:txBody>
          <a:bodyPr wrap="none" rtlCol="0">
            <a:spAutoFit/>
          </a:bodyPr>
          <a:lstStyle/>
          <a:p>
            <a:r>
              <a:rPr lang="en-US" dirty="0"/>
              <a:t>Query</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084" y="1472247"/>
            <a:ext cx="780288" cy="780288"/>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952" y="1862391"/>
            <a:ext cx="780288" cy="780288"/>
          </a:xfrm>
          <a:prstGeom prst="rect">
            <a:avLst/>
          </a:prstGeom>
        </p:spPr>
      </p:pic>
      <p:cxnSp>
        <p:nvCxnSpPr>
          <p:cNvPr id="19" name="Straight Arrow Connector 18"/>
          <p:cNvCxnSpPr>
            <a:stCxn id="8" idx="3"/>
            <a:endCxn id="14" idx="1"/>
          </p:cNvCxnSpPr>
          <p:nvPr/>
        </p:nvCxnSpPr>
        <p:spPr>
          <a:xfrm>
            <a:off x="5364683" y="2091194"/>
            <a:ext cx="5719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517558646"/>
              </p:ext>
            </p:extLst>
          </p:nvPr>
        </p:nvGraphicFramePr>
        <p:xfrm>
          <a:off x="8487209" y="1343772"/>
          <a:ext cx="2040318" cy="1494844"/>
        </p:xfrm>
        <a:graphic>
          <a:graphicData uri="http://schemas.openxmlformats.org/drawingml/2006/table">
            <a:tbl>
              <a:tblPr firstRow="1" bandRow="1">
                <a:tableStyleId>{93296810-A885-4BE3-A3E7-6D5BEEA58F35}</a:tableStyleId>
              </a:tblPr>
              <a:tblGrid>
                <a:gridCol w="657625">
                  <a:extLst>
                    <a:ext uri="{9D8B030D-6E8A-4147-A177-3AD203B41FA5}">
                      <a16:colId xmlns:a16="http://schemas.microsoft.com/office/drawing/2014/main" val="20000"/>
                    </a:ext>
                  </a:extLst>
                </a:gridCol>
                <a:gridCol w="702587">
                  <a:extLst>
                    <a:ext uri="{9D8B030D-6E8A-4147-A177-3AD203B41FA5}">
                      <a16:colId xmlns:a16="http://schemas.microsoft.com/office/drawing/2014/main" val="20001"/>
                    </a:ext>
                  </a:extLst>
                </a:gridCol>
                <a:gridCol w="680106">
                  <a:extLst>
                    <a:ext uri="{9D8B030D-6E8A-4147-A177-3AD203B41FA5}">
                      <a16:colId xmlns:a16="http://schemas.microsoft.com/office/drawing/2014/main" val="20002"/>
                    </a:ext>
                  </a:extLst>
                </a:gridCol>
              </a:tblGrid>
              <a:tr h="365760">
                <a:tc>
                  <a:txBody>
                    <a:bodyPr/>
                    <a:lstStyle/>
                    <a:p>
                      <a:r>
                        <a:rPr lang="en-US" sz="1400" dirty="0"/>
                        <a:t>time</a:t>
                      </a:r>
                    </a:p>
                  </a:txBody>
                  <a:tcPr/>
                </a:tc>
                <a:tc>
                  <a:txBody>
                    <a:bodyPr/>
                    <a:lstStyle/>
                    <a:p>
                      <a:r>
                        <a:rPr lang="en-US" sz="1400" dirty="0"/>
                        <a:t>dev</a:t>
                      </a:r>
                    </a:p>
                  </a:txBody>
                  <a:tcPr/>
                </a:tc>
                <a:tc>
                  <a:txBody>
                    <a:bodyPr/>
                    <a:lstStyle/>
                    <a:p>
                      <a:r>
                        <a:rPr lang="en-US" sz="1400" dirty="0" err="1"/>
                        <a:t>avgval</a:t>
                      </a:r>
                      <a:endParaRPr lang="en-US" sz="1400" dirty="0"/>
                    </a:p>
                  </a:txBody>
                  <a:tcPr/>
                </a:tc>
                <a:extLst>
                  <a:ext uri="{0D108BD9-81ED-4DB2-BD59-A6C34878D82A}">
                    <a16:rowId xmlns:a16="http://schemas.microsoft.com/office/drawing/2014/main" val="10000"/>
                  </a:ext>
                </a:extLst>
              </a:tr>
              <a:tr h="397564">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2931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0546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068740758"/>
              </p:ext>
            </p:extLst>
          </p:nvPr>
        </p:nvGraphicFramePr>
        <p:xfrm>
          <a:off x="8487209" y="1745972"/>
          <a:ext cx="2040318" cy="365760"/>
        </p:xfrm>
        <a:graphic>
          <a:graphicData uri="http://schemas.openxmlformats.org/drawingml/2006/table">
            <a:tbl>
              <a:tblPr firstRow="1" bandRow="1">
                <a:tableStyleId>{5C22544A-7EE6-4342-B048-85BDC9FD1C3A}</a:tableStyleId>
              </a:tblPr>
              <a:tblGrid>
                <a:gridCol w="657625">
                  <a:extLst>
                    <a:ext uri="{9D8B030D-6E8A-4147-A177-3AD203B41FA5}">
                      <a16:colId xmlns:a16="http://schemas.microsoft.com/office/drawing/2014/main" val="20000"/>
                    </a:ext>
                  </a:extLst>
                </a:gridCol>
                <a:gridCol w="702587">
                  <a:extLst>
                    <a:ext uri="{9D8B030D-6E8A-4147-A177-3AD203B41FA5}">
                      <a16:colId xmlns:a16="http://schemas.microsoft.com/office/drawing/2014/main" val="20001"/>
                    </a:ext>
                  </a:extLst>
                </a:gridCol>
                <a:gridCol w="680106">
                  <a:extLst>
                    <a:ext uri="{9D8B030D-6E8A-4147-A177-3AD203B41FA5}">
                      <a16:colId xmlns:a16="http://schemas.microsoft.com/office/drawing/2014/main" val="20002"/>
                    </a:ext>
                  </a:extLst>
                </a:gridCol>
              </a:tblGrid>
              <a:tr h="365760">
                <a:tc>
                  <a:txBody>
                    <a:bodyPr/>
                    <a:lstStyle/>
                    <a:p>
                      <a:r>
                        <a:rPr lang="en-US" sz="1200" dirty="0"/>
                        <a:t>:00-:05</a:t>
                      </a:r>
                    </a:p>
                  </a:txBody>
                  <a:tcPr>
                    <a:solidFill>
                      <a:schemeClr val="accent1"/>
                    </a:solidFill>
                  </a:tcPr>
                </a:tc>
                <a:tc>
                  <a:txBody>
                    <a:bodyPr/>
                    <a:lstStyle/>
                    <a:p>
                      <a:r>
                        <a:rPr lang="en-US" sz="1200" dirty="0"/>
                        <a:t>1</a:t>
                      </a:r>
                    </a:p>
                  </a:txBody>
                  <a:tcPr>
                    <a:solidFill>
                      <a:schemeClr val="accent1"/>
                    </a:solidFill>
                  </a:tcPr>
                </a:tc>
                <a:tc>
                  <a:txBody>
                    <a:bodyPr/>
                    <a:lstStyle/>
                    <a:p>
                      <a:r>
                        <a:rPr lang="en-US" sz="1200" dirty="0"/>
                        <a:t>96.5</a:t>
                      </a:r>
                    </a:p>
                  </a:txBody>
                  <a:tcPr>
                    <a:solidFill>
                      <a:schemeClr val="accent1"/>
                    </a:solidFill>
                  </a:tcPr>
                </a:tc>
                <a:extLst>
                  <a:ext uri="{0D108BD9-81ED-4DB2-BD59-A6C34878D82A}">
                    <a16:rowId xmlns:a16="http://schemas.microsoft.com/office/drawing/2014/main" val="10000"/>
                  </a:ext>
                </a:extLst>
              </a:tr>
            </a:tbl>
          </a:graphicData>
        </a:graphic>
      </p:graphicFrame>
      <p:sp>
        <p:nvSpPr>
          <p:cNvPr id="23" name="TextBox 22"/>
          <p:cNvSpPr txBox="1"/>
          <p:nvPr/>
        </p:nvSpPr>
        <p:spPr>
          <a:xfrm>
            <a:off x="8380860" y="926036"/>
            <a:ext cx="1484741" cy="369332"/>
          </a:xfrm>
          <a:prstGeom prst="rect">
            <a:avLst/>
          </a:prstGeom>
          <a:noFill/>
        </p:spPr>
        <p:txBody>
          <a:bodyPr wrap="square" rtlCol="0">
            <a:spAutoFit/>
          </a:bodyPr>
          <a:lstStyle/>
          <a:p>
            <a:r>
              <a:rPr lang="en-US" dirty="0"/>
              <a:t>Results Table</a:t>
            </a:r>
          </a:p>
        </p:txBody>
      </p:sp>
      <p:cxnSp>
        <p:nvCxnSpPr>
          <p:cNvPr id="24" name="Straight Arrow Connector 23"/>
          <p:cNvCxnSpPr/>
          <p:nvPr/>
        </p:nvCxnSpPr>
        <p:spPr>
          <a:xfrm>
            <a:off x="7876755" y="2091194"/>
            <a:ext cx="5719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66264" y="164248"/>
            <a:ext cx="2622577" cy="369332"/>
          </a:xfrm>
          <a:prstGeom prst="rect">
            <a:avLst/>
          </a:prstGeom>
          <a:noFill/>
        </p:spPr>
        <p:txBody>
          <a:bodyPr wrap="none" rtlCol="0">
            <a:spAutoFit/>
          </a:bodyPr>
          <a:lstStyle/>
          <a:p>
            <a:r>
              <a:rPr lang="en-US" dirty="0"/>
              <a:t>Output Mode is Complete</a:t>
            </a:r>
          </a:p>
        </p:txBody>
      </p:sp>
      <p:graphicFrame>
        <p:nvGraphicFramePr>
          <p:cNvPr id="25" name="Table 24"/>
          <p:cNvGraphicFramePr>
            <a:graphicFrameLocks noGrp="1"/>
          </p:cNvGraphicFramePr>
          <p:nvPr>
            <p:extLst>
              <p:ext uri="{D42A27DB-BD31-4B8C-83A1-F6EECF244321}">
                <p14:modId xmlns:p14="http://schemas.microsoft.com/office/powerpoint/2010/main" val="108605426"/>
              </p:ext>
            </p:extLst>
          </p:nvPr>
        </p:nvGraphicFramePr>
        <p:xfrm>
          <a:off x="3440465" y="2482128"/>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65760">
                <a:tc>
                  <a:txBody>
                    <a:bodyPr/>
                    <a:lstStyle/>
                    <a:p>
                      <a:r>
                        <a:rPr lang="en-US" sz="1400" dirty="0"/>
                        <a:t>00:06</a:t>
                      </a:r>
                    </a:p>
                  </a:txBody>
                  <a:tcPr>
                    <a:solidFill>
                      <a:srgbClr val="7030A0"/>
                    </a:solidFill>
                  </a:tcPr>
                </a:tc>
                <a:tc>
                  <a:txBody>
                    <a:bodyPr/>
                    <a:lstStyle/>
                    <a:p>
                      <a:r>
                        <a:rPr lang="en-US" sz="1400" dirty="0"/>
                        <a:t>1</a:t>
                      </a:r>
                    </a:p>
                  </a:txBody>
                  <a:tcPr>
                    <a:solidFill>
                      <a:srgbClr val="7030A0"/>
                    </a:solidFill>
                  </a:tcPr>
                </a:tc>
                <a:tc>
                  <a:txBody>
                    <a:bodyPr/>
                    <a:lstStyle/>
                    <a:p>
                      <a:r>
                        <a:rPr lang="en-US" sz="1400" dirty="0"/>
                        <a:t> 94</a:t>
                      </a:r>
                    </a:p>
                  </a:txBody>
                  <a:tcPr>
                    <a:solidFill>
                      <a:srgbClr val="7030A0"/>
                    </a:solidFill>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772696198"/>
              </p:ext>
            </p:extLst>
          </p:nvPr>
        </p:nvGraphicFramePr>
        <p:xfrm>
          <a:off x="8487209" y="2148172"/>
          <a:ext cx="2040318" cy="329319"/>
        </p:xfrm>
        <a:graphic>
          <a:graphicData uri="http://schemas.openxmlformats.org/drawingml/2006/table">
            <a:tbl>
              <a:tblPr firstRow="1" bandRow="1">
                <a:tableStyleId>{5C22544A-7EE6-4342-B048-85BDC9FD1C3A}</a:tableStyleId>
              </a:tblPr>
              <a:tblGrid>
                <a:gridCol w="657625">
                  <a:extLst>
                    <a:ext uri="{9D8B030D-6E8A-4147-A177-3AD203B41FA5}">
                      <a16:colId xmlns:a16="http://schemas.microsoft.com/office/drawing/2014/main" val="20000"/>
                    </a:ext>
                  </a:extLst>
                </a:gridCol>
                <a:gridCol w="702587">
                  <a:extLst>
                    <a:ext uri="{9D8B030D-6E8A-4147-A177-3AD203B41FA5}">
                      <a16:colId xmlns:a16="http://schemas.microsoft.com/office/drawing/2014/main" val="20001"/>
                    </a:ext>
                  </a:extLst>
                </a:gridCol>
                <a:gridCol w="680106">
                  <a:extLst>
                    <a:ext uri="{9D8B030D-6E8A-4147-A177-3AD203B41FA5}">
                      <a16:colId xmlns:a16="http://schemas.microsoft.com/office/drawing/2014/main" val="20002"/>
                    </a:ext>
                  </a:extLst>
                </a:gridCol>
              </a:tblGrid>
              <a:tr h="329319">
                <a:tc>
                  <a:txBody>
                    <a:bodyPr/>
                    <a:lstStyle/>
                    <a:p>
                      <a:r>
                        <a:rPr lang="en-US" sz="1200" dirty="0"/>
                        <a:t>:05-:10</a:t>
                      </a:r>
                    </a:p>
                  </a:txBody>
                  <a:tcPr>
                    <a:solidFill>
                      <a:srgbClr val="7030A0"/>
                    </a:solidFill>
                  </a:tcPr>
                </a:tc>
                <a:tc>
                  <a:txBody>
                    <a:bodyPr/>
                    <a:lstStyle/>
                    <a:p>
                      <a:r>
                        <a:rPr lang="en-US" sz="1200" dirty="0"/>
                        <a:t>1</a:t>
                      </a:r>
                    </a:p>
                  </a:txBody>
                  <a:tcPr>
                    <a:solidFill>
                      <a:srgbClr val="7030A0"/>
                    </a:solidFill>
                  </a:tcPr>
                </a:tc>
                <a:tc>
                  <a:txBody>
                    <a:bodyPr/>
                    <a:lstStyle/>
                    <a:p>
                      <a:r>
                        <a:rPr lang="en-US" sz="1200" dirty="0"/>
                        <a:t>98</a:t>
                      </a:r>
                    </a:p>
                  </a:txBody>
                  <a:tcPr>
                    <a:solidFill>
                      <a:srgbClr val="7030A0"/>
                    </a:solidFill>
                  </a:tcPr>
                </a:tc>
                <a:extLst>
                  <a:ext uri="{0D108BD9-81ED-4DB2-BD59-A6C34878D82A}">
                    <a16:rowId xmlns:a16="http://schemas.microsoft.com/office/drawing/2014/main" val="10000"/>
                  </a:ext>
                </a:extLst>
              </a:tr>
            </a:tbl>
          </a:graphicData>
        </a:graphic>
      </p:graphicFrame>
      <p:sp>
        <p:nvSpPr>
          <p:cNvPr id="27" name="TextBox 26"/>
          <p:cNvSpPr txBox="1"/>
          <p:nvPr/>
        </p:nvSpPr>
        <p:spPr>
          <a:xfrm>
            <a:off x="10616906" y="1614140"/>
            <a:ext cx="1260089" cy="954107"/>
          </a:xfrm>
          <a:prstGeom prst="rect">
            <a:avLst/>
          </a:prstGeom>
          <a:noFill/>
        </p:spPr>
        <p:txBody>
          <a:bodyPr wrap="none" rtlCol="0">
            <a:spAutoFit/>
          </a:bodyPr>
          <a:lstStyle/>
          <a:p>
            <a:r>
              <a:rPr lang="en-US" sz="1400" i="1" dirty="0"/>
              <a:t>All aggregated</a:t>
            </a:r>
          </a:p>
          <a:p>
            <a:r>
              <a:rPr lang="en-US" sz="1400" i="1" dirty="0"/>
              <a:t>result rows </a:t>
            </a:r>
            <a:br>
              <a:rPr lang="en-US" sz="1400" i="1" dirty="0"/>
            </a:br>
            <a:r>
              <a:rPr lang="en-US" sz="1400" i="1" dirty="0"/>
              <a:t>appear</a:t>
            </a:r>
            <a:br>
              <a:rPr lang="en-US" sz="1400" i="1" dirty="0"/>
            </a:br>
            <a:r>
              <a:rPr lang="en-US" sz="1400" i="1" dirty="0" err="1"/>
              <a:t>everytime</a:t>
            </a:r>
            <a:endParaRPr lang="en-US" sz="1400" i="1" dirty="0"/>
          </a:p>
        </p:txBody>
      </p:sp>
      <p:sp>
        <p:nvSpPr>
          <p:cNvPr id="28" name="TextBox 27"/>
          <p:cNvSpPr txBox="1"/>
          <p:nvPr/>
        </p:nvSpPr>
        <p:spPr>
          <a:xfrm>
            <a:off x="2176424" y="3199123"/>
            <a:ext cx="889987" cy="307777"/>
          </a:xfrm>
          <a:prstGeom prst="rect">
            <a:avLst/>
          </a:prstGeom>
          <a:noFill/>
        </p:spPr>
        <p:txBody>
          <a:bodyPr wrap="none" rtlCol="0">
            <a:spAutoFit/>
          </a:bodyPr>
          <a:lstStyle/>
          <a:p>
            <a:r>
              <a:rPr lang="en-US" sz="1400" i="1"/>
              <a:t>New data</a:t>
            </a:r>
            <a:endParaRPr lang="en-US" sz="1400" i="1" dirty="0"/>
          </a:p>
        </p:txBody>
      </p:sp>
      <p:sp>
        <p:nvSpPr>
          <p:cNvPr id="9" name="TextBox 8"/>
          <p:cNvSpPr txBox="1"/>
          <p:nvPr/>
        </p:nvSpPr>
        <p:spPr>
          <a:xfrm>
            <a:off x="6043734" y="2893808"/>
            <a:ext cx="1547988" cy="738664"/>
          </a:xfrm>
          <a:prstGeom prst="rect">
            <a:avLst/>
          </a:prstGeom>
          <a:noFill/>
        </p:spPr>
        <p:txBody>
          <a:bodyPr wrap="none" rtlCol="0">
            <a:spAutoFit/>
          </a:bodyPr>
          <a:lstStyle/>
          <a:p>
            <a:r>
              <a:rPr lang="en-US" sz="1400" i="1" dirty="0"/>
              <a:t>Aggregate AND</a:t>
            </a:r>
            <a:br>
              <a:rPr lang="en-US" sz="1400" i="1" dirty="0"/>
            </a:br>
            <a:r>
              <a:rPr lang="en-US" sz="1400" i="1" dirty="0"/>
              <a:t>project, filter, join, </a:t>
            </a:r>
            <a:br>
              <a:rPr lang="en-US" sz="1400" i="1" dirty="0"/>
            </a:br>
            <a:r>
              <a:rPr lang="en-US" sz="1400" i="1" dirty="0"/>
              <a:t>window</a:t>
            </a:r>
          </a:p>
        </p:txBody>
      </p:sp>
      <p:sp>
        <p:nvSpPr>
          <p:cNvPr id="29" name="TextBox 28"/>
          <p:cNvSpPr txBox="1"/>
          <p:nvPr/>
        </p:nvSpPr>
        <p:spPr>
          <a:xfrm>
            <a:off x="2192326" y="5343277"/>
            <a:ext cx="7839986" cy="646331"/>
          </a:xfrm>
          <a:prstGeom prst="rect">
            <a:avLst/>
          </a:prstGeom>
          <a:noFill/>
        </p:spPr>
        <p:txBody>
          <a:bodyPr wrap="square" rtlCol="0">
            <a:spAutoFit/>
          </a:bodyPr>
          <a:lstStyle/>
          <a:p>
            <a:r>
              <a:rPr lang="en-US" dirty="0"/>
              <a:t>The entire updated Result Table will be written to the external storage. It is up to the storage connector to decide how to handle writing of the entire table.</a:t>
            </a:r>
          </a:p>
        </p:txBody>
      </p:sp>
      <p:graphicFrame>
        <p:nvGraphicFramePr>
          <p:cNvPr id="30" name="Table 29"/>
          <p:cNvGraphicFramePr>
            <a:graphicFrameLocks noGrp="1"/>
          </p:cNvGraphicFramePr>
          <p:nvPr>
            <p:extLst>
              <p:ext uri="{D42A27DB-BD31-4B8C-83A1-F6EECF244321}">
                <p14:modId xmlns:p14="http://schemas.microsoft.com/office/powerpoint/2010/main" val="1752894128"/>
              </p:ext>
            </p:extLst>
          </p:nvPr>
        </p:nvGraphicFramePr>
        <p:xfrm>
          <a:off x="3440465" y="2119682"/>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65760">
                <a:tc>
                  <a:txBody>
                    <a:bodyPr/>
                    <a:lstStyle/>
                    <a:p>
                      <a:r>
                        <a:rPr lang="en-US" sz="1400" dirty="0"/>
                        <a:t>00:03</a:t>
                      </a:r>
                    </a:p>
                  </a:txBody>
                  <a:tcPr/>
                </a:tc>
                <a:tc>
                  <a:txBody>
                    <a:bodyPr/>
                    <a:lstStyle/>
                    <a:p>
                      <a:r>
                        <a:rPr lang="en-US" sz="1400" dirty="0"/>
                        <a:t>1</a:t>
                      </a:r>
                    </a:p>
                  </a:txBody>
                  <a:tcPr/>
                </a:tc>
                <a:tc>
                  <a:txBody>
                    <a:bodyPr/>
                    <a:lstStyle/>
                    <a:p>
                      <a:r>
                        <a:rPr lang="en-US" sz="1400" dirty="0"/>
                        <a:t> 98</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3221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704967" y="3607236"/>
            <a:ext cx="471170" cy="314113"/>
          </a:xfrm>
          <a:prstGeom prst="rect">
            <a:avLst/>
          </a:prstGeom>
          <a:solidFill>
            <a:schemeClr val="accent3"/>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30" name="Rectangle 29"/>
          <p:cNvSpPr/>
          <p:nvPr/>
        </p:nvSpPr>
        <p:spPr bwMode="auto">
          <a:xfrm>
            <a:off x="1283286" y="3607236"/>
            <a:ext cx="471170" cy="314113"/>
          </a:xfrm>
          <a:prstGeom prst="rect">
            <a:avLst/>
          </a:prstGeom>
          <a:solidFill>
            <a:schemeClr val="accent3"/>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31" name="Rectangle 30"/>
          <p:cNvSpPr/>
          <p:nvPr/>
        </p:nvSpPr>
        <p:spPr bwMode="auto">
          <a:xfrm>
            <a:off x="2608318" y="3965224"/>
            <a:ext cx="471170" cy="314113"/>
          </a:xfrm>
          <a:prstGeom prst="rect">
            <a:avLst/>
          </a:prstGeom>
          <a:solidFill>
            <a:srgbClr val="7030A0"/>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32" name="TextBox 31"/>
          <p:cNvSpPr txBox="1"/>
          <p:nvPr/>
        </p:nvSpPr>
        <p:spPr>
          <a:xfrm>
            <a:off x="590155" y="3125522"/>
            <a:ext cx="1857432" cy="369332"/>
          </a:xfrm>
          <a:prstGeom prst="rect">
            <a:avLst/>
          </a:prstGeom>
          <a:noFill/>
        </p:spPr>
        <p:txBody>
          <a:bodyPr wrap="none" rtlCol="0">
            <a:spAutoFit/>
          </a:bodyPr>
          <a:lstStyle/>
          <a:p>
            <a:r>
              <a:rPr lang="en-US" dirty="0"/>
              <a:t>Input </a:t>
            </a:r>
            <a:r>
              <a:rPr lang="en-US"/>
              <a:t>data stream</a:t>
            </a:r>
          </a:p>
        </p:txBody>
      </p:sp>
      <p:graphicFrame>
        <p:nvGraphicFramePr>
          <p:cNvPr id="33" name="Table 32"/>
          <p:cNvGraphicFramePr>
            <a:graphicFrameLocks noGrp="1"/>
          </p:cNvGraphicFramePr>
          <p:nvPr>
            <p:extLst>
              <p:ext uri="{D42A27DB-BD31-4B8C-83A1-F6EECF244321}">
                <p14:modId xmlns:p14="http://schemas.microsoft.com/office/powerpoint/2010/main" val="1167105769"/>
              </p:ext>
            </p:extLst>
          </p:nvPr>
        </p:nvGraphicFramePr>
        <p:xfrm>
          <a:off x="3664356" y="2823373"/>
          <a:ext cx="1924218" cy="1494844"/>
        </p:xfrm>
        <a:graphic>
          <a:graphicData uri="http://schemas.openxmlformats.org/drawingml/2006/table">
            <a:tbl>
              <a:tblPr firstRow="1" bandRow="1">
                <a:tableStyleId>{00A15C55-8517-42AA-B614-E9B94910E393}</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97564">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2931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0546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431027885"/>
              </p:ext>
            </p:extLst>
          </p:nvPr>
        </p:nvGraphicFramePr>
        <p:xfrm>
          <a:off x="3664356" y="3225573"/>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5" name="TextBox 34"/>
          <p:cNvSpPr txBox="1"/>
          <p:nvPr/>
        </p:nvSpPr>
        <p:spPr>
          <a:xfrm>
            <a:off x="3558007" y="2405637"/>
            <a:ext cx="1232645" cy="369332"/>
          </a:xfrm>
          <a:prstGeom prst="rect">
            <a:avLst/>
          </a:prstGeom>
          <a:noFill/>
        </p:spPr>
        <p:txBody>
          <a:bodyPr wrap="none" rtlCol="0">
            <a:spAutoFit/>
          </a:bodyPr>
          <a:lstStyle/>
          <a:p>
            <a:r>
              <a:rPr lang="en-US" dirty="0"/>
              <a:t>Input Table</a:t>
            </a:r>
          </a:p>
        </p:txBody>
      </p:sp>
      <p:cxnSp>
        <p:nvCxnSpPr>
          <p:cNvPr id="36" name="Curved Connector 35"/>
          <p:cNvCxnSpPr/>
          <p:nvPr/>
        </p:nvCxnSpPr>
        <p:spPr>
          <a:xfrm flipV="1">
            <a:off x="3086037" y="3766441"/>
            <a:ext cx="578319" cy="35583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160526" y="2823373"/>
            <a:ext cx="1924218" cy="149484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6078474" y="2409322"/>
            <a:ext cx="762645" cy="369332"/>
          </a:xfrm>
          <a:prstGeom prst="rect">
            <a:avLst/>
          </a:prstGeom>
          <a:noFill/>
        </p:spPr>
        <p:txBody>
          <a:bodyPr wrap="none" rtlCol="0">
            <a:spAutoFit/>
          </a:bodyPr>
          <a:lstStyle/>
          <a:p>
            <a:r>
              <a:rPr lang="en-US" dirty="0"/>
              <a:t>Query</a:t>
            </a:r>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975" y="2951848"/>
            <a:ext cx="780288" cy="780288"/>
          </a:xfrm>
          <a:prstGeom prst="rect">
            <a:avLst/>
          </a:prstGeom>
        </p:spPr>
      </p:pic>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843" y="3341992"/>
            <a:ext cx="780288" cy="780288"/>
          </a:xfrm>
          <a:prstGeom prst="rect">
            <a:avLst/>
          </a:prstGeom>
        </p:spPr>
      </p:pic>
      <p:cxnSp>
        <p:nvCxnSpPr>
          <p:cNvPr id="41" name="Straight Arrow Connector 40"/>
          <p:cNvCxnSpPr>
            <a:stCxn id="35" idx="3"/>
            <a:endCxn id="41" idx="1"/>
          </p:cNvCxnSpPr>
          <p:nvPr/>
        </p:nvCxnSpPr>
        <p:spPr>
          <a:xfrm>
            <a:off x="5588574" y="3570795"/>
            <a:ext cx="5719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100646" y="3570795"/>
            <a:ext cx="5719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6327" y="2036305"/>
            <a:ext cx="4200574" cy="369332"/>
          </a:xfrm>
          <a:prstGeom prst="rect">
            <a:avLst/>
          </a:prstGeom>
          <a:noFill/>
        </p:spPr>
        <p:txBody>
          <a:bodyPr wrap="none" rtlCol="0">
            <a:spAutoFit/>
          </a:bodyPr>
          <a:lstStyle/>
          <a:p>
            <a:r>
              <a:rPr lang="en-US" dirty="0"/>
              <a:t>Output Mode is Complete with Watermark</a:t>
            </a:r>
          </a:p>
        </p:txBody>
      </p:sp>
      <p:graphicFrame>
        <p:nvGraphicFramePr>
          <p:cNvPr id="47" name="Table 46"/>
          <p:cNvGraphicFramePr>
            <a:graphicFrameLocks noGrp="1"/>
          </p:cNvGraphicFramePr>
          <p:nvPr>
            <p:extLst>
              <p:ext uri="{D42A27DB-BD31-4B8C-83A1-F6EECF244321}">
                <p14:modId xmlns:p14="http://schemas.microsoft.com/office/powerpoint/2010/main" val="1976691544"/>
              </p:ext>
            </p:extLst>
          </p:nvPr>
        </p:nvGraphicFramePr>
        <p:xfrm>
          <a:off x="3673276" y="3627773"/>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solidFill>
                      <a:srgbClr val="7030A0"/>
                    </a:solidFill>
                  </a:tcPr>
                </a:tc>
                <a:tc>
                  <a:txBody>
                    <a:bodyPr/>
                    <a:lstStyle/>
                    <a:p>
                      <a:endParaRPr lang="en-US" dirty="0"/>
                    </a:p>
                  </a:txBody>
                  <a:tcPr>
                    <a:solidFill>
                      <a:srgbClr val="7030A0"/>
                    </a:solidFill>
                  </a:tcPr>
                </a:tc>
                <a:tc>
                  <a:txBody>
                    <a:bodyPr/>
                    <a:lstStyle/>
                    <a:p>
                      <a:endParaRPr lang="en-US" dirty="0"/>
                    </a:p>
                  </a:txBody>
                  <a:tcPr>
                    <a:solidFill>
                      <a:srgbClr val="7030A0"/>
                    </a:solidFill>
                  </a:tcPr>
                </a:tc>
                <a:extLst>
                  <a:ext uri="{0D108BD9-81ED-4DB2-BD59-A6C34878D82A}">
                    <a16:rowId xmlns:a16="http://schemas.microsoft.com/office/drawing/2014/main" val="10000"/>
                  </a:ext>
                </a:extLst>
              </a:tr>
            </a:tbl>
          </a:graphicData>
        </a:graphic>
      </p:graphicFrame>
      <p:sp>
        <p:nvSpPr>
          <p:cNvPr id="49" name="TextBox 48"/>
          <p:cNvSpPr txBox="1"/>
          <p:nvPr/>
        </p:nvSpPr>
        <p:spPr>
          <a:xfrm>
            <a:off x="2416217" y="4297388"/>
            <a:ext cx="889987" cy="307777"/>
          </a:xfrm>
          <a:prstGeom prst="rect">
            <a:avLst/>
          </a:prstGeom>
          <a:noFill/>
        </p:spPr>
        <p:txBody>
          <a:bodyPr wrap="none" rtlCol="0">
            <a:spAutoFit/>
          </a:bodyPr>
          <a:lstStyle/>
          <a:p>
            <a:r>
              <a:rPr lang="en-US" sz="1400" i="1"/>
              <a:t>New data</a:t>
            </a:r>
            <a:endParaRPr lang="en-US" sz="1400" i="1" dirty="0"/>
          </a:p>
        </p:txBody>
      </p:sp>
      <p:sp>
        <p:nvSpPr>
          <p:cNvPr id="50" name="TextBox 49"/>
          <p:cNvSpPr txBox="1"/>
          <p:nvPr/>
        </p:nvSpPr>
        <p:spPr>
          <a:xfrm>
            <a:off x="6267625" y="4373409"/>
            <a:ext cx="2057294" cy="1169551"/>
          </a:xfrm>
          <a:prstGeom prst="rect">
            <a:avLst/>
          </a:prstGeom>
          <a:noFill/>
        </p:spPr>
        <p:txBody>
          <a:bodyPr wrap="none" rtlCol="0">
            <a:spAutoFit/>
          </a:bodyPr>
          <a:lstStyle/>
          <a:p>
            <a:r>
              <a:rPr lang="en-US" sz="1400" i="1" dirty="0"/>
              <a:t>Aggregates on event time</a:t>
            </a:r>
          </a:p>
          <a:p>
            <a:r>
              <a:rPr lang="en-US" sz="1400" i="1" dirty="0"/>
              <a:t>AND</a:t>
            </a:r>
          </a:p>
          <a:p>
            <a:r>
              <a:rPr lang="en-US" sz="1400" i="1" dirty="0"/>
              <a:t>project, filter, join, </a:t>
            </a:r>
            <a:br>
              <a:rPr lang="en-US" sz="1400" i="1" dirty="0"/>
            </a:br>
            <a:r>
              <a:rPr lang="en-US" sz="1400" i="1" dirty="0"/>
              <a:t>window</a:t>
            </a:r>
          </a:p>
          <a:p>
            <a:endParaRPr lang="en-US" sz="1400" i="1" dirty="0"/>
          </a:p>
        </p:txBody>
      </p:sp>
      <p:sp>
        <p:nvSpPr>
          <p:cNvPr id="9" name="TextBox 8"/>
          <p:cNvSpPr txBox="1"/>
          <p:nvPr/>
        </p:nvSpPr>
        <p:spPr>
          <a:xfrm>
            <a:off x="3972772" y="4354657"/>
            <a:ext cx="1521186" cy="461665"/>
          </a:xfrm>
          <a:prstGeom prst="rect">
            <a:avLst/>
          </a:prstGeom>
          <a:noFill/>
        </p:spPr>
        <p:txBody>
          <a:bodyPr wrap="none" rtlCol="0">
            <a:spAutoFit/>
          </a:bodyPr>
          <a:lstStyle/>
          <a:p>
            <a:r>
              <a:rPr lang="en-US" sz="1200" i="1"/>
              <a:t>Size of input table</a:t>
            </a:r>
            <a:br>
              <a:rPr lang="en-US" sz="1200" i="1"/>
            </a:br>
            <a:r>
              <a:rPr lang="en-US" sz="1200" i="1"/>
              <a:t>limited by watermark</a:t>
            </a:r>
          </a:p>
        </p:txBody>
      </p:sp>
      <p:graphicFrame>
        <p:nvGraphicFramePr>
          <p:cNvPr id="55" name="Table 54"/>
          <p:cNvGraphicFramePr>
            <a:graphicFrameLocks noGrp="1"/>
          </p:cNvGraphicFramePr>
          <p:nvPr>
            <p:extLst>
              <p:ext uri="{D42A27DB-BD31-4B8C-83A1-F6EECF244321}">
                <p14:modId xmlns:p14="http://schemas.microsoft.com/office/powerpoint/2010/main" val="884846729"/>
              </p:ext>
            </p:extLst>
          </p:nvPr>
        </p:nvGraphicFramePr>
        <p:xfrm>
          <a:off x="8669612" y="2774969"/>
          <a:ext cx="1924218" cy="1494844"/>
        </p:xfrm>
        <a:graphic>
          <a:graphicData uri="http://schemas.openxmlformats.org/drawingml/2006/table">
            <a:tbl>
              <a:tblPr firstRow="1" bandRow="1">
                <a:tableStyleId>{93296810-A885-4BE3-A3E7-6D5BEEA58F35}</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97564">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2931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0546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94718828"/>
              </p:ext>
            </p:extLst>
          </p:nvPr>
        </p:nvGraphicFramePr>
        <p:xfrm>
          <a:off x="8669612" y="3177169"/>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extLst>
                  <a:ext uri="{0D108BD9-81ED-4DB2-BD59-A6C34878D82A}">
                    <a16:rowId xmlns:a16="http://schemas.microsoft.com/office/drawing/2014/main" val="10000"/>
                  </a:ext>
                </a:extLst>
              </a:tr>
            </a:tbl>
          </a:graphicData>
        </a:graphic>
      </p:graphicFrame>
      <p:sp>
        <p:nvSpPr>
          <p:cNvPr id="57" name="TextBox 56"/>
          <p:cNvSpPr txBox="1"/>
          <p:nvPr/>
        </p:nvSpPr>
        <p:spPr>
          <a:xfrm>
            <a:off x="8563263" y="2357233"/>
            <a:ext cx="1400255" cy="369332"/>
          </a:xfrm>
          <a:prstGeom prst="rect">
            <a:avLst/>
          </a:prstGeom>
          <a:noFill/>
        </p:spPr>
        <p:txBody>
          <a:bodyPr wrap="none" rtlCol="0">
            <a:spAutoFit/>
          </a:bodyPr>
          <a:lstStyle/>
          <a:p>
            <a:r>
              <a:rPr lang="en-US" dirty="0"/>
              <a:t>Results Table</a:t>
            </a:r>
          </a:p>
        </p:txBody>
      </p:sp>
      <p:graphicFrame>
        <p:nvGraphicFramePr>
          <p:cNvPr id="58" name="Table 57"/>
          <p:cNvGraphicFramePr>
            <a:graphicFrameLocks noGrp="1"/>
          </p:cNvGraphicFramePr>
          <p:nvPr>
            <p:extLst>
              <p:ext uri="{D42A27DB-BD31-4B8C-83A1-F6EECF244321}">
                <p14:modId xmlns:p14="http://schemas.microsoft.com/office/powerpoint/2010/main" val="1242052214"/>
              </p:ext>
            </p:extLst>
          </p:nvPr>
        </p:nvGraphicFramePr>
        <p:xfrm>
          <a:off x="8669612" y="3579369"/>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extLst>
                  <a:ext uri="{0D108BD9-81ED-4DB2-BD59-A6C34878D82A}">
                    <a16:rowId xmlns:a16="http://schemas.microsoft.com/office/drawing/2014/main" val="10000"/>
                  </a:ext>
                </a:extLst>
              </a:tr>
            </a:tbl>
          </a:graphicData>
        </a:graphic>
      </p:graphicFrame>
      <p:sp>
        <p:nvSpPr>
          <p:cNvPr id="59" name="TextBox 58"/>
          <p:cNvSpPr txBox="1"/>
          <p:nvPr/>
        </p:nvSpPr>
        <p:spPr>
          <a:xfrm>
            <a:off x="10632332" y="3035612"/>
            <a:ext cx="1260089" cy="954107"/>
          </a:xfrm>
          <a:prstGeom prst="rect">
            <a:avLst/>
          </a:prstGeom>
          <a:noFill/>
        </p:spPr>
        <p:txBody>
          <a:bodyPr wrap="none" rtlCol="0">
            <a:spAutoFit/>
          </a:bodyPr>
          <a:lstStyle/>
          <a:p>
            <a:r>
              <a:rPr lang="en-US" sz="1400" i="1" dirty="0"/>
              <a:t>All aggregated</a:t>
            </a:r>
          </a:p>
          <a:p>
            <a:r>
              <a:rPr lang="en-US" sz="1400" i="1" dirty="0"/>
              <a:t>result rows </a:t>
            </a:r>
            <a:br>
              <a:rPr lang="en-US" sz="1400" i="1" dirty="0"/>
            </a:br>
            <a:r>
              <a:rPr lang="en-US" sz="1400" i="1" dirty="0"/>
              <a:t>appear</a:t>
            </a:r>
            <a:br>
              <a:rPr lang="en-US" sz="1400" i="1" dirty="0"/>
            </a:br>
            <a:r>
              <a:rPr lang="en-US" sz="1400" i="1" dirty="0" err="1"/>
              <a:t>everytime</a:t>
            </a:r>
            <a:endParaRPr lang="en-US" sz="1400" i="1" dirty="0"/>
          </a:p>
        </p:txBody>
      </p:sp>
    </p:spTree>
    <p:extLst>
      <p:ext uri="{BB962C8B-B14F-4D97-AF65-F5344CB8AC3E}">
        <p14:creationId xmlns:p14="http://schemas.microsoft.com/office/powerpoint/2010/main" val="1905830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704967" y="3607236"/>
            <a:ext cx="471170" cy="314113"/>
          </a:xfrm>
          <a:prstGeom prst="rect">
            <a:avLst/>
          </a:prstGeom>
          <a:solidFill>
            <a:schemeClr val="accent3"/>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30" name="Rectangle 29"/>
          <p:cNvSpPr/>
          <p:nvPr/>
        </p:nvSpPr>
        <p:spPr bwMode="auto">
          <a:xfrm>
            <a:off x="1283286" y="3607236"/>
            <a:ext cx="471170" cy="314113"/>
          </a:xfrm>
          <a:prstGeom prst="rect">
            <a:avLst/>
          </a:prstGeom>
          <a:solidFill>
            <a:schemeClr val="accent3"/>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31" name="Rectangle 30"/>
          <p:cNvSpPr/>
          <p:nvPr/>
        </p:nvSpPr>
        <p:spPr bwMode="auto">
          <a:xfrm>
            <a:off x="2608318" y="3965224"/>
            <a:ext cx="471170" cy="314113"/>
          </a:xfrm>
          <a:prstGeom prst="rect">
            <a:avLst/>
          </a:prstGeom>
          <a:solidFill>
            <a:srgbClr val="7030A0"/>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en-US" sz="2000" dirty="0">
              <a:latin typeface="Tekton Pro" pitchFamily="34" charset="0"/>
            </a:endParaRPr>
          </a:p>
        </p:txBody>
      </p:sp>
      <p:sp>
        <p:nvSpPr>
          <p:cNvPr id="32" name="TextBox 31"/>
          <p:cNvSpPr txBox="1"/>
          <p:nvPr/>
        </p:nvSpPr>
        <p:spPr>
          <a:xfrm>
            <a:off x="590155" y="3125522"/>
            <a:ext cx="1857432" cy="369332"/>
          </a:xfrm>
          <a:prstGeom prst="rect">
            <a:avLst/>
          </a:prstGeom>
          <a:noFill/>
        </p:spPr>
        <p:txBody>
          <a:bodyPr wrap="none" rtlCol="0">
            <a:spAutoFit/>
          </a:bodyPr>
          <a:lstStyle/>
          <a:p>
            <a:r>
              <a:rPr lang="en-US" dirty="0"/>
              <a:t>Input </a:t>
            </a:r>
            <a:r>
              <a:rPr lang="en-US"/>
              <a:t>data stream</a:t>
            </a:r>
          </a:p>
        </p:txBody>
      </p:sp>
      <p:graphicFrame>
        <p:nvGraphicFramePr>
          <p:cNvPr id="33" name="Table 32"/>
          <p:cNvGraphicFramePr>
            <a:graphicFrameLocks noGrp="1"/>
          </p:cNvGraphicFramePr>
          <p:nvPr>
            <p:extLst>
              <p:ext uri="{D42A27DB-BD31-4B8C-83A1-F6EECF244321}">
                <p14:modId xmlns:p14="http://schemas.microsoft.com/office/powerpoint/2010/main" val="1167105769"/>
              </p:ext>
            </p:extLst>
          </p:nvPr>
        </p:nvGraphicFramePr>
        <p:xfrm>
          <a:off x="3664356" y="2823373"/>
          <a:ext cx="1924218" cy="1494844"/>
        </p:xfrm>
        <a:graphic>
          <a:graphicData uri="http://schemas.openxmlformats.org/drawingml/2006/table">
            <a:tbl>
              <a:tblPr firstRow="1" bandRow="1">
                <a:tableStyleId>{00A15C55-8517-42AA-B614-E9B94910E393}</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97564">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2931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0546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431027885"/>
              </p:ext>
            </p:extLst>
          </p:nvPr>
        </p:nvGraphicFramePr>
        <p:xfrm>
          <a:off x="3664356" y="3225573"/>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5" name="TextBox 34"/>
          <p:cNvSpPr txBox="1"/>
          <p:nvPr/>
        </p:nvSpPr>
        <p:spPr>
          <a:xfrm>
            <a:off x="3558007" y="2405637"/>
            <a:ext cx="1232645" cy="369332"/>
          </a:xfrm>
          <a:prstGeom prst="rect">
            <a:avLst/>
          </a:prstGeom>
          <a:noFill/>
        </p:spPr>
        <p:txBody>
          <a:bodyPr wrap="none" rtlCol="0">
            <a:spAutoFit/>
          </a:bodyPr>
          <a:lstStyle/>
          <a:p>
            <a:r>
              <a:rPr lang="en-US" dirty="0"/>
              <a:t>Input Table</a:t>
            </a:r>
          </a:p>
        </p:txBody>
      </p:sp>
      <p:cxnSp>
        <p:nvCxnSpPr>
          <p:cNvPr id="36" name="Curved Connector 35"/>
          <p:cNvCxnSpPr/>
          <p:nvPr/>
        </p:nvCxnSpPr>
        <p:spPr>
          <a:xfrm flipV="1">
            <a:off x="3086037" y="3766441"/>
            <a:ext cx="578319" cy="35583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160526" y="2823373"/>
            <a:ext cx="1924218" cy="149484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6078474" y="2409322"/>
            <a:ext cx="762645" cy="369332"/>
          </a:xfrm>
          <a:prstGeom prst="rect">
            <a:avLst/>
          </a:prstGeom>
          <a:noFill/>
        </p:spPr>
        <p:txBody>
          <a:bodyPr wrap="none" rtlCol="0">
            <a:spAutoFit/>
          </a:bodyPr>
          <a:lstStyle/>
          <a:p>
            <a:r>
              <a:rPr lang="en-US" dirty="0"/>
              <a:t>Query</a:t>
            </a:r>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975" y="2951848"/>
            <a:ext cx="780288" cy="780288"/>
          </a:xfrm>
          <a:prstGeom prst="rect">
            <a:avLst/>
          </a:prstGeom>
        </p:spPr>
      </p:pic>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843" y="3341992"/>
            <a:ext cx="780288" cy="780288"/>
          </a:xfrm>
          <a:prstGeom prst="rect">
            <a:avLst/>
          </a:prstGeom>
        </p:spPr>
      </p:pic>
      <p:cxnSp>
        <p:nvCxnSpPr>
          <p:cNvPr id="41" name="Straight Arrow Connector 40"/>
          <p:cNvCxnSpPr>
            <a:stCxn id="35" idx="3"/>
            <a:endCxn id="41" idx="1"/>
          </p:cNvCxnSpPr>
          <p:nvPr/>
        </p:nvCxnSpPr>
        <p:spPr>
          <a:xfrm>
            <a:off x="5588574" y="3570795"/>
            <a:ext cx="5719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p:cNvGraphicFramePr>
            <a:graphicFrameLocks noGrp="1"/>
          </p:cNvGraphicFramePr>
          <p:nvPr>
            <p:extLst>
              <p:ext uri="{D42A27DB-BD31-4B8C-83A1-F6EECF244321}">
                <p14:modId xmlns:p14="http://schemas.microsoft.com/office/powerpoint/2010/main" val="823321864"/>
              </p:ext>
            </p:extLst>
          </p:nvPr>
        </p:nvGraphicFramePr>
        <p:xfrm>
          <a:off x="8711100" y="2823373"/>
          <a:ext cx="1924218" cy="1494844"/>
        </p:xfrm>
        <a:graphic>
          <a:graphicData uri="http://schemas.openxmlformats.org/drawingml/2006/table">
            <a:tbl>
              <a:tblPr firstRow="1" bandRow="1">
                <a:tableStyleId>{93296810-A885-4BE3-A3E7-6D5BEEA58F35}</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97564">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2931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05465">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2113806162"/>
              </p:ext>
            </p:extLst>
          </p:nvPr>
        </p:nvGraphicFramePr>
        <p:xfrm>
          <a:off x="8711100" y="3225573"/>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extLst>
                  <a:ext uri="{0D108BD9-81ED-4DB2-BD59-A6C34878D82A}">
                    <a16:rowId xmlns:a16="http://schemas.microsoft.com/office/drawing/2014/main" val="10000"/>
                  </a:ext>
                </a:extLst>
              </a:tr>
            </a:tbl>
          </a:graphicData>
        </a:graphic>
      </p:graphicFrame>
      <p:sp>
        <p:nvSpPr>
          <p:cNvPr id="44" name="TextBox 43"/>
          <p:cNvSpPr txBox="1"/>
          <p:nvPr/>
        </p:nvSpPr>
        <p:spPr>
          <a:xfrm>
            <a:off x="8604751" y="2405637"/>
            <a:ext cx="1400255" cy="369332"/>
          </a:xfrm>
          <a:prstGeom prst="rect">
            <a:avLst/>
          </a:prstGeom>
          <a:noFill/>
        </p:spPr>
        <p:txBody>
          <a:bodyPr wrap="none" rtlCol="0">
            <a:spAutoFit/>
          </a:bodyPr>
          <a:lstStyle/>
          <a:p>
            <a:r>
              <a:rPr lang="en-US" dirty="0"/>
              <a:t>Results Table</a:t>
            </a:r>
          </a:p>
        </p:txBody>
      </p:sp>
      <p:cxnSp>
        <p:nvCxnSpPr>
          <p:cNvPr id="45" name="Straight Arrow Connector 44"/>
          <p:cNvCxnSpPr/>
          <p:nvPr/>
        </p:nvCxnSpPr>
        <p:spPr>
          <a:xfrm>
            <a:off x="8100646" y="3570795"/>
            <a:ext cx="5719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6327" y="2036305"/>
            <a:ext cx="4027706" cy="369332"/>
          </a:xfrm>
          <a:prstGeom prst="rect">
            <a:avLst/>
          </a:prstGeom>
          <a:noFill/>
        </p:spPr>
        <p:txBody>
          <a:bodyPr wrap="none" rtlCol="0">
            <a:spAutoFit/>
          </a:bodyPr>
          <a:lstStyle/>
          <a:p>
            <a:r>
              <a:rPr lang="en-US" dirty="0"/>
              <a:t>Output Mode is Append with Watermark</a:t>
            </a:r>
          </a:p>
        </p:txBody>
      </p:sp>
      <p:graphicFrame>
        <p:nvGraphicFramePr>
          <p:cNvPr id="47" name="Table 46"/>
          <p:cNvGraphicFramePr>
            <a:graphicFrameLocks noGrp="1"/>
          </p:cNvGraphicFramePr>
          <p:nvPr>
            <p:extLst>
              <p:ext uri="{D42A27DB-BD31-4B8C-83A1-F6EECF244321}">
                <p14:modId xmlns:p14="http://schemas.microsoft.com/office/powerpoint/2010/main" val="1976691544"/>
              </p:ext>
            </p:extLst>
          </p:nvPr>
        </p:nvGraphicFramePr>
        <p:xfrm>
          <a:off x="3673276" y="3627773"/>
          <a:ext cx="1924218" cy="365760"/>
        </p:xfrm>
        <a:graphic>
          <a:graphicData uri="http://schemas.openxmlformats.org/drawingml/2006/table">
            <a:tbl>
              <a:tblPr firstRow="1" bandRow="1">
                <a:tableStyleId>{5C22544A-7EE6-4342-B048-85BDC9FD1C3A}</a:tableStyleId>
              </a:tblPr>
              <a:tblGrid>
                <a:gridCol w="620204">
                  <a:extLst>
                    <a:ext uri="{9D8B030D-6E8A-4147-A177-3AD203B41FA5}">
                      <a16:colId xmlns:a16="http://schemas.microsoft.com/office/drawing/2014/main" val="20000"/>
                    </a:ext>
                  </a:extLst>
                </a:gridCol>
                <a:gridCol w="662608">
                  <a:extLst>
                    <a:ext uri="{9D8B030D-6E8A-4147-A177-3AD203B41FA5}">
                      <a16:colId xmlns:a16="http://schemas.microsoft.com/office/drawing/2014/main" val="20001"/>
                    </a:ext>
                  </a:extLst>
                </a:gridCol>
                <a:gridCol w="641406">
                  <a:extLst>
                    <a:ext uri="{9D8B030D-6E8A-4147-A177-3AD203B41FA5}">
                      <a16:colId xmlns:a16="http://schemas.microsoft.com/office/drawing/2014/main" val="20002"/>
                    </a:ext>
                  </a:extLst>
                </a:gridCol>
              </a:tblGrid>
              <a:tr h="329319">
                <a:tc>
                  <a:txBody>
                    <a:bodyPr/>
                    <a:lstStyle/>
                    <a:p>
                      <a:endParaRPr lang="en-US" dirty="0"/>
                    </a:p>
                  </a:txBody>
                  <a:tcPr>
                    <a:solidFill>
                      <a:srgbClr val="7030A0"/>
                    </a:solidFill>
                  </a:tcPr>
                </a:tc>
                <a:tc>
                  <a:txBody>
                    <a:bodyPr/>
                    <a:lstStyle/>
                    <a:p>
                      <a:endParaRPr lang="en-US" dirty="0"/>
                    </a:p>
                  </a:txBody>
                  <a:tcPr>
                    <a:solidFill>
                      <a:srgbClr val="7030A0"/>
                    </a:solidFill>
                  </a:tcPr>
                </a:tc>
                <a:tc>
                  <a:txBody>
                    <a:bodyPr/>
                    <a:lstStyle/>
                    <a:p>
                      <a:endParaRPr lang="en-US" dirty="0"/>
                    </a:p>
                  </a:txBody>
                  <a:tcPr>
                    <a:solidFill>
                      <a:srgbClr val="7030A0"/>
                    </a:solidFill>
                  </a:tcPr>
                </a:tc>
                <a:extLst>
                  <a:ext uri="{0D108BD9-81ED-4DB2-BD59-A6C34878D82A}">
                    <a16:rowId xmlns:a16="http://schemas.microsoft.com/office/drawing/2014/main" val="10000"/>
                  </a:ext>
                </a:extLst>
              </a:tr>
            </a:tbl>
          </a:graphicData>
        </a:graphic>
      </p:graphicFrame>
      <p:sp>
        <p:nvSpPr>
          <p:cNvPr id="48" name="TextBox 47"/>
          <p:cNvSpPr txBox="1"/>
          <p:nvPr/>
        </p:nvSpPr>
        <p:spPr>
          <a:xfrm>
            <a:off x="10673820" y="3084016"/>
            <a:ext cx="1027141" cy="1169551"/>
          </a:xfrm>
          <a:prstGeom prst="rect">
            <a:avLst/>
          </a:prstGeom>
          <a:noFill/>
        </p:spPr>
        <p:txBody>
          <a:bodyPr wrap="none" rtlCol="0">
            <a:spAutoFit/>
          </a:bodyPr>
          <a:lstStyle/>
          <a:p>
            <a:r>
              <a:rPr lang="en-US" sz="1400" i="1" dirty="0"/>
              <a:t>Only new </a:t>
            </a:r>
            <a:br>
              <a:rPr lang="en-US" sz="1400" i="1" dirty="0"/>
            </a:br>
            <a:r>
              <a:rPr lang="en-US" sz="1400" i="1" dirty="0"/>
              <a:t>aggregate</a:t>
            </a:r>
          </a:p>
          <a:p>
            <a:r>
              <a:rPr lang="en-US" sz="1400" i="1" dirty="0"/>
              <a:t>result rows </a:t>
            </a:r>
          </a:p>
          <a:p>
            <a:r>
              <a:rPr lang="en-US" sz="1400" i="1" dirty="0"/>
              <a:t>appear</a:t>
            </a:r>
            <a:br>
              <a:rPr lang="en-US" sz="1400" i="1" dirty="0"/>
            </a:br>
            <a:r>
              <a:rPr lang="en-US" sz="1400" i="1" dirty="0"/>
              <a:t>each time</a:t>
            </a:r>
          </a:p>
        </p:txBody>
      </p:sp>
      <p:sp>
        <p:nvSpPr>
          <p:cNvPr id="49" name="TextBox 48"/>
          <p:cNvSpPr txBox="1"/>
          <p:nvPr/>
        </p:nvSpPr>
        <p:spPr>
          <a:xfrm>
            <a:off x="2416217" y="4297388"/>
            <a:ext cx="889987" cy="307777"/>
          </a:xfrm>
          <a:prstGeom prst="rect">
            <a:avLst/>
          </a:prstGeom>
          <a:noFill/>
        </p:spPr>
        <p:txBody>
          <a:bodyPr wrap="none" rtlCol="0">
            <a:spAutoFit/>
          </a:bodyPr>
          <a:lstStyle/>
          <a:p>
            <a:r>
              <a:rPr lang="en-US" sz="1400" i="1"/>
              <a:t>New data</a:t>
            </a:r>
            <a:endParaRPr lang="en-US" sz="1400" i="1" dirty="0"/>
          </a:p>
        </p:txBody>
      </p:sp>
      <p:sp>
        <p:nvSpPr>
          <p:cNvPr id="50" name="TextBox 49"/>
          <p:cNvSpPr txBox="1"/>
          <p:nvPr/>
        </p:nvSpPr>
        <p:spPr>
          <a:xfrm>
            <a:off x="6267625" y="4373409"/>
            <a:ext cx="2057294" cy="1169551"/>
          </a:xfrm>
          <a:prstGeom prst="rect">
            <a:avLst/>
          </a:prstGeom>
          <a:noFill/>
        </p:spPr>
        <p:txBody>
          <a:bodyPr wrap="none" rtlCol="0">
            <a:spAutoFit/>
          </a:bodyPr>
          <a:lstStyle/>
          <a:p>
            <a:r>
              <a:rPr lang="en-US" sz="1400" i="1" dirty="0"/>
              <a:t>Aggregates on event time</a:t>
            </a:r>
          </a:p>
          <a:p>
            <a:r>
              <a:rPr lang="en-US" sz="1400" i="1" dirty="0"/>
              <a:t>AND</a:t>
            </a:r>
          </a:p>
          <a:p>
            <a:r>
              <a:rPr lang="en-US" sz="1400" i="1" dirty="0"/>
              <a:t>project, filter, join, </a:t>
            </a:r>
            <a:br>
              <a:rPr lang="en-US" sz="1400" i="1" dirty="0"/>
            </a:br>
            <a:r>
              <a:rPr lang="en-US" sz="1400" i="1" dirty="0"/>
              <a:t>window</a:t>
            </a:r>
          </a:p>
          <a:p>
            <a:endParaRPr lang="en-US" sz="1400" i="1" dirty="0"/>
          </a:p>
        </p:txBody>
      </p:sp>
      <p:sp>
        <p:nvSpPr>
          <p:cNvPr id="9" name="TextBox 8"/>
          <p:cNvSpPr txBox="1"/>
          <p:nvPr/>
        </p:nvSpPr>
        <p:spPr>
          <a:xfrm>
            <a:off x="3972772" y="4354657"/>
            <a:ext cx="1521186" cy="461665"/>
          </a:xfrm>
          <a:prstGeom prst="rect">
            <a:avLst/>
          </a:prstGeom>
          <a:noFill/>
        </p:spPr>
        <p:txBody>
          <a:bodyPr wrap="none" rtlCol="0">
            <a:spAutoFit/>
          </a:bodyPr>
          <a:lstStyle/>
          <a:p>
            <a:r>
              <a:rPr lang="en-US" sz="1200" i="1"/>
              <a:t>Size of input table</a:t>
            </a:r>
            <a:br>
              <a:rPr lang="en-US" sz="1200" i="1"/>
            </a:br>
            <a:r>
              <a:rPr lang="en-US" sz="1200" i="1"/>
              <a:t>limited by watermark</a:t>
            </a:r>
          </a:p>
        </p:txBody>
      </p:sp>
    </p:spTree>
    <p:extLst>
      <p:ext uri="{BB962C8B-B14F-4D97-AF65-F5344CB8AC3E}">
        <p14:creationId xmlns:p14="http://schemas.microsoft.com/office/powerpoint/2010/main" val="1245872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211350-8DF9-44C5-B5E7-4302A74455D3}"/>
              </a:ext>
            </a:extLst>
          </p:cNvPr>
          <p:cNvSpPr/>
          <p:nvPr/>
        </p:nvSpPr>
        <p:spPr>
          <a:xfrm>
            <a:off x="3388360" y="1386840"/>
            <a:ext cx="5547360" cy="2275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E878B17-0B2F-421B-A902-776CEDB57F38}"/>
              </a:ext>
            </a:extLst>
          </p:cNvPr>
          <p:cNvSpPr/>
          <p:nvPr/>
        </p:nvSpPr>
        <p:spPr>
          <a:xfrm>
            <a:off x="1808480" y="1651000"/>
            <a:ext cx="1163320" cy="589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New Flight Data File </a:t>
            </a:r>
          </a:p>
        </p:txBody>
      </p:sp>
      <p:sp>
        <p:nvSpPr>
          <p:cNvPr id="3" name="Rectangle 2">
            <a:extLst>
              <a:ext uri="{FF2B5EF4-FFF2-40B4-BE49-F238E27FC236}">
                <a16:creationId xmlns:a16="http://schemas.microsoft.com/office/drawing/2014/main" id="{0706253A-2145-42F4-9663-1FF2A5FD06C8}"/>
              </a:ext>
            </a:extLst>
          </p:cNvPr>
          <p:cNvSpPr/>
          <p:nvPr/>
        </p:nvSpPr>
        <p:spPr>
          <a:xfrm>
            <a:off x="3670300" y="1651000"/>
            <a:ext cx="1163320" cy="58928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into Hive</a:t>
            </a:r>
          </a:p>
        </p:txBody>
      </p:sp>
      <p:sp>
        <p:nvSpPr>
          <p:cNvPr id="4" name="TextBox 3">
            <a:extLst>
              <a:ext uri="{FF2B5EF4-FFF2-40B4-BE49-F238E27FC236}">
                <a16:creationId xmlns:a16="http://schemas.microsoft.com/office/drawing/2014/main" id="{EDC22F28-6EE6-4EC5-ACC3-AB939D0C92A8}"/>
              </a:ext>
            </a:extLst>
          </p:cNvPr>
          <p:cNvSpPr txBox="1"/>
          <p:nvPr/>
        </p:nvSpPr>
        <p:spPr>
          <a:xfrm>
            <a:off x="1808480" y="2316480"/>
            <a:ext cx="1163320" cy="1015663"/>
          </a:xfrm>
          <a:prstGeom prst="rect">
            <a:avLst/>
          </a:prstGeom>
          <a:noFill/>
        </p:spPr>
        <p:txBody>
          <a:bodyPr wrap="square" rtlCol="0">
            <a:spAutoFit/>
          </a:bodyPr>
          <a:lstStyle/>
          <a:p>
            <a:r>
              <a:rPr lang="en-US" sz="1200" dirty="0"/>
              <a:t>A CSV file for a time period is uploaded on a regular schedule</a:t>
            </a:r>
          </a:p>
        </p:txBody>
      </p:sp>
      <p:sp>
        <p:nvSpPr>
          <p:cNvPr id="5" name="TextBox 4">
            <a:extLst>
              <a:ext uri="{FF2B5EF4-FFF2-40B4-BE49-F238E27FC236}">
                <a16:creationId xmlns:a16="http://schemas.microsoft.com/office/drawing/2014/main" id="{837D12A7-FB7D-45F7-82D2-D56D14E15BB4}"/>
              </a:ext>
            </a:extLst>
          </p:cNvPr>
          <p:cNvSpPr txBox="1"/>
          <p:nvPr/>
        </p:nvSpPr>
        <p:spPr>
          <a:xfrm>
            <a:off x="3589020" y="2249209"/>
            <a:ext cx="1370330" cy="1200329"/>
          </a:xfrm>
          <a:prstGeom prst="rect">
            <a:avLst/>
          </a:prstGeom>
          <a:noFill/>
        </p:spPr>
        <p:txBody>
          <a:bodyPr wrap="square" rtlCol="0">
            <a:spAutoFit/>
          </a:bodyPr>
          <a:lstStyle/>
          <a:p>
            <a:r>
              <a:rPr lang="en-US" sz="1200" dirty="0"/>
              <a:t>Detailed flight data for time period loaded into partitioned Hive table for querying &amp; summarization </a:t>
            </a:r>
          </a:p>
        </p:txBody>
      </p:sp>
      <p:sp>
        <p:nvSpPr>
          <p:cNvPr id="6" name="Rectangle 5">
            <a:extLst>
              <a:ext uri="{FF2B5EF4-FFF2-40B4-BE49-F238E27FC236}">
                <a16:creationId xmlns:a16="http://schemas.microsoft.com/office/drawing/2014/main" id="{B3C766FF-FD1D-4439-8569-50ABCD3CF57A}"/>
              </a:ext>
            </a:extLst>
          </p:cNvPr>
          <p:cNvSpPr/>
          <p:nvPr/>
        </p:nvSpPr>
        <p:spPr>
          <a:xfrm>
            <a:off x="5532120" y="1651000"/>
            <a:ext cx="1163320" cy="58928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Summarize with Hive</a:t>
            </a:r>
          </a:p>
        </p:txBody>
      </p:sp>
      <p:sp>
        <p:nvSpPr>
          <p:cNvPr id="7" name="Rectangle 6">
            <a:extLst>
              <a:ext uri="{FF2B5EF4-FFF2-40B4-BE49-F238E27FC236}">
                <a16:creationId xmlns:a16="http://schemas.microsoft.com/office/drawing/2014/main" id="{1E46F939-4832-47FD-94D9-01CB2AA585F6}"/>
              </a:ext>
            </a:extLst>
          </p:cNvPr>
          <p:cNvSpPr/>
          <p:nvPr/>
        </p:nvSpPr>
        <p:spPr>
          <a:xfrm>
            <a:off x="7358380" y="1640840"/>
            <a:ext cx="1163320" cy="58928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Into SQL DB</a:t>
            </a:r>
          </a:p>
        </p:txBody>
      </p:sp>
      <p:sp>
        <p:nvSpPr>
          <p:cNvPr id="8" name="TextBox 7">
            <a:extLst>
              <a:ext uri="{FF2B5EF4-FFF2-40B4-BE49-F238E27FC236}">
                <a16:creationId xmlns:a16="http://schemas.microsoft.com/office/drawing/2014/main" id="{41E02BBB-2A41-4825-B553-5E28B47BAF07}"/>
              </a:ext>
            </a:extLst>
          </p:cNvPr>
          <p:cNvSpPr txBox="1"/>
          <p:nvPr/>
        </p:nvSpPr>
        <p:spPr>
          <a:xfrm>
            <a:off x="5457190" y="2249209"/>
            <a:ext cx="1362710" cy="1200329"/>
          </a:xfrm>
          <a:prstGeom prst="rect">
            <a:avLst/>
          </a:prstGeom>
          <a:noFill/>
        </p:spPr>
        <p:txBody>
          <a:bodyPr wrap="square" rtlCol="0">
            <a:spAutoFit/>
          </a:bodyPr>
          <a:lstStyle/>
          <a:p>
            <a:r>
              <a:rPr lang="en-US" sz="1200" dirty="0"/>
              <a:t>Perform aggregations summarizing flight data by carrier by day using Hive queries</a:t>
            </a:r>
          </a:p>
        </p:txBody>
      </p:sp>
      <p:sp>
        <p:nvSpPr>
          <p:cNvPr id="9" name="TextBox 8">
            <a:extLst>
              <a:ext uri="{FF2B5EF4-FFF2-40B4-BE49-F238E27FC236}">
                <a16:creationId xmlns:a16="http://schemas.microsoft.com/office/drawing/2014/main" id="{61BD79C6-8CFE-4A79-A31C-C62797030FC8}"/>
              </a:ext>
            </a:extLst>
          </p:cNvPr>
          <p:cNvSpPr txBox="1"/>
          <p:nvPr/>
        </p:nvSpPr>
        <p:spPr>
          <a:xfrm>
            <a:off x="7294880" y="2238831"/>
            <a:ext cx="1285240" cy="830997"/>
          </a:xfrm>
          <a:prstGeom prst="rect">
            <a:avLst/>
          </a:prstGeom>
          <a:noFill/>
        </p:spPr>
        <p:txBody>
          <a:bodyPr wrap="square" rtlCol="0">
            <a:spAutoFit/>
          </a:bodyPr>
          <a:lstStyle/>
          <a:p>
            <a:r>
              <a:rPr lang="en-US" sz="1200" dirty="0"/>
              <a:t>Load daily flight summary data for reporting from SQL Database</a:t>
            </a:r>
          </a:p>
        </p:txBody>
      </p:sp>
      <p:sp>
        <p:nvSpPr>
          <p:cNvPr id="11" name="TextBox 10">
            <a:extLst>
              <a:ext uri="{FF2B5EF4-FFF2-40B4-BE49-F238E27FC236}">
                <a16:creationId xmlns:a16="http://schemas.microsoft.com/office/drawing/2014/main" id="{44E36BF3-15B1-4BAC-B12D-467D0FC1DB34}"/>
              </a:ext>
            </a:extLst>
          </p:cNvPr>
          <p:cNvSpPr txBox="1"/>
          <p:nvPr/>
        </p:nvSpPr>
        <p:spPr>
          <a:xfrm>
            <a:off x="1732280" y="1027609"/>
            <a:ext cx="829394" cy="369332"/>
          </a:xfrm>
          <a:prstGeom prst="rect">
            <a:avLst/>
          </a:prstGeom>
          <a:noFill/>
        </p:spPr>
        <p:txBody>
          <a:bodyPr wrap="none" rtlCol="0">
            <a:spAutoFit/>
          </a:bodyPr>
          <a:lstStyle/>
          <a:p>
            <a:r>
              <a:rPr lang="en-US" dirty="0"/>
              <a:t>Trigger</a:t>
            </a:r>
          </a:p>
        </p:txBody>
      </p:sp>
      <p:sp>
        <p:nvSpPr>
          <p:cNvPr id="12" name="TextBox 11">
            <a:extLst>
              <a:ext uri="{FF2B5EF4-FFF2-40B4-BE49-F238E27FC236}">
                <a16:creationId xmlns:a16="http://schemas.microsoft.com/office/drawing/2014/main" id="{D584E468-C117-4BEF-AA9C-799A4EBA3313}"/>
              </a:ext>
            </a:extLst>
          </p:cNvPr>
          <p:cNvSpPr txBox="1"/>
          <p:nvPr/>
        </p:nvSpPr>
        <p:spPr>
          <a:xfrm>
            <a:off x="3327400" y="1027609"/>
            <a:ext cx="1425262" cy="369332"/>
          </a:xfrm>
          <a:prstGeom prst="rect">
            <a:avLst/>
          </a:prstGeom>
          <a:noFill/>
        </p:spPr>
        <p:txBody>
          <a:bodyPr wrap="none" rtlCol="0">
            <a:spAutoFit/>
          </a:bodyPr>
          <a:lstStyle/>
          <a:p>
            <a:r>
              <a:rPr lang="en-US" dirty="0"/>
              <a:t>Data Pipeline</a:t>
            </a:r>
          </a:p>
        </p:txBody>
      </p:sp>
      <p:sp>
        <p:nvSpPr>
          <p:cNvPr id="13" name="Arrow: Right 12">
            <a:extLst>
              <a:ext uri="{FF2B5EF4-FFF2-40B4-BE49-F238E27FC236}">
                <a16:creationId xmlns:a16="http://schemas.microsoft.com/office/drawing/2014/main" id="{9D57D353-4A99-4B4F-9BEA-3656094342DF}"/>
              </a:ext>
            </a:extLst>
          </p:cNvPr>
          <p:cNvSpPr/>
          <p:nvPr/>
        </p:nvSpPr>
        <p:spPr>
          <a:xfrm>
            <a:off x="3027680" y="1833880"/>
            <a:ext cx="299720" cy="26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C88993C1-9BE8-4959-AC63-D678C2082CDA}"/>
              </a:ext>
            </a:extLst>
          </p:cNvPr>
          <p:cNvSpPr/>
          <p:nvPr/>
        </p:nvSpPr>
        <p:spPr>
          <a:xfrm>
            <a:off x="5052060" y="1833880"/>
            <a:ext cx="299720" cy="248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30549C1F-B5C9-470A-9A38-092C47D74D7D}"/>
              </a:ext>
            </a:extLst>
          </p:cNvPr>
          <p:cNvSpPr/>
          <p:nvPr/>
        </p:nvSpPr>
        <p:spPr>
          <a:xfrm>
            <a:off x="6894830" y="1833880"/>
            <a:ext cx="299720" cy="248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3996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A4F1536-7658-4B42-A87D-41836E2C9275}"/>
              </a:ext>
            </a:extLst>
          </p:cNvPr>
          <p:cNvSpPr/>
          <p:nvPr/>
        </p:nvSpPr>
        <p:spPr>
          <a:xfrm>
            <a:off x="1259840" y="975360"/>
            <a:ext cx="7828280" cy="3200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211350-8DF9-44C5-B5E7-4302A74455D3}"/>
              </a:ext>
            </a:extLst>
          </p:cNvPr>
          <p:cNvSpPr/>
          <p:nvPr/>
        </p:nvSpPr>
        <p:spPr>
          <a:xfrm>
            <a:off x="3388360" y="1386840"/>
            <a:ext cx="5547360" cy="2275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E878B17-0B2F-421B-A902-776CEDB57F38}"/>
              </a:ext>
            </a:extLst>
          </p:cNvPr>
          <p:cNvSpPr/>
          <p:nvPr/>
        </p:nvSpPr>
        <p:spPr>
          <a:xfrm>
            <a:off x="1808480" y="1651000"/>
            <a:ext cx="1163320" cy="589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New Flight Data File </a:t>
            </a:r>
          </a:p>
        </p:txBody>
      </p:sp>
      <p:sp>
        <p:nvSpPr>
          <p:cNvPr id="3" name="Rectangle 2">
            <a:extLst>
              <a:ext uri="{FF2B5EF4-FFF2-40B4-BE49-F238E27FC236}">
                <a16:creationId xmlns:a16="http://schemas.microsoft.com/office/drawing/2014/main" id="{0706253A-2145-42F4-9663-1FF2A5FD06C8}"/>
              </a:ext>
            </a:extLst>
          </p:cNvPr>
          <p:cNvSpPr/>
          <p:nvPr/>
        </p:nvSpPr>
        <p:spPr>
          <a:xfrm>
            <a:off x="3670300" y="1651000"/>
            <a:ext cx="1163320" cy="58928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Hive Action</a:t>
            </a:r>
            <a:br>
              <a:rPr lang="en-US" sz="1200" dirty="0"/>
            </a:br>
            <a:r>
              <a:rPr lang="en-US" sz="1200" dirty="0"/>
              <a:t>Load into Hive</a:t>
            </a:r>
          </a:p>
        </p:txBody>
      </p:sp>
      <p:sp>
        <p:nvSpPr>
          <p:cNvPr id="4" name="TextBox 3">
            <a:extLst>
              <a:ext uri="{FF2B5EF4-FFF2-40B4-BE49-F238E27FC236}">
                <a16:creationId xmlns:a16="http://schemas.microsoft.com/office/drawing/2014/main" id="{EDC22F28-6EE6-4EC5-ACC3-AB939D0C92A8}"/>
              </a:ext>
            </a:extLst>
          </p:cNvPr>
          <p:cNvSpPr txBox="1"/>
          <p:nvPr/>
        </p:nvSpPr>
        <p:spPr>
          <a:xfrm>
            <a:off x="1808480" y="2316480"/>
            <a:ext cx="1163320" cy="830997"/>
          </a:xfrm>
          <a:prstGeom prst="rect">
            <a:avLst/>
          </a:prstGeom>
          <a:noFill/>
        </p:spPr>
        <p:txBody>
          <a:bodyPr wrap="square" rtlCol="0">
            <a:spAutoFit/>
          </a:bodyPr>
          <a:lstStyle/>
          <a:p>
            <a:r>
              <a:rPr lang="en-US" sz="1200" dirty="0"/>
              <a:t>Configure a dataset that watches for monthly file</a:t>
            </a:r>
          </a:p>
        </p:txBody>
      </p:sp>
      <p:sp>
        <p:nvSpPr>
          <p:cNvPr id="5" name="TextBox 4">
            <a:extLst>
              <a:ext uri="{FF2B5EF4-FFF2-40B4-BE49-F238E27FC236}">
                <a16:creationId xmlns:a16="http://schemas.microsoft.com/office/drawing/2014/main" id="{837D12A7-FB7D-45F7-82D2-D56D14E15BB4}"/>
              </a:ext>
            </a:extLst>
          </p:cNvPr>
          <p:cNvSpPr txBox="1"/>
          <p:nvPr/>
        </p:nvSpPr>
        <p:spPr>
          <a:xfrm>
            <a:off x="3589020" y="2249209"/>
            <a:ext cx="1370330" cy="1200329"/>
          </a:xfrm>
          <a:prstGeom prst="rect">
            <a:avLst/>
          </a:prstGeom>
          <a:noFill/>
        </p:spPr>
        <p:txBody>
          <a:bodyPr wrap="square" rtlCol="0">
            <a:spAutoFit/>
          </a:bodyPr>
          <a:lstStyle/>
          <a:p>
            <a:r>
              <a:rPr lang="en-US" sz="1200" dirty="0"/>
              <a:t>Use a Hive action to load a Hive managed, partitioned table with the new data for one day</a:t>
            </a:r>
          </a:p>
        </p:txBody>
      </p:sp>
      <p:sp>
        <p:nvSpPr>
          <p:cNvPr id="6" name="Rectangle 5">
            <a:extLst>
              <a:ext uri="{FF2B5EF4-FFF2-40B4-BE49-F238E27FC236}">
                <a16:creationId xmlns:a16="http://schemas.microsoft.com/office/drawing/2014/main" id="{B3C766FF-FD1D-4439-8569-50ABCD3CF57A}"/>
              </a:ext>
            </a:extLst>
          </p:cNvPr>
          <p:cNvSpPr/>
          <p:nvPr/>
        </p:nvSpPr>
        <p:spPr>
          <a:xfrm>
            <a:off x="5532120" y="1651000"/>
            <a:ext cx="1163320" cy="58928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Hive Action</a:t>
            </a:r>
            <a:br>
              <a:rPr lang="en-US" sz="1200" dirty="0"/>
            </a:br>
            <a:r>
              <a:rPr lang="en-US" sz="1200" dirty="0"/>
              <a:t>Summarize</a:t>
            </a:r>
          </a:p>
        </p:txBody>
      </p:sp>
      <p:sp>
        <p:nvSpPr>
          <p:cNvPr id="7" name="Rectangle 6">
            <a:extLst>
              <a:ext uri="{FF2B5EF4-FFF2-40B4-BE49-F238E27FC236}">
                <a16:creationId xmlns:a16="http://schemas.microsoft.com/office/drawing/2014/main" id="{1E46F939-4832-47FD-94D9-01CB2AA585F6}"/>
              </a:ext>
            </a:extLst>
          </p:cNvPr>
          <p:cNvSpPr/>
          <p:nvPr/>
        </p:nvSpPr>
        <p:spPr>
          <a:xfrm>
            <a:off x="7358380" y="1640840"/>
            <a:ext cx="1163320" cy="58928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Sqoop Action</a:t>
            </a:r>
          </a:p>
          <a:p>
            <a:pPr algn="ctr"/>
            <a:r>
              <a:rPr lang="en-US" sz="1200" dirty="0"/>
              <a:t>Load SQL DB</a:t>
            </a:r>
          </a:p>
        </p:txBody>
      </p:sp>
      <p:sp>
        <p:nvSpPr>
          <p:cNvPr id="8" name="TextBox 7">
            <a:extLst>
              <a:ext uri="{FF2B5EF4-FFF2-40B4-BE49-F238E27FC236}">
                <a16:creationId xmlns:a16="http://schemas.microsoft.com/office/drawing/2014/main" id="{41E02BBB-2A41-4825-B553-5E28B47BAF07}"/>
              </a:ext>
            </a:extLst>
          </p:cNvPr>
          <p:cNvSpPr txBox="1"/>
          <p:nvPr/>
        </p:nvSpPr>
        <p:spPr>
          <a:xfrm>
            <a:off x="5457190" y="2249209"/>
            <a:ext cx="1362710" cy="1015663"/>
          </a:xfrm>
          <a:prstGeom prst="rect">
            <a:avLst/>
          </a:prstGeom>
          <a:noFill/>
        </p:spPr>
        <p:txBody>
          <a:bodyPr wrap="square" rtlCol="0">
            <a:spAutoFit/>
          </a:bodyPr>
          <a:lstStyle/>
          <a:p>
            <a:r>
              <a:rPr lang="en-US" sz="1200" dirty="0"/>
              <a:t>Use a Hive action to summarize data for one day and store in staging table</a:t>
            </a:r>
          </a:p>
        </p:txBody>
      </p:sp>
      <p:sp>
        <p:nvSpPr>
          <p:cNvPr id="9" name="TextBox 8">
            <a:extLst>
              <a:ext uri="{FF2B5EF4-FFF2-40B4-BE49-F238E27FC236}">
                <a16:creationId xmlns:a16="http://schemas.microsoft.com/office/drawing/2014/main" id="{61BD79C6-8CFE-4A79-A31C-C62797030FC8}"/>
              </a:ext>
            </a:extLst>
          </p:cNvPr>
          <p:cNvSpPr txBox="1"/>
          <p:nvPr/>
        </p:nvSpPr>
        <p:spPr>
          <a:xfrm>
            <a:off x="7294880" y="2238831"/>
            <a:ext cx="1285240" cy="1384995"/>
          </a:xfrm>
          <a:prstGeom prst="rect">
            <a:avLst/>
          </a:prstGeom>
          <a:noFill/>
        </p:spPr>
        <p:txBody>
          <a:bodyPr wrap="square" rtlCol="0">
            <a:spAutoFit/>
          </a:bodyPr>
          <a:lstStyle/>
          <a:p>
            <a:r>
              <a:rPr lang="en-US" sz="1200" dirty="0"/>
              <a:t>Use a Sqoop action to copy the summarized daily data rows from the Hive table to a SQL table</a:t>
            </a:r>
          </a:p>
        </p:txBody>
      </p:sp>
      <p:sp>
        <p:nvSpPr>
          <p:cNvPr id="11" name="TextBox 10">
            <a:extLst>
              <a:ext uri="{FF2B5EF4-FFF2-40B4-BE49-F238E27FC236}">
                <a16:creationId xmlns:a16="http://schemas.microsoft.com/office/drawing/2014/main" id="{44E36BF3-15B1-4BAC-B12D-467D0FC1DB34}"/>
              </a:ext>
            </a:extLst>
          </p:cNvPr>
          <p:cNvSpPr txBox="1"/>
          <p:nvPr/>
        </p:nvSpPr>
        <p:spPr>
          <a:xfrm>
            <a:off x="1239520" y="606028"/>
            <a:ext cx="1310487" cy="369332"/>
          </a:xfrm>
          <a:prstGeom prst="rect">
            <a:avLst/>
          </a:prstGeom>
          <a:noFill/>
        </p:spPr>
        <p:txBody>
          <a:bodyPr wrap="none" rtlCol="0">
            <a:spAutoFit/>
          </a:bodyPr>
          <a:lstStyle/>
          <a:p>
            <a:r>
              <a:rPr lang="en-US" dirty="0"/>
              <a:t>Coordinator</a:t>
            </a:r>
          </a:p>
        </p:txBody>
      </p:sp>
      <p:sp>
        <p:nvSpPr>
          <p:cNvPr id="12" name="TextBox 11">
            <a:extLst>
              <a:ext uri="{FF2B5EF4-FFF2-40B4-BE49-F238E27FC236}">
                <a16:creationId xmlns:a16="http://schemas.microsoft.com/office/drawing/2014/main" id="{D584E468-C117-4BEF-AA9C-799A4EBA3313}"/>
              </a:ext>
            </a:extLst>
          </p:cNvPr>
          <p:cNvSpPr txBox="1"/>
          <p:nvPr/>
        </p:nvSpPr>
        <p:spPr>
          <a:xfrm>
            <a:off x="3327400" y="1027609"/>
            <a:ext cx="1095813" cy="369332"/>
          </a:xfrm>
          <a:prstGeom prst="rect">
            <a:avLst/>
          </a:prstGeom>
          <a:noFill/>
        </p:spPr>
        <p:txBody>
          <a:bodyPr wrap="none" rtlCol="0">
            <a:spAutoFit/>
          </a:bodyPr>
          <a:lstStyle/>
          <a:p>
            <a:r>
              <a:rPr lang="en-US" dirty="0"/>
              <a:t>Workflow</a:t>
            </a:r>
          </a:p>
        </p:txBody>
      </p:sp>
      <p:sp>
        <p:nvSpPr>
          <p:cNvPr id="13" name="Arrow: Right 12">
            <a:extLst>
              <a:ext uri="{FF2B5EF4-FFF2-40B4-BE49-F238E27FC236}">
                <a16:creationId xmlns:a16="http://schemas.microsoft.com/office/drawing/2014/main" id="{9D57D353-4A99-4B4F-9BEA-3656094342DF}"/>
              </a:ext>
            </a:extLst>
          </p:cNvPr>
          <p:cNvSpPr/>
          <p:nvPr/>
        </p:nvSpPr>
        <p:spPr>
          <a:xfrm>
            <a:off x="3027680" y="1833880"/>
            <a:ext cx="299720" cy="26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C88993C1-9BE8-4959-AC63-D678C2082CDA}"/>
              </a:ext>
            </a:extLst>
          </p:cNvPr>
          <p:cNvSpPr/>
          <p:nvPr/>
        </p:nvSpPr>
        <p:spPr>
          <a:xfrm>
            <a:off x="5052060" y="1833880"/>
            <a:ext cx="299720" cy="248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30549C1F-B5C9-470A-9A38-092C47D74D7D}"/>
              </a:ext>
            </a:extLst>
          </p:cNvPr>
          <p:cNvSpPr/>
          <p:nvPr/>
        </p:nvSpPr>
        <p:spPr>
          <a:xfrm>
            <a:off x="6894830" y="1833880"/>
            <a:ext cx="299720" cy="248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EB93C92-6EE3-4D5B-90C2-2CE8F405E5AC}"/>
              </a:ext>
            </a:extLst>
          </p:cNvPr>
          <p:cNvSpPr txBox="1"/>
          <p:nvPr/>
        </p:nvSpPr>
        <p:spPr>
          <a:xfrm>
            <a:off x="3865880" y="3752889"/>
            <a:ext cx="5095240" cy="276999"/>
          </a:xfrm>
          <a:prstGeom prst="rect">
            <a:avLst/>
          </a:prstGeom>
          <a:noFill/>
        </p:spPr>
        <p:txBody>
          <a:bodyPr wrap="square" rtlCol="0">
            <a:spAutoFit/>
          </a:bodyPr>
          <a:lstStyle/>
          <a:p>
            <a:r>
              <a:rPr lang="en-US" sz="1200" dirty="0"/>
              <a:t>Run the pipeline described by this workflow once for each day in the month.</a:t>
            </a:r>
          </a:p>
        </p:txBody>
      </p:sp>
      <p:grpSp>
        <p:nvGrpSpPr>
          <p:cNvPr id="20" name="Group 19">
            <a:extLst>
              <a:ext uri="{FF2B5EF4-FFF2-40B4-BE49-F238E27FC236}">
                <a16:creationId xmlns:a16="http://schemas.microsoft.com/office/drawing/2014/main" id="{A279944D-4798-4C1B-93FE-0FD6A3096D2B}"/>
              </a:ext>
            </a:extLst>
          </p:cNvPr>
          <p:cNvGrpSpPr/>
          <p:nvPr/>
        </p:nvGrpSpPr>
        <p:grpSpPr>
          <a:xfrm>
            <a:off x="3454400" y="3752889"/>
            <a:ext cx="340360" cy="268541"/>
            <a:chOff x="7937500" y="4897120"/>
            <a:chExt cx="830580" cy="655320"/>
          </a:xfrm>
        </p:grpSpPr>
        <p:sp>
          <p:nvSpPr>
            <p:cNvPr id="18" name="Arrow: Curved Left 17">
              <a:extLst>
                <a:ext uri="{FF2B5EF4-FFF2-40B4-BE49-F238E27FC236}">
                  <a16:creationId xmlns:a16="http://schemas.microsoft.com/office/drawing/2014/main" id="{DE7C0E78-A4B6-4884-B95E-10183B0DC831}"/>
                </a:ext>
              </a:extLst>
            </p:cNvPr>
            <p:cNvSpPr/>
            <p:nvPr/>
          </p:nvSpPr>
          <p:spPr>
            <a:xfrm>
              <a:off x="8387080" y="4937760"/>
              <a:ext cx="381000" cy="61468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Left 18">
              <a:extLst>
                <a:ext uri="{FF2B5EF4-FFF2-40B4-BE49-F238E27FC236}">
                  <a16:creationId xmlns:a16="http://schemas.microsoft.com/office/drawing/2014/main" id="{66A0BA68-5DDA-4D30-9F87-CB8C7EA42F38}"/>
                </a:ext>
              </a:extLst>
            </p:cNvPr>
            <p:cNvSpPr/>
            <p:nvPr/>
          </p:nvSpPr>
          <p:spPr>
            <a:xfrm flipH="1" flipV="1">
              <a:off x="7937500" y="4897120"/>
              <a:ext cx="381000" cy="61468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57238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6167" y="1244824"/>
            <a:ext cx="2887083" cy="3270026"/>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93286" y="1293742"/>
            <a:ext cx="1351204" cy="307777"/>
          </a:xfrm>
          <a:prstGeom prst="rect">
            <a:avLst/>
          </a:prstGeom>
          <a:noFill/>
        </p:spPr>
        <p:txBody>
          <a:bodyPr wrap="none" rtlCol="0">
            <a:spAutoFit/>
          </a:bodyPr>
          <a:lstStyle/>
          <a:p>
            <a:r>
              <a:rPr lang="en-US" sz="1400" dirty="0"/>
              <a:t>Resource Group</a:t>
            </a:r>
          </a:p>
        </p:txBody>
      </p:sp>
      <p:sp>
        <p:nvSpPr>
          <p:cNvPr id="7" name="Rectangle 6"/>
          <p:cNvSpPr/>
          <p:nvPr/>
        </p:nvSpPr>
        <p:spPr>
          <a:xfrm>
            <a:off x="498214" y="1728911"/>
            <a:ext cx="2416436" cy="2564483"/>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00" y="1744525"/>
            <a:ext cx="457200" cy="457200"/>
          </a:xfrm>
          <a:prstGeom prst="rect">
            <a:avLst/>
          </a:prstGeom>
        </p:spPr>
      </p:pic>
      <p:sp>
        <p:nvSpPr>
          <p:cNvPr id="8" name="TextBox 7"/>
          <p:cNvSpPr txBox="1"/>
          <p:nvPr/>
        </p:nvSpPr>
        <p:spPr>
          <a:xfrm>
            <a:off x="994092" y="1711261"/>
            <a:ext cx="1144288" cy="523220"/>
          </a:xfrm>
          <a:prstGeom prst="rect">
            <a:avLst/>
          </a:prstGeom>
          <a:noFill/>
        </p:spPr>
        <p:txBody>
          <a:bodyPr wrap="none" rtlCol="0">
            <a:spAutoFit/>
          </a:bodyPr>
          <a:lstStyle/>
          <a:p>
            <a:r>
              <a:rPr lang="en-US" sz="1400" dirty="0"/>
              <a:t>HDInsight</a:t>
            </a:r>
            <a:br>
              <a:rPr lang="en-US" sz="1400" dirty="0"/>
            </a:br>
            <a:r>
              <a:rPr lang="en-US" sz="1400" dirty="0"/>
              <a:t>Spark Cluster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42" y="1265636"/>
            <a:ext cx="390144" cy="39014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90" y="2236712"/>
            <a:ext cx="780288" cy="780288"/>
          </a:xfrm>
          <a:prstGeom prst="rect">
            <a:avLst/>
          </a:prstGeom>
        </p:spPr>
      </p:pic>
      <p:sp>
        <p:nvSpPr>
          <p:cNvPr id="13" name="TextBox 12"/>
          <p:cNvSpPr txBox="1"/>
          <p:nvPr/>
        </p:nvSpPr>
        <p:spPr>
          <a:xfrm>
            <a:off x="622090" y="2911736"/>
            <a:ext cx="780288" cy="246221"/>
          </a:xfrm>
          <a:prstGeom prst="rect">
            <a:avLst/>
          </a:prstGeom>
          <a:noFill/>
        </p:spPr>
        <p:txBody>
          <a:bodyPr wrap="square" rtlCol="0">
            <a:spAutoFit/>
          </a:bodyPr>
          <a:lstStyle/>
          <a:p>
            <a:pPr algn="ctr"/>
            <a:r>
              <a:rPr lang="en-US" sz="1000" dirty="0"/>
              <a:t>Head 1</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987" y="2236712"/>
            <a:ext cx="780288" cy="780288"/>
          </a:xfrm>
          <a:prstGeom prst="rect">
            <a:avLst/>
          </a:prstGeom>
        </p:spPr>
      </p:pic>
      <p:sp>
        <p:nvSpPr>
          <p:cNvPr id="15" name="TextBox 14"/>
          <p:cNvSpPr txBox="1"/>
          <p:nvPr/>
        </p:nvSpPr>
        <p:spPr>
          <a:xfrm>
            <a:off x="1589987" y="2911736"/>
            <a:ext cx="780288" cy="246221"/>
          </a:xfrm>
          <a:prstGeom prst="rect">
            <a:avLst/>
          </a:prstGeom>
          <a:noFill/>
        </p:spPr>
        <p:txBody>
          <a:bodyPr wrap="square" rtlCol="0">
            <a:spAutoFit/>
          </a:bodyPr>
          <a:lstStyle/>
          <a:p>
            <a:pPr algn="ctr"/>
            <a:r>
              <a:rPr lang="en-US" sz="1000" dirty="0"/>
              <a:t>Head 2</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90" y="3251085"/>
            <a:ext cx="780288" cy="780288"/>
          </a:xfrm>
          <a:prstGeom prst="rect">
            <a:avLst/>
          </a:prstGeom>
        </p:spPr>
      </p:pic>
      <p:sp>
        <p:nvSpPr>
          <p:cNvPr id="17" name="TextBox 16"/>
          <p:cNvSpPr txBox="1"/>
          <p:nvPr/>
        </p:nvSpPr>
        <p:spPr>
          <a:xfrm>
            <a:off x="622090" y="3926109"/>
            <a:ext cx="780288" cy="246221"/>
          </a:xfrm>
          <a:prstGeom prst="rect">
            <a:avLst/>
          </a:prstGeom>
          <a:noFill/>
        </p:spPr>
        <p:txBody>
          <a:bodyPr wrap="square" rtlCol="0">
            <a:spAutoFit/>
          </a:bodyPr>
          <a:lstStyle/>
          <a:p>
            <a:pPr algn="ctr"/>
            <a:r>
              <a:rPr lang="en-US" sz="1000" dirty="0"/>
              <a:t>Worker 1</a:t>
            </a: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3530" y="3251085"/>
            <a:ext cx="780288" cy="780288"/>
          </a:xfrm>
          <a:prstGeom prst="rect">
            <a:avLst/>
          </a:prstGeom>
        </p:spPr>
      </p:pic>
      <p:sp>
        <p:nvSpPr>
          <p:cNvPr id="19" name="TextBox 18"/>
          <p:cNvSpPr txBox="1"/>
          <p:nvPr/>
        </p:nvSpPr>
        <p:spPr>
          <a:xfrm>
            <a:off x="1983530" y="3926109"/>
            <a:ext cx="780288" cy="246221"/>
          </a:xfrm>
          <a:prstGeom prst="rect">
            <a:avLst/>
          </a:prstGeom>
          <a:noFill/>
        </p:spPr>
        <p:txBody>
          <a:bodyPr wrap="square" rtlCol="0">
            <a:spAutoFit/>
          </a:bodyPr>
          <a:lstStyle/>
          <a:p>
            <a:pPr algn="ctr"/>
            <a:r>
              <a:rPr lang="en-US" sz="1000" dirty="0"/>
              <a:t>Worker N</a:t>
            </a:r>
          </a:p>
        </p:txBody>
      </p:sp>
      <p:sp>
        <p:nvSpPr>
          <p:cNvPr id="20" name="TextBox 19"/>
          <p:cNvSpPr txBox="1"/>
          <p:nvPr/>
        </p:nvSpPr>
        <p:spPr>
          <a:xfrm>
            <a:off x="1402378" y="3236962"/>
            <a:ext cx="581152" cy="584775"/>
          </a:xfrm>
          <a:prstGeom prst="rect">
            <a:avLst/>
          </a:prstGeom>
          <a:noFill/>
        </p:spPr>
        <p:txBody>
          <a:bodyPr wrap="square" rtlCol="0">
            <a:spAutoFit/>
          </a:bodyPr>
          <a:lstStyle/>
          <a:p>
            <a:pPr algn="ctr"/>
            <a:r>
              <a:rPr lang="mr-IN" sz="3200" b="1">
                <a:ea typeface="Calibri" charset="0"/>
                <a:cs typeface="Calibri" charset="0"/>
              </a:rPr>
              <a:t>…</a:t>
            </a:r>
            <a:endParaRPr lang="en-US" sz="3200" b="1" dirty="0">
              <a:ea typeface="Calibri" charset="0"/>
              <a:cs typeface="Calibri" charset="0"/>
            </a:endParaRPr>
          </a:p>
        </p:txBody>
      </p:sp>
      <p:sp>
        <p:nvSpPr>
          <p:cNvPr id="21" name="Rectangle 20"/>
          <p:cNvSpPr/>
          <p:nvPr/>
        </p:nvSpPr>
        <p:spPr>
          <a:xfrm>
            <a:off x="3410528" y="1244823"/>
            <a:ext cx="3493489" cy="5372287"/>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847647" y="1293743"/>
            <a:ext cx="1351204" cy="307777"/>
          </a:xfrm>
          <a:prstGeom prst="rect">
            <a:avLst/>
          </a:prstGeom>
          <a:noFill/>
        </p:spPr>
        <p:txBody>
          <a:bodyPr wrap="none" rtlCol="0">
            <a:spAutoFit/>
          </a:bodyPr>
          <a:lstStyle/>
          <a:p>
            <a:r>
              <a:rPr lang="en-US" sz="1400" dirty="0"/>
              <a:t>Resource Group</a:t>
            </a:r>
          </a:p>
        </p:txBody>
      </p:sp>
      <p:sp>
        <p:nvSpPr>
          <p:cNvPr id="23" name="Rectangle 22"/>
          <p:cNvSpPr/>
          <p:nvPr/>
        </p:nvSpPr>
        <p:spPr>
          <a:xfrm>
            <a:off x="3652575" y="1728912"/>
            <a:ext cx="3008554" cy="4642391"/>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261" y="1744526"/>
            <a:ext cx="457200" cy="457200"/>
          </a:xfrm>
          <a:prstGeom prst="rect">
            <a:avLst/>
          </a:prstGeom>
        </p:spPr>
      </p:pic>
      <p:sp>
        <p:nvSpPr>
          <p:cNvPr id="25" name="TextBox 24"/>
          <p:cNvSpPr txBox="1"/>
          <p:nvPr/>
        </p:nvSpPr>
        <p:spPr>
          <a:xfrm>
            <a:off x="4148453" y="1711262"/>
            <a:ext cx="1343060" cy="523220"/>
          </a:xfrm>
          <a:prstGeom prst="rect">
            <a:avLst/>
          </a:prstGeom>
          <a:noFill/>
        </p:spPr>
        <p:txBody>
          <a:bodyPr wrap="none" rtlCol="0">
            <a:spAutoFit/>
          </a:bodyPr>
          <a:lstStyle/>
          <a:p>
            <a:r>
              <a:rPr lang="en-US" sz="1400" dirty="0"/>
              <a:t>HDInsight</a:t>
            </a:r>
            <a:br>
              <a:rPr lang="en-US" sz="1400" dirty="0"/>
            </a:br>
            <a:r>
              <a:rPr lang="en-US" sz="1400" dirty="0"/>
              <a:t>R Server Cluster</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503" y="1265637"/>
            <a:ext cx="390144" cy="390144"/>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3052" y="3245378"/>
            <a:ext cx="780288" cy="780288"/>
          </a:xfrm>
          <a:prstGeom prst="rect">
            <a:avLst/>
          </a:prstGeom>
        </p:spPr>
      </p:pic>
      <p:sp>
        <p:nvSpPr>
          <p:cNvPr id="28" name="TextBox 27"/>
          <p:cNvSpPr txBox="1"/>
          <p:nvPr/>
        </p:nvSpPr>
        <p:spPr>
          <a:xfrm>
            <a:off x="3773052" y="3920402"/>
            <a:ext cx="780288" cy="400110"/>
          </a:xfrm>
          <a:prstGeom prst="rect">
            <a:avLst/>
          </a:prstGeom>
          <a:noFill/>
        </p:spPr>
        <p:txBody>
          <a:bodyPr wrap="square" rtlCol="0">
            <a:spAutoFit/>
          </a:bodyPr>
          <a:lstStyle/>
          <a:p>
            <a:pPr algn="ctr"/>
            <a:r>
              <a:rPr lang="en-US" sz="1000" dirty="0" err="1"/>
              <a:t>ZooKeeper</a:t>
            </a:r>
            <a:r>
              <a:rPr lang="en-US" sz="1000" dirty="0"/>
              <a:t> 1</a:t>
            </a: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949" y="3245378"/>
            <a:ext cx="780288" cy="780288"/>
          </a:xfrm>
          <a:prstGeom prst="rect">
            <a:avLst/>
          </a:prstGeom>
        </p:spPr>
      </p:pic>
      <p:sp>
        <p:nvSpPr>
          <p:cNvPr id="30" name="TextBox 29"/>
          <p:cNvSpPr txBox="1"/>
          <p:nvPr/>
        </p:nvSpPr>
        <p:spPr>
          <a:xfrm>
            <a:off x="4740949" y="3920402"/>
            <a:ext cx="780288" cy="400110"/>
          </a:xfrm>
          <a:prstGeom prst="rect">
            <a:avLst/>
          </a:prstGeom>
          <a:noFill/>
        </p:spPr>
        <p:txBody>
          <a:bodyPr wrap="square" rtlCol="0">
            <a:spAutoFit/>
          </a:bodyPr>
          <a:lstStyle/>
          <a:p>
            <a:pPr algn="ctr"/>
            <a:r>
              <a:rPr lang="en-US" sz="1000" dirty="0" err="1"/>
              <a:t>ZooKeeper</a:t>
            </a:r>
            <a:r>
              <a:rPr lang="en-US" sz="1000" dirty="0"/>
              <a:t> 2</a:t>
            </a: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3052" y="5379767"/>
            <a:ext cx="780288" cy="780288"/>
          </a:xfrm>
          <a:prstGeom prst="rect">
            <a:avLst/>
          </a:prstGeom>
        </p:spPr>
      </p:pic>
      <p:sp>
        <p:nvSpPr>
          <p:cNvPr id="32" name="TextBox 31"/>
          <p:cNvSpPr txBox="1"/>
          <p:nvPr/>
        </p:nvSpPr>
        <p:spPr>
          <a:xfrm>
            <a:off x="3773052" y="6054791"/>
            <a:ext cx="780288" cy="246221"/>
          </a:xfrm>
          <a:prstGeom prst="rect">
            <a:avLst/>
          </a:prstGeom>
          <a:noFill/>
        </p:spPr>
        <p:txBody>
          <a:bodyPr wrap="square" rtlCol="0">
            <a:spAutoFit/>
          </a:bodyPr>
          <a:lstStyle/>
          <a:p>
            <a:pPr algn="ctr"/>
            <a:r>
              <a:rPr lang="en-US" sz="1000" dirty="0"/>
              <a:t>Worker 1</a:t>
            </a: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492" y="5379767"/>
            <a:ext cx="780288" cy="780288"/>
          </a:xfrm>
          <a:prstGeom prst="rect">
            <a:avLst/>
          </a:prstGeom>
        </p:spPr>
      </p:pic>
      <p:sp>
        <p:nvSpPr>
          <p:cNvPr id="34" name="TextBox 33"/>
          <p:cNvSpPr txBox="1"/>
          <p:nvPr/>
        </p:nvSpPr>
        <p:spPr>
          <a:xfrm>
            <a:off x="5134492" y="6054791"/>
            <a:ext cx="780288" cy="246221"/>
          </a:xfrm>
          <a:prstGeom prst="rect">
            <a:avLst/>
          </a:prstGeom>
          <a:noFill/>
        </p:spPr>
        <p:txBody>
          <a:bodyPr wrap="square" rtlCol="0">
            <a:spAutoFit/>
          </a:bodyPr>
          <a:lstStyle/>
          <a:p>
            <a:pPr algn="ctr"/>
            <a:r>
              <a:rPr lang="en-US" sz="1000" dirty="0"/>
              <a:t>Worker N</a:t>
            </a:r>
          </a:p>
        </p:txBody>
      </p:sp>
      <p:sp>
        <p:nvSpPr>
          <p:cNvPr id="35" name="TextBox 34"/>
          <p:cNvSpPr txBox="1"/>
          <p:nvPr/>
        </p:nvSpPr>
        <p:spPr>
          <a:xfrm>
            <a:off x="4553340" y="5365644"/>
            <a:ext cx="581152" cy="584775"/>
          </a:xfrm>
          <a:prstGeom prst="rect">
            <a:avLst/>
          </a:prstGeom>
          <a:noFill/>
        </p:spPr>
        <p:txBody>
          <a:bodyPr wrap="square" rtlCol="0">
            <a:spAutoFit/>
          </a:bodyPr>
          <a:lstStyle/>
          <a:p>
            <a:pPr algn="ctr"/>
            <a:r>
              <a:rPr lang="mr-IN" sz="3200" b="1">
                <a:ea typeface="Calibri" charset="0"/>
                <a:cs typeface="Calibri" charset="0"/>
              </a:rPr>
              <a:t>…</a:t>
            </a:r>
            <a:endParaRPr lang="en-US" sz="3200" b="1" dirty="0">
              <a:ea typeface="Calibri" charset="0"/>
              <a:cs typeface="Calibri" charset="0"/>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3205" y="3245378"/>
            <a:ext cx="780288" cy="780288"/>
          </a:xfrm>
          <a:prstGeom prst="rect">
            <a:avLst/>
          </a:prstGeom>
        </p:spPr>
      </p:pic>
      <p:sp>
        <p:nvSpPr>
          <p:cNvPr id="37" name="TextBox 36"/>
          <p:cNvSpPr txBox="1"/>
          <p:nvPr/>
        </p:nvSpPr>
        <p:spPr>
          <a:xfrm>
            <a:off x="5713205" y="3920402"/>
            <a:ext cx="780288" cy="400110"/>
          </a:xfrm>
          <a:prstGeom prst="rect">
            <a:avLst/>
          </a:prstGeom>
          <a:noFill/>
        </p:spPr>
        <p:txBody>
          <a:bodyPr wrap="square" rtlCol="0">
            <a:spAutoFit/>
          </a:bodyPr>
          <a:lstStyle/>
          <a:p>
            <a:pPr algn="ctr"/>
            <a:r>
              <a:rPr lang="en-US" sz="1000" dirty="0" err="1"/>
              <a:t>ZooKeeper</a:t>
            </a:r>
            <a:r>
              <a:rPr lang="en-US" sz="1000" dirty="0"/>
              <a:t> 3</a:t>
            </a: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3052" y="2236713"/>
            <a:ext cx="780288" cy="780288"/>
          </a:xfrm>
          <a:prstGeom prst="rect">
            <a:avLst/>
          </a:prstGeom>
        </p:spPr>
      </p:pic>
      <p:sp>
        <p:nvSpPr>
          <p:cNvPr id="39" name="TextBox 38"/>
          <p:cNvSpPr txBox="1"/>
          <p:nvPr/>
        </p:nvSpPr>
        <p:spPr>
          <a:xfrm>
            <a:off x="3773052" y="2911737"/>
            <a:ext cx="780288" cy="246221"/>
          </a:xfrm>
          <a:prstGeom prst="rect">
            <a:avLst/>
          </a:prstGeom>
          <a:noFill/>
        </p:spPr>
        <p:txBody>
          <a:bodyPr wrap="square" rtlCol="0">
            <a:spAutoFit/>
          </a:bodyPr>
          <a:lstStyle/>
          <a:p>
            <a:pPr algn="ctr"/>
            <a:r>
              <a:rPr lang="en-US" sz="1000" dirty="0"/>
              <a:t>Head 1</a:t>
            </a:r>
          </a:p>
        </p:txBody>
      </p: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949" y="2236713"/>
            <a:ext cx="780288" cy="780288"/>
          </a:xfrm>
          <a:prstGeom prst="rect">
            <a:avLst/>
          </a:prstGeom>
        </p:spPr>
      </p:pic>
      <p:sp>
        <p:nvSpPr>
          <p:cNvPr id="41" name="TextBox 40"/>
          <p:cNvSpPr txBox="1"/>
          <p:nvPr/>
        </p:nvSpPr>
        <p:spPr>
          <a:xfrm>
            <a:off x="4740949" y="2911737"/>
            <a:ext cx="780288" cy="246221"/>
          </a:xfrm>
          <a:prstGeom prst="rect">
            <a:avLst/>
          </a:prstGeom>
          <a:noFill/>
        </p:spPr>
        <p:txBody>
          <a:bodyPr wrap="square" rtlCol="0">
            <a:spAutoFit/>
          </a:bodyPr>
          <a:lstStyle/>
          <a:p>
            <a:pPr algn="ctr"/>
            <a:r>
              <a:rPr lang="en-US" sz="1000" dirty="0"/>
              <a:t>Head 2</a:t>
            </a:r>
          </a:p>
        </p:txBody>
      </p:sp>
      <p:sp>
        <p:nvSpPr>
          <p:cNvPr id="44" name="Rectangle 43"/>
          <p:cNvSpPr/>
          <p:nvPr/>
        </p:nvSpPr>
        <p:spPr>
          <a:xfrm>
            <a:off x="7190493" y="1244823"/>
            <a:ext cx="3493489" cy="4520165"/>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627612" y="1293743"/>
            <a:ext cx="1351204" cy="307777"/>
          </a:xfrm>
          <a:prstGeom prst="rect">
            <a:avLst/>
          </a:prstGeom>
          <a:noFill/>
        </p:spPr>
        <p:txBody>
          <a:bodyPr wrap="none" rtlCol="0">
            <a:spAutoFit/>
          </a:bodyPr>
          <a:lstStyle/>
          <a:p>
            <a:r>
              <a:rPr lang="en-US" sz="1400" dirty="0"/>
              <a:t>Resource Group</a:t>
            </a:r>
          </a:p>
        </p:txBody>
      </p:sp>
      <p:sp>
        <p:nvSpPr>
          <p:cNvPr id="46" name="Rectangle 45"/>
          <p:cNvSpPr/>
          <p:nvPr/>
        </p:nvSpPr>
        <p:spPr>
          <a:xfrm>
            <a:off x="7432540" y="1728912"/>
            <a:ext cx="3008554" cy="3804380"/>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226" y="1744526"/>
            <a:ext cx="457200" cy="457200"/>
          </a:xfrm>
          <a:prstGeom prst="rect">
            <a:avLst/>
          </a:prstGeom>
        </p:spPr>
      </p:pic>
      <p:sp>
        <p:nvSpPr>
          <p:cNvPr id="48" name="TextBox 47"/>
          <p:cNvSpPr txBox="1"/>
          <p:nvPr/>
        </p:nvSpPr>
        <p:spPr>
          <a:xfrm>
            <a:off x="7928418" y="1711262"/>
            <a:ext cx="1881092" cy="523220"/>
          </a:xfrm>
          <a:prstGeom prst="rect">
            <a:avLst/>
          </a:prstGeom>
          <a:noFill/>
        </p:spPr>
        <p:txBody>
          <a:bodyPr wrap="none" rtlCol="0">
            <a:spAutoFit/>
          </a:bodyPr>
          <a:lstStyle/>
          <a:p>
            <a:r>
              <a:rPr lang="en-US" sz="1400" dirty="0"/>
              <a:t>HDInsight</a:t>
            </a:r>
            <a:br>
              <a:rPr lang="en-US" sz="1400" dirty="0"/>
            </a:br>
            <a:r>
              <a:rPr lang="en-US" sz="1400" dirty="0"/>
              <a:t>Interactive Hive Cluster</a:t>
            </a:r>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468" y="1265637"/>
            <a:ext cx="390144" cy="390144"/>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017" y="3245378"/>
            <a:ext cx="780288" cy="780288"/>
          </a:xfrm>
          <a:prstGeom prst="rect">
            <a:avLst/>
          </a:prstGeom>
        </p:spPr>
      </p:pic>
      <p:sp>
        <p:nvSpPr>
          <p:cNvPr id="51" name="TextBox 50"/>
          <p:cNvSpPr txBox="1"/>
          <p:nvPr/>
        </p:nvSpPr>
        <p:spPr>
          <a:xfrm>
            <a:off x="7553017" y="3920402"/>
            <a:ext cx="780288" cy="400110"/>
          </a:xfrm>
          <a:prstGeom prst="rect">
            <a:avLst/>
          </a:prstGeom>
          <a:noFill/>
        </p:spPr>
        <p:txBody>
          <a:bodyPr wrap="square" rtlCol="0">
            <a:spAutoFit/>
          </a:bodyPr>
          <a:lstStyle/>
          <a:p>
            <a:pPr algn="ctr"/>
            <a:r>
              <a:rPr lang="en-US" sz="1000" dirty="0" err="1"/>
              <a:t>ZooKeeper</a:t>
            </a:r>
            <a:r>
              <a:rPr lang="en-US" sz="1000" dirty="0"/>
              <a:t> 1</a:t>
            </a:r>
          </a:p>
        </p:txBody>
      </p:sp>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0914" y="3245378"/>
            <a:ext cx="780288" cy="780288"/>
          </a:xfrm>
          <a:prstGeom prst="rect">
            <a:avLst/>
          </a:prstGeom>
        </p:spPr>
      </p:pic>
      <p:sp>
        <p:nvSpPr>
          <p:cNvPr id="53" name="TextBox 52"/>
          <p:cNvSpPr txBox="1"/>
          <p:nvPr/>
        </p:nvSpPr>
        <p:spPr>
          <a:xfrm>
            <a:off x="8520914" y="3920402"/>
            <a:ext cx="780288" cy="400110"/>
          </a:xfrm>
          <a:prstGeom prst="rect">
            <a:avLst/>
          </a:prstGeom>
          <a:noFill/>
        </p:spPr>
        <p:txBody>
          <a:bodyPr wrap="square" rtlCol="0">
            <a:spAutoFit/>
          </a:bodyPr>
          <a:lstStyle/>
          <a:p>
            <a:pPr algn="ctr"/>
            <a:r>
              <a:rPr lang="en-US" sz="1000" dirty="0" err="1"/>
              <a:t>ZooKeeper</a:t>
            </a:r>
            <a:r>
              <a:rPr lang="en-US" sz="1000" dirty="0"/>
              <a:t> 2</a:t>
            </a:r>
          </a:p>
        </p:txBody>
      </p:sp>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017" y="4342519"/>
            <a:ext cx="780288" cy="780288"/>
          </a:xfrm>
          <a:prstGeom prst="rect">
            <a:avLst/>
          </a:prstGeom>
        </p:spPr>
      </p:pic>
      <p:sp>
        <p:nvSpPr>
          <p:cNvPr id="55" name="TextBox 54"/>
          <p:cNvSpPr txBox="1"/>
          <p:nvPr/>
        </p:nvSpPr>
        <p:spPr>
          <a:xfrm>
            <a:off x="7553017" y="5017543"/>
            <a:ext cx="780288" cy="246221"/>
          </a:xfrm>
          <a:prstGeom prst="rect">
            <a:avLst/>
          </a:prstGeom>
          <a:noFill/>
        </p:spPr>
        <p:txBody>
          <a:bodyPr wrap="square" rtlCol="0">
            <a:spAutoFit/>
          </a:bodyPr>
          <a:lstStyle/>
          <a:p>
            <a:pPr algn="ctr"/>
            <a:r>
              <a:rPr lang="en-US" sz="1000" dirty="0"/>
              <a:t>Worker 1</a:t>
            </a: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4457" y="4342519"/>
            <a:ext cx="780288" cy="780288"/>
          </a:xfrm>
          <a:prstGeom prst="rect">
            <a:avLst/>
          </a:prstGeom>
        </p:spPr>
      </p:pic>
      <p:sp>
        <p:nvSpPr>
          <p:cNvPr id="57" name="TextBox 56"/>
          <p:cNvSpPr txBox="1"/>
          <p:nvPr/>
        </p:nvSpPr>
        <p:spPr>
          <a:xfrm>
            <a:off x="8914457" y="5017543"/>
            <a:ext cx="780288" cy="246221"/>
          </a:xfrm>
          <a:prstGeom prst="rect">
            <a:avLst/>
          </a:prstGeom>
          <a:noFill/>
        </p:spPr>
        <p:txBody>
          <a:bodyPr wrap="square" rtlCol="0">
            <a:spAutoFit/>
          </a:bodyPr>
          <a:lstStyle/>
          <a:p>
            <a:pPr algn="ctr"/>
            <a:r>
              <a:rPr lang="en-US" sz="1000" dirty="0"/>
              <a:t>Worker N</a:t>
            </a:r>
          </a:p>
        </p:txBody>
      </p:sp>
      <p:sp>
        <p:nvSpPr>
          <p:cNvPr id="58" name="TextBox 57"/>
          <p:cNvSpPr txBox="1"/>
          <p:nvPr/>
        </p:nvSpPr>
        <p:spPr>
          <a:xfrm>
            <a:off x="8333305" y="4328396"/>
            <a:ext cx="581152" cy="584775"/>
          </a:xfrm>
          <a:prstGeom prst="rect">
            <a:avLst/>
          </a:prstGeom>
          <a:noFill/>
        </p:spPr>
        <p:txBody>
          <a:bodyPr wrap="square" rtlCol="0">
            <a:spAutoFit/>
          </a:bodyPr>
          <a:lstStyle/>
          <a:p>
            <a:pPr algn="ctr"/>
            <a:r>
              <a:rPr lang="mr-IN" sz="3200" b="1" dirty="0">
                <a:ea typeface="Calibri" charset="0"/>
                <a:cs typeface="Calibri" charset="0"/>
              </a:rPr>
              <a:t>…</a:t>
            </a:r>
            <a:endParaRPr lang="en-US" sz="3200" b="1" dirty="0">
              <a:ea typeface="Calibri" charset="0"/>
              <a:cs typeface="Calibri" charset="0"/>
            </a:endParaRPr>
          </a:p>
        </p:txBody>
      </p:sp>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3170" y="3245378"/>
            <a:ext cx="780288" cy="780288"/>
          </a:xfrm>
          <a:prstGeom prst="rect">
            <a:avLst/>
          </a:prstGeom>
        </p:spPr>
      </p:pic>
      <p:sp>
        <p:nvSpPr>
          <p:cNvPr id="60" name="TextBox 59"/>
          <p:cNvSpPr txBox="1"/>
          <p:nvPr/>
        </p:nvSpPr>
        <p:spPr>
          <a:xfrm>
            <a:off x="9493170" y="3920402"/>
            <a:ext cx="780288" cy="400110"/>
          </a:xfrm>
          <a:prstGeom prst="rect">
            <a:avLst/>
          </a:prstGeom>
          <a:noFill/>
        </p:spPr>
        <p:txBody>
          <a:bodyPr wrap="square" rtlCol="0">
            <a:spAutoFit/>
          </a:bodyPr>
          <a:lstStyle/>
          <a:p>
            <a:pPr algn="ctr"/>
            <a:r>
              <a:rPr lang="en-US" sz="1000" dirty="0" err="1"/>
              <a:t>ZooKeeper</a:t>
            </a:r>
            <a:r>
              <a:rPr lang="en-US" sz="1000" dirty="0"/>
              <a:t> 3</a:t>
            </a:r>
          </a:p>
        </p:txBody>
      </p:sp>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017" y="2236713"/>
            <a:ext cx="780288" cy="780288"/>
          </a:xfrm>
          <a:prstGeom prst="rect">
            <a:avLst/>
          </a:prstGeom>
        </p:spPr>
      </p:pic>
      <p:sp>
        <p:nvSpPr>
          <p:cNvPr id="62" name="TextBox 61"/>
          <p:cNvSpPr txBox="1"/>
          <p:nvPr/>
        </p:nvSpPr>
        <p:spPr>
          <a:xfrm>
            <a:off x="7553017" y="2911737"/>
            <a:ext cx="780288" cy="246221"/>
          </a:xfrm>
          <a:prstGeom prst="rect">
            <a:avLst/>
          </a:prstGeom>
          <a:noFill/>
        </p:spPr>
        <p:txBody>
          <a:bodyPr wrap="square" rtlCol="0">
            <a:spAutoFit/>
          </a:bodyPr>
          <a:lstStyle/>
          <a:p>
            <a:pPr algn="ctr"/>
            <a:r>
              <a:rPr lang="en-US" sz="1000" dirty="0"/>
              <a:t>Head 1</a:t>
            </a:r>
          </a:p>
        </p:txBody>
      </p:sp>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0914" y="2236713"/>
            <a:ext cx="780288" cy="780288"/>
          </a:xfrm>
          <a:prstGeom prst="rect">
            <a:avLst/>
          </a:prstGeom>
        </p:spPr>
      </p:pic>
      <p:sp>
        <p:nvSpPr>
          <p:cNvPr id="64" name="TextBox 63"/>
          <p:cNvSpPr txBox="1"/>
          <p:nvPr/>
        </p:nvSpPr>
        <p:spPr>
          <a:xfrm>
            <a:off x="8520914" y="2911737"/>
            <a:ext cx="780288" cy="246221"/>
          </a:xfrm>
          <a:prstGeom prst="rect">
            <a:avLst/>
          </a:prstGeom>
          <a:noFill/>
        </p:spPr>
        <p:txBody>
          <a:bodyPr wrap="square" rtlCol="0">
            <a:spAutoFit/>
          </a:bodyPr>
          <a:lstStyle/>
          <a:p>
            <a:pPr algn="ctr"/>
            <a:r>
              <a:rPr lang="en-US" sz="1000" dirty="0"/>
              <a:t>Head 2</a:t>
            </a:r>
          </a:p>
        </p:txBody>
      </p:sp>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3098" y="4305123"/>
            <a:ext cx="780288" cy="780288"/>
          </a:xfrm>
          <a:prstGeom prst="rect">
            <a:avLst/>
          </a:prstGeom>
        </p:spPr>
      </p:pic>
      <p:sp>
        <p:nvSpPr>
          <p:cNvPr id="66" name="TextBox 65"/>
          <p:cNvSpPr txBox="1"/>
          <p:nvPr/>
        </p:nvSpPr>
        <p:spPr>
          <a:xfrm>
            <a:off x="3783098" y="4980147"/>
            <a:ext cx="780288" cy="400110"/>
          </a:xfrm>
          <a:prstGeom prst="rect">
            <a:avLst/>
          </a:prstGeom>
          <a:noFill/>
        </p:spPr>
        <p:txBody>
          <a:bodyPr wrap="square" rtlCol="0">
            <a:spAutoFit/>
          </a:bodyPr>
          <a:lstStyle/>
          <a:p>
            <a:pPr algn="ctr"/>
            <a:r>
              <a:rPr lang="en-US" sz="1000" dirty="0"/>
              <a:t>R Server Edge 1</a:t>
            </a:r>
          </a:p>
        </p:txBody>
      </p:sp>
    </p:spTree>
    <p:extLst>
      <p:ext uri="{BB962C8B-B14F-4D97-AF65-F5344CB8AC3E}">
        <p14:creationId xmlns:p14="http://schemas.microsoft.com/office/powerpoint/2010/main" val="102454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716489" y="1284152"/>
            <a:ext cx="3493489" cy="4520165"/>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153608" y="1333072"/>
            <a:ext cx="1351204" cy="307777"/>
          </a:xfrm>
          <a:prstGeom prst="rect">
            <a:avLst/>
          </a:prstGeom>
          <a:noFill/>
        </p:spPr>
        <p:txBody>
          <a:bodyPr wrap="none" rtlCol="0">
            <a:spAutoFit/>
          </a:bodyPr>
          <a:lstStyle/>
          <a:p>
            <a:r>
              <a:rPr lang="en-US" sz="1400" dirty="0"/>
              <a:t>Resource Group</a:t>
            </a:r>
          </a:p>
        </p:txBody>
      </p:sp>
      <p:sp>
        <p:nvSpPr>
          <p:cNvPr id="23" name="Rectangle 22"/>
          <p:cNvSpPr/>
          <p:nvPr/>
        </p:nvSpPr>
        <p:spPr>
          <a:xfrm>
            <a:off x="958536" y="1768241"/>
            <a:ext cx="3008554" cy="3804380"/>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222" y="1783855"/>
            <a:ext cx="457200" cy="457200"/>
          </a:xfrm>
          <a:prstGeom prst="rect">
            <a:avLst/>
          </a:prstGeom>
        </p:spPr>
      </p:pic>
      <p:sp>
        <p:nvSpPr>
          <p:cNvPr id="25" name="TextBox 24"/>
          <p:cNvSpPr txBox="1"/>
          <p:nvPr/>
        </p:nvSpPr>
        <p:spPr>
          <a:xfrm>
            <a:off x="1454414" y="1750591"/>
            <a:ext cx="1132618" cy="523220"/>
          </a:xfrm>
          <a:prstGeom prst="rect">
            <a:avLst/>
          </a:prstGeom>
          <a:noFill/>
        </p:spPr>
        <p:txBody>
          <a:bodyPr wrap="none" rtlCol="0">
            <a:spAutoFit/>
          </a:bodyPr>
          <a:lstStyle/>
          <a:p>
            <a:r>
              <a:rPr lang="en-US" sz="1400" dirty="0"/>
              <a:t>HDInsight</a:t>
            </a:r>
            <a:br>
              <a:rPr lang="en-US" sz="1400" dirty="0"/>
            </a:br>
            <a:r>
              <a:rPr lang="en-US" sz="1400" dirty="0"/>
              <a:t>Kafka Cluster</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64" y="1304966"/>
            <a:ext cx="390144" cy="390144"/>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013" y="3284707"/>
            <a:ext cx="780288" cy="780288"/>
          </a:xfrm>
          <a:prstGeom prst="rect">
            <a:avLst/>
          </a:prstGeom>
        </p:spPr>
      </p:pic>
      <p:sp>
        <p:nvSpPr>
          <p:cNvPr id="28" name="TextBox 27"/>
          <p:cNvSpPr txBox="1"/>
          <p:nvPr/>
        </p:nvSpPr>
        <p:spPr>
          <a:xfrm>
            <a:off x="1079013" y="3959731"/>
            <a:ext cx="780288" cy="400110"/>
          </a:xfrm>
          <a:prstGeom prst="rect">
            <a:avLst/>
          </a:prstGeom>
          <a:noFill/>
        </p:spPr>
        <p:txBody>
          <a:bodyPr wrap="square" rtlCol="0">
            <a:spAutoFit/>
          </a:bodyPr>
          <a:lstStyle/>
          <a:p>
            <a:pPr algn="ctr"/>
            <a:r>
              <a:rPr lang="en-US" sz="1000" dirty="0" err="1"/>
              <a:t>ZooKeeper</a:t>
            </a:r>
            <a:r>
              <a:rPr lang="en-US" sz="1000" dirty="0"/>
              <a:t> 1</a:t>
            </a: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6910" y="3284707"/>
            <a:ext cx="780288" cy="780288"/>
          </a:xfrm>
          <a:prstGeom prst="rect">
            <a:avLst/>
          </a:prstGeom>
        </p:spPr>
      </p:pic>
      <p:sp>
        <p:nvSpPr>
          <p:cNvPr id="30" name="TextBox 29"/>
          <p:cNvSpPr txBox="1"/>
          <p:nvPr/>
        </p:nvSpPr>
        <p:spPr>
          <a:xfrm>
            <a:off x="2046910" y="3959731"/>
            <a:ext cx="780288" cy="400110"/>
          </a:xfrm>
          <a:prstGeom prst="rect">
            <a:avLst/>
          </a:prstGeom>
          <a:noFill/>
        </p:spPr>
        <p:txBody>
          <a:bodyPr wrap="square" rtlCol="0">
            <a:spAutoFit/>
          </a:bodyPr>
          <a:lstStyle/>
          <a:p>
            <a:pPr algn="ctr"/>
            <a:r>
              <a:rPr lang="en-US" sz="1000" dirty="0" err="1"/>
              <a:t>ZooKeeper</a:t>
            </a:r>
            <a:r>
              <a:rPr lang="en-US" sz="1000" dirty="0"/>
              <a:t> 2</a:t>
            </a: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013" y="4381848"/>
            <a:ext cx="780288" cy="780288"/>
          </a:xfrm>
          <a:prstGeom prst="rect">
            <a:avLst/>
          </a:prstGeom>
        </p:spPr>
      </p:pic>
      <p:sp>
        <p:nvSpPr>
          <p:cNvPr id="32" name="TextBox 31"/>
          <p:cNvSpPr txBox="1"/>
          <p:nvPr/>
        </p:nvSpPr>
        <p:spPr>
          <a:xfrm>
            <a:off x="1079013" y="5056872"/>
            <a:ext cx="780288" cy="246221"/>
          </a:xfrm>
          <a:prstGeom prst="rect">
            <a:avLst/>
          </a:prstGeom>
          <a:noFill/>
        </p:spPr>
        <p:txBody>
          <a:bodyPr wrap="square" rtlCol="0">
            <a:spAutoFit/>
          </a:bodyPr>
          <a:lstStyle/>
          <a:p>
            <a:pPr algn="ctr"/>
            <a:r>
              <a:rPr lang="en-US" sz="1000" dirty="0"/>
              <a:t>Worker 1</a:t>
            </a: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0453" y="4381848"/>
            <a:ext cx="780288" cy="780288"/>
          </a:xfrm>
          <a:prstGeom prst="rect">
            <a:avLst/>
          </a:prstGeom>
        </p:spPr>
      </p:pic>
      <p:sp>
        <p:nvSpPr>
          <p:cNvPr id="34" name="TextBox 33"/>
          <p:cNvSpPr txBox="1"/>
          <p:nvPr/>
        </p:nvSpPr>
        <p:spPr>
          <a:xfrm>
            <a:off x="2440453" y="5056872"/>
            <a:ext cx="780288" cy="246221"/>
          </a:xfrm>
          <a:prstGeom prst="rect">
            <a:avLst/>
          </a:prstGeom>
          <a:noFill/>
        </p:spPr>
        <p:txBody>
          <a:bodyPr wrap="square" rtlCol="0">
            <a:spAutoFit/>
          </a:bodyPr>
          <a:lstStyle/>
          <a:p>
            <a:pPr algn="ctr"/>
            <a:r>
              <a:rPr lang="en-US" sz="1000" dirty="0"/>
              <a:t>Worker N</a:t>
            </a:r>
          </a:p>
        </p:txBody>
      </p:sp>
      <p:sp>
        <p:nvSpPr>
          <p:cNvPr id="35" name="TextBox 34"/>
          <p:cNvSpPr txBox="1"/>
          <p:nvPr/>
        </p:nvSpPr>
        <p:spPr>
          <a:xfrm>
            <a:off x="1859301" y="4367725"/>
            <a:ext cx="581152" cy="584775"/>
          </a:xfrm>
          <a:prstGeom prst="rect">
            <a:avLst/>
          </a:prstGeom>
          <a:noFill/>
        </p:spPr>
        <p:txBody>
          <a:bodyPr wrap="square" rtlCol="0">
            <a:spAutoFit/>
          </a:bodyPr>
          <a:lstStyle/>
          <a:p>
            <a:pPr algn="ctr"/>
            <a:r>
              <a:rPr lang="mr-IN" sz="3200" b="1">
                <a:ea typeface="Calibri" charset="0"/>
                <a:cs typeface="Calibri" charset="0"/>
              </a:rPr>
              <a:t>…</a:t>
            </a:r>
            <a:endParaRPr lang="en-US" sz="3200" b="1" dirty="0">
              <a:ea typeface="Calibri" charset="0"/>
              <a:cs typeface="Calibri" charset="0"/>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9166" y="3284707"/>
            <a:ext cx="780288" cy="780288"/>
          </a:xfrm>
          <a:prstGeom prst="rect">
            <a:avLst/>
          </a:prstGeom>
        </p:spPr>
      </p:pic>
      <p:sp>
        <p:nvSpPr>
          <p:cNvPr id="37" name="TextBox 36"/>
          <p:cNvSpPr txBox="1"/>
          <p:nvPr/>
        </p:nvSpPr>
        <p:spPr>
          <a:xfrm>
            <a:off x="3019166" y="3959731"/>
            <a:ext cx="780288" cy="400110"/>
          </a:xfrm>
          <a:prstGeom prst="rect">
            <a:avLst/>
          </a:prstGeom>
          <a:noFill/>
        </p:spPr>
        <p:txBody>
          <a:bodyPr wrap="square" rtlCol="0">
            <a:spAutoFit/>
          </a:bodyPr>
          <a:lstStyle/>
          <a:p>
            <a:pPr algn="ctr"/>
            <a:r>
              <a:rPr lang="en-US" sz="1000" dirty="0" err="1"/>
              <a:t>ZooKeeper</a:t>
            </a:r>
            <a:r>
              <a:rPr lang="en-US" sz="1000" dirty="0"/>
              <a:t> 3</a:t>
            </a: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013" y="2276042"/>
            <a:ext cx="780288" cy="780288"/>
          </a:xfrm>
          <a:prstGeom prst="rect">
            <a:avLst/>
          </a:prstGeom>
        </p:spPr>
      </p:pic>
      <p:sp>
        <p:nvSpPr>
          <p:cNvPr id="39" name="TextBox 38"/>
          <p:cNvSpPr txBox="1"/>
          <p:nvPr/>
        </p:nvSpPr>
        <p:spPr>
          <a:xfrm>
            <a:off x="1079013" y="2951066"/>
            <a:ext cx="780288" cy="246221"/>
          </a:xfrm>
          <a:prstGeom prst="rect">
            <a:avLst/>
          </a:prstGeom>
          <a:noFill/>
        </p:spPr>
        <p:txBody>
          <a:bodyPr wrap="square" rtlCol="0">
            <a:spAutoFit/>
          </a:bodyPr>
          <a:lstStyle/>
          <a:p>
            <a:pPr algn="ctr"/>
            <a:r>
              <a:rPr lang="en-US" sz="1000" dirty="0"/>
              <a:t>Head 1</a:t>
            </a:r>
          </a:p>
        </p:txBody>
      </p: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6910" y="2276042"/>
            <a:ext cx="780288" cy="780288"/>
          </a:xfrm>
          <a:prstGeom prst="rect">
            <a:avLst/>
          </a:prstGeom>
        </p:spPr>
      </p:pic>
      <p:sp>
        <p:nvSpPr>
          <p:cNvPr id="41" name="TextBox 40"/>
          <p:cNvSpPr txBox="1"/>
          <p:nvPr/>
        </p:nvSpPr>
        <p:spPr>
          <a:xfrm>
            <a:off x="2046910" y="2951066"/>
            <a:ext cx="780288" cy="246221"/>
          </a:xfrm>
          <a:prstGeom prst="rect">
            <a:avLst/>
          </a:prstGeom>
          <a:noFill/>
        </p:spPr>
        <p:txBody>
          <a:bodyPr wrap="square" rtlCol="0">
            <a:spAutoFit/>
          </a:bodyPr>
          <a:lstStyle/>
          <a:p>
            <a:pPr algn="ctr"/>
            <a:r>
              <a:rPr lang="en-US" sz="1000" dirty="0"/>
              <a:t>Head 2</a:t>
            </a:r>
          </a:p>
        </p:txBody>
      </p:sp>
      <p:sp>
        <p:nvSpPr>
          <p:cNvPr id="65" name="Rectangle 64"/>
          <p:cNvSpPr/>
          <p:nvPr/>
        </p:nvSpPr>
        <p:spPr>
          <a:xfrm>
            <a:off x="5304636" y="1530373"/>
            <a:ext cx="2416436" cy="3772720"/>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22" y="1545987"/>
            <a:ext cx="457200" cy="457200"/>
          </a:xfrm>
          <a:prstGeom prst="rect">
            <a:avLst/>
          </a:prstGeom>
        </p:spPr>
      </p:pic>
      <p:sp>
        <p:nvSpPr>
          <p:cNvPr id="67" name="TextBox 66"/>
          <p:cNvSpPr txBox="1"/>
          <p:nvPr/>
        </p:nvSpPr>
        <p:spPr>
          <a:xfrm>
            <a:off x="5800514" y="1512723"/>
            <a:ext cx="1314206" cy="523220"/>
          </a:xfrm>
          <a:prstGeom prst="rect">
            <a:avLst/>
          </a:prstGeom>
          <a:noFill/>
        </p:spPr>
        <p:txBody>
          <a:bodyPr wrap="none" rtlCol="0">
            <a:spAutoFit/>
          </a:bodyPr>
          <a:lstStyle/>
          <a:p>
            <a:r>
              <a:rPr lang="en-US" sz="1400" dirty="0"/>
              <a:t>HDInsight</a:t>
            </a:r>
            <a:br>
              <a:rPr lang="en-US" sz="1400" dirty="0"/>
            </a:br>
            <a:r>
              <a:rPr lang="en-US" sz="1400" dirty="0"/>
              <a:t>Hadoop Cluster</a:t>
            </a:r>
          </a:p>
        </p:txBody>
      </p:sp>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5050" y="3229930"/>
            <a:ext cx="780288" cy="780288"/>
          </a:xfrm>
          <a:prstGeom prst="rect">
            <a:avLst/>
          </a:prstGeom>
        </p:spPr>
      </p:pic>
      <p:sp>
        <p:nvSpPr>
          <p:cNvPr id="69" name="TextBox 68"/>
          <p:cNvSpPr txBox="1"/>
          <p:nvPr/>
        </p:nvSpPr>
        <p:spPr>
          <a:xfrm>
            <a:off x="5435050" y="3904954"/>
            <a:ext cx="780288" cy="246221"/>
          </a:xfrm>
          <a:prstGeom prst="rect">
            <a:avLst/>
          </a:prstGeom>
          <a:noFill/>
        </p:spPr>
        <p:txBody>
          <a:bodyPr wrap="square" rtlCol="0">
            <a:spAutoFit/>
          </a:bodyPr>
          <a:lstStyle/>
          <a:p>
            <a:pPr algn="ctr"/>
            <a:r>
              <a:rPr lang="en-US" sz="1000" dirty="0"/>
              <a:t>Head 1</a:t>
            </a:r>
          </a:p>
        </p:txBody>
      </p:sp>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2947" y="3229930"/>
            <a:ext cx="780288" cy="780288"/>
          </a:xfrm>
          <a:prstGeom prst="rect">
            <a:avLst/>
          </a:prstGeom>
        </p:spPr>
      </p:pic>
      <p:sp>
        <p:nvSpPr>
          <p:cNvPr id="71" name="TextBox 70"/>
          <p:cNvSpPr txBox="1"/>
          <p:nvPr/>
        </p:nvSpPr>
        <p:spPr>
          <a:xfrm>
            <a:off x="6402947" y="3904954"/>
            <a:ext cx="780288" cy="246221"/>
          </a:xfrm>
          <a:prstGeom prst="rect">
            <a:avLst/>
          </a:prstGeom>
          <a:noFill/>
        </p:spPr>
        <p:txBody>
          <a:bodyPr wrap="square" rtlCol="0">
            <a:spAutoFit/>
          </a:bodyPr>
          <a:lstStyle/>
          <a:p>
            <a:pPr algn="ctr"/>
            <a:r>
              <a:rPr lang="en-US" sz="1000" dirty="0"/>
              <a:t>Head 2</a:t>
            </a:r>
          </a:p>
        </p:txBody>
      </p:sp>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5050" y="4244303"/>
            <a:ext cx="780288" cy="780288"/>
          </a:xfrm>
          <a:prstGeom prst="rect">
            <a:avLst/>
          </a:prstGeom>
        </p:spPr>
      </p:pic>
      <p:sp>
        <p:nvSpPr>
          <p:cNvPr id="73" name="TextBox 72"/>
          <p:cNvSpPr txBox="1"/>
          <p:nvPr/>
        </p:nvSpPr>
        <p:spPr>
          <a:xfrm>
            <a:off x="5435050" y="4919327"/>
            <a:ext cx="780288" cy="246221"/>
          </a:xfrm>
          <a:prstGeom prst="rect">
            <a:avLst/>
          </a:prstGeom>
          <a:noFill/>
        </p:spPr>
        <p:txBody>
          <a:bodyPr wrap="square" rtlCol="0">
            <a:spAutoFit/>
          </a:bodyPr>
          <a:lstStyle/>
          <a:p>
            <a:pPr algn="ctr"/>
            <a:r>
              <a:rPr lang="en-US" sz="1000" dirty="0"/>
              <a:t>Worker 1</a:t>
            </a:r>
          </a:p>
        </p:txBody>
      </p:sp>
      <p:pic>
        <p:nvPicPr>
          <p:cNvPr id="74" name="Picture 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6490" y="4244303"/>
            <a:ext cx="780288" cy="780288"/>
          </a:xfrm>
          <a:prstGeom prst="rect">
            <a:avLst/>
          </a:prstGeom>
        </p:spPr>
      </p:pic>
      <p:sp>
        <p:nvSpPr>
          <p:cNvPr id="75" name="TextBox 74"/>
          <p:cNvSpPr txBox="1"/>
          <p:nvPr/>
        </p:nvSpPr>
        <p:spPr>
          <a:xfrm>
            <a:off x="6796490" y="4919327"/>
            <a:ext cx="780288" cy="246221"/>
          </a:xfrm>
          <a:prstGeom prst="rect">
            <a:avLst/>
          </a:prstGeom>
          <a:noFill/>
        </p:spPr>
        <p:txBody>
          <a:bodyPr wrap="square" rtlCol="0">
            <a:spAutoFit/>
          </a:bodyPr>
          <a:lstStyle/>
          <a:p>
            <a:pPr algn="ctr"/>
            <a:r>
              <a:rPr lang="en-US" sz="1000" dirty="0"/>
              <a:t>Worker N</a:t>
            </a:r>
          </a:p>
        </p:txBody>
      </p:sp>
      <p:sp>
        <p:nvSpPr>
          <p:cNvPr id="76" name="TextBox 75"/>
          <p:cNvSpPr txBox="1"/>
          <p:nvPr/>
        </p:nvSpPr>
        <p:spPr>
          <a:xfrm>
            <a:off x="6215338" y="4230180"/>
            <a:ext cx="581152" cy="584775"/>
          </a:xfrm>
          <a:prstGeom prst="rect">
            <a:avLst/>
          </a:prstGeom>
          <a:noFill/>
        </p:spPr>
        <p:txBody>
          <a:bodyPr wrap="square" rtlCol="0">
            <a:spAutoFit/>
          </a:bodyPr>
          <a:lstStyle/>
          <a:p>
            <a:pPr algn="ctr"/>
            <a:r>
              <a:rPr lang="mr-IN" sz="3200" b="1">
                <a:ea typeface="Calibri" charset="0"/>
                <a:cs typeface="Calibri" charset="0"/>
              </a:rPr>
              <a:t>…</a:t>
            </a:r>
            <a:endParaRPr lang="en-US" sz="3200" b="1" dirty="0">
              <a:ea typeface="Calibri" charset="0"/>
              <a:cs typeface="Calibri" charset="0"/>
            </a:endParaRPr>
          </a:p>
        </p:txBody>
      </p:sp>
      <p:pic>
        <p:nvPicPr>
          <p:cNvPr id="77" name="Picture 76"/>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35050" y="2184260"/>
            <a:ext cx="780288" cy="780288"/>
          </a:xfrm>
          <a:prstGeom prst="rect">
            <a:avLst/>
          </a:prstGeom>
        </p:spPr>
      </p:pic>
      <p:sp>
        <p:nvSpPr>
          <p:cNvPr id="78" name="TextBox 77"/>
          <p:cNvSpPr txBox="1"/>
          <p:nvPr/>
        </p:nvSpPr>
        <p:spPr>
          <a:xfrm>
            <a:off x="5435050" y="2859284"/>
            <a:ext cx="780288" cy="246221"/>
          </a:xfrm>
          <a:prstGeom prst="rect">
            <a:avLst/>
          </a:prstGeom>
          <a:noFill/>
        </p:spPr>
        <p:txBody>
          <a:bodyPr wrap="square" rtlCol="0">
            <a:spAutoFit/>
          </a:bodyPr>
          <a:lstStyle/>
          <a:p>
            <a:pPr algn="ctr"/>
            <a:r>
              <a:rPr lang="en-US" sz="1000" dirty="0" err="1"/>
              <a:t>Gatway</a:t>
            </a:r>
            <a:r>
              <a:rPr lang="en-US" sz="1000" dirty="0"/>
              <a:t> 1</a:t>
            </a:r>
          </a:p>
        </p:txBody>
      </p:sp>
      <p:pic>
        <p:nvPicPr>
          <p:cNvPr id="79" name="Picture 78"/>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402947" y="2184260"/>
            <a:ext cx="780288" cy="780288"/>
          </a:xfrm>
          <a:prstGeom prst="rect">
            <a:avLst/>
          </a:prstGeom>
        </p:spPr>
      </p:pic>
      <p:sp>
        <p:nvSpPr>
          <p:cNvPr id="80" name="TextBox 79"/>
          <p:cNvSpPr txBox="1"/>
          <p:nvPr/>
        </p:nvSpPr>
        <p:spPr>
          <a:xfrm>
            <a:off x="6402947" y="2859284"/>
            <a:ext cx="780288" cy="246221"/>
          </a:xfrm>
          <a:prstGeom prst="rect">
            <a:avLst/>
          </a:prstGeom>
          <a:noFill/>
        </p:spPr>
        <p:txBody>
          <a:bodyPr wrap="square" rtlCol="0">
            <a:spAutoFit/>
          </a:bodyPr>
          <a:lstStyle/>
          <a:p>
            <a:pPr algn="ctr"/>
            <a:r>
              <a:rPr lang="en-US" sz="1000" dirty="0"/>
              <a:t>Gateway 2</a:t>
            </a:r>
          </a:p>
        </p:txBody>
      </p:sp>
    </p:spTree>
    <p:extLst>
      <p:ext uri="{BB962C8B-B14F-4D97-AF65-F5344CB8AC3E}">
        <p14:creationId xmlns:p14="http://schemas.microsoft.com/office/powerpoint/2010/main" val="82051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0165" y="710435"/>
            <a:ext cx="3394996" cy="2791048"/>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51" y="726049"/>
            <a:ext cx="457200" cy="457200"/>
          </a:xfrm>
          <a:prstGeom prst="rect">
            <a:avLst/>
          </a:prstGeom>
        </p:spPr>
      </p:pic>
      <p:sp>
        <p:nvSpPr>
          <p:cNvPr id="6" name="TextBox 5"/>
          <p:cNvSpPr txBox="1"/>
          <p:nvPr/>
        </p:nvSpPr>
        <p:spPr>
          <a:xfrm>
            <a:off x="1316043" y="692785"/>
            <a:ext cx="898003" cy="523220"/>
          </a:xfrm>
          <a:prstGeom prst="rect">
            <a:avLst/>
          </a:prstGeom>
          <a:noFill/>
        </p:spPr>
        <p:txBody>
          <a:bodyPr wrap="none" rtlCol="0">
            <a:spAutoFit/>
          </a:bodyPr>
          <a:lstStyle/>
          <a:p>
            <a:r>
              <a:rPr lang="en-US" sz="1400" dirty="0"/>
              <a:t>HDInsight</a:t>
            </a:r>
            <a:br>
              <a:rPr lang="en-US" sz="1400" dirty="0"/>
            </a:br>
            <a:r>
              <a:rPr lang="en-US" sz="1400" dirty="0"/>
              <a:t>Cluster</a:t>
            </a:r>
          </a:p>
        </p:txBody>
      </p:sp>
      <p:sp>
        <p:nvSpPr>
          <p:cNvPr id="23" name="Rectangle 22"/>
          <p:cNvSpPr/>
          <p:nvPr/>
        </p:nvSpPr>
        <p:spPr>
          <a:xfrm>
            <a:off x="1015237" y="1317900"/>
            <a:ext cx="3008554" cy="2015522"/>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835" y="1317900"/>
            <a:ext cx="457200" cy="457200"/>
          </a:xfrm>
          <a:prstGeom prst="rect">
            <a:avLst/>
          </a:prstGeom>
        </p:spPr>
      </p:pic>
      <p:sp>
        <p:nvSpPr>
          <p:cNvPr id="20" name="TextBox 19"/>
          <p:cNvSpPr txBox="1"/>
          <p:nvPr/>
        </p:nvSpPr>
        <p:spPr>
          <a:xfrm>
            <a:off x="1890136" y="2026215"/>
            <a:ext cx="1274875" cy="307777"/>
          </a:xfrm>
          <a:prstGeom prst="rect">
            <a:avLst/>
          </a:prstGeom>
          <a:noFill/>
        </p:spPr>
        <p:txBody>
          <a:bodyPr wrap="square" rtlCol="0">
            <a:spAutoFit/>
          </a:bodyPr>
          <a:lstStyle/>
          <a:p>
            <a:r>
              <a:rPr lang="en-US" sz="1400" dirty="0"/>
              <a:t>OS (/dev/</a:t>
            </a:r>
            <a:r>
              <a:rPr lang="en-US" sz="1400" dirty="0" err="1"/>
              <a:t>sda</a:t>
            </a:r>
            <a:r>
              <a:rPr lang="en-US" sz="1400" dirty="0"/>
              <a:t>)</a:t>
            </a:r>
          </a:p>
        </p:txBody>
      </p:sp>
      <p:sp>
        <p:nvSpPr>
          <p:cNvPr id="24" name="TextBox 23"/>
          <p:cNvSpPr txBox="1"/>
          <p:nvPr/>
        </p:nvSpPr>
        <p:spPr>
          <a:xfrm>
            <a:off x="1563035" y="1392611"/>
            <a:ext cx="1786066" cy="307777"/>
          </a:xfrm>
          <a:prstGeom prst="rect">
            <a:avLst/>
          </a:prstGeom>
          <a:noFill/>
        </p:spPr>
        <p:txBody>
          <a:bodyPr wrap="none" rtlCol="0">
            <a:spAutoFit/>
          </a:bodyPr>
          <a:lstStyle/>
          <a:p>
            <a:r>
              <a:rPr lang="en-US" sz="1400" dirty="0"/>
              <a:t>Virtual Machine Node</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5878" y="1971904"/>
            <a:ext cx="457200" cy="457200"/>
          </a:xfrm>
          <a:prstGeom prst="rect">
            <a:avLst/>
          </a:prstGeom>
        </p:spPr>
      </p:pic>
      <p:sp>
        <p:nvSpPr>
          <p:cNvPr id="28" name="TextBox 27"/>
          <p:cNvSpPr txBox="1"/>
          <p:nvPr/>
        </p:nvSpPr>
        <p:spPr>
          <a:xfrm>
            <a:off x="1890136" y="2632867"/>
            <a:ext cx="1786067" cy="307777"/>
          </a:xfrm>
          <a:prstGeom prst="rect">
            <a:avLst/>
          </a:prstGeom>
          <a:noFill/>
        </p:spPr>
        <p:txBody>
          <a:bodyPr wrap="square" rtlCol="0">
            <a:spAutoFit/>
          </a:bodyPr>
          <a:lstStyle/>
          <a:p>
            <a:r>
              <a:rPr lang="en-US" sz="1400" dirty="0"/>
              <a:t>temp (/dev/</a:t>
            </a:r>
            <a:r>
              <a:rPr lang="en-US" sz="1400" dirty="0" err="1"/>
              <a:t>sdb</a:t>
            </a:r>
            <a:r>
              <a:rPr lang="en-US" sz="1400" dirty="0"/>
              <a:t>)</a:t>
            </a: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5878" y="2578556"/>
            <a:ext cx="457200" cy="457200"/>
          </a:xfrm>
          <a:prstGeom prst="rect">
            <a:avLst/>
          </a:prstGeom>
        </p:spPr>
      </p:pic>
      <p:sp>
        <p:nvSpPr>
          <p:cNvPr id="13" name="Rectangle 12"/>
          <p:cNvSpPr/>
          <p:nvPr/>
        </p:nvSpPr>
        <p:spPr>
          <a:xfrm>
            <a:off x="4841920" y="743698"/>
            <a:ext cx="6891275" cy="3289287"/>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4607" y="759313"/>
            <a:ext cx="457200" cy="457200"/>
          </a:xfrm>
          <a:prstGeom prst="rect">
            <a:avLst/>
          </a:prstGeom>
        </p:spPr>
      </p:pic>
      <p:sp>
        <p:nvSpPr>
          <p:cNvPr id="15" name="TextBox 14"/>
          <p:cNvSpPr txBox="1"/>
          <p:nvPr/>
        </p:nvSpPr>
        <p:spPr>
          <a:xfrm>
            <a:off x="5337799" y="726049"/>
            <a:ext cx="898003" cy="523220"/>
          </a:xfrm>
          <a:prstGeom prst="rect">
            <a:avLst/>
          </a:prstGeom>
          <a:noFill/>
        </p:spPr>
        <p:txBody>
          <a:bodyPr wrap="none" rtlCol="0">
            <a:spAutoFit/>
          </a:bodyPr>
          <a:lstStyle/>
          <a:p>
            <a:r>
              <a:rPr lang="en-US" sz="1400" dirty="0"/>
              <a:t>HDInsight</a:t>
            </a:r>
            <a:br>
              <a:rPr lang="en-US" sz="1400" dirty="0"/>
            </a:br>
            <a:r>
              <a:rPr lang="en-US" sz="1400" dirty="0"/>
              <a:t>Cluster</a:t>
            </a:r>
          </a:p>
        </p:txBody>
      </p:sp>
      <p:sp>
        <p:nvSpPr>
          <p:cNvPr id="16" name="Rectangle 15"/>
          <p:cNvSpPr/>
          <p:nvPr/>
        </p:nvSpPr>
        <p:spPr>
          <a:xfrm>
            <a:off x="5036993" y="1351164"/>
            <a:ext cx="1892325" cy="1077940"/>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591" y="1351164"/>
            <a:ext cx="457200" cy="457200"/>
          </a:xfrm>
          <a:prstGeom prst="rect">
            <a:avLst/>
          </a:prstGeom>
        </p:spPr>
      </p:pic>
      <p:sp>
        <p:nvSpPr>
          <p:cNvPr id="18" name="TextBox 17"/>
          <p:cNvSpPr txBox="1"/>
          <p:nvPr/>
        </p:nvSpPr>
        <p:spPr>
          <a:xfrm>
            <a:off x="5080350" y="1885439"/>
            <a:ext cx="1848968" cy="523220"/>
          </a:xfrm>
          <a:prstGeom prst="rect">
            <a:avLst/>
          </a:prstGeom>
          <a:noFill/>
        </p:spPr>
        <p:txBody>
          <a:bodyPr wrap="square" rtlCol="0">
            <a:spAutoFit/>
          </a:bodyPr>
          <a:lstStyle/>
          <a:p>
            <a:r>
              <a:rPr lang="en-US" sz="1400" dirty="0" err="1"/>
              <a:t>ResourceManager</a:t>
            </a:r>
            <a:r>
              <a:rPr lang="en-US" sz="1400" dirty="0"/>
              <a:t> (Active)</a:t>
            </a:r>
          </a:p>
        </p:txBody>
      </p:sp>
      <p:sp>
        <p:nvSpPr>
          <p:cNvPr id="21" name="TextBox 20"/>
          <p:cNvSpPr txBox="1"/>
          <p:nvPr/>
        </p:nvSpPr>
        <p:spPr>
          <a:xfrm>
            <a:off x="5584791" y="1425875"/>
            <a:ext cx="1133644" cy="307777"/>
          </a:xfrm>
          <a:prstGeom prst="rect">
            <a:avLst/>
          </a:prstGeom>
          <a:noFill/>
        </p:spPr>
        <p:txBody>
          <a:bodyPr wrap="none" rtlCol="0">
            <a:spAutoFit/>
          </a:bodyPr>
          <a:lstStyle/>
          <a:p>
            <a:r>
              <a:rPr lang="en-US" sz="1400" dirty="0"/>
              <a:t>Head Node 1</a:t>
            </a:r>
          </a:p>
        </p:txBody>
      </p:sp>
      <p:sp>
        <p:nvSpPr>
          <p:cNvPr id="30" name="Rectangle 29"/>
          <p:cNvSpPr/>
          <p:nvPr/>
        </p:nvSpPr>
        <p:spPr>
          <a:xfrm>
            <a:off x="7101068" y="1351164"/>
            <a:ext cx="1892325" cy="1077940"/>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66" y="1351164"/>
            <a:ext cx="457200" cy="457200"/>
          </a:xfrm>
          <a:prstGeom prst="rect">
            <a:avLst/>
          </a:prstGeom>
        </p:spPr>
      </p:pic>
      <p:sp>
        <p:nvSpPr>
          <p:cNvPr id="32" name="TextBox 31"/>
          <p:cNvSpPr txBox="1"/>
          <p:nvPr/>
        </p:nvSpPr>
        <p:spPr>
          <a:xfrm>
            <a:off x="7144425" y="1885439"/>
            <a:ext cx="1848968" cy="523220"/>
          </a:xfrm>
          <a:prstGeom prst="rect">
            <a:avLst/>
          </a:prstGeom>
          <a:noFill/>
        </p:spPr>
        <p:txBody>
          <a:bodyPr wrap="square" rtlCol="0">
            <a:spAutoFit/>
          </a:bodyPr>
          <a:lstStyle/>
          <a:p>
            <a:r>
              <a:rPr lang="en-US" sz="1400" dirty="0" err="1"/>
              <a:t>ResourceManager</a:t>
            </a:r>
            <a:r>
              <a:rPr lang="en-US" sz="1400" dirty="0"/>
              <a:t> (Standby)</a:t>
            </a:r>
          </a:p>
        </p:txBody>
      </p:sp>
      <p:sp>
        <p:nvSpPr>
          <p:cNvPr id="33" name="TextBox 32"/>
          <p:cNvSpPr txBox="1"/>
          <p:nvPr/>
        </p:nvSpPr>
        <p:spPr>
          <a:xfrm>
            <a:off x="7648866" y="1425875"/>
            <a:ext cx="1133644" cy="307777"/>
          </a:xfrm>
          <a:prstGeom prst="rect">
            <a:avLst/>
          </a:prstGeom>
          <a:noFill/>
        </p:spPr>
        <p:txBody>
          <a:bodyPr wrap="none" rtlCol="0">
            <a:spAutoFit/>
          </a:bodyPr>
          <a:lstStyle/>
          <a:p>
            <a:r>
              <a:rPr lang="en-US" sz="1400" dirty="0"/>
              <a:t>Head Node 2</a:t>
            </a:r>
          </a:p>
        </p:txBody>
      </p:sp>
      <p:sp>
        <p:nvSpPr>
          <p:cNvPr id="34" name="Rectangle 33"/>
          <p:cNvSpPr/>
          <p:nvPr/>
        </p:nvSpPr>
        <p:spPr>
          <a:xfrm>
            <a:off x="5036993" y="2622227"/>
            <a:ext cx="1892325" cy="1077940"/>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591" y="2622227"/>
            <a:ext cx="457200" cy="457200"/>
          </a:xfrm>
          <a:prstGeom prst="rect">
            <a:avLst/>
          </a:prstGeom>
        </p:spPr>
      </p:pic>
      <p:sp>
        <p:nvSpPr>
          <p:cNvPr id="36" name="TextBox 35"/>
          <p:cNvSpPr txBox="1"/>
          <p:nvPr/>
        </p:nvSpPr>
        <p:spPr>
          <a:xfrm>
            <a:off x="5080350" y="3156502"/>
            <a:ext cx="1848968" cy="307777"/>
          </a:xfrm>
          <a:prstGeom prst="rect">
            <a:avLst/>
          </a:prstGeom>
          <a:noFill/>
        </p:spPr>
        <p:txBody>
          <a:bodyPr wrap="square" rtlCol="0">
            <a:spAutoFit/>
          </a:bodyPr>
          <a:lstStyle/>
          <a:p>
            <a:r>
              <a:rPr lang="en-US" sz="1400" dirty="0" err="1"/>
              <a:t>NodeManager</a:t>
            </a:r>
            <a:endParaRPr lang="en-US" sz="1400" dirty="0"/>
          </a:p>
        </p:txBody>
      </p:sp>
      <p:sp>
        <p:nvSpPr>
          <p:cNvPr id="37" name="TextBox 36"/>
          <p:cNvSpPr txBox="1"/>
          <p:nvPr/>
        </p:nvSpPr>
        <p:spPr>
          <a:xfrm>
            <a:off x="5584791" y="2696938"/>
            <a:ext cx="1288814" cy="307777"/>
          </a:xfrm>
          <a:prstGeom prst="rect">
            <a:avLst/>
          </a:prstGeom>
          <a:noFill/>
        </p:spPr>
        <p:txBody>
          <a:bodyPr wrap="none" rtlCol="0">
            <a:spAutoFit/>
          </a:bodyPr>
          <a:lstStyle/>
          <a:p>
            <a:r>
              <a:rPr lang="en-US" sz="1400" dirty="0"/>
              <a:t>Worker Node 1</a:t>
            </a:r>
          </a:p>
        </p:txBody>
      </p:sp>
      <p:sp>
        <p:nvSpPr>
          <p:cNvPr id="42" name="Rectangle 41"/>
          <p:cNvSpPr/>
          <p:nvPr/>
        </p:nvSpPr>
        <p:spPr>
          <a:xfrm>
            <a:off x="7101068" y="2617532"/>
            <a:ext cx="1892325" cy="1077940"/>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66" y="2617532"/>
            <a:ext cx="457200" cy="457200"/>
          </a:xfrm>
          <a:prstGeom prst="rect">
            <a:avLst/>
          </a:prstGeom>
        </p:spPr>
      </p:pic>
      <p:sp>
        <p:nvSpPr>
          <p:cNvPr id="44" name="TextBox 43"/>
          <p:cNvSpPr txBox="1"/>
          <p:nvPr/>
        </p:nvSpPr>
        <p:spPr>
          <a:xfrm>
            <a:off x="7144425" y="3151807"/>
            <a:ext cx="1848968" cy="307777"/>
          </a:xfrm>
          <a:prstGeom prst="rect">
            <a:avLst/>
          </a:prstGeom>
          <a:noFill/>
        </p:spPr>
        <p:txBody>
          <a:bodyPr wrap="square" rtlCol="0">
            <a:spAutoFit/>
          </a:bodyPr>
          <a:lstStyle/>
          <a:p>
            <a:r>
              <a:rPr lang="en-US" sz="1400" dirty="0" err="1"/>
              <a:t>NodeManager</a:t>
            </a:r>
            <a:endParaRPr lang="en-US" sz="1400" dirty="0"/>
          </a:p>
        </p:txBody>
      </p:sp>
      <p:sp>
        <p:nvSpPr>
          <p:cNvPr id="45" name="TextBox 44"/>
          <p:cNvSpPr txBox="1"/>
          <p:nvPr/>
        </p:nvSpPr>
        <p:spPr>
          <a:xfrm>
            <a:off x="7648866" y="2692243"/>
            <a:ext cx="1288814" cy="307777"/>
          </a:xfrm>
          <a:prstGeom prst="rect">
            <a:avLst/>
          </a:prstGeom>
          <a:noFill/>
        </p:spPr>
        <p:txBody>
          <a:bodyPr wrap="none" rtlCol="0">
            <a:spAutoFit/>
          </a:bodyPr>
          <a:lstStyle/>
          <a:p>
            <a:r>
              <a:rPr lang="en-US" sz="1400" dirty="0"/>
              <a:t>Worker Node 2</a:t>
            </a:r>
          </a:p>
        </p:txBody>
      </p:sp>
      <p:sp>
        <p:nvSpPr>
          <p:cNvPr id="46" name="Rectangle 45"/>
          <p:cNvSpPr/>
          <p:nvPr/>
        </p:nvSpPr>
        <p:spPr>
          <a:xfrm>
            <a:off x="9425025" y="2612837"/>
            <a:ext cx="1892325" cy="1077940"/>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5623" y="2612837"/>
            <a:ext cx="457200" cy="457200"/>
          </a:xfrm>
          <a:prstGeom prst="rect">
            <a:avLst/>
          </a:prstGeom>
        </p:spPr>
      </p:pic>
      <p:sp>
        <p:nvSpPr>
          <p:cNvPr id="48" name="TextBox 47"/>
          <p:cNvSpPr txBox="1"/>
          <p:nvPr/>
        </p:nvSpPr>
        <p:spPr>
          <a:xfrm>
            <a:off x="9468382" y="3147112"/>
            <a:ext cx="1848968" cy="307777"/>
          </a:xfrm>
          <a:prstGeom prst="rect">
            <a:avLst/>
          </a:prstGeom>
          <a:noFill/>
        </p:spPr>
        <p:txBody>
          <a:bodyPr wrap="square" rtlCol="0">
            <a:spAutoFit/>
          </a:bodyPr>
          <a:lstStyle/>
          <a:p>
            <a:r>
              <a:rPr lang="en-US" sz="1400" dirty="0" err="1"/>
              <a:t>NodeManager</a:t>
            </a:r>
            <a:endParaRPr lang="en-US" sz="1400" dirty="0"/>
          </a:p>
        </p:txBody>
      </p:sp>
      <p:sp>
        <p:nvSpPr>
          <p:cNvPr id="49" name="TextBox 48"/>
          <p:cNvSpPr txBox="1"/>
          <p:nvPr/>
        </p:nvSpPr>
        <p:spPr>
          <a:xfrm>
            <a:off x="9972823" y="2687548"/>
            <a:ext cx="1312860" cy="307777"/>
          </a:xfrm>
          <a:prstGeom prst="rect">
            <a:avLst/>
          </a:prstGeom>
          <a:noFill/>
        </p:spPr>
        <p:txBody>
          <a:bodyPr wrap="none" rtlCol="0">
            <a:spAutoFit/>
          </a:bodyPr>
          <a:lstStyle/>
          <a:p>
            <a:r>
              <a:rPr lang="en-US" sz="1400" dirty="0"/>
              <a:t>Worker Node N</a:t>
            </a:r>
          </a:p>
        </p:txBody>
      </p:sp>
      <p:sp>
        <p:nvSpPr>
          <p:cNvPr id="50" name="TextBox 49"/>
          <p:cNvSpPr txBox="1"/>
          <p:nvPr/>
        </p:nvSpPr>
        <p:spPr>
          <a:xfrm>
            <a:off x="8939603" y="2778831"/>
            <a:ext cx="581152" cy="584775"/>
          </a:xfrm>
          <a:prstGeom prst="rect">
            <a:avLst/>
          </a:prstGeom>
          <a:noFill/>
        </p:spPr>
        <p:txBody>
          <a:bodyPr wrap="square" rtlCol="0">
            <a:spAutoFit/>
          </a:bodyPr>
          <a:lstStyle/>
          <a:p>
            <a:pPr algn="ctr"/>
            <a:r>
              <a:rPr lang="mr-IN" sz="3200" b="1">
                <a:ea typeface="Calibri" charset="0"/>
                <a:cs typeface="Calibri" charset="0"/>
              </a:rPr>
              <a:t>…</a:t>
            </a:r>
            <a:endParaRPr lang="en-US" sz="3200" b="1" dirty="0">
              <a:ea typeface="Calibri" charset="0"/>
              <a:cs typeface="Calibri" charset="0"/>
            </a:endParaRPr>
          </a:p>
        </p:txBody>
      </p:sp>
      <p:sp>
        <p:nvSpPr>
          <p:cNvPr id="52" name="TextBox 51"/>
          <p:cNvSpPr txBox="1"/>
          <p:nvPr/>
        </p:nvSpPr>
        <p:spPr>
          <a:xfrm>
            <a:off x="7101068" y="5228731"/>
            <a:ext cx="1064729" cy="523220"/>
          </a:xfrm>
          <a:prstGeom prst="rect">
            <a:avLst/>
          </a:prstGeom>
          <a:noFill/>
        </p:spPr>
        <p:txBody>
          <a:bodyPr wrap="square" rtlCol="0">
            <a:spAutoFit/>
          </a:bodyPr>
          <a:lstStyle/>
          <a:p>
            <a:pPr algn="ctr"/>
            <a:r>
              <a:rPr lang="en-US" sz="1400" dirty="0">
                <a:solidFill>
                  <a:schemeClr val="bg2">
                    <a:lumMod val="25000"/>
                  </a:schemeClr>
                </a:solidFill>
              </a:rPr>
              <a:t>Data Lake Store</a:t>
            </a:r>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1209" y="4567260"/>
            <a:ext cx="780288" cy="780288"/>
          </a:xfrm>
          <a:prstGeom prst="rect">
            <a:avLst/>
          </a:prstGeom>
        </p:spPr>
      </p:pic>
      <p:pic>
        <p:nvPicPr>
          <p:cNvPr id="54" name="Picture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4811" y="4567260"/>
            <a:ext cx="780288" cy="780288"/>
          </a:xfrm>
          <a:prstGeom prst="rect">
            <a:avLst/>
          </a:prstGeom>
        </p:spPr>
      </p:pic>
      <p:sp>
        <p:nvSpPr>
          <p:cNvPr id="55" name="TextBox 54"/>
          <p:cNvSpPr txBox="1"/>
          <p:nvPr/>
        </p:nvSpPr>
        <p:spPr>
          <a:xfrm>
            <a:off x="8738988" y="5281738"/>
            <a:ext cx="1064729" cy="738664"/>
          </a:xfrm>
          <a:prstGeom prst="rect">
            <a:avLst/>
          </a:prstGeom>
          <a:noFill/>
        </p:spPr>
        <p:txBody>
          <a:bodyPr wrap="square" rtlCol="0">
            <a:spAutoFit/>
          </a:bodyPr>
          <a:lstStyle/>
          <a:p>
            <a:pPr algn="ctr"/>
            <a:r>
              <a:rPr lang="en-US" sz="1400" dirty="0">
                <a:solidFill>
                  <a:schemeClr val="bg2">
                    <a:lumMod val="25000"/>
                  </a:schemeClr>
                </a:solidFill>
              </a:rPr>
              <a:t>Azure Storage blobs</a:t>
            </a:r>
          </a:p>
        </p:txBody>
      </p:sp>
      <p:cxnSp>
        <p:nvCxnSpPr>
          <p:cNvPr id="7" name="Elbow Connector 6"/>
          <p:cNvCxnSpPr>
            <a:stCxn id="13" idx="2"/>
            <a:endCxn id="54" idx="0"/>
          </p:cNvCxnSpPr>
          <p:nvPr/>
        </p:nvCxnSpPr>
        <p:spPr>
          <a:xfrm rot="5400000">
            <a:off x="7704120" y="3983821"/>
            <a:ext cx="534275" cy="6326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3" idx="2"/>
            <a:endCxn id="53" idx="0"/>
          </p:cNvCxnSpPr>
          <p:nvPr/>
        </p:nvCxnSpPr>
        <p:spPr>
          <a:xfrm rot="16200000" flipH="1">
            <a:off x="8512318" y="3808224"/>
            <a:ext cx="534275" cy="9837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55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18711" y="191743"/>
            <a:ext cx="2417310" cy="2273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a:off x="4265062" y="1711094"/>
            <a:ext cx="2129918" cy="591671"/>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HDFS</a:t>
            </a:r>
          </a:p>
        </p:txBody>
      </p:sp>
      <p:sp>
        <p:nvSpPr>
          <p:cNvPr id="5" name="Rectangle 4"/>
          <p:cNvSpPr/>
          <p:nvPr/>
        </p:nvSpPr>
        <p:spPr>
          <a:xfrm>
            <a:off x="4265062" y="1001885"/>
            <a:ext cx="2129918" cy="591671"/>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WebHDFS API</a:t>
            </a:r>
          </a:p>
        </p:txBody>
      </p:sp>
      <p:sp>
        <p:nvSpPr>
          <p:cNvPr id="6" name="TextBox 5"/>
          <p:cNvSpPr txBox="1"/>
          <p:nvPr/>
        </p:nvSpPr>
        <p:spPr>
          <a:xfrm>
            <a:off x="4635594" y="293108"/>
            <a:ext cx="1264385" cy="646331"/>
          </a:xfrm>
          <a:prstGeom prst="rect">
            <a:avLst/>
          </a:prstGeom>
          <a:noFill/>
        </p:spPr>
        <p:txBody>
          <a:bodyPr wrap="none" rtlCol="0">
            <a:spAutoFit/>
          </a:bodyPr>
          <a:lstStyle/>
          <a:p>
            <a:r>
              <a:rPr lang="en-US">
                <a:solidFill>
                  <a:prstClr val="black"/>
                </a:solidFill>
              </a:rPr>
              <a:t>Azure Data </a:t>
            </a:r>
            <a:br>
              <a:rPr lang="en-US">
                <a:solidFill>
                  <a:prstClr val="black"/>
                </a:solidFill>
              </a:rPr>
            </a:br>
            <a:r>
              <a:rPr lang="en-US">
                <a:solidFill>
                  <a:prstClr val="black"/>
                </a:solidFill>
              </a:rPr>
              <a:t>Lake Store</a:t>
            </a:r>
          </a:p>
        </p:txBody>
      </p:sp>
      <p:sp>
        <p:nvSpPr>
          <p:cNvPr id="7" name="Rectangle 6"/>
          <p:cNvSpPr/>
          <p:nvPr/>
        </p:nvSpPr>
        <p:spPr>
          <a:xfrm>
            <a:off x="330213" y="191743"/>
            <a:ext cx="3288145" cy="2135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975622" y="337580"/>
            <a:ext cx="2398798" cy="369332"/>
          </a:xfrm>
          <a:prstGeom prst="rect">
            <a:avLst/>
          </a:prstGeom>
          <a:noFill/>
        </p:spPr>
        <p:txBody>
          <a:bodyPr wrap="none" rtlCol="0">
            <a:spAutoFit/>
          </a:bodyPr>
          <a:lstStyle/>
          <a:p>
            <a:r>
              <a:rPr lang="en-US">
                <a:solidFill>
                  <a:prstClr val="black"/>
                </a:solidFill>
              </a:rPr>
              <a:t>Azure HDInsight Cluster</a:t>
            </a:r>
          </a:p>
        </p:txBody>
      </p:sp>
      <p:sp>
        <p:nvSpPr>
          <p:cNvPr id="14" name="Rectangle 13"/>
          <p:cNvSpPr/>
          <p:nvPr/>
        </p:nvSpPr>
        <p:spPr>
          <a:xfrm>
            <a:off x="480318" y="1572387"/>
            <a:ext cx="1448065" cy="591671"/>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YARN Based Compute</a:t>
            </a:r>
          </a:p>
        </p:txBody>
      </p:sp>
      <p:cxnSp>
        <p:nvCxnSpPr>
          <p:cNvPr id="15" name="Elbow Connector 14"/>
          <p:cNvCxnSpPr>
            <a:stCxn id="25" idx="3"/>
            <a:endCxn id="3" idx="1"/>
          </p:cNvCxnSpPr>
          <p:nvPr/>
        </p:nvCxnSpPr>
        <p:spPr>
          <a:xfrm flipV="1">
            <a:off x="3485630" y="1328732"/>
            <a:ext cx="633081" cy="53949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19524" y="3030895"/>
            <a:ext cx="2417310" cy="1390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1127255" y="3691943"/>
            <a:ext cx="2179067" cy="591671"/>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Blob Storage</a:t>
            </a:r>
          </a:p>
        </p:txBody>
      </p:sp>
      <p:sp>
        <p:nvSpPr>
          <p:cNvPr id="18" name="TextBox 17"/>
          <p:cNvSpPr txBox="1"/>
          <p:nvPr/>
        </p:nvSpPr>
        <p:spPr>
          <a:xfrm>
            <a:off x="1687132" y="3058432"/>
            <a:ext cx="1624676" cy="584775"/>
          </a:xfrm>
          <a:prstGeom prst="rect">
            <a:avLst/>
          </a:prstGeom>
          <a:noFill/>
        </p:spPr>
        <p:txBody>
          <a:bodyPr wrap="none" rtlCol="0">
            <a:spAutoFit/>
          </a:bodyPr>
          <a:lstStyle/>
          <a:p>
            <a:r>
              <a:rPr lang="en-US" sz="1600" dirty="0">
                <a:solidFill>
                  <a:prstClr val="black"/>
                </a:solidFill>
              </a:rPr>
              <a:t>Azure Storage </a:t>
            </a:r>
            <a:br>
              <a:rPr lang="en-US" sz="1600" dirty="0">
                <a:solidFill>
                  <a:prstClr val="black"/>
                </a:solidFill>
              </a:rPr>
            </a:br>
            <a:r>
              <a:rPr lang="en-US" sz="1600" dirty="0">
                <a:solidFill>
                  <a:prstClr val="black"/>
                </a:solidFill>
              </a:rPr>
              <a:t>Account (default)</a:t>
            </a:r>
          </a:p>
        </p:txBody>
      </p:sp>
      <p:sp>
        <p:nvSpPr>
          <p:cNvPr id="19" name="Rectangle 18"/>
          <p:cNvSpPr/>
          <p:nvPr/>
        </p:nvSpPr>
        <p:spPr>
          <a:xfrm>
            <a:off x="1928384" y="1572387"/>
            <a:ext cx="783888" cy="591672"/>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rPr>
              <a:t>WASB</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876" y="3142984"/>
            <a:ext cx="374904" cy="374904"/>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84" y="317481"/>
            <a:ext cx="433359" cy="433359"/>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935" y="338461"/>
            <a:ext cx="780288" cy="370332"/>
          </a:xfrm>
          <a:prstGeom prst="rect">
            <a:avLst/>
          </a:prstGeom>
        </p:spPr>
      </p:pic>
      <p:sp>
        <p:nvSpPr>
          <p:cNvPr id="25" name="Rectangle 24"/>
          <p:cNvSpPr/>
          <p:nvPr/>
        </p:nvSpPr>
        <p:spPr>
          <a:xfrm>
            <a:off x="2701742" y="1572387"/>
            <a:ext cx="783888" cy="591672"/>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ADAL</a:t>
            </a:r>
          </a:p>
        </p:txBody>
      </p:sp>
      <p:sp>
        <p:nvSpPr>
          <p:cNvPr id="26" name="Rectangle 25"/>
          <p:cNvSpPr/>
          <p:nvPr/>
        </p:nvSpPr>
        <p:spPr>
          <a:xfrm>
            <a:off x="3618358" y="3030090"/>
            <a:ext cx="2417310" cy="1390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3726089" y="3691138"/>
            <a:ext cx="2179067" cy="591671"/>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Blob Storage</a:t>
            </a:r>
          </a:p>
        </p:txBody>
      </p:sp>
      <p:sp>
        <p:nvSpPr>
          <p:cNvPr id="28" name="TextBox 27"/>
          <p:cNvSpPr txBox="1"/>
          <p:nvPr/>
        </p:nvSpPr>
        <p:spPr>
          <a:xfrm>
            <a:off x="4163305" y="3057627"/>
            <a:ext cx="1872307" cy="584775"/>
          </a:xfrm>
          <a:prstGeom prst="rect">
            <a:avLst/>
          </a:prstGeom>
          <a:noFill/>
        </p:spPr>
        <p:txBody>
          <a:bodyPr wrap="none" rtlCol="0">
            <a:spAutoFit/>
          </a:bodyPr>
          <a:lstStyle/>
          <a:p>
            <a:r>
              <a:rPr lang="en-US" sz="1600">
                <a:solidFill>
                  <a:prstClr val="black"/>
                </a:solidFill>
              </a:rPr>
              <a:t>Azure Storage </a:t>
            </a:r>
            <a:br>
              <a:rPr lang="en-US" sz="1600">
                <a:solidFill>
                  <a:prstClr val="black"/>
                </a:solidFill>
              </a:rPr>
            </a:br>
            <a:r>
              <a:rPr lang="en-US" sz="1600">
                <a:solidFill>
                  <a:prstClr val="black"/>
                </a:solidFill>
              </a:rPr>
              <a:t>Account (additional)</a:t>
            </a:r>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710" y="3142179"/>
            <a:ext cx="374904" cy="374904"/>
          </a:xfrm>
          <a:prstGeom prst="rect">
            <a:avLst/>
          </a:prstGeom>
        </p:spPr>
      </p:pic>
      <p:cxnSp>
        <p:nvCxnSpPr>
          <p:cNvPr id="32" name="Elbow Connector 31"/>
          <p:cNvCxnSpPr>
            <a:stCxn id="19" idx="2"/>
            <a:endCxn id="26" idx="0"/>
          </p:cNvCxnSpPr>
          <p:nvPr/>
        </p:nvCxnSpPr>
        <p:spPr>
          <a:xfrm rot="16200000" flipH="1">
            <a:off x="3140655" y="1343731"/>
            <a:ext cx="866031" cy="250668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131537" y="2164059"/>
            <a:ext cx="7434" cy="866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87317" y="868628"/>
            <a:ext cx="591671" cy="591671"/>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Map Reduce</a:t>
            </a:r>
          </a:p>
        </p:txBody>
      </p:sp>
      <p:sp>
        <p:nvSpPr>
          <p:cNvPr id="45" name="Rectangle 44"/>
          <p:cNvSpPr/>
          <p:nvPr/>
        </p:nvSpPr>
        <p:spPr>
          <a:xfrm>
            <a:off x="1186566" y="868627"/>
            <a:ext cx="591671" cy="591671"/>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Hive</a:t>
            </a:r>
          </a:p>
        </p:txBody>
      </p:sp>
      <p:sp>
        <p:nvSpPr>
          <p:cNvPr id="46" name="Rectangle 45"/>
          <p:cNvSpPr/>
          <p:nvPr/>
        </p:nvSpPr>
        <p:spPr>
          <a:xfrm>
            <a:off x="1885815" y="868627"/>
            <a:ext cx="591671" cy="591671"/>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Spark</a:t>
            </a:r>
          </a:p>
        </p:txBody>
      </p:sp>
      <p:sp>
        <p:nvSpPr>
          <p:cNvPr id="47" name="Rectangle 46"/>
          <p:cNvSpPr/>
          <p:nvPr/>
        </p:nvSpPr>
        <p:spPr>
          <a:xfrm>
            <a:off x="2571049" y="868627"/>
            <a:ext cx="591671" cy="591671"/>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HBase</a:t>
            </a:r>
          </a:p>
        </p:txBody>
      </p:sp>
      <p:sp>
        <p:nvSpPr>
          <p:cNvPr id="48" name="Rectangle 47"/>
          <p:cNvSpPr/>
          <p:nvPr/>
        </p:nvSpPr>
        <p:spPr>
          <a:xfrm>
            <a:off x="3270298" y="868627"/>
            <a:ext cx="212371" cy="591671"/>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sz="1000" dirty="0"/>
              <a:t>…</a:t>
            </a:r>
            <a:endParaRPr lang="en-US" sz="1000" dirty="0"/>
          </a:p>
        </p:txBody>
      </p:sp>
    </p:spTree>
    <p:extLst>
      <p:ext uri="{BB962C8B-B14F-4D97-AF65-F5344CB8AC3E}">
        <p14:creationId xmlns:p14="http://schemas.microsoft.com/office/powerpoint/2010/main" val="8842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0976" y="2022303"/>
            <a:ext cx="2312019" cy="1129897"/>
          </a:xfrm>
          <a:prstGeom prst="rect">
            <a:avLst/>
          </a:prstGeom>
          <a:solidFill>
            <a:srgbClr val="02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69993" y="2109654"/>
            <a:ext cx="1001511" cy="925646"/>
          </a:xfrm>
          <a:prstGeom prst="rect">
            <a:avLst/>
          </a:prstGeom>
          <a:solidFill>
            <a:srgbClr val="4CA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654497" y="2109654"/>
            <a:ext cx="586281" cy="586281"/>
          </a:xfrm>
          <a:prstGeom prst="rect">
            <a:avLst/>
          </a:prstGeom>
        </p:spPr>
      </p:pic>
      <p:sp>
        <p:nvSpPr>
          <p:cNvPr id="7" name="TextBox 6"/>
          <p:cNvSpPr txBox="1"/>
          <p:nvPr/>
        </p:nvSpPr>
        <p:spPr>
          <a:xfrm>
            <a:off x="2469994" y="2635190"/>
            <a:ext cx="955288" cy="400110"/>
          </a:xfrm>
          <a:prstGeom prst="rect">
            <a:avLst/>
          </a:prstGeom>
          <a:noFill/>
        </p:spPr>
        <p:txBody>
          <a:bodyPr wrap="square" rtlCol="0">
            <a:spAutoFit/>
          </a:bodyPr>
          <a:lstStyle/>
          <a:p>
            <a:pPr algn="ctr"/>
            <a:r>
              <a:rPr lang="en-US" sz="1000" dirty="0">
                <a:solidFill>
                  <a:schemeClr val="bg1"/>
                </a:solidFill>
              </a:rPr>
              <a:t>HDInsight (Spark)</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641305" y="2131955"/>
            <a:ext cx="455341" cy="455341"/>
          </a:xfrm>
          <a:prstGeom prst="rect">
            <a:avLst/>
          </a:prstGeom>
        </p:spPr>
      </p:pic>
      <p:sp>
        <p:nvSpPr>
          <p:cNvPr id="9" name="TextBox 8"/>
          <p:cNvSpPr txBox="1"/>
          <p:nvPr/>
        </p:nvSpPr>
        <p:spPr>
          <a:xfrm>
            <a:off x="1369028" y="2582562"/>
            <a:ext cx="955288" cy="400110"/>
          </a:xfrm>
          <a:prstGeom prst="rect">
            <a:avLst/>
          </a:prstGeom>
          <a:noFill/>
        </p:spPr>
        <p:txBody>
          <a:bodyPr wrap="square" rtlCol="0">
            <a:spAutoFit/>
          </a:bodyPr>
          <a:lstStyle/>
          <a:p>
            <a:pPr algn="ctr"/>
            <a:r>
              <a:rPr lang="en-US" sz="1000" dirty="0">
                <a:solidFill>
                  <a:schemeClr val="bg1"/>
                </a:solidFill>
              </a:rPr>
              <a:t>Virtual Network</a:t>
            </a:r>
          </a:p>
        </p:txBody>
      </p:sp>
      <p:sp>
        <p:nvSpPr>
          <p:cNvPr id="10" name="Rectangle 9"/>
          <p:cNvSpPr/>
          <p:nvPr/>
        </p:nvSpPr>
        <p:spPr>
          <a:xfrm>
            <a:off x="1300976" y="3485907"/>
            <a:ext cx="2312019" cy="1129897"/>
          </a:xfrm>
          <a:prstGeom prst="rect">
            <a:avLst/>
          </a:prstGeom>
          <a:solidFill>
            <a:srgbClr val="02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69993" y="3573258"/>
            <a:ext cx="1001511" cy="925646"/>
          </a:xfrm>
          <a:prstGeom prst="rect">
            <a:avLst/>
          </a:prstGeom>
          <a:solidFill>
            <a:srgbClr val="4CA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654497" y="3573258"/>
            <a:ext cx="586281" cy="586281"/>
          </a:xfrm>
          <a:prstGeom prst="rect">
            <a:avLst/>
          </a:prstGeom>
        </p:spPr>
      </p:pic>
      <p:sp>
        <p:nvSpPr>
          <p:cNvPr id="13" name="TextBox 12"/>
          <p:cNvSpPr txBox="1"/>
          <p:nvPr/>
        </p:nvSpPr>
        <p:spPr>
          <a:xfrm>
            <a:off x="2469994" y="4098794"/>
            <a:ext cx="955288" cy="400110"/>
          </a:xfrm>
          <a:prstGeom prst="rect">
            <a:avLst/>
          </a:prstGeom>
          <a:noFill/>
        </p:spPr>
        <p:txBody>
          <a:bodyPr wrap="square" rtlCol="0">
            <a:spAutoFit/>
          </a:bodyPr>
          <a:lstStyle/>
          <a:p>
            <a:pPr algn="ctr"/>
            <a:r>
              <a:rPr lang="en-US" sz="1000" dirty="0">
                <a:solidFill>
                  <a:schemeClr val="bg1"/>
                </a:solidFill>
              </a:rPr>
              <a:t>HDInsight (Kafka)</a:t>
            </a:r>
          </a:p>
        </p:txBody>
      </p:sp>
      <p:pic>
        <p:nvPicPr>
          <p:cNvPr id="14" name="Picture 13"/>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641305" y="3595559"/>
            <a:ext cx="455341" cy="455341"/>
          </a:xfrm>
          <a:prstGeom prst="rect">
            <a:avLst/>
          </a:prstGeom>
        </p:spPr>
      </p:pic>
      <p:sp>
        <p:nvSpPr>
          <p:cNvPr id="15" name="TextBox 14"/>
          <p:cNvSpPr txBox="1"/>
          <p:nvPr/>
        </p:nvSpPr>
        <p:spPr>
          <a:xfrm>
            <a:off x="1369028" y="4046166"/>
            <a:ext cx="955288" cy="400110"/>
          </a:xfrm>
          <a:prstGeom prst="rect">
            <a:avLst/>
          </a:prstGeom>
          <a:noFill/>
        </p:spPr>
        <p:txBody>
          <a:bodyPr wrap="square" rtlCol="0">
            <a:spAutoFit/>
          </a:bodyPr>
          <a:lstStyle/>
          <a:p>
            <a:pPr algn="ctr"/>
            <a:r>
              <a:rPr lang="en-US" sz="1000" dirty="0">
                <a:solidFill>
                  <a:schemeClr val="bg1"/>
                </a:solidFill>
              </a:rPr>
              <a:t>Virtual Network</a:t>
            </a:r>
          </a:p>
        </p:txBody>
      </p:sp>
      <p:sp>
        <p:nvSpPr>
          <p:cNvPr id="16" name="TextBox 15"/>
          <p:cNvSpPr txBox="1"/>
          <p:nvPr/>
        </p:nvSpPr>
        <p:spPr>
          <a:xfrm>
            <a:off x="2947637" y="3191480"/>
            <a:ext cx="428322" cy="261610"/>
          </a:xfrm>
          <a:prstGeom prst="rect">
            <a:avLst/>
          </a:prstGeom>
          <a:noFill/>
        </p:spPr>
        <p:txBody>
          <a:bodyPr wrap="none" rtlCol="0">
            <a:spAutoFit/>
          </a:bodyPr>
          <a:lstStyle/>
          <a:p>
            <a:r>
              <a:rPr lang="en-US" sz="1050"/>
              <a:t>VPN</a:t>
            </a:r>
          </a:p>
        </p:txBody>
      </p:sp>
      <p:cxnSp>
        <p:nvCxnSpPr>
          <p:cNvPr id="18" name="Straight Connector 17"/>
          <p:cNvCxnSpPr>
            <a:endCxn id="12" idx="0"/>
          </p:cNvCxnSpPr>
          <p:nvPr/>
        </p:nvCxnSpPr>
        <p:spPr>
          <a:xfrm>
            <a:off x="2947637" y="3035300"/>
            <a:ext cx="1" cy="5379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57747" y="1379249"/>
            <a:ext cx="2312019" cy="1129897"/>
          </a:xfrm>
          <a:prstGeom prst="rect">
            <a:avLst/>
          </a:prstGeom>
          <a:noFill/>
          <a:ln>
            <a:solidFill>
              <a:srgbClr val="02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26764" y="1466600"/>
            <a:ext cx="1001511" cy="925646"/>
          </a:xfrm>
          <a:prstGeom prst="rect">
            <a:avLst/>
          </a:prstGeom>
          <a:solidFill>
            <a:srgbClr val="4CA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7111268" y="1466600"/>
            <a:ext cx="586281" cy="586281"/>
          </a:xfrm>
          <a:prstGeom prst="rect">
            <a:avLst/>
          </a:prstGeom>
        </p:spPr>
      </p:pic>
      <p:sp>
        <p:nvSpPr>
          <p:cNvPr id="23" name="TextBox 22"/>
          <p:cNvSpPr txBox="1"/>
          <p:nvPr/>
        </p:nvSpPr>
        <p:spPr>
          <a:xfrm>
            <a:off x="6926765" y="1992136"/>
            <a:ext cx="955288" cy="400110"/>
          </a:xfrm>
          <a:prstGeom prst="rect">
            <a:avLst/>
          </a:prstGeom>
          <a:noFill/>
        </p:spPr>
        <p:txBody>
          <a:bodyPr wrap="square" rtlCol="0">
            <a:spAutoFit/>
          </a:bodyPr>
          <a:lstStyle/>
          <a:p>
            <a:pPr algn="ctr"/>
            <a:r>
              <a:rPr lang="en-US" sz="1000" dirty="0">
                <a:solidFill>
                  <a:schemeClr val="bg1"/>
                </a:solidFill>
              </a:rPr>
              <a:t>HDInsight (Spark)</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8076" y="1488901"/>
            <a:ext cx="455341" cy="455341"/>
          </a:xfrm>
          <a:prstGeom prst="rect">
            <a:avLst/>
          </a:prstGeom>
        </p:spPr>
      </p:pic>
      <p:sp>
        <p:nvSpPr>
          <p:cNvPr id="25" name="TextBox 24"/>
          <p:cNvSpPr txBox="1"/>
          <p:nvPr/>
        </p:nvSpPr>
        <p:spPr>
          <a:xfrm>
            <a:off x="5825799" y="1939508"/>
            <a:ext cx="955288" cy="400110"/>
          </a:xfrm>
          <a:prstGeom prst="rect">
            <a:avLst/>
          </a:prstGeom>
          <a:noFill/>
        </p:spPr>
        <p:txBody>
          <a:bodyPr wrap="square" rtlCol="0">
            <a:spAutoFit/>
          </a:bodyPr>
          <a:lstStyle/>
          <a:p>
            <a:pPr algn="ctr"/>
            <a:r>
              <a:rPr lang="en-US" sz="1000" dirty="0">
                <a:solidFill>
                  <a:srgbClr val="0278D7"/>
                </a:solidFill>
              </a:rPr>
              <a:t>Virtual Network</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0152" y="995814"/>
            <a:ext cx="562842" cy="562842"/>
          </a:xfrm>
          <a:prstGeom prst="rect">
            <a:avLst/>
          </a:prstGeom>
        </p:spPr>
      </p:pic>
      <p:cxnSp>
        <p:nvCxnSpPr>
          <p:cNvPr id="28" name="Elbow Connector 27"/>
          <p:cNvCxnSpPr>
            <a:endCxn id="19" idx="1"/>
          </p:cNvCxnSpPr>
          <p:nvPr/>
        </p:nvCxnSpPr>
        <p:spPr>
          <a:xfrm>
            <a:off x="4873977" y="847493"/>
            <a:ext cx="606175" cy="4297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p:cNvSpPr/>
          <p:nvPr/>
        </p:nvSpPr>
        <p:spPr>
          <a:xfrm>
            <a:off x="5039833" y="921653"/>
            <a:ext cx="281421" cy="281421"/>
          </a:xfrm>
          <a:prstGeom prst="noSmoking">
            <a:avLst>
              <a:gd name="adj" fmla="val 35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Elbow Connector 30"/>
          <p:cNvCxnSpPr/>
          <p:nvPr/>
        </p:nvCxnSpPr>
        <p:spPr>
          <a:xfrm flipV="1">
            <a:off x="4873977" y="1355112"/>
            <a:ext cx="662825" cy="5366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998361" y="1432874"/>
            <a:ext cx="445415" cy="461665"/>
          </a:xfrm>
          <a:prstGeom prst="rect">
            <a:avLst/>
          </a:prstGeom>
          <a:noFill/>
        </p:spPr>
        <p:txBody>
          <a:bodyPr wrap="square" rtlCol="0">
            <a:spAutoFit/>
          </a:bodyPr>
          <a:lstStyle/>
          <a:p>
            <a:r>
              <a:rPr lang="en-US" sz="2400">
                <a:solidFill>
                  <a:schemeClr val="accent6"/>
                </a:solidFill>
              </a:rPr>
              <a:t>✓</a:t>
            </a:r>
          </a:p>
        </p:txBody>
      </p:sp>
    </p:spTree>
    <p:extLst>
      <p:ext uri="{BB962C8B-B14F-4D97-AF65-F5344CB8AC3E}">
        <p14:creationId xmlns:p14="http://schemas.microsoft.com/office/powerpoint/2010/main" val="141285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73" y="-1182742"/>
            <a:ext cx="10515600" cy="1325563"/>
          </a:xfrm>
        </p:spPr>
        <p:txBody>
          <a:bodyPr/>
          <a:lstStyle/>
          <a:p>
            <a:r>
              <a:rPr lang="en-US" dirty="0"/>
              <a:t>Streaming Processing with Spark on HDInsight</a:t>
            </a:r>
          </a:p>
        </p:txBody>
      </p:sp>
      <p:pic>
        <p:nvPicPr>
          <p:cNvPr id="105" name="Picture 10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111" y="2306122"/>
            <a:ext cx="780288" cy="780288"/>
          </a:xfrm>
          <a:prstGeom prst="rect">
            <a:avLst/>
          </a:prstGeom>
        </p:spPr>
      </p:pic>
      <p:sp>
        <p:nvSpPr>
          <p:cNvPr id="106" name="TextBox 105"/>
          <p:cNvSpPr txBox="1"/>
          <p:nvPr/>
        </p:nvSpPr>
        <p:spPr>
          <a:xfrm>
            <a:off x="3754080" y="3086410"/>
            <a:ext cx="831319" cy="523220"/>
          </a:xfrm>
          <a:prstGeom prst="rect">
            <a:avLst/>
          </a:prstGeom>
          <a:noFill/>
        </p:spPr>
        <p:txBody>
          <a:bodyPr wrap="square" rtlCol="0">
            <a:spAutoFit/>
          </a:bodyPr>
          <a:lstStyle/>
          <a:p>
            <a:pPr algn="ctr"/>
            <a:r>
              <a:rPr lang="en-US" sz="1400" dirty="0">
                <a:solidFill>
                  <a:schemeClr val="bg2">
                    <a:lumMod val="25000"/>
                  </a:schemeClr>
                </a:solidFill>
              </a:rPr>
              <a:t>Event Hubs</a:t>
            </a:r>
          </a:p>
        </p:txBody>
      </p:sp>
      <p:sp>
        <p:nvSpPr>
          <p:cNvPr id="5" name="Rectangle 4"/>
          <p:cNvSpPr/>
          <p:nvPr/>
        </p:nvSpPr>
        <p:spPr>
          <a:xfrm>
            <a:off x="6295777" y="2721179"/>
            <a:ext cx="1858297" cy="148696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6244745" y="2418819"/>
            <a:ext cx="1521186" cy="307777"/>
          </a:xfrm>
          <a:prstGeom prst="rect">
            <a:avLst/>
          </a:prstGeom>
          <a:noFill/>
        </p:spPr>
        <p:txBody>
          <a:bodyPr wrap="none" rtlCol="0">
            <a:spAutoFit/>
          </a:bodyPr>
          <a:lstStyle/>
          <a:p>
            <a:r>
              <a:rPr lang="en-US" sz="1400">
                <a:solidFill>
                  <a:schemeClr val="bg2">
                    <a:lumMod val="25000"/>
                  </a:schemeClr>
                </a:solidFill>
              </a:rPr>
              <a:t>Stream Processing</a:t>
            </a:r>
            <a:endParaRPr lang="en-US" sz="1400" dirty="0">
              <a:solidFill>
                <a:schemeClr val="bg2">
                  <a:lumMod val="25000"/>
                </a:schemeClr>
              </a:solidFill>
            </a:endParaRPr>
          </a:p>
        </p:txBody>
      </p:sp>
      <p:sp>
        <p:nvSpPr>
          <p:cNvPr id="69" name="TextBox 68"/>
          <p:cNvSpPr txBox="1"/>
          <p:nvPr/>
        </p:nvSpPr>
        <p:spPr>
          <a:xfrm>
            <a:off x="6295777" y="3568951"/>
            <a:ext cx="1858297" cy="523220"/>
          </a:xfrm>
          <a:prstGeom prst="rect">
            <a:avLst/>
          </a:prstGeom>
          <a:noFill/>
        </p:spPr>
        <p:txBody>
          <a:bodyPr wrap="square" rtlCol="0">
            <a:spAutoFit/>
          </a:bodyPr>
          <a:lstStyle/>
          <a:p>
            <a:pPr algn="ctr"/>
            <a:r>
              <a:rPr lang="en-US" sz="1400" dirty="0">
                <a:solidFill>
                  <a:schemeClr val="bg2">
                    <a:lumMod val="25000"/>
                  </a:schemeClr>
                </a:solidFill>
              </a:rPr>
              <a:t>Spark Streaming on HDInsight</a:t>
            </a:r>
            <a:endParaRPr lang="en-US" sz="1050" dirty="0">
              <a:solidFill>
                <a:schemeClr val="bg2">
                  <a:lumMod val="25000"/>
                </a:schemeClr>
              </a:solidFill>
            </a:endParaRPr>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111" y="2904669"/>
            <a:ext cx="780288" cy="780288"/>
          </a:xfrm>
          <a:prstGeom prst="rect">
            <a:avLst/>
          </a:prstGeom>
        </p:spPr>
      </p:pic>
      <p:pic>
        <p:nvPicPr>
          <p:cNvPr id="9" name="Picture 8"/>
          <p:cNvPicPr>
            <a:picLocks noChangeAspect="1"/>
          </p:cNvPicPr>
          <p:nvPr/>
        </p:nvPicPr>
        <p:blipFill>
          <a:blip r:embed="rId4"/>
          <a:stretch>
            <a:fillRect/>
          </a:stretch>
        </p:blipFill>
        <p:spPr>
          <a:xfrm>
            <a:off x="7375406" y="3323880"/>
            <a:ext cx="592646" cy="300713"/>
          </a:xfrm>
          <a:prstGeom prst="rect">
            <a:avLst/>
          </a:prstGeom>
        </p:spPr>
      </p:pic>
      <p:sp>
        <p:nvSpPr>
          <p:cNvPr id="76" name="TextBox 75"/>
          <p:cNvSpPr txBox="1"/>
          <p:nvPr/>
        </p:nvSpPr>
        <p:spPr>
          <a:xfrm>
            <a:off x="3754080" y="1638641"/>
            <a:ext cx="780287" cy="429410"/>
          </a:xfrm>
          <a:prstGeom prst="rect">
            <a:avLst/>
          </a:prstGeom>
          <a:ln>
            <a:noFill/>
          </a:ln>
        </p:spPr>
        <p:txBody>
          <a:bodyPr vert="horz" wrap="none" lIns="91440" tIns="91440" rIns="91440" bIns="91440" rtlCol="0" anchor="t">
            <a:noAutofit/>
          </a:bodyPr>
          <a:lstStyle/>
          <a:p>
            <a:pPr algn="ctr"/>
            <a:r>
              <a:rPr lang="en-US" sz="1400" dirty="0" err="1">
                <a:latin typeface="Calibri"/>
                <a:ea typeface="Segoe UI" pitchFamily="34" charset="0"/>
                <a:cs typeface="Calibri"/>
              </a:rPr>
              <a:t>IoT</a:t>
            </a:r>
            <a:r>
              <a:rPr lang="en-US" sz="1400" dirty="0">
                <a:latin typeface="Calibri"/>
                <a:ea typeface="Segoe UI" pitchFamily="34" charset="0"/>
                <a:cs typeface="Calibri"/>
              </a:rPr>
              <a:t> Hub</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4080" y="928138"/>
            <a:ext cx="780288" cy="780288"/>
          </a:xfrm>
          <a:prstGeom prst="rect">
            <a:avLst/>
          </a:prstGeom>
        </p:spPr>
      </p:pic>
      <p:pic>
        <p:nvPicPr>
          <p:cNvPr id="10" name="Picture 9"/>
          <p:cNvPicPr>
            <a:picLocks noChangeAspect="1"/>
          </p:cNvPicPr>
          <p:nvPr/>
        </p:nvPicPr>
        <p:blipFill rotWithShape="1">
          <a:blip r:embed="rId6"/>
          <a:srcRect t="28000" r="62722" b="27525"/>
          <a:stretch/>
        </p:blipFill>
        <p:spPr>
          <a:xfrm>
            <a:off x="3844008" y="4001298"/>
            <a:ext cx="651461" cy="777240"/>
          </a:xfrm>
          <a:prstGeom prst="rect">
            <a:avLst/>
          </a:prstGeom>
        </p:spPr>
      </p:pic>
      <p:sp>
        <p:nvSpPr>
          <p:cNvPr id="78" name="TextBox 77"/>
          <p:cNvSpPr txBox="1"/>
          <p:nvPr/>
        </p:nvSpPr>
        <p:spPr>
          <a:xfrm>
            <a:off x="3728563" y="4778538"/>
            <a:ext cx="831319" cy="307777"/>
          </a:xfrm>
          <a:prstGeom prst="rect">
            <a:avLst/>
          </a:prstGeom>
          <a:noFill/>
        </p:spPr>
        <p:txBody>
          <a:bodyPr wrap="square" rtlCol="0">
            <a:spAutoFit/>
          </a:bodyPr>
          <a:lstStyle/>
          <a:p>
            <a:pPr algn="ctr"/>
            <a:r>
              <a:rPr lang="en-US" sz="1400" dirty="0">
                <a:solidFill>
                  <a:schemeClr val="bg2">
                    <a:lumMod val="25000"/>
                  </a:schemeClr>
                </a:solidFill>
              </a:rPr>
              <a:t>Kafka</a:t>
            </a:r>
          </a:p>
        </p:txBody>
      </p:sp>
      <p:cxnSp>
        <p:nvCxnSpPr>
          <p:cNvPr id="12" name="Elbow Connector 11"/>
          <p:cNvCxnSpPr>
            <a:stCxn id="4" idx="3"/>
            <a:endCxn id="5" idx="1"/>
          </p:cNvCxnSpPr>
          <p:nvPr/>
        </p:nvCxnSpPr>
        <p:spPr>
          <a:xfrm>
            <a:off x="4534368" y="1318282"/>
            <a:ext cx="1761409" cy="2146382"/>
          </a:xfrm>
          <a:prstGeom prst="bentConnector3">
            <a:avLst>
              <a:gd name="adj1" fmla="val 491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05" idx="3"/>
            <a:endCxn id="5" idx="1"/>
          </p:cNvCxnSpPr>
          <p:nvPr/>
        </p:nvCxnSpPr>
        <p:spPr>
          <a:xfrm>
            <a:off x="4585399" y="2696266"/>
            <a:ext cx="1710378" cy="768398"/>
          </a:xfrm>
          <a:prstGeom prst="bentConnector3">
            <a:avLst>
              <a:gd name="adj1" fmla="val 476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10" idx="3"/>
            <a:endCxn id="5" idx="1"/>
          </p:cNvCxnSpPr>
          <p:nvPr/>
        </p:nvCxnSpPr>
        <p:spPr>
          <a:xfrm flipV="1">
            <a:off x="4495469" y="3464664"/>
            <a:ext cx="1800308" cy="925254"/>
          </a:xfrm>
          <a:prstGeom prst="bentConnector3">
            <a:avLst>
              <a:gd name="adj1" fmla="val 50304"/>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15181" y="5309322"/>
            <a:ext cx="780288" cy="780288"/>
          </a:xfrm>
          <a:prstGeom prst="rect">
            <a:avLst/>
          </a:prstGeom>
        </p:spPr>
      </p:pic>
      <p:sp>
        <p:nvSpPr>
          <p:cNvPr id="94" name="TextBox 93"/>
          <p:cNvSpPr txBox="1"/>
          <p:nvPr/>
        </p:nvSpPr>
        <p:spPr>
          <a:xfrm>
            <a:off x="3689665" y="6012340"/>
            <a:ext cx="831319" cy="523220"/>
          </a:xfrm>
          <a:prstGeom prst="rect">
            <a:avLst/>
          </a:prstGeom>
          <a:noFill/>
        </p:spPr>
        <p:txBody>
          <a:bodyPr wrap="square" rtlCol="0">
            <a:spAutoFit/>
          </a:bodyPr>
          <a:lstStyle/>
          <a:p>
            <a:pPr algn="ctr"/>
            <a:r>
              <a:rPr lang="en-US" sz="1400" dirty="0">
                <a:solidFill>
                  <a:schemeClr val="bg2">
                    <a:lumMod val="25000"/>
                  </a:schemeClr>
                </a:solidFill>
              </a:rPr>
              <a:t>Storage</a:t>
            </a:r>
            <a:br>
              <a:rPr lang="en-US" sz="1400" dirty="0">
                <a:solidFill>
                  <a:schemeClr val="bg2">
                    <a:lumMod val="25000"/>
                  </a:schemeClr>
                </a:solidFill>
              </a:rPr>
            </a:br>
            <a:r>
              <a:rPr lang="en-US" sz="1400" dirty="0">
                <a:solidFill>
                  <a:schemeClr val="bg2">
                    <a:lumMod val="25000"/>
                  </a:schemeClr>
                </a:solidFill>
              </a:rPr>
              <a:t>blobs</a:t>
            </a:r>
          </a:p>
        </p:txBody>
      </p:sp>
      <p:cxnSp>
        <p:nvCxnSpPr>
          <p:cNvPr id="95" name="Elbow Connector 94"/>
          <p:cNvCxnSpPr>
            <a:stCxn id="22" idx="3"/>
            <a:endCxn id="5" idx="1"/>
          </p:cNvCxnSpPr>
          <p:nvPr/>
        </p:nvCxnSpPr>
        <p:spPr>
          <a:xfrm flipV="1">
            <a:off x="4495469" y="3464664"/>
            <a:ext cx="1800308" cy="2234802"/>
          </a:xfrm>
          <a:prstGeom prst="bentConnector3">
            <a:avLst>
              <a:gd name="adj1" fmla="val 50608"/>
            </a:avLst>
          </a:prstGeom>
          <a:ln>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851636" y="527552"/>
            <a:ext cx="780288" cy="780288"/>
          </a:xfrm>
          <a:prstGeom prst="rect">
            <a:avLst/>
          </a:prstGeom>
        </p:spPr>
      </p:pic>
      <p:sp>
        <p:nvSpPr>
          <p:cNvPr id="102" name="TextBox 101"/>
          <p:cNvSpPr txBox="1"/>
          <p:nvPr/>
        </p:nvSpPr>
        <p:spPr>
          <a:xfrm>
            <a:off x="9709415" y="1380583"/>
            <a:ext cx="1064729" cy="523220"/>
          </a:xfrm>
          <a:prstGeom prst="rect">
            <a:avLst/>
          </a:prstGeom>
          <a:noFill/>
        </p:spPr>
        <p:txBody>
          <a:bodyPr wrap="square" rtlCol="0">
            <a:spAutoFit/>
          </a:bodyPr>
          <a:lstStyle/>
          <a:p>
            <a:pPr algn="ctr"/>
            <a:r>
              <a:rPr lang="en-US" sz="1400" dirty="0">
                <a:solidFill>
                  <a:schemeClr val="bg2">
                    <a:lumMod val="25000"/>
                  </a:schemeClr>
                </a:solidFill>
              </a:rPr>
              <a:t>Power BI</a:t>
            </a:r>
            <a:br>
              <a:rPr lang="en-US" sz="1400">
                <a:solidFill>
                  <a:schemeClr val="bg2">
                    <a:lumMod val="25000"/>
                  </a:schemeClr>
                </a:solidFill>
              </a:rPr>
            </a:br>
            <a:r>
              <a:rPr lang="en-US" sz="1400">
                <a:solidFill>
                  <a:schemeClr val="bg2">
                    <a:lumMod val="25000"/>
                  </a:schemeClr>
                </a:solidFill>
              </a:rPr>
              <a:t>Dashboards</a:t>
            </a:r>
            <a:endParaRPr lang="en-US" sz="1400" dirty="0">
              <a:solidFill>
                <a:schemeClr val="bg2">
                  <a:lumMod val="25000"/>
                </a:schemeClr>
              </a:solidFill>
            </a:endParaRPr>
          </a:p>
        </p:txBody>
      </p:sp>
      <p:sp>
        <p:nvSpPr>
          <p:cNvPr id="111" name="TextBox 110"/>
          <p:cNvSpPr txBox="1"/>
          <p:nvPr/>
        </p:nvSpPr>
        <p:spPr>
          <a:xfrm>
            <a:off x="9753961" y="3054785"/>
            <a:ext cx="1064729" cy="307777"/>
          </a:xfrm>
          <a:prstGeom prst="rect">
            <a:avLst/>
          </a:prstGeom>
          <a:noFill/>
        </p:spPr>
        <p:txBody>
          <a:bodyPr wrap="square" rtlCol="0">
            <a:spAutoFit/>
          </a:bodyPr>
          <a:lstStyle/>
          <a:p>
            <a:pPr algn="ctr"/>
            <a:r>
              <a:rPr lang="en-US" sz="1400" dirty="0">
                <a:solidFill>
                  <a:schemeClr val="bg2">
                    <a:lumMod val="25000"/>
                  </a:schemeClr>
                </a:solidFill>
              </a:rPr>
              <a:t>Databases</a:t>
            </a:r>
          </a:p>
        </p:txBody>
      </p:sp>
      <p:sp>
        <p:nvSpPr>
          <p:cNvPr id="114" name="TextBox 113"/>
          <p:cNvSpPr txBox="1"/>
          <p:nvPr/>
        </p:nvSpPr>
        <p:spPr>
          <a:xfrm>
            <a:off x="9733511" y="4450771"/>
            <a:ext cx="1064729" cy="523220"/>
          </a:xfrm>
          <a:prstGeom prst="rect">
            <a:avLst/>
          </a:prstGeom>
          <a:noFill/>
        </p:spPr>
        <p:txBody>
          <a:bodyPr wrap="square" rtlCol="0">
            <a:spAutoFit/>
          </a:bodyPr>
          <a:lstStyle/>
          <a:p>
            <a:pPr algn="ctr"/>
            <a:r>
              <a:rPr lang="en-US" sz="1400" dirty="0">
                <a:solidFill>
                  <a:schemeClr val="bg2">
                    <a:lumMod val="25000"/>
                  </a:schemeClr>
                </a:solidFill>
              </a:rPr>
              <a:t>Data Lake Store</a:t>
            </a:r>
          </a:p>
        </p:txBody>
      </p:sp>
      <p:pic>
        <p:nvPicPr>
          <p:cNvPr id="88" name="Picture 8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54381" y="2280991"/>
            <a:ext cx="780288" cy="780288"/>
          </a:xfrm>
          <a:prstGeom prst="rect">
            <a:avLst/>
          </a:prstGeom>
        </p:spPr>
      </p:pic>
      <p:pic>
        <p:nvPicPr>
          <p:cNvPr id="115" name="Picture 1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7254" y="5258765"/>
            <a:ext cx="780288" cy="780288"/>
          </a:xfrm>
          <a:prstGeom prst="rect">
            <a:avLst/>
          </a:prstGeom>
        </p:spPr>
      </p:pic>
      <p:pic>
        <p:nvPicPr>
          <p:cNvPr id="89" name="Picture 8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97254" y="3789300"/>
            <a:ext cx="780288" cy="780288"/>
          </a:xfrm>
          <a:prstGeom prst="rect">
            <a:avLst/>
          </a:prstGeom>
        </p:spPr>
      </p:pic>
      <p:cxnSp>
        <p:nvCxnSpPr>
          <p:cNvPr id="121" name="Elbow Connector 120"/>
          <p:cNvCxnSpPr>
            <a:stCxn id="86" idx="1"/>
            <a:endCxn id="5" idx="3"/>
          </p:cNvCxnSpPr>
          <p:nvPr/>
        </p:nvCxnSpPr>
        <p:spPr>
          <a:xfrm rot="10800000" flipV="1">
            <a:off x="8154074" y="917696"/>
            <a:ext cx="1697562" cy="2546968"/>
          </a:xfrm>
          <a:prstGeom prst="bentConnector3">
            <a:avLst>
              <a:gd name="adj1" fmla="val 48816"/>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88" idx="1"/>
            <a:endCxn id="5" idx="3"/>
          </p:cNvCxnSpPr>
          <p:nvPr/>
        </p:nvCxnSpPr>
        <p:spPr>
          <a:xfrm rot="10800000" flipV="1">
            <a:off x="8154075" y="2671134"/>
            <a:ext cx="1800307" cy="793529"/>
          </a:xfrm>
          <a:prstGeom prst="bentConnector3">
            <a:avLst>
              <a:gd name="adj1" fmla="val 5167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stCxn id="89" idx="1"/>
            <a:endCxn id="5" idx="3"/>
          </p:cNvCxnSpPr>
          <p:nvPr/>
        </p:nvCxnSpPr>
        <p:spPr>
          <a:xfrm rot="10800000">
            <a:off x="8154074" y="3464664"/>
            <a:ext cx="1743180" cy="714780"/>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9755033" y="5973243"/>
            <a:ext cx="1064729" cy="738664"/>
          </a:xfrm>
          <a:prstGeom prst="rect">
            <a:avLst/>
          </a:prstGeom>
          <a:noFill/>
        </p:spPr>
        <p:txBody>
          <a:bodyPr wrap="square" rtlCol="0">
            <a:spAutoFit/>
          </a:bodyPr>
          <a:lstStyle/>
          <a:p>
            <a:pPr algn="ctr"/>
            <a:r>
              <a:rPr lang="en-US" sz="1400" dirty="0">
                <a:solidFill>
                  <a:schemeClr val="bg2">
                    <a:lumMod val="25000"/>
                  </a:schemeClr>
                </a:solidFill>
              </a:rPr>
              <a:t>Azure Storage blobs</a:t>
            </a:r>
          </a:p>
        </p:txBody>
      </p:sp>
      <p:cxnSp>
        <p:nvCxnSpPr>
          <p:cNvPr id="137" name="Elbow Connector 136"/>
          <p:cNvCxnSpPr>
            <a:stCxn id="115" idx="1"/>
            <a:endCxn id="5" idx="3"/>
          </p:cNvCxnSpPr>
          <p:nvPr/>
        </p:nvCxnSpPr>
        <p:spPr>
          <a:xfrm rot="10800000">
            <a:off x="8154074" y="3464665"/>
            <a:ext cx="1743180" cy="2184245"/>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6537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6840201" y="1368314"/>
            <a:ext cx="2041591" cy="13351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Streaming Application Processes </a:t>
            </a:r>
            <a:br>
              <a:rPr lang="en-US" sz="1200" dirty="0">
                <a:solidFill>
                  <a:schemeClr val="tx1"/>
                </a:solidFill>
              </a:rPr>
            </a:br>
            <a:r>
              <a:rPr lang="en-US" sz="1200" dirty="0">
                <a:solidFill>
                  <a:schemeClr val="tx1"/>
                </a:solidFill>
              </a:rPr>
              <a:t>Batch #1</a:t>
            </a:r>
          </a:p>
        </p:txBody>
      </p:sp>
      <p:sp>
        <p:nvSpPr>
          <p:cNvPr id="51" name="Rectangle 50"/>
          <p:cNvSpPr/>
          <p:nvPr/>
        </p:nvSpPr>
        <p:spPr>
          <a:xfrm>
            <a:off x="4253276" y="808519"/>
            <a:ext cx="2231996" cy="23772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523934" y="1229127"/>
            <a:ext cx="1708868" cy="1768510"/>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764890" y="1733897"/>
            <a:ext cx="1205395" cy="10584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auto">
          <a:xfrm>
            <a:off x="5126632" y="2201202"/>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95</a:t>
            </a:r>
          </a:p>
        </p:txBody>
      </p:sp>
      <p:sp>
        <p:nvSpPr>
          <p:cNvPr id="16" name="TextBox 15"/>
          <p:cNvSpPr txBox="1"/>
          <p:nvPr/>
        </p:nvSpPr>
        <p:spPr>
          <a:xfrm>
            <a:off x="4764891" y="1738861"/>
            <a:ext cx="1205395" cy="307777"/>
          </a:xfrm>
          <a:prstGeom prst="rect">
            <a:avLst/>
          </a:prstGeom>
          <a:noFill/>
        </p:spPr>
        <p:txBody>
          <a:bodyPr wrap="none" rtlCol="0">
            <a:spAutoFit/>
          </a:bodyPr>
          <a:lstStyle/>
          <a:p>
            <a:r>
              <a:rPr lang="en-US" sz="1400" dirty="0">
                <a:solidFill>
                  <a:schemeClr val="bg2">
                    <a:lumMod val="25000"/>
                  </a:schemeClr>
                </a:solidFill>
              </a:rPr>
              <a:t>RDD for 00:01</a:t>
            </a:r>
          </a:p>
        </p:txBody>
      </p:sp>
      <p:sp>
        <p:nvSpPr>
          <p:cNvPr id="31" name="TextBox 30"/>
          <p:cNvSpPr txBox="1"/>
          <p:nvPr/>
        </p:nvSpPr>
        <p:spPr>
          <a:xfrm>
            <a:off x="5091950" y="2515315"/>
            <a:ext cx="540533" cy="276999"/>
          </a:xfrm>
          <a:prstGeom prst="rect">
            <a:avLst/>
          </a:prstGeom>
          <a:noFill/>
        </p:spPr>
        <p:txBody>
          <a:bodyPr wrap="none" rtlCol="0">
            <a:spAutoFit/>
          </a:bodyPr>
          <a:lstStyle/>
          <a:p>
            <a:r>
              <a:rPr lang="en-US" sz="1200" dirty="0"/>
              <a:t>00:01</a:t>
            </a:r>
          </a:p>
        </p:txBody>
      </p:sp>
      <p:sp>
        <p:nvSpPr>
          <p:cNvPr id="34" name="TextBox 33"/>
          <p:cNvSpPr txBox="1"/>
          <p:nvPr/>
        </p:nvSpPr>
        <p:spPr>
          <a:xfrm>
            <a:off x="4595744" y="1281912"/>
            <a:ext cx="1519006" cy="307777"/>
          </a:xfrm>
          <a:prstGeom prst="rect">
            <a:avLst/>
          </a:prstGeom>
          <a:noFill/>
        </p:spPr>
        <p:txBody>
          <a:bodyPr wrap="none" rtlCol="0">
            <a:spAutoFit/>
          </a:bodyPr>
          <a:lstStyle/>
          <a:p>
            <a:r>
              <a:rPr lang="en-US" sz="1400" dirty="0">
                <a:solidFill>
                  <a:schemeClr val="bg2">
                    <a:lumMod val="25000"/>
                  </a:schemeClr>
                </a:solidFill>
              </a:rPr>
              <a:t>Batch #1 for 00:01</a:t>
            </a:r>
          </a:p>
        </p:txBody>
      </p:sp>
      <p:sp>
        <p:nvSpPr>
          <p:cNvPr id="50" name="TextBox 49"/>
          <p:cNvSpPr txBox="1"/>
          <p:nvPr/>
        </p:nvSpPr>
        <p:spPr>
          <a:xfrm>
            <a:off x="4270055" y="808519"/>
            <a:ext cx="997581" cy="369332"/>
          </a:xfrm>
          <a:prstGeom prst="rect">
            <a:avLst/>
          </a:prstGeom>
          <a:noFill/>
        </p:spPr>
        <p:txBody>
          <a:bodyPr wrap="none" rtlCol="0">
            <a:spAutoFit/>
          </a:bodyPr>
          <a:lstStyle/>
          <a:p>
            <a:r>
              <a:rPr lang="en-US" dirty="0" err="1"/>
              <a:t>DStream</a:t>
            </a:r>
            <a:endParaRPr lang="en-US" dirty="0"/>
          </a:p>
        </p:txBody>
      </p:sp>
      <p:sp>
        <p:nvSpPr>
          <p:cNvPr id="3" name="Rectangle 2"/>
          <p:cNvSpPr/>
          <p:nvPr/>
        </p:nvSpPr>
        <p:spPr bwMode="auto">
          <a:xfrm>
            <a:off x="1061522" y="2127635"/>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98</a:t>
            </a:r>
          </a:p>
        </p:txBody>
      </p:sp>
      <p:sp>
        <p:nvSpPr>
          <p:cNvPr id="9" name="TextBox 8"/>
          <p:cNvSpPr txBox="1"/>
          <p:nvPr/>
        </p:nvSpPr>
        <p:spPr>
          <a:xfrm>
            <a:off x="965113" y="1740717"/>
            <a:ext cx="1820627" cy="307777"/>
          </a:xfrm>
          <a:prstGeom prst="rect">
            <a:avLst/>
          </a:prstGeom>
          <a:noFill/>
        </p:spPr>
        <p:txBody>
          <a:bodyPr wrap="none" rtlCol="0">
            <a:spAutoFit/>
          </a:bodyPr>
          <a:lstStyle/>
          <a:p>
            <a:r>
              <a:rPr lang="en-US" sz="1400">
                <a:solidFill>
                  <a:schemeClr val="bg2">
                    <a:lumMod val="25000"/>
                  </a:schemeClr>
                </a:solidFill>
              </a:rPr>
              <a:t>Temperature Readings</a:t>
            </a:r>
          </a:p>
        </p:txBody>
      </p:sp>
      <p:sp>
        <p:nvSpPr>
          <p:cNvPr id="10" name="Rectangle 9"/>
          <p:cNvSpPr/>
          <p:nvPr/>
        </p:nvSpPr>
        <p:spPr bwMode="auto">
          <a:xfrm>
            <a:off x="1639841" y="2127635"/>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96</a:t>
            </a:r>
          </a:p>
        </p:txBody>
      </p:sp>
      <p:sp>
        <p:nvSpPr>
          <p:cNvPr id="11" name="Rectangle 10"/>
          <p:cNvSpPr/>
          <p:nvPr/>
        </p:nvSpPr>
        <p:spPr bwMode="auto">
          <a:xfrm>
            <a:off x="2218160" y="2127635"/>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97</a:t>
            </a:r>
          </a:p>
        </p:txBody>
      </p:sp>
      <p:cxnSp>
        <p:nvCxnSpPr>
          <p:cNvPr id="13" name="Straight Arrow Connector 12"/>
          <p:cNvCxnSpPr/>
          <p:nvPr/>
        </p:nvCxnSpPr>
        <p:spPr>
          <a:xfrm>
            <a:off x="999994" y="1660330"/>
            <a:ext cx="1724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26840" y="2441748"/>
            <a:ext cx="540533" cy="276999"/>
          </a:xfrm>
          <a:prstGeom prst="rect">
            <a:avLst/>
          </a:prstGeom>
          <a:noFill/>
        </p:spPr>
        <p:txBody>
          <a:bodyPr wrap="none" rtlCol="0">
            <a:spAutoFit/>
          </a:bodyPr>
          <a:lstStyle/>
          <a:p>
            <a:r>
              <a:rPr lang="en-US" sz="1200" dirty="0"/>
              <a:t>00:03</a:t>
            </a:r>
          </a:p>
        </p:txBody>
      </p:sp>
      <p:sp>
        <p:nvSpPr>
          <p:cNvPr id="29" name="TextBox 28"/>
          <p:cNvSpPr txBox="1"/>
          <p:nvPr/>
        </p:nvSpPr>
        <p:spPr>
          <a:xfrm>
            <a:off x="1591837" y="2441748"/>
            <a:ext cx="540533" cy="276999"/>
          </a:xfrm>
          <a:prstGeom prst="rect">
            <a:avLst/>
          </a:prstGeom>
          <a:noFill/>
        </p:spPr>
        <p:txBody>
          <a:bodyPr wrap="none" rtlCol="0">
            <a:spAutoFit/>
          </a:bodyPr>
          <a:lstStyle/>
          <a:p>
            <a:r>
              <a:rPr lang="en-US" sz="1200" dirty="0"/>
              <a:t>00:02</a:t>
            </a:r>
          </a:p>
        </p:txBody>
      </p:sp>
      <p:sp>
        <p:nvSpPr>
          <p:cNvPr id="30" name="TextBox 29"/>
          <p:cNvSpPr txBox="1"/>
          <p:nvPr/>
        </p:nvSpPr>
        <p:spPr>
          <a:xfrm>
            <a:off x="2158953" y="2441748"/>
            <a:ext cx="540533" cy="276999"/>
          </a:xfrm>
          <a:prstGeom prst="rect">
            <a:avLst/>
          </a:prstGeom>
          <a:noFill/>
        </p:spPr>
        <p:txBody>
          <a:bodyPr wrap="none" rtlCol="0">
            <a:spAutoFit/>
          </a:bodyPr>
          <a:lstStyle/>
          <a:p>
            <a:r>
              <a:rPr lang="en-US" sz="1200" dirty="0"/>
              <a:t>00:02</a:t>
            </a:r>
          </a:p>
        </p:txBody>
      </p:sp>
      <p:sp>
        <p:nvSpPr>
          <p:cNvPr id="53" name="Rectangle 52"/>
          <p:cNvSpPr/>
          <p:nvPr/>
        </p:nvSpPr>
        <p:spPr bwMode="auto">
          <a:xfrm>
            <a:off x="3096437" y="1850636"/>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95</a:t>
            </a:r>
          </a:p>
        </p:txBody>
      </p:sp>
      <p:sp>
        <p:nvSpPr>
          <p:cNvPr id="54" name="TextBox 53"/>
          <p:cNvSpPr txBox="1"/>
          <p:nvPr/>
        </p:nvSpPr>
        <p:spPr>
          <a:xfrm>
            <a:off x="3061755" y="2164749"/>
            <a:ext cx="540533" cy="276999"/>
          </a:xfrm>
          <a:prstGeom prst="rect">
            <a:avLst/>
          </a:prstGeom>
          <a:noFill/>
        </p:spPr>
        <p:txBody>
          <a:bodyPr wrap="none" rtlCol="0">
            <a:spAutoFit/>
          </a:bodyPr>
          <a:lstStyle/>
          <a:p>
            <a:r>
              <a:rPr lang="en-US" sz="1200" dirty="0"/>
              <a:t>00:01</a:t>
            </a:r>
          </a:p>
        </p:txBody>
      </p:sp>
      <p:cxnSp>
        <p:nvCxnSpPr>
          <p:cNvPr id="56" name="Curved Connector 55"/>
          <p:cNvCxnSpPr>
            <a:stCxn id="53" idx="0"/>
          </p:cNvCxnSpPr>
          <p:nvPr/>
        </p:nvCxnSpPr>
        <p:spPr>
          <a:xfrm rot="5400000" flipH="1" flipV="1">
            <a:off x="3481895" y="1079255"/>
            <a:ext cx="621509" cy="921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253276" y="3654486"/>
            <a:ext cx="4628516" cy="23772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768391" y="4075094"/>
            <a:ext cx="1708868" cy="1768510"/>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009347" y="4579864"/>
            <a:ext cx="1205395" cy="10584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bwMode="auto">
          <a:xfrm>
            <a:off x="7365416" y="4964103"/>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95</a:t>
            </a:r>
          </a:p>
        </p:txBody>
      </p:sp>
      <p:sp>
        <p:nvSpPr>
          <p:cNvPr id="63" name="TextBox 62"/>
          <p:cNvSpPr txBox="1"/>
          <p:nvPr/>
        </p:nvSpPr>
        <p:spPr>
          <a:xfrm>
            <a:off x="7009348" y="4584828"/>
            <a:ext cx="1205395" cy="307777"/>
          </a:xfrm>
          <a:prstGeom prst="rect">
            <a:avLst/>
          </a:prstGeom>
          <a:noFill/>
        </p:spPr>
        <p:txBody>
          <a:bodyPr wrap="none" rtlCol="0">
            <a:spAutoFit/>
          </a:bodyPr>
          <a:lstStyle/>
          <a:p>
            <a:r>
              <a:rPr lang="en-US" sz="1400" dirty="0">
                <a:solidFill>
                  <a:schemeClr val="bg2">
                    <a:lumMod val="25000"/>
                  </a:schemeClr>
                </a:solidFill>
              </a:rPr>
              <a:t>RDD for 00:01</a:t>
            </a:r>
          </a:p>
        </p:txBody>
      </p:sp>
      <p:sp>
        <p:nvSpPr>
          <p:cNvPr id="64" name="TextBox 63"/>
          <p:cNvSpPr txBox="1"/>
          <p:nvPr/>
        </p:nvSpPr>
        <p:spPr>
          <a:xfrm>
            <a:off x="7330734" y="5278216"/>
            <a:ext cx="540533" cy="276999"/>
          </a:xfrm>
          <a:prstGeom prst="rect">
            <a:avLst/>
          </a:prstGeom>
          <a:noFill/>
        </p:spPr>
        <p:txBody>
          <a:bodyPr wrap="none" rtlCol="0">
            <a:spAutoFit/>
          </a:bodyPr>
          <a:lstStyle/>
          <a:p>
            <a:r>
              <a:rPr lang="en-US" sz="1200" dirty="0"/>
              <a:t>00:01</a:t>
            </a:r>
          </a:p>
        </p:txBody>
      </p:sp>
      <p:sp>
        <p:nvSpPr>
          <p:cNvPr id="65" name="TextBox 64"/>
          <p:cNvSpPr txBox="1"/>
          <p:nvPr/>
        </p:nvSpPr>
        <p:spPr>
          <a:xfrm>
            <a:off x="6840201" y="4127879"/>
            <a:ext cx="1519006" cy="307777"/>
          </a:xfrm>
          <a:prstGeom prst="rect">
            <a:avLst/>
          </a:prstGeom>
          <a:noFill/>
        </p:spPr>
        <p:txBody>
          <a:bodyPr wrap="none" rtlCol="0">
            <a:spAutoFit/>
          </a:bodyPr>
          <a:lstStyle/>
          <a:p>
            <a:r>
              <a:rPr lang="en-US" sz="1400" dirty="0">
                <a:solidFill>
                  <a:schemeClr val="bg2">
                    <a:lumMod val="25000"/>
                  </a:schemeClr>
                </a:solidFill>
              </a:rPr>
              <a:t>Batch #1 for 00:01</a:t>
            </a:r>
          </a:p>
        </p:txBody>
      </p:sp>
      <p:sp>
        <p:nvSpPr>
          <p:cNvPr id="66" name="TextBox 65"/>
          <p:cNvSpPr txBox="1"/>
          <p:nvPr/>
        </p:nvSpPr>
        <p:spPr>
          <a:xfrm>
            <a:off x="4270055" y="3654486"/>
            <a:ext cx="997581" cy="369332"/>
          </a:xfrm>
          <a:prstGeom prst="rect">
            <a:avLst/>
          </a:prstGeom>
          <a:noFill/>
        </p:spPr>
        <p:txBody>
          <a:bodyPr wrap="none" rtlCol="0">
            <a:spAutoFit/>
          </a:bodyPr>
          <a:lstStyle/>
          <a:p>
            <a:r>
              <a:rPr lang="en-US" dirty="0" err="1"/>
              <a:t>DStream</a:t>
            </a:r>
            <a:endParaRPr lang="en-US" dirty="0"/>
          </a:p>
        </p:txBody>
      </p:sp>
      <p:sp>
        <p:nvSpPr>
          <p:cNvPr id="67" name="Rectangle 66"/>
          <p:cNvSpPr/>
          <p:nvPr/>
        </p:nvSpPr>
        <p:spPr bwMode="auto">
          <a:xfrm>
            <a:off x="2198941" y="4936302"/>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98</a:t>
            </a:r>
          </a:p>
        </p:txBody>
      </p:sp>
      <p:sp>
        <p:nvSpPr>
          <p:cNvPr id="68" name="TextBox 67"/>
          <p:cNvSpPr txBox="1"/>
          <p:nvPr/>
        </p:nvSpPr>
        <p:spPr>
          <a:xfrm>
            <a:off x="965113" y="4586684"/>
            <a:ext cx="1820627" cy="307777"/>
          </a:xfrm>
          <a:prstGeom prst="rect">
            <a:avLst/>
          </a:prstGeom>
          <a:noFill/>
        </p:spPr>
        <p:txBody>
          <a:bodyPr wrap="none" rtlCol="0">
            <a:spAutoFit/>
          </a:bodyPr>
          <a:lstStyle/>
          <a:p>
            <a:r>
              <a:rPr lang="en-US" sz="1400">
                <a:solidFill>
                  <a:schemeClr val="bg2">
                    <a:lumMod val="25000"/>
                  </a:schemeClr>
                </a:solidFill>
              </a:rPr>
              <a:t>Temperature Readings</a:t>
            </a:r>
          </a:p>
        </p:txBody>
      </p:sp>
      <p:sp>
        <p:nvSpPr>
          <p:cNvPr id="69" name="Rectangle 68"/>
          <p:cNvSpPr/>
          <p:nvPr/>
        </p:nvSpPr>
        <p:spPr bwMode="auto">
          <a:xfrm>
            <a:off x="2825270" y="4733056"/>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96</a:t>
            </a:r>
          </a:p>
        </p:txBody>
      </p:sp>
      <p:sp>
        <p:nvSpPr>
          <p:cNvPr id="70" name="Rectangle 69"/>
          <p:cNvSpPr/>
          <p:nvPr/>
        </p:nvSpPr>
        <p:spPr bwMode="auto">
          <a:xfrm>
            <a:off x="3403589" y="4733056"/>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97</a:t>
            </a:r>
          </a:p>
        </p:txBody>
      </p:sp>
      <p:cxnSp>
        <p:nvCxnSpPr>
          <p:cNvPr id="71" name="Straight Arrow Connector 70"/>
          <p:cNvCxnSpPr/>
          <p:nvPr/>
        </p:nvCxnSpPr>
        <p:spPr>
          <a:xfrm>
            <a:off x="999994" y="4506297"/>
            <a:ext cx="1724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164259" y="5250415"/>
            <a:ext cx="540533" cy="276999"/>
          </a:xfrm>
          <a:prstGeom prst="rect">
            <a:avLst/>
          </a:prstGeom>
          <a:noFill/>
        </p:spPr>
        <p:txBody>
          <a:bodyPr wrap="none" rtlCol="0">
            <a:spAutoFit/>
          </a:bodyPr>
          <a:lstStyle/>
          <a:p>
            <a:r>
              <a:rPr lang="en-US" sz="1200" dirty="0"/>
              <a:t>00:03</a:t>
            </a:r>
          </a:p>
        </p:txBody>
      </p:sp>
      <p:sp>
        <p:nvSpPr>
          <p:cNvPr id="73" name="TextBox 72"/>
          <p:cNvSpPr txBox="1"/>
          <p:nvPr/>
        </p:nvSpPr>
        <p:spPr>
          <a:xfrm>
            <a:off x="2777266" y="5047169"/>
            <a:ext cx="540533" cy="276999"/>
          </a:xfrm>
          <a:prstGeom prst="rect">
            <a:avLst/>
          </a:prstGeom>
          <a:noFill/>
        </p:spPr>
        <p:txBody>
          <a:bodyPr wrap="none" rtlCol="0">
            <a:spAutoFit/>
          </a:bodyPr>
          <a:lstStyle/>
          <a:p>
            <a:r>
              <a:rPr lang="en-US" sz="1200" dirty="0"/>
              <a:t>00:02</a:t>
            </a:r>
          </a:p>
        </p:txBody>
      </p:sp>
      <p:sp>
        <p:nvSpPr>
          <p:cNvPr id="74" name="TextBox 73"/>
          <p:cNvSpPr txBox="1"/>
          <p:nvPr/>
        </p:nvSpPr>
        <p:spPr>
          <a:xfrm>
            <a:off x="3344382" y="5047169"/>
            <a:ext cx="540533" cy="276999"/>
          </a:xfrm>
          <a:prstGeom prst="rect">
            <a:avLst/>
          </a:prstGeom>
          <a:noFill/>
        </p:spPr>
        <p:txBody>
          <a:bodyPr wrap="none" rtlCol="0">
            <a:spAutoFit/>
          </a:bodyPr>
          <a:lstStyle/>
          <a:p>
            <a:r>
              <a:rPr lang="en-US" sz="1200" dirty="0"/>
              <a:t>00:02</a:t>
            </a:r>
          </a:p>
        </p:txBody>
      </p:sp>
      <p:cxnSp>
        <p:nvCxnSpPr>
          <p:cNvPr id="77" name="Curved Connector 76"/>
          <p:cNvCxnSpPr/>
          <p:nvPr/>
        </p:nvCxnSpPr>
        <p:spPr>
          <a:xfrm rot="5400000" flipH="1" flipV="1">
            <a:off x="3481895" y="3925222"/>
            <a:ext cx="621509" cy="921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4841751" y="4075094"/>
            <a:ext cx="1708868" cy="1768510"/>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5082707" y="4579864"/>
            <a:ext cx="1205395" cy="10584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082708" y="4584828"/>
            <a:ext cx="1205395" cy="307777"/>
          </a:xfrm>
          <a:prstGeom prst="rect">
            <a:avLst/>
          </a:prstGeom>
          <a:noFill/>
        </p:spPr>
        <p:txBody>
          <a:bodyPr wrap="none" rtlCol="0">
            <a:spAutoFit/>
          </a:bodyPr>
          <a:lstStyle/>
          <a:p>
            <a:r>
              <a:rPr lang="en-US" sz="1400" dirty="0">
                <a:solidFill>
                  <a:schemeClr val="bg2">
                    <a:lumMod val="25000"/>
                  </a:schemeClr>
                </a:solidFill>
              </a:rPr>
              <a:t>RDD for 00:02</a:t>
            </a:r>
          </a:p>
        </p:txBody>
      </p:sp>
      <p:sp>
        <p:nvSpPr>
          <p:cNvPr id="83" name="TextBox 82"/>
          <p:cNvSpPr txBox="1"/>
          <p:nvPr/>
        </p:nvSpPr>
        <p:spPr>
          <a:xfrm>
            <a:off x="4913561" y="4127879"/>
            <a:ext cx="1519006" cy="307777"/>
          </a:xfrm>
          <a:prstGeom prst="rect">
            <a:avLst/>
          </a:prstGeom>
          <a:noFill/>
        </p:spPr>
        <p:txBody>
          <a:bodyPr wrap="none" rtlCol="0">
            <a:spAutoFit/>
          </a:bodyPr>
          <a:lstStyle/>
          <a:p>
            <a:r>
              <a:rPr lang="en-US" sz="1400" dirty="0">
                <a:solidFill>
                  <a:schemeClr val="bg2">
                    <a:lumMod val="25000"/>
                  </a:schemeClr>
                </a:solidFill>
              </a:rPr>
              <a:t>Batch #2 for 00:02</a:t>
            </a:r>
          </a:p>
        </p:txBody>
      </p:sp>
      <p:sp>
        <p:nvSpPr>
          <p:cNvPr id="84" name="Rectangle 83"/>
          <p:cNvSpPr/>
          <p:nvPr/>
        </p:nvSpPr>
        <p:spPr bwMode="auto">
          <a:xfrm>
            <a:off x="5159726" y="4964103"/>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96</a:t>
            </a:r>
          </a:p>
        </p:txBody>
      </p:sp>
      <p:sp>
        <p:nvSpPr>
          <p:cNvPr id="85" name="Rectangle 84"/>
          <p:cNvSpPr/>
          <p:nvPr/>
        </p:nvSpPr>
        <p:spPr bwMode="auto">
          <a:xfrm>
            <a:off x="5738045" y="4964103"/>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97</a:t>
            </a:r>
          </a:p>
        </p:txBody>
      </p:sp>
      <p:sp>
        <p:nvSpPr>
          <p:cNvPr id="86" name="TextBox 85"/>
          <p:cNvSpPr txBox="1"/>
          <p:nvPr/>
        </p:nvSpPr>
        <p:spPr>
          <a:xfrm>
            <a:off x="5111722" y="5278216"/>
            <a:ext cx="540533" cy="276999"/>
          </a:xfrm>
          <a:prstGeom prst="rect">
            <a:avLst/>
          </a:prstGeom>
          <a:noFill/>
        </p:spPr>
        <p:txBody>
          <a:bodyPr wrap="none" rtlCol="0">
            <a:spAutoFit/>
          </a:bodyPr>
          <a:lstStyle/>
          <a:p>
            <a:r>
              <a:rPr lang="en-US" sz="1200" dirty="0"/>
              <a:t>00:02</a:t>
            </a:r>
          </a:p>
        </p:txBody>
      </p:sp>
      <p:sp>
        <p:nvSpPr>
          <p:cNvPr id="87" name="TextBox 86"/>
          <p:cNvSpPr txBox="1"/>
          <p:nvPr/>
        </p:nvSpPr>
        <p:spPr>
          <a:xfrm>
            <a:off x="5678838" y="5278216"/>
            <a:ext cx="540533" cy="276999"/>
          </a:xfrm>
          <a:prstGeom prst="rect">
            <a:avLst/>
          </a:prstGeom>
          <a:noFill/>
        </p:spPr>
        <p:txBody>
          <a:bodyPr wrap="none" rtlCol="0">
            <a:spAutoFit/>
          </a:bodyPr>
          <a:lstStyle/>
          <a:p>
            <a:r>
              <a:rPr lang="en-US" sz="1200" dirty="0"/>
              <a:t>00:02</a:t>
            </a:r>
          </a:p>
        </p:txBody>
      </p:sp>
      <p:pic>
        <p:nvPicPr>
          <p:cNvPr id="88" name="Picture 87"/>
          <p:cNvPicPr>
            <a:picLocks noChangeAspect="1"/>
          </p:cNvPicPr>
          <p:nvPr/>
        </p:nvPicPr>
        <p:blipFill>
          <a:blip r:embed="rId2"/>
          <a:stretch>
            <a:fillRect/>
          </a:stretch>
        </p:blipFill>
        <p:spPr>
          <a:xfrm>
            <a:off x="7348451" y="2043178"/>
            <a:ext cx="1025090" cy="520139"/>
          </a:xfrm>
          <a:prstGeom prst="rect">
            <a:avLst/>
          </a:prstGeom>
        </p:spPr>
      </p:pic>
      <p:sp>
        <p:nvSpPr>
          <p:cNvPr id="91" name="Rectangle 90"/>
          <p:cNvSpPr/>
          <p:nvPr/>
        </p:nvSpPr>
        <p:spPr>
          <a:xfrm>
            <a:off x="9260309" y="4268715"/>
            <a:ext cx="2041591" cy="13351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Streaming Application Processes </a:t>
            </a:r>
            <a:br>
              <a:rPr lang="en-US" sz="1200" dirty="0">
                <a:solidFill>
                  <a:schemeClr val="tx1"/>
                </a:solidFill>
              </a:rPr>
            </a:br>
            <a:r>
              <a:rPr lang="en-US" sz="1200" dirty="0">
                <a:solidFill>
                  <a:schemeClr val="tx1"/>
                </a:solidFill>
              </a:rPr>
              <a:t>Batch #2</a:t>
            </a:r>
          </a:p>
        </p:txBody>
      </p:sp>
      <p:pic>
        <p:nvPicPr>
          <p:cNvPr id="92" name="Picture 91"/>
          <p:cNvPicPr>
            <a:picLocks noChangeAspect="1"/>
          </p:cNvPicPr>
          <p:nvPr/>
        </p:nvPicPr>
        <p:blipFill>
          <a:blip r:embed="rId2"/>
          <a:stretch>
            <a:fillRect/>
          </a:stretch>
        </p:blipFill>
        <p:spPr>
          <a:xfrm>
            <a:off x="9768559" y="4943579"/>
            <a:ext cx="1025090" cy="520139"/>
          </a:xfrm>
          <a:prstGeom prst="rect">
            <a:avLst/>
          </a:prstGeom>
        </p:spPr>
      </p:pic>
      <p:cxnSp>
        <p:nvCxnSpPr>
          <p:cNvPr id="95" name="Elbow Connector 94"/>
          <p:cNvCxnSpPr>
            <a:stCxn id="78" idx="3"/>
            <a:endCxn id="91" idx="2"/>
          </p:cNvCxnSpPr>
          <p:nvPr/>
        </p:nvCxnSpPr>
        <p:spPr>
          <a:xfrm>
            <a:off x="6550619" y="4959349"/>
            <a:ext cx="3730486" cy="644539"/>
          </a:xfrm>
          <a:prstGeom prst="bentConnector4">
            <a:avLst>
              <a:gd name="adj1" fmla="val 3726"/>
              <a:gd name="adj2" fmla="val 22588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84738" y="1155560"/>
            <a:ext cx="1454885" cy="369332"/>
          </a:xfrm>
          <a:prstGeom prst="rect">
            <a:avLst/>
          </a:prstGeom>
          <a:noFill/>
        </p:spPr>
        <p:txBody>
          <a:bodyPr wrap="none" rtlCol="0">
            <a:spAutoFit/>
          </a:bodyPr>
          <a:lstStyle/>
          <a:p>
            <a:r>
              <a:rPr lang="en-US"/>
              <a:t>At time 00:01</a:t>
            </a:r>
          </a:p>
        </p:txBody>
      </p:sp>
      <p:sp>
        <p:nvSpPr>
          <p:cNvPr id="99" name="TextBox 98"/>
          <p:cNvSpPr txBox="1"/>
          <p:nvPr/>
        </p:nvSpPr>
        <p:spPr>
          <a:xfrm>
            <a:off x="936101" y="4090800"/>
            <a:ext cx="1454885" cy="369332"/>
          </a:xfrm>
          <a:prstGeom prst="rect">
            <a:avLst/>
          </a:prstGeom>
          <a:noFill/>
        </p:spPr>
        <p:txBody>
          <a:bodyPr wrap="none" rtlCol="0">
            <a:spAutoFit/>
          </a:bodyPr>
          <a:lstStyle/>
          <a:p>
            <a:r>
              <a:rPr lang="en-US" dirty="0"/>
              <a:t>At time 00:02</a:t>
            </a:r>
          </a:p>
        </p:txBody>
      </p:sp>
      <p:cxnSp>
        <p:nvCxnSpPr>
          <p:cNvPr id="100" name="Elbow Connector 99"/>
          <p:cNvCxnSpPr>
            <a:stCxn id="33" idx="3"/>
            <a:endCxn id="89" idx="2"/>
          </p:cNvCxnSpPr>
          <p:nvPr/>
        </p:nvCxnSpPr>
        <p:spPr>
          <a:xfrm>
            <a:off x="6232802" y="2113382"/>
            <a:ext cx="1628195" cy="590105"/>
          </a:xfrm>
          <a:prstGeom prst="bentConnector4">
            <a:avLst>
              <a:gd name="adj1" fmla="val 26675"/>
              <a:gd name="adj2" fmla="val 138739"/>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35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700616" y="1192639"/>
            <a:ext cx="6649185" cy="23772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738728" y="376424"/>
            <a:ext cx="4059353" cy="3496826"/>
          </a:xfrm>
          <a:prstGeom prst="rect">
            <a:avLst/>
          </a:prstGeom>
          <a:solidFill>
            <a:srgbClr val="5B9BD5">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Sliding Window</a:t>
            </a:r>
            <a:br>
              <a:rPr lang="en-US" sz="1400" dirty="0">
                <a:solidFill>
                  <a:schemeClr val="tx1"/>
                </a:solidFill>
              </a:rPr>
            </a:br>
            <a:r>
              <a:rPr lang="en-US" sz="1100" dirty="0">
                <a:solidFill>
                  <a:schemeClr val="tx1"/>
                </a:solidFill>
              </a:rPr>
              <a:t>Duration = 2 Seconds</a:t>
            </a:r>
          </a:p>
          <a:p>
            <a:pPr algn="ctr"/>
            <a:r>
              <a:rPr lang="en-US" sz="1100" dirty="0">
                <a:solidFill>
                  <a:schemeClr val="tx1"/>
                </a:solidFill>
              </a:rPr>
              <a:t>Interval = 1 second</a:t>
            </a:r>
          </a:p>
          <a:p>
            <a:pPr algn="ctr"/>
            <a:endParaRPr lang="en-US" sz="1400" dirty="0"/>
          </a:p>
        </p:txBody>
      </p:sp>
      <p:sp>
        <p:nvSpPr>
          <p:cNvPr id="60" name="Rectangle 59"/>
          <p:cNvSpPr/>
          <p:nvPr/>
        </p:nvSpPr>
        <p:spPr>
          <a:xfrm>
            <a:off x="7783274" y="1613247"/>
            <a:ext cx="1708868" cy="1768510"/>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024230" y="2118017"/>
            <a:ext cx="1205395" cy="10584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bwMode="auto">
          <a:xfrm>
            <a:off x="8380299" y="2502256"/>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95</a:t>
            </a:r>
          </a:p>
        </p:txBody>
      </p:sp>
      <p:sp>
        <p:nvSpPr>
          <p:cNvPr id="63" name="TextBox 62"/>
          <p:cNvSpPr txBox="1"/>
          <p:nvPr/>
        </p:nvSpPr>
        <p:spPr>
          <a:xfrm>
            <a:off x="8024231" y="2122981"/>
            <a:ext cx="1205395" cy="307777"/>
          </a:xfrm>
          <a:prstGeom prst="rect">
            <a:avLst/>
          </a:prstGeom>
          <a:noFill/>
        </p:spPr>
        <p:txBody>
          <a:bodyPr wrap="none" rtlCol="0">
            <a:spAutoFit/>
          </a:bodyPr>
          <a:lstStyle/>
          <a:p>
            <a:r>
              <a:rPr lang="en-US" sz="1400" dirty="0">
                <a:solidFill>
                  <a:schemeClr val="bg2">
                    <a:lumMod val="25000"/>
                  </a:schemeClr>
                </a:solidFill>
              </a:rPr>
              <a:t>RDD for 00:01</a:t>
            </a:r>
          </a:p>
        </p:txBody>
      </p:sp>
      <p:sp>
        <p:nvSpPr>
          <p:cNvPr id="64" name="TextBox 63"/>
          <p:cNvSpPr txBox="1"/>
          <p:nvPr/>
        </p:nvSpPr>
        <p:spPr>
          <a:xfrm>
            <a:off x="8345617" y="2816369"/>
            <a:ext cx="540533" cy="276999"/>
          </a:xfrm>
          <a:prstGeom prst="rect">
            <a:avLst/>
          </a:prstGeom>
          <a:noFill/>
        </p:spPr>
        <p:txBody>
          <a:bodyPr wrap="none" rtlCol="0">
            <a:spAutoFit/>
          </a:bodyPr>
          <a:lstStyle/>
          <a:p>
            <a:r>
              <a:rPr lang="en-US" sz="1200" dirty="0"/>
              <a:t>00:01</a:t>
            </a:r>
          </a:p>
        </p:txBody>
      </p:sp>
      <p:sp>
        <p:nvSpPr>
          <p:cNvPr id="65" name="TextBox 64"/>
          <p:cNvSpPr txBox="1"/>
          <p:nvPr/>
        </p:nvSpPr>
        <p:spPr>
          <a:xfrm>
            <a:off x="7855084" y="1666032"/>
            <a:ext cx="1519006" cy="307777"/>
          </a:xfrm>
          <a:prstGeom prst="rect">
            <a:avLst/>
          </a:prstGeom>
          <a:noFill/>
        </p:spPr>
        <p:txBody>
          <a:bodyPr wrap="none" rtlCol="0">
            <a:spAutoFit/>
          </a:bodyPr>
          <a:lstStyle/>
          <a:p>
            <a:r>
              <a:rPr lang="en-US" sz="1400" dirty="0">
                <a:solidFill>
                  <a:schemeClr val="bg2">
                    <a:lumMod val="25000"/>
                  </a:schemeClr>
                </a:solidFill>
              </a:rPr>
              <a:t>Batch #1 for 00:01</a:t>
            </a:r>
          </a:p>
        </p:txBody>
      </p:sp>
      <p:sp>
        <p:nvSpPr>
          <p:cNvPr id="66" name="TextBox 65"/>
          <p:cNvSpPr txBox="1"/>
          <p:nvPr/>
        </p:nvSpPr>
        <p:spPr>
          <a:xfrm>
            <a:off x="3717396" y="1192639"/>
            <a:ext cx="997581" cy="369332"/>
          </a:xfrm>
          <a:prstGeom prst="rect">
            <a:avLst/>
          </a:prstGeom>
          <a:noFill/>
        </p:spPr>
        <p:txBody>
          <a:bodyPr wrap="none" rtlCol="0">
            <a:spAutoFit/>
          </a:bodyPr>
          <a:lstStyle/>
          <a:p>
            <a:r>
              <a:rPr lang="en-US" dirty="0" err="1"/>
              <a:t>DStream</a:t>
            </a:r>
            <a:endParaRPr lang="en-US" dirty="0"/>
          </a:p>
        </p:txBody>
      </p:sp>
      <p:sp>
        <p:nvSpPr>
          <p:cNvPr id="78" name="Rectangle 77"/>
          <p:cNvSpPr/>
          <p:nvPr/>
        </p:nvSpPr>
        <p:spPr>
          <a:xfrm>
            <a:off x="5856634" y="1613247"/>
            <a:ext cx="1708868" cy="1768510"/>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097590" y="2118017"/>
            <a:ext cx="1205395" cy="10584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6097591" y="2122981"/>
            <a:ext cx="1205395" cy="307777"/>
          </a:xfrm>
          <a:prstGeom prst="rect">
            <a:avLst/>
          </a:prstGeom>
          <a:noFill/>
        </p:spPr>
        <p:txBody>
          <a:bodyPr wrap="none" rtlCol="0">
            <a:spAutoFit/>
          </a:bodyPr>
          <a:lstStyle/>
          <a:p>
            <a:r>
              <a:rPr lang="en-US" sz="1400" dirty="0">
                <a:solidFill>
                  <a:schemeClr val="bg2">
                    <a:lumMod val="25000"/>
                  </a:schemeClr>
                </a:solidFill>
              </a:rPr>
              <a:t>RDD for 00:02</a:t>
            </a:r>
          </a:p>
        </p:txBody>
      </p:sp>
      <p:sp>
        <p:nvSpPr>
          <p:cNvPr id="83" name="TextBox 82"/>
          <p:cNvSpPr txBox="1"/>
          <p:nvPr/>
        </p:nvSpPr>
        <p:spPr>
          <a:xfrm>
            <a:off x="5928444" y="1666032"/>
            <a:ext cx="1519006" cy="307777"/>
          </a:xfrm>
          <a:prstGeom prst="rect">
            <a:avLst/>
          </a:prstGeom>
          <a:noFill/>
        </p:spPr>
        <p:txBody>
          <a:bodyPr wrap="none" rtlCol="0">
            <a:spAutoFit/>
          </a:bodyPr>
          <a:lstStyle/>
          <a:p>
            <a:r>
              <a:rPr lang="en-US" sz="1400" dirty="0">
                <a:solidFill>
                  <a:schemeClr val="bg2">
                    <a:lumMod val="25000"/>
                  </a:schemeClr>
                </a:solidFill>
              </a:rPr>
              <a:t>Batch #2 for 00:02</a:t>
            </a:r>
          </a:p>
        </p:txBody>
      </p:sp>
      <p:sp>
        <p:nvSpPr>
          <p:cNvPr id="84" name="Rectangle 83"/>
          <p:cNvSpPr/>
          <p:nvPr/>
        </p:nvSpPr>
        <p:spPr bwMode="auto">
          <a:xfrm>
            <a:off x="6174609" y="2502256"/>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96</a:t>
            </a:r>
          </a:p>
        </p:txBody>
      </p:sp>
      <p:sp>
        <p:nvSpPr>
          <p:cNvPr id="85" name="Rectangle 84"/>
          <p:cNvSpPr/>
          <p:nvPr/>
        </p:nvSpPr>
        <p:spPr bwMode="auto">
          <a:xfrm>
            <a:off x="6752928" y="2502256"/>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97</a:t>
            </a:r>
          </a:p>
        </p:txBody>
      </p:sp>
      <p:sp>
        <p:nvSpPr>
          <p:cNvPr id="86" name="TextBox 85"/>
          <p:cNvSpPr txBox="1"/>
          <p:nvPr/>
        </p:nvSpPr>
        <p:spPr>
          <a:xfrm>
            <a:off x="6126605" y="2816369"/>
            <a:ext cx="540533" cy="276999"/>
          </a:xfrm>
          <a:prstGeom prst="rect">
            <a:avLst/>
          </a:prstGeom>
          <a:noFill/>
        </p:spPr>
        <p:txBody>
          <a:bodyPr wrap="none" rtlCol="0">
            <a:spAutoFit/>
          </a:bodyPr>
          <a:lstStyle/>
          <a:p>
            <a:r>
              <a:rPr lang="en-US" sz="1200" dirty="0"/>
              <a:t>00:02</a:t>
            </a:r>
          </a:p>
        </p:txBody>
      </p:sp>
      <p:sp>
        <p:nvSpPr>
          <p:cNvPr id="87" name="TextBox 86"/>
          <p:cNvSpPr txBox="1"/>
          <p:nvPr/>
        </p:nvSpPr>
        <p:spPr>
          <a:xfrm>
            <a:off x="6693721" y="2816369"/>
            <a:ext cx="540533" cy="276999"/>
          </a:xfrm>
          <a:prstGeom prst="rect">
            <a:avLst/>
          </a:prstGeom>
          <a:noFill/>
        </p:spPr>
        <p:txBody>
          <a:bodyPr wrap="none" rtlCol="0">
            <a:spAutoFit/>
          </a:bodyPr>
          <a:lstStyle/>
          <a:p>
            <a:r>
              <a:rPr lang="en-US" sz="1200" dirty="0"/>
              <a:t>00:02</a:t>
            </a:r>
          </a:p>
        </p:txBody>
      </p:sp>
      <p:sp>
        <p:nvSpPr>
          <p:cNvPr id="91" name="Rectangle 90"/>
          <p:cNvSpPr/>
          <p:nvPr/>
        </p:nvSpPr>
        <p:spPr>
          <a:xfrm>
            <a:off x="7830673" y="4521888"/>
            <a:ext cx="2041591" cy="13351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Streaming Application Processes </a:t>
            </a:r>
            <a:br>
              <a:rPr lang="en-US" sz="1200" dirty="0">
                <a:solidFill>
                  <a:schemeClr val="tx1"/>
                </a:solidFill>
              </a:rPr>
            </a:br>
            <a:r>
              <a:rPr lang="en-US" sz="1200" dirty="0">
                <a:solidFill>
                  <a:schemeClr val="tx1"/>
                </a:solidFill>
              </a:rPr>
              <a:t>Window with Batch #1 and Batch #2</a:t>
            </a:r>
          </a:p>
        </p:txBody>
      </p:sp>
      <p:pic>
        <p:nvPicPr>
          <p:cNvPr id="92" name="Picture 91"/>
          <p:cNvPicPr>
            <a:picLocks noChangeAspect="1"/>
          </p:cNvPicPr>
          <p:nvPr/>
        </p:nvPicPr>
        <p:blipFill>
          <a:blip r:embed="rId2"/>
          <a:stretch>
            <a:fillRect/>
          </a:stretch>
        </p:blipFill>
        <p:spPr>
          <a:xfrm>
            <a:off x="8751839" y="5236929"/>
            <a:ext cx="1025090" cy="520139"/>
          </a:xfrm>
          <a:prstGeom prst="rect">
            <a:avLst/>
          </a:prstGeom>
        </p:spPr>
      </p:pic>
      <p:cxnSp>
        <p:nvCxnSpPr>
          <p:cNvPr id="95" name="Elbow Connector 94"/>
          <p:cNvCxnSpPr>
            <a:stCxn id="2" idx="2"/>
            <a:endCxn id="91" idx="0"/>
          </p:cNvCxnSpPr>
          <p:nvPr/>
        </p:nvCxnSpPr>
        <p:spPr>
          <a:xfrm rot="16200000" flipH="1">
            <a:off x="7985618" y="3656037"/>
            <a:ext cx="648638" cy="108306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918390" y="1614331"/>
            <a:ext cx="1708868" cy="1768510"/>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159346" y="2119101"/>
            <a:ext cx="1205395" cy="10584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159347" y="2124065"/>
            <a:ext cx="1205395" cy="307777"/>
          </a:xfrm>
          <a:prstGeom prst="rect">
            <a:avLst/>
          </a:prstGeom>
          <a:noFill/>
        </p:spPr>
        <p:txBody>
          <a:bodyPr wrap="none" rtlCol="0">
            <a:spAutoFit/>
          </a:bodyPr>
          <a:lstStyle/>
          <a:p>
            <a:r>
              <a:rPr lang="en-US" sz="1400" dirty="0">
                <a:solidFill>
                  <a:schemeClr val="bg2">
                    <a:lumMod val="25000"/>
                  </a:schemeClr>
                </a:solidFill>
              </a:rPr>
              <a:t>RDD for 00:03</a:t>
            </a:r>
          </a:p>
        </p:txBody>
      </p:sp>
      <p:sp>
        <p:nvSpPr>
          <p:cNvPr id="75" name="TextBox 74"/>
          <p:cNvSpPr txBox="1"/>
          <p:nvPr/>
        </p:nvSpPr>
        <p:spPr>
          <a:xfrm>
            <a:off x="3990200" y="1667116"/>
            <a:ext cx="1519006" cy="307777"/>
          </a:xfrm>
          <a:prstGeom prst="rect">
            <a:avLst/>
          </a:prstGeom>
          <a:noFill/>
        </p:spPr>
        <p:txBody>
          <a:bodyPr wrap="none" rtlCol="0">
            <a:spAutoFit/>
          </a:bodyPr>
          <a:lstStyle/>
          <a:p>
            <a:r>
              <a:rPr lang="en-US" sz="1400" dirty="0">
                <a:solidFill>
                  <a:schemeClr val="bg2">
                    <a:lumMod val="25000"/>
                  </a:schemeClr>
                </a:solidFill>
              </a:rPr>
              <a:t>Batch #3 for 00:03</a:t>
            </a:r>
          </a:p>
        </p:txBody>
      </p:sp>
      <p:sp>
        <p:nvSpPr>
          <p:cNvPr id="80" name="Rectangle 79"/>
          <p:cNvSpPr/>
          <p:nvPr/>
        </p:nvSpPr>
        <p:spPr bwMode="auto">
          <a:xfrm>
            <a:off x="4533333" y="2503340"/>
            <a:ext cx="471170" cy="314113"/>
          </a:xfrm>
          <a:prstGeom prst="rect">
            <a:avLst/>
          </a:prstGeom>
          <a:solidFill>
            <a:schemeClr val="accent1"/>
          </a:solidFill>
          <a:ln>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latin typeface="Tekton Pro" pitchFamily="34" charset="0"/>
              </a:rPr>
              <a:t>98</a:t>
            </a:r>
          </a:p>
        </p:txBody>
      </p:sp>
      <p:sp>
        <p:nvSpPr>
          <p:cNvPr id="90" name="TextBox 89"/>
          <p:cNvSpPr txBox="1"/>
          <p:nvPr/>
        </p:nvSpPr>
        <p:spPr>
          <a:xfrm>
            <a:off x="4474126" y="2817453"/>
            <a:ext cx="540533" cy="276999"/>
          </a:xfrm>
          <a:prstGeom prst="rect">
            <a:avLst/>
          </a:prstGeom>
          <a:noFill/>
        </p:spPr>
        <p:txBody>
          <a:bodyPr wrap="none" rtlCol="0">
            <a:spAutoFit/>
          </a:bodyPr>
          <a:lstStyle/>
          <a:p>
            <a:r>
              <a:rPr lang="en-US" sz="1200" dirty="0"/>
              <a:t>00:03</a:t>
            </a:r>
          </a:p>
        </p:txBody>
      </p:sp>
    </p:spTree>
    <p:extLst>
      <p:ext uri="{BB962C8B-B14F-4D97-AF65-F5344CB8AC3E}">
        <p14:creationId xmlns:p14="http://schemas.microsoft.com/office/powerpoint/2010/main" val="1868815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13016</TotalTime>
  <Words>887</Words>
  <Application>Microsoft Office PowerPoint</Application>
  <PresentationFormat>Widescreen</PresentationFormat>
  <Paragraphs>345</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Calibri Light</vt:lpstr>
      <vt:lpstr>Mangal</vt:lpstr>
      <vt:lpstr>Segoe UI</vt:lpstr>
      <vt:lpstr>Tekton Pro</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Streaming Processing with Spark on HDInsight</vt:lpstr>
      <vt:lpstr>PowerPoint Presentation</vt:lpstr>
      <vt:lpstr>PowerPoint Presentation</vt:lpstr>
      <vt:lpstr>PowerPoint Presentation</vt:lpstr>
      <vt:lpstr>PowerPoint Presentation</vt:lpstr>
      <vt:lpstr>Structured Streaming with Spark on HDInsight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Zoiner Tejada</dc:creator>
  <cp:lastModifiedBy>Zoiner Tejada</cp:lastModifiedBy>
  <cp:revision>111</cp:revision>
  <dcterms:created xsi:type="dcterms:W3CDTF">2017-06-09T13:57:55Z</dcterms:created>
  <dcterms:modified xsi:type="dcterms:W3CDTF">2017-08-09T14:59:17Z</dcterms:modified>
</cp:coreProperties>
</file>