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586B75A-687E-405C-8A0B-8D00578BA2C3}" type="datetimeFigureOut">
              <a:rPr lang="en-US" dirty="0"/>
              <a:pPr/>
              <a:t>6/2/2015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6/2/2015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6/2/2015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6/2/2015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6/2/2015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6/2/2015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6/2/2015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dirty="0"/>
              <a:pPr/>
              <a:t>6/2/2015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ES" b="1" dirty="0"/>
              <a:t>SEMAFORO ACTUAL CON SOLUCION A SEMAFORO ECOLOGICO</a:t>
            </a:r>
            <a:r>
              <a:rPr lang="es-MX" dirty="0"/>
              <a:t/>
            </a:r>
            <a:br>
              <a:rPr lang="es-MX" dirty="0"/>
            </a:br>
            <a:endParaRPr lang="es-MX" dirty="0"/>
          </a:p>
        </p:txBody>
      </p:sp>
      <p:sp>
        <p:nvSpPr>
          <p:cNvPr id="3" name="Subtítulo 2"/>
          <p:cNvSpPr>
            <a:spLocks noGrp="1"/>
          </p:cNvSpPr>
          <p:nvPr>
            <p:ph type="subTitle" idx="1"/>
          </p:nvPr>
        </p:nvSpPr>
        <p:spPr/>
        <p:txBody>
          <a:bodyPr/>
          <a:lstStyle/>
          <a:p>
            <a:r>
              <a:rPr lang="es-MX" dirty="0" smtClean="0"/>
              <a:t>Investigación por Antonio Roa</a:t>
            </a:r>
            <a:endParaRPr lang="es-MX" dirty="0"/>
          </a:p>
        </p:txBody>
      </p:sp>
    </p:spTree>
    <p:extLst>
      <p:ext uri="{BB962C8B-B14F-4D97-AF65-F5344CB8AC3E}">
        <p14:creationId xmlns:p14="http://schemas.microsoft.com/office/powerpoint/2010/main" val="370722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u="sng" dirty="0"/>
              <a:t>Marco teórico</a:t>
            </a:r>
            <a:r>
              <a:rPr lang="es-MX" dirty="0"/>
              <a:t/>
            </a:r>
            <a:br>
              <a:rPr lang="es-MX" dirty="0"/>
            </a:br>
            <a:endParaRPr lang="es-MX" dirty="0"/>
          </a:p>
        </p:txBody>
      </p:sp>
      <p:sp>
        <p:nvSpPr>
          <p:cNvPr id="3" name="Marcador de contenido 2"/>
          <p:cNvSpPr>
            <a:spLocks noGrp="1"/>
          </p:cNvSpPr>
          <p:nvPr>
            <p:ph sz="half" idx="1"/>
          </p:nvPr>
        </p:nvSpPr>
        <p:spPr>
          <a:xfrm>
            <a:off x="3471094" y="756537"/>
            <a:ext cx="4180535" cy="5120640"/>
          </a:xfrm>
        </p:spPr>
        <p:txBody>
          <a:bodyPr>
            <a:noAutofit/>
          </a:bodyPr>
          <a:lstStyle/>
          <a:p>
            <a:r>
              <a:rPr lang="es-MX" b="1" dirty="0"/>
              <a:t>INTRODUCCIÓN</a:t>
            </a:r>
            <a:endParaRPr lang="es-MX" dirty="0"/>
          </a:p>
          <a:p>
            <a:pPr algn="just"/>
            <a:r>
              <a:rPr lang="es-MX" sz="1800" dirty="0"/>
              <a:t>Hoy en día, se busca dar solución a cada problema de una manera rápida, eficiente y que se pueda probar antes de incurrir en gastos de implementación elevados. Es por tal motivo que la simulación y el análisis de modelos matemáticos aplicados a situaciones reales, ha cobrado un valor importante para las organizaciones privadas y públicas, que de un modo u otro quieren encontrar soluciones a estos problemas.</a:t>
            </a:r>
          </a:p>
          <a:p>
            <a:endParaRPr lang="es-MX" dirty="0"/>
          </a:p>
        </p:txBody>
      </p:sp>
      <p:sp>
        <p:nvSpPr>
          <p:cNvPr id="4" name="Marcador de contenido 3"/>
          <p:cNvSpPr>
            <a:spLocks noGrp="1"/>
          </p:cNvSpPr>
          <p:nvPr>
            <p:ph sz="half" idx="2"/>
          </p:nvPr>
        </p:nvSpPr>
        <p:spPr>
          <a:xfrm>
            <a:off x="7746519" y="189782"/>
            <a:ext cx="4071669" cy="6547448"/>
          </a:xfrm>
        </p:spPr>
        <p:txBody>
          <a:bodyPr>
            <a:noAutofit/>
          </a:bodyPr>
          <a:lstStyle/>
          <a:p>
            <a:r>
              <a:rPr lang="es-MX" sz="1400" b="1" dirty="0"/>
              <a:t>OBJETIVO GENERAL</a:t>
            </a:r>
            <a:endParaRPr lang="es-MX" sz="1400" dirty="0"/>
          </a:p>
          <a:p>
            <a:pPr algn="just"/>
            <a:r>
              <a:rPr lang="es-MX" sz="1400" dirty="0"/>
              <a:t>Proponer una fuente de alimentación eléctrica, que alimente los semáforos ahorrando el consumo o la explotación de la energía, por este lado se propone celdas solares que es obtener energía por medio de los rayos solares que es algo ergo económico y reutilizar para alimentar una red de semáforos en Nezahualcóyotl.</a:t>
            </a:r>
          </a:p>
          <a:p>
            <a:r>
              <a:rPr lang="es-MX" sz="1400" b="1" dirty="0"/>
              <a:t>OBJETIVOS ESPECÍFICOS</a:t>
            </a:r>
            <a:endParaRPr lang="es-MX" sz="1400" dirty="0"/>
          </a:p>
          <a:p>
            <a:pPr algn="just"/>
            <a:r>
              <a:rPr lang="es-MX" sz="1400" dirty="0"/>
              <a:t>-Realizar un estudio de tiempos en los semáforos de la población objetivo, mediante el uso de la estadística descriptiva, de tal manera que se pueda diagnosticar la situación actual de dicha población respecto al flujo vehicular.</a:t>
            </a:r>
          </a:p>
          <a:p>
            <a:pPr algn="just"/>
            <a:r>
              <a:rPr lang="es-MX" sz="1400" dirty="0"/>
              <a:t>-Utilizar las herramientas estadísticas de la teoría de colas para analizar la situación del flujo vehicular en el sistema previamente definido.</a:t>
            </a:r>
          </a:p>
          <a:p>
            <a:pPr algn="just"/>
            <a:r>
              <a:rPr lang="es-MX" sz="1400" dirty="0"/>
              <a:t>-Desarrollar un modelo de simulación que represente la situación de la población objetivo.</a:t>
            </a:r>
          </a:p>
          <a:p>
            <a:pPr algn="just"/>
            <a:r>
              <a:rPr lang="es-MX" sz="1400" dirty="0"/>
              <a:t>-Validar el modelo de simulación a través del análisis estadístico descriptivo desarrollado, para así, proponer una combinación de buena calidad en los tiempos de los semáforos en pro de mejorar el flujo vial en la población objetivo.</a:t>
            </a:r>
          </a:p>
          <a:p>
            <a:endParaRPr lang="es-MX" sz="1400" dirty="0"/>
          </a:p>
        </p:txBody>
      </p:sp>
    </p:spTree>
    <p:extLst>
      <p:ext uri="{BB962C8B-B14F-4D97-AF65-F5344CB8AC3E}">
        <p14:creationId xmlns:p14="http://schemas.microsoft.com/office/powerpoint/2010/main" val="3205639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Teorías.</a:t>
            </a:r>
            <a:r>
              <a:rPr lang="es-MX" dirty="0"/>
              <a:t/>
            </a:r>
            <a:br>
              <a:rPr lang="es-MX" dirty="0"/>
            </a:br>
            <a:endParaRPr lang="es-MX" dirty="0"/>
          </a:p>
        </p:txBody>
      </p:sp>
      <p:sp>
        <p:nvSpPr>
          <p:cNvPr id="3" name="Marcador de contenido 2"/>
          <p:cNvSpPr>
            <a:spLocks noGrp="1"/>
          </p:cNvSpPr>
          <p:nvPr>
            <p:ph sz="half" idx="1"/>
          </p:nvPr>
        </p:nvSpPr>
        <p:spPr>
          <a:xfrm>
            <a:off x="3600493" y="655608"/>
            <a:ext cx="7311922" cy="3202988"/>
          </a:xfrm>
        </p:spPr>
        <p:txBody>
          <a:bodyPr/>
          <a:lstStyle/>
          <a:p>
            <a:pPr algn="just"/>
            <a:r>
              <a:rPr lang="es-MX" b="1" dirty="0" smtClean="0"/>
              <a:t>TEORÍA DE COLAS</a:t>
            </a:r>
          </a:p>
          <a:p>
            <a:pPr marL="0" indent="0" algn="just">
              <a:buNone/>
            </a:pPr>
            <a:r>
              <a:rPr lang="es-MX" dirty="0" smtClean="0"/>
              <a:t>La </a:t>
            </a:r>
            <a:r>
              <a:rPr lang="es-MX" dirty="0"/>
              <a:t>teoría de colas es el estudio de una técnica basada en la Investigación de operaciones para solucionar problemas que se presentan en las situaciones en las cuales se forman turnos de espera o colas para la prestación de un servicio o ejecución de un </a:t>
            </a:r>
            <a:r>
              <a:rPr lang="es-MX" dirty="0" smtClean="0"/>
              <a:t>trabajo.</a:t>
            </a:r>
            <a:endParaRPr lang="es-MX" dirty="0"/>
          </a:p>
        </p:txBody>
      </p:sp>
      <p:pic>
        <p:nvPicPr>
          <p:cNvPr id="5" name="Imagen 4"/>
          <p:cNvPicPr/>
          <p:nvPr/>
        </p:nvPicPr>
        <p:blipFill rotWithShape="1">
          <a:blip r:embed="rId2"/>
          <a:srcRect l="60993" t="56459" r="9560" b="31983"/>
          <a:stretch/>
        </p:blipFill>
        <p:spPr bwMode="auto">
          <a:xfrm>
            <a:off x="3938670" y="3999100"/>
            <a:ext cx="5791926" cy="164703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04581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Hipótesis</a:t>
            </a:r>
            <a:endParaRPr lang="es-MX" dirty="0"/>
          </a:p>
        </p:txBody>
      </p:sp>
      <p:pic>
        <p:nvPicPr>
          <p:cNvPr id="5" name="Marcador de contenido 4" descr="Como crear un semáforo con CI 555 (Apto para principiantes)"/>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675517" y="1327952"/>
            <a:ext cx="5236234" cy="4397068"/>
          </a:xfrm>
          <a:prstGeom prst="rect">
            <a:avLst/>
          </a:prstGeom>
          <a:noFill/>
          <a:ln>
            <a:noFill/>
          </a:ln>
        </p:spPr>
      </p:pic>
    </p:spTree>
    <p:extLst>
      <p:ext uri="{BB962C8B-B14F-4D97-AF65-F5344CB8AC3E}">
        <p14:creationId xmlns:p14="http://schemas.microsoft.com/office/powerpoint/2010/main" val="1062347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2918" y="1123837"/>
            <a:ext cx="3051113" cy="4601183"/>
          </a:xfrm>
        </p:spPr>
        <p:txBody>
          <a:bodyPr/>
          <a:lstStyle/>
          <a:p>
            <a:r>
              <a:rPr lang="es-MX" b="1" u="sng" dirty="0"/>
              <a:t>Planteamiento del problema.</a:t>
            </a:r>
            <a:r>
              <a:rPr lang="es-MX" dirty="0"/>
              <a:t/>
            </a:r>
            <a:br>
              <a:rPr lang="es-MX" dirty="0"/>
            </a:br>
            <a:endParaRPr lang="es-MX" dirty="0"/>
          </a:p>
        </p:txBody>
      </p:sp>
      <p:sp>
        <p:nvSpPr>
          <p:cNvPr id="3" name="Marcador de contenido 2"/>
          <p:cNvSpPr>
            <a:spLocks noGrp="1"/>
          </p:cNvSpPr>
          <p:nvPr>
            <p:ph idx="1"/>
          </p:nvPr>
        </p:nvSpPr>
        <p:spPr/>
        <p:txBody>
          <a:bodyPr>
            <a:normAutofit/>
          </a:bodyPr>
          <a:lstStyle/>
          <a:p>
            <a:pPr algn="just"/>
            <a:r>
              <a:rPr lang="es-MX" sz="2400" dirty="0"/>
              <a:t>Los apagones afectan a miles de vecinos en algunas ciudades y deja fuera de servicio a cientos de semáforos en diversos barrios del distrito</a:t>
            </a:r>
            <a:r>
              <a:rPr lang="es-MX" sz="2400" dirty="0" smtClean="0"/>
              <a:t>.</a:t>
            </a:r>
          </a:p>
          <a:p>
            <a:pPr marL="0" indent="0">
              <a:buNone/>
            </a:pPr>
            <a:r>
              <a:rPr lang="es-MX" sz="2400" b="1" dirty="0" smtClean="0"/>
              <a:t>Delimitación de la semántica</a:t>
            </a:r>
            <a:endParaRPr lang="es-MX" sz="2400" b="1" dirty="0"/>
          </a:p>
          <a:p>
            <a:pPr algn="just"/>
            <a:r>
              <a:rPr lang="es-MX" sz="2400" dirty="0"/>
              <a:t>Uno de los problemas más destacados en el transito vial se refleja en el EDO. MEXICO que se encarga la secretaria de transporte, la cual su dependencia Sistema de Transporte Masivo y Teleférico del Estado de México, no cumple con el mantenimiento vial ni de semáforos o estructura vial, ya que en diferentes áreas no hay semáforos en funcionamiento y diferentes quejas.</a:t>
            </a:r>
          </a:p>
          <a:p>
            <a:endParaRPr lang="es-MX" sz="2400" dirty="0"/>
          </a:p>
        </p:txBody>
      </p:sp>
    </p:spTree>
    <p:extLst>
      <p:ext uri="{BB962C8B-B14F-4D97-AF65-F5344CB8AC3E}">
        <p14:creationId xmlns:p14="http://schemas.microsoft.com/office/powerpoint/2010/main" val="1195387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869268" y="864108"/>
            <a:ext cx="7315200" cy="5585460"/>
          </a:xfrm>
        </p:spPr>
        <p:txBody>
          <a:bodyPr>
            <a:noAutofit/>
          </a:bodyPr>
          <a:lstStyle/>
          <a:p>
            <a:pPr marL="0" indent="0">
              <a:buNone/>
            </a:pPr>
            <a:r>
              <a:rPr lang="es-MX" sz="2400" b="1" dirty="0"/>
              <a:t>Delimitación en el </a:t>
            </a:r>
            <a:r>
              <a:rPr lang="es-MX" sz="2400" b="1" dirty="0" smtClean="0"/>
              <a:t>espacio</a:t>
            </a:r>
          </a:p>
          <a:p>
            <a:pPr algn="just"/>
            <a:r>
              <a:rPr lang="es-MX" sz="2400" dirty="0"/>
              <a:t>Uno de los problemas a enfrentarnos es el presupuesto de Nezahualcóyotl que no tienen o no egresan recursos para su mantenimiento, mientras que otros municipios como Tecámac, Cuautitlán Izcalli, Tlalnepantla, hay recursos y su mantenimiento es oportuno. </a:t>
            </a:r>
            <a:endParaRPr lang="es-MX" sz="2400" dirty="0" smtClean="0"/>
          </a:p>
          <a:p>
            <a:pPr algn="just"/>
            <a:r>
              <a:rPr lang="es-MX" sz="2400" dirty="0"/>
              <a:t>Pero sería [funcional innovar] y dar una nueva estructura tecnológica con semáforos tecnológicos en el municipio de Nezahualcóyotl ya que su clima del “municipio predominan dos climas: </a:t>
            </a:r>
            <a:r>
              <a:rPr lang="es-MX" sz="2400" dirty="0" err="1"/>
              <a:t>semiseco</a:t>
            </a:r>
            <a:r>
              <a:rPr lang="es-MX" sz="2400" dirty="0"/>
              <a:t> templado con lluvias en verano (verano cálido) en el 99.65% de la superficie municipal y templado subhúmedo  con lluvias en verano (de menor humedad) que corresponde al 0.35% de la superficie municipal.” </a:t>
            </a:r>
            <a:r>
              <a:rPr lang="es-MX" sz="2400" dirty="0" smtClean="0"/>
              <a:t>Secretaria </a:t>
            </a:r>
            <a:r>
              <a:rPr lang="es-MX" sz="2400" dirty="0"/>
              <a:t>de Desarrollo Urbano y Vivienda (29 de octubre de 2004). </a:t>
            </a:r>
          </a:p>
        </p:txBody>
      </p:sp>
    </p:spTree>
    <p:extLst>
      <p:ext uri="{BB962C8B-B14F-4D97-AF65-F5344CB8AC3E}">
        <p14:creationId xmlns:p14="http://schemas.microsoft.com/office/powerpoint/2010/main" val="32107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a:bodyPr>
          <a:lstStyle/>
          <a:p>
            <a:pPr marL="0" indent="0">
              <a:buNone/>
            </a:pPr>
            <a:r>
              <a:rPr lang="es-MX" sz="2400" b="1" dirty="0"/>
              <a:t>Delimitación del </a:t>
            </a:r>
            <a:r>
              <a:rPr lang="es-MX" sz="2400" b="1" dirty="0" smtClean="0"/>
              <a:t>tiempo</a:t>
            </a:r>
          </a:p>
          <a:p>
            <a:pPr algn="just"/>
            <a:r>
              <a:rPr lang="es-MX" sz="2400" dirty="0"/>
              <a:t>En el edo. De </a:t>
            </a:r>
            <a:r>
              <a:rPr lang="es-MX" sz="2400" dirty="0" err="1"/>
              <a:t>mexico</a:t>
            </a:r>
            <a:r>
              <a:rPr lang="es-MX" sz="2400" dirty="0"/>
              <a:t> sobre el transcurso de la historia no ha mantenido una dependencia segura del mantenimiento ha dependido o nacido varios órganos y actualmente el mantenimiento lo operan empresas privadas. Mientras en el D.F. los recursos son más habituales por un organismo CESAC que consiste en “</a:t>
            </a:r>
            <a:r>
              <a:rPr lang="es-ES" sz="2400" dirty="0"/>
              <a:t>Servicios que </a:t>
            </a:r>
            <a:r>
              <a:rPr lang="es-MX" sz="2400" dirty="0"/>
              <a:t>el Gobierno del Distrito Federal presta a través de las Delegaciones Políticas para la gestión de instalación, reparación y mantenimiento de los semáforos viales ubicados en vías secundarias de la Ciudad de  México ante las instancias correspondientes.” (portal del gobierno</a:t>
            </a:r>
            <a:r>
              <a:rPr lang="es-MX" sz="2400" dirty="0" smtClean="0"/>
              <a:t>)</a:t>
            </a:r>
            <a:r>
              <a:rPr lang="es-MX" sz="2400" dirty="0"/>
              <a:t/>
            </a:r>
            <a:br>
              <a:rPr lang="es-MX" sz="2400" dirty="0"/>
            </a:br>
            <a:endParaRPr lang="es-MX" sz="2400" dirty="0" smtClean="0"/>
          </a:p>
          <a:p>
            <a:endParaRPr lang="es-MX" sz="2400" dirty="0"/>
          </a:p>
        </p:txBody>
      </p:sp>
    </p:spTree>
    <p:extLst>
      <p:ext uri="{BB962C8B-B14F-4D97-AF65-F5344CB8AC3E}">
        <p14:creationId xmlns:p14="http://schemas.microsoft.com/office/powerpoint/2010/main" val="1935823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Opciones tópicas</a:t>
            </a:r>
          </a:p>
        </p:txBody>
      </p:sp>
      <p:sp>
        <p:nvSpPr>
          <p:cNvPr id="3" name="Marcador de contenido 2"/>
          <p:cNvSpPr>
            <a:spLocks noGrp="1"/>
          </p:cNvSpPr>
          <p:nvPr>
            <p:ph idx="1"/>
          </p:nvPr>
        </p:nvSpPr>
        <p:spPr/>
        <p:txBody>
          <a:bodyPr>
            <a:normAutofit/>
          </a:bodyPr>
          <a:lstStyle/>
          <a:p>
            <a:r>
              <a:rPr lang="es-MX" sz="2400" i="1" dirty="0"/>
              <a:t>“</a:t>
            </a:r>
            <a:r>
              <a:rPr lang="es-MX" sz="2400" i="1" dirty="0" err="1"/>
              <a:t>Neza</a:t>
            </a:r>
            <a:r>
              <a:rPr lang="es-MX" sz="2400" i="1" dirty="0"/>
              <a:t> se queda sin semáforos, denuncian</a:t>
            </a:r>
            <a:endParaRPr lang="es-MX" sz="2400" dirty="0"/>
          </a:p>
          <a:p>
            <a:r>
              <a:rPr lang="es-MX" sz="2400" i="1" dirty="0"/>
              <a:t>Sobre todo en los cruces de </a:t>
            </a:r>
            <a:r>
              <a:rPr lang="es-MX" sz="2400" i="1" dirty="0" err="1"/>
              <a:t>Chimalhuacan</a:t>
            </a:r>
            <a:r>
              <a:rPr lang="es-MX" sz="2400" i="1" dirty="0"/>
              <a:t> y Avenida </a:t>
            </a:r>
            <a:r>
              <a:rPr lang="es-MX" sz="2400" i="1" dirty="0" err="1"/>
              <a:t>Pantitlán</a:t>
            </a:r>
            <a:r>
              <a:rPr lang="es-MX" sz="2400" i="1" dirty="0"/>
              <a:t>, de acuerdo con el denunciante, "</a:t>
            </a:r>
            <a:r>
              <a:rPr lang="es-MX" sz="2400" b="1" i="1" dirty="0"/>
              <a:t>nunca funcionan</a:t>
            </a:r>
            <a:r>
              <a:rPr lang="es-MX" sz="2400" i="1" dirty="0"/>
              <a:t> y cuando se reporta la oficina de tránsito, sólo dicen que es una empresa la que los opera"” (</a:t>
            </a:r>
            <a:r>
              <a:rPr lang="es-MX" sz="2400" dirty="0"/>
              <a:t>09 de diciembre 2012, portal universal)</a:t>
            </a:r>
          </a:p>
          <a:p>
            <a:endParaRPr lang="es-MX" sz="2400" dirty="0"/>
          </a:p>
        </p:txBody>
      </p:sp>
    </p:spTree>
    <p:extLst>
      <p:ext uri="{BB962C8B-B14F-4D97-AF65-F5344CB8AC3E}">
        <p14:creationId xmlns:p14="http://schemas.microsoft.com/office/powerpoint/2010/main" val="1654898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a:bodyPr>
          <a:lstStyle/>
          <a:p>
            <a:pPr marL="0" indent="0">
              <a:buNone/>
            </a:pPr>
            <a:r>
              <a:rPr lang="es-MX" sz="2400" dirty="0"/>
              <a:t>Delimitación de </a:t>
            </a:r>
            <a:r>
              <a:rPr lang="es-MX" sz="2400" dirty="0" smtClean="0"/>
              <a:t>recursos</a:t>
            </a:r>
          </a:p>
          <a:p>
            <a:r>
              <a:rPr lang="es-MX" sz="2400" dirty="0"/>
              <a:t>Uno de los problemas a enfrentarnos es el presupuesto de Nezahualcóyotl que no tienen o no egresan recursos para su mantenimiento, mientras que otros municipios como Tecámac, Cuautitlán Izcalli, Tlalnepantla, hay recursos y su mantenimiento es oportuno.</a:t>
            </a:r>
          </a:p>
        </p:txBody>
      </p:sp>
    </p:spTree>
    <p:extLst>
      <p:ext uri="{BB962C8B-B14F-4D97-AF65-F5344CB8AC3E}">
        <p14:creationId xmlns:p14="http://schemas.microsoft.com/office/powerpoint/2010/main" val="545721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pPr marL="0" indent="0">
              <a:buNone/>
            </a:pPr>
            <a:r>
              <a:rPr lang="es-MX" b="1" dirty="0"/>
              <a:t>Viabilidad del proyecto ante dicha problemática.</a:t>
            </a:r>
          </a:p>
          <a:p>
            <a:pPr algn="just"/>
            <a:r>
              <a:rPr lang="es-MX" dirty="0"/>
              <a:t>Muchas empresas competitivas como </a:t>
            </a:r>
            <a:r>
              <a:rPr lang="es-MX" dirty="0" err="1"/>
              <a:t>trafictec</a:t>
            </a:r>
            <a:r>
              <a:rPr lang="es-MX" dirty="0"/>
              <a:t> utilizan tecnología GPS para la coordinación satelital y ver la cantidad de tráfico y distribuirla y el uso de la tecnología LED que consume menos consumo de energía utilizando por cada lámpara 12 VCD lo cual un semáforo consume solo 36 VCD lo cual una fotocelda solar puede guardar y perdurar y ahorrar bastante energía, ya que solo ocuparía la luz solar y no la electricidad urbana. Al crear una infraestructura de panel solar con luz </a:t>
            </a:r>
            <a:r>
              <a:rPr lang="es-MX" dirty="0" err="1"/>
              <a:t>led</a:t>
            </a:r>
            <a:r>
              <a:rPr lang="es-MX" dirty="0"/>
              <a:t> ayudaría al problema de la carga eléctrica y contaminación que esta genera. (Empresa </a:t>
            </a:r>
            <a:r>
              <a:rPr lang="es-MX" dirty="0" err="1"/>
              <a:t>trafitec</a:t>
            </a:r>
            <a:r>
              <a:rPr lang="es-MX" dirty="0"/>
              <a:t>)</a:t>
            </a:r>
          </a:p>
          <a:p>
            <a:endParaRPr lang="es-MX" dirty="0"/>
          </a:p>
        </p:txBody>
      </p:sp>
    </p:spTree>
    <p:extLst>
      <p:ext uri="{BB962C8B-B14F-4D97-AF65-F5344CB8AC3E}">
        <p14:creationId xmlns:p14="http://schemas.microsoft.com/office/powerpoint/2010/main" val="849784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34555" t="57976" r="34409" b="11404"/>
          <a:stretch/>
        </p:blipFill>
        <p:spPr>
          <a:xfrm>
            <a:off x="1447799" y="29133"/>
            <a:ext cx="7191376" cy="6828867"/>
          </a:xfrm>
          <a:prstGeom prst="rect">
            <a:avLst/>
          </a:prstGeom>
        </p:spPr>
      </p:pic>
    </p:spTree>
    <p:extLst>
      <p:ext uri="{BB962C8B-B14F-4D97-AF65-F5344CB8AC3E}">
        <p14:creationId xmlns:p14="http://schemas.microsoft.com/office/powerpoint/2010/main" val="1449726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57225" y="266700"/>
            <a:ext cx="10839450" cy="5355312"/>
          </a:xfrm>
          <a:prstGeom prst="rect">
            <a:avLst/>
          </a:prstGeom>
          <a:noFill/>
        </p:spPr>
        <p:txBody>
          <a:bodyPr wrap="square" rtlCol="0">
            <a:spAutoFit/>
          </a:bodyPr>
          <a:lstStyle/>
          <a:p>
            <a:r>
              <a:rPr lang="es-MX" b="1" dirty="0"/>
              <a:t>Glosario.</a:t>
            </a:r>
            <a:endParaRPr lang="es-MX" dirty="0"/>
          </a:p>
          <a:p>
            <a:r>
              <a:rPr lang="es-MX" dirty="0"/>
              <a:t>GPS Las siglas </a:t>
            </a:r>
            <a:r>
              <a:rPr lang="es-MX" b="1" dirty="0"/>
              <a:t>GPS</a:t>
            </a:r>
            <a:r>
              <a:rPr lang="es-MX" dirty="0"/>
              <a:t> se corresponden con "</a:t>
            </a:r>
            <a:r>
              <a:rPr lang="es-MX" i="1" dirty="0"/>
              <a:t>Global </a:t>
            </a:r>
            <a:r>
              <a:rPr lang="es-MX" i="1" dirty="0" err="1"/>
              <a:t>Positioning</a:t>
            </a:r>
            <a:r>
              <a:rPr lang="es-MX" i="1" dirty="0"/>
              <a:t> </a:t>
            </a:r>
            <a:r>
              <a:rPr lang="es-MX" i="1" dirty="0" err="1"/>
              <a:t>System</a:t>
            </a:r>
            <a:r>
              <a:rPr lang="es-MX" dirty="0"/>
              <a:t>" que significa </a:t>
            </a:r>
            <a:r>
              <a:rPr lang="es-MX" b="1" dirty="0"/>
              <a:t>Sistema de Posicionamiento Global</a:t>
            </a:r>
            <a:r>
              <a:rPr lang="es-MX" dirty="0"/>
              <a:t>(aunque sus siglas GPS se han popularizado el producto en el mundo comercial</a:t>
            </a:r>
            <a:r>
              <a:rPr lang="es-MX" dirty="0" smtClean="0"/>
              <a:t>.</a:t>
            </a:r>
            <a:br>
              <a:rPr lang="es-MX" dirty="0" smtClean="0"/>
            </a:br>
            <a:endParaRPr lang="es-MX" dirty="0"/>
          </a:p>
          <a:p>
            <a:r>
              <a:rPr lang="es-MX" dirty="0"/>
              <a:t>LED Sigla de la expresión inglesa </a:t>
            </a:r>
            <a:r>
              <a:rPr lang="es-MX" i="1" dirty="0"/>
              <a:t>light-</a:t>
            </a:r>
            <a:r>
              <a:rPr lang="es-MX" i="1" dirty="0" err="1"/>
              <a:t>emitting</a:t>
            </a:r>
            <a:r>
              <a:rPr lang="es-MX" i="1" dirty="0"/>
              <a:t> </a:t>
            </a:r>
            <a:r>
              <a:rPr lang="es-MX" i="1" dirty="0" err="1"/>
              <a:t>diode</a:t>
            </a:r>
            <a:r>
              <a:rPr lang="es-MX" dirty="0"/>
              <a:t>, ‘diodo emisor de luz’, que es un tipo de diodo empleado en computadoras, paneles </a:t>
            </a:r>
            <a:r>
              <a:rPr lang="es-MX" dirty="0" smtClean="0"/>
              <a:t>numéricos.</a:t>
            </a:r>
            <a:br>
              <a:rPr lang="es-MX" dirty="0" smtClean="0"/>
            </a:br>
            <a:endParaRPr lang="es-MX" dirty="0"/>
          </a:p>
          <a:p>
            <a:r>
              <a:rPr lang="es-MX" dirty="0"/>
              <a:t>VCD Voltaje de corriente directa. </a:t>
            </a:r>
            <a:r>
              <a:rPr lang="es-MX" dirty="0" smtClean="0"/>
              <a:t/>
            </a:r>
            <a:br>
              <a:rPr lang="es-MX" dirty="0" smtClean="0"/>
            </a:br>
            <a:endParaRPr lang="es-MX" dirty="0"/>
          </a:p>
          <a:p>
            <a:r>
              <a:rPr lang="es-MX" dirty="0"/>
              <a:t>INFRACESTRUCTURA Conjunto de medios técnicos, servicios e instalaciones necesarios para el desarrollo de una actividad o para que un lugar pueda ser utilizado</a:t>
            </a:r>
            <a:r>
              <a:rPr lang="es-MX" dirty="0" smtClean="0"/>
              <a:t>.</a:t>
            </a:r>
            <a:br>
              <a:rPr lang="es-MX" dirty="0" smtClean="0"/>
            </a:br>
            <a:endParaRPr lang="es-MX" dirty="0"/>
          </a:p>
          <a:p>
            <a:r>
              <a:rPr lang="es-MX" dirty="0"/>
              <a:t>CESAC </a:t>
            </a:r>
            <a:r>
              <a:rPr lang="es-ES" dirty="0"/>
              <a:t>Ley Orgánica de la Administración Pública del Distrito Federal.- Artículos 27, fracciones IV y VI; 39, fracción XXXII.</a:t>
            </a:r>
            <a:endParaRPr lang="es-MX" dirty="0"/>
          </a:p>
          <a:p>
            <a:r>
              <a:rPr lang="es-ES" dirty="0"/>
              <a:t>·         Ley de Procedimiento Administrativo del Distrito Federal.- Artículo 6, fracción VIII; 9; 29, fracción I, II, III, IV V y VI; 32; 34; 39, fracción VI; IX y X; 40; 43; 46; 52; 59; 86 y 87, fracción I, II, III y IV.</a:t>
            </a:r>
            <a:endParaRPr lang="es-MX" dirty="0"/>
          </a:p>
          <a:p>
            <a:r>
              <a:rPr lang="es-ES" dirty="0"/>
              <a:t>·         Reglamento Interior de la Administración Pública del Distrito Federal.- Artículos 58, fracciones IV, V y VI y 127, fracción II.</a:t>
            </a:r>
            <a:endParaRPr lang="es-MX" dirty="0"/>
          </a:p>
          <a:p>
            <a:endParaRPr lang="es-MX" dirty="0"/>
          </a:p>
        </p:txBody>
      </p:sp>
    </p:spTree>
    <p:extLst>
      <p:ext uri="{BB962C8B-B14F-4D97-AF65-F5344CB8AC3E}">
        <p14:creationId xmlns:p14="http://schemas.microsoft.com/office/powerpoint/2010/main" val="2542866152"/>
      </p:ext>
    </p:extLst>
  </p:cSld>
  <p:clrMapOvr>
    <a:masterClrMapping/>
  </p:clrMapOvr>
</p:sld>
</file>

<file path=ppt/theme/theme1.xml><?xml version="1.0" encoding="utf-8"?>
<a:theme xmlns:a="http://schemas.openxmlformats.org/drawingml/2006/main" name="Marco">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docProps/app.xml><?xml version="1.0" encoding="utf-8"?>
<Properties xmlns="http://schemas.openxmlformats.org/officeDocument/2006/extended-properties" xmlns:vt="http://schemas.openxmlformats.org/officeDocument/2006/docPropsVTypes">
  <Template>TM03457475[[fn=Marco]]</Template>
  <TotalTime>85</TotalTime>
  <Words>823</Words>
  <Application>Microsoft Office PowerPoint</Application>
  <PresentationFormat>Panorámica</PresentationFormat>
  <Paragraphs>40</Paragraphs>
  <Slides>12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Corbel</vt:lpstr>
      <vt:lpstr>Wingdings 2</vt:lpstr>
      <vt:lpstr>Marco</vt:lpstr>
      <vt:lpstr>SEMAFORO ACTUAL CON SOLUCION A SEMAFORO ECOLOGICO </vt:lpstr>
      <vt:lpstr>Planteamiento del problema. </vt:lpstr>
      <vt:lpstr>Presentación de PowerPoint</vt:lpstr>
      <vt:lpstr>Presentación de PowerPoint</vt:lpstr>
      <vt:lpstr>Opciones tópicas</vt:lpstr>
      <vt:lpstr>Presentación de PowerPoint</vt:lpstr>
      <vt:lpstr>Presentación de PowerPoint</vt:lpstr>
      <vt:lpstr>Presentación de PowerPoint</vt:lpstr>
      <vt:lpstr>Presentación de PowerPoint</vt:lpstr>
      <vt:lpstr>Marco teórico </vt:lpstr>
      <vt:lpstr>Teorías. </vt:lpstr>
      <vt:lpstr>Hipótesis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SEMAFORO ACTUAL CON SOLUCION A SEMAFORO ECOLOGICO</dc:title>
  <dc:creator>Luis Antonio Roa Juarez Frias</dc:creator>
  <cp:lastModifiedBy>Luis Antonio Roa Juarez Frias</cp:lastModifiedBy>
  <cp:revision>6</cp:revision>
  <dcterms:created xsi:type="dcterms:W3CDTF">2015-02-10T05:31:45Z</dcterms:created>
  <dcterms:modified xsi:type="dcterms:W3CDTF">2015-06-02T07:21:33Z</dcterms:modified>
</cp:coreProperties>
</file>