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0"/>
  </p:notesMasterIdLst>
  <p:sldIdLst>
    <p:sldId id="256" r:id="rId2"/>
    <p:sldId id="260" r:id="rId3"/>
    <p:sldId id="262" r:id="rId4"/>
    <p:sldId id="261" r:id="rId5"/>
    <p:sldId id="263" r:id="rId6"/>
    <p:sldId id="311" r:id="rId7"/>
    <p:sldId id="277" r:id="rId8"/>
    <p:sldId id="312" r:id="rId9"/>
    <p:sldId id="286" r:id="rId10"/>
    <p:sldId id="278" r:id="rId11"/>
    <p:sldId id="264" r:id="rId12"/>
    <p:sldId id="314" r:id="rId13"/>
    <p:sldId id="313" r:id="rId14"/>
    <p:sldId id="265" r:id="rId15"/>
    <p:sldId id="266" r:id="rId16"/>
    <p:sldId id="315" r:id="rId17"/>
    <p:sldId id="276" r:id="rId18"/>
    <p:sldId id="268" r:id="rId19"/>
    <p:sldId id="316" r:id="rId20"/>
    <p:sldId id="317" r:id="rId21"/>
    <p:sldId id="318" r:id="rId22"/>
    <p:sldId id="269" r:id="rId23"/>
    <p:sldId id="270" r:id="rId24"/>
    <p:sldId id="271" r:id="rId25"/>
    <p:sldId id="272" r:id="rId26"/>
    <p:sldId id="275" r:id="rId27"/>
    <p:sldId id="273" r:id="rId28"/>
    <p:sldId id="274" r:id="rId29"/>
    <p:sldId id="279" r:id="rId30"/>
    <p:sldId id="281" r:id="rId31"/>
    <p:sldId id="283" r:id="rId32"/>
    <p:sldId id="282" r:id="rId33"/>
    <p:sldId id="319" r:id="rId34"/>
    <p:sldId id="284" r:id="rId35"/>
    <p:sldId id="287" r:id="rId36"/>
    <p:sldId id="332" r:id="rId37"/>
    <p:sldId id="285" r:id="rId38"/>
    <p:sldId id="288" r:id="rId39"/>
    <p:sldId id="320" r:id="rId40"/>
    <p:sldId id="321" r:id="rId41"/>
    <p:sldId id="322" r:id="rId42"/>
    <p:sldId id="325" r:id="rId43"/>
    <p:sldId id="291" r:id="rId44"/>
    <p:sldId id="292" r:id="rId45"/>
    <p:sldId id="293" r:id="rId46"/>
    <p:sldId id="326" r:id="rId47"/>
    <p:sldId id="327" r:id="rId48"/>
    <p:sldId id="328" r:id="rId49"/>
    <p:sldId id="329" r:id="rId50"/>
    <p:sldId id="330" r:id="rId51"/>
    <p:sldId id="331" r:id="rId52"/>
    <p:sldId id="323" r:id="rId53"/>
    <p:sldId id="324" r:id="rId54"/>
    <p:sldId id="294" r:id="rId55"/>
    <p:sldId id="295" r:id="rId56"/>
    <p:sldId id="303" r:id="rId57"/>
    <p:sldId id="304" r:id="rId58"/>
    <p:sldId id="305" r:id="rId59"/>
    <p:sldId id="306" r:id="rId60"/>
    <p:sldId id="307" r:id="rId61"/>
    <p:sldId id="296" r:id="rId62"/>
    <p:sldId id="297" r:id="rId63"/>
    <p:sldId id="301" r:id="rId64"/>
    <p:sldId id="302" r:id="rId65"/>
    <p:sldId id="298" r:id="rId66"/>
    <p:sldId id="299" r:id="rId67"/>
    <p:sldId id="300" r:id="rId68"/>
    <p:sldId id="308" r:id="rId6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75A9C-367A-474E-997B-390F29C5D353}" type="datetimeFigureOut">
              <a:rPr lang="es-MX" smtClean="0"/>
              <a:t>10/03/2015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4E49B-5097-45D0-B729-E9B0CC6B0D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947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497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6389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786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4478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668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2940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6496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4053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6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5702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664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523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5780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783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326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636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0098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0530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0024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5936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440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64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7337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9470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20419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2292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274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9356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26683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3450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3271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2892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5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01054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7393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573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2252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288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20994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1567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447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4764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Paso de Objetos </a:t>
            </a:r>
            <a:r>
              <a:rPr lang="es-MX" smtClean="0"/>
              <a:t>entre Actividades: http://hmkcode.com/android-passing-java-object-another-activity/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9319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Los nombres son </a:t>
            </a:r>
            <a:r>
              <a:rPr lang="es-MX" dirty="0" err="1" smtClean="0"/>
              <a:t>imporntantes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27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1360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Los nombres son </a:t>
            </a:r>
            <a:r>
              <a:rPr lang="es-MX" smtClean="0"/>
              <a:t>imporntantes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5017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Los nombres son </a:t>
            </a:r>
            <a:r>
              <a:rPr lang="es-MX" smtClean="0"/>
              <a:t>imporntantes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93320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 se hace con </a:t>
            </a:r>
            <a:r>
              <a:rPr lang="es-MX" smtClean="0"/>
              <a:t>findElement</a:t>
            </a:r>
            <a:r>
              <a:rPr lang="es-MX" baseline="0" smtClean="0"/>
              <a:t>ById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3240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 se hace con </a:t>
            </a:r>
            <a:r>
              <a:rPr lang="es-MX" smtClean="0"/>
              <a:t>findElement</a:t>
            </a:r>
            <a:r>
              <a:rPr lang="es-MX" baseline="0" smtClean="0"/>
              <a:t>ById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53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5169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 se hace con </a:t>
            </a:r>
            <a:r>
              <a:rPr lang="es-MX" dirty="0" err="1" smtClean="0"/>
              <a:t>findElement</a:t>
            </a:r>
            <a:r>
              <a:rPr lang="es-MX" baseline="0" dirty="0" err="1" smtClean="0"/>
              <a:t>ById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54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03837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 se hace con </a:t>
            </a:r>
            <a:r>
              <a:rPr lang="es-MX" smtClean="0"/>
              <a:t>findElement</a:t>
            </a:r>
            <a:r>
              <a:rPr lang="es-MX" baseline="0" smtClean="0"/>
              <a:t>ById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55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4791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 se hace con </a:t>
            </a:r>
            <a:r>
              <a:rPr lang="es-MX" smtClean="0"/>
              <a:t>findElement</a:t>
            </a:r>
            <a:r>
              <a:rPr lang="es-MX" baseline="0" smtClean="0"/>
              <a:t>ById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56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13142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 se hace con </a:t>
            </a:r>
            <a:r>
              <a:rPr lang="es-MX" smtClean="0"/>
              <a:t>findElement</a:t>
            </a:r>
            <a:r>
              <a:rPr lang="es-MX" baseline="0" smtClean="0"/>
              <a:t>ById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57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80563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 se hace con </a:t>
            </a:r>
            <a:r>
              <a:rPr lang="es-MX" smtClean="0"/>
              <a:t>findElement</a:t>
            </a:r>
            <a:r>
              <a:rPr lang="es-MX" baseline="0" smtClean="0"/>
              <a:t>ById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58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22426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 se hace con </a:t>
            </a:r>
            <a:r>
              <a:rPr lang="es-MX" smtClean="0"/>
              <a:t>findElement</a:t>
            </a:r>
            <a:r>
              <a:rPr lang="es-MX" baseline="0" smtClean="0"/>
              <a:t>ById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59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0181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3796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 se hace con </a:t>
            </a:r>
            <a:r>
              <a:rPr lang="es-MX" smtClean="0"/>
              <a:t>findElement</a:t>
            </a:r>
            <a:r>
              <a:rPr lang="es-MX" baseline="0" smtClean="0"/>
              <a:t>ById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60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48604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 se hace con </a:t>
            </a:r>
            <a:r>
              <a:rPr lang="es-MX" smtClean="0"/>
              <a:t>findElement</a:t>
            </a:r>
            <a:r>
              <a:rPr lang="es-MX" baseline="0" smtClean="0"/>
              <a:t>ById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61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81693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 se hace con </a:t>
            </a:r>
            <a:r>
              <a:rPr lang="es-MX" smtClean="0"/>
              <a:t>findElement</a:t>
            </a:r>
            <a:r>
              <a:rPr lang="es-MX" baseline="0" smtClean="0"/>
              <a:t>ById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62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0210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 se hace con </a:t>
            </a:r>
            <a:r>
              <a:rPr lang="es-MX" smtClean="0"/>
              <a:t>findElement</a:t>
            </a:r>
            <a:r>
              <a:rPr lang="es-MX" baseline="0" smtClean="0"/>
              <a:t>ById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63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6135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 se hace con </a:t>
            </a:r>
            <a:r>
              <a:rPr lang="es-MX" smtClean="0"/>
              <a:t>findElement</a:t>
            </a:r>
            <a:r>
              <a:rPr lang="es-MX" baseline="0" smtClean="0"/>
              <a:t>ById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64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0751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 se hace con </a:t>
            </a:r>
            <a:r>
              <a:rPr lang="es-MX" smtClean="0"/>
              <a:t>findElement</a:t>
            </a:r>
            <a:r>
              <a:rPr lang="es-MX" baseline="0" smtClean="0"/>
              <a:t>ById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65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833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 se hace con </a:t>
            </a:r>
            <a:r>
              <a:rPr lang="es-MX" smtClean="0"/>
              <a:t>findElement</a:t>
            </a:r>
            <a:r>
              <a:rPr lang="es-MX" baseline="0" smtClean="0"/>
              <a:t>ById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66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15038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 se hace con </a:t>
            </a:r>
            <a:r>
              <a:rPr lang="es-MX" smtClean="0"/>
              <a:t>findElement</a:t>
            </a:r>
            <a:r>
              <a:rPr lang="es-MX" baseline="0" smtClean="0"/>
              <a:t>ById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67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3055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Esto se hace con </a:t>
            </a:r>
            <a:r>
              <a:rPr lang="es-MX" smtClean="0"/>
              <a:t>findElement</a:t>
            </a:r>
            <a:r>
              <a:rPr lang="es-MX" baseline="0" smtClean="0"/>
              <a:t>ById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68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662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384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506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http://developer.android.com/guide/components/intents-filters.html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4E49B-5097-45D0-B729-E9B0CC6B0DDD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98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2A8A0B-BB26-4217-A19B-ED1536E9BDA6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24609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F24-5321-49D4-8FFE-5EB1ABC34AA2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658860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79A-570A-4829-8ADF-09BF492BD549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033683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82FA-E758-4078-8844-3A42C1533504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01863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83B-589E-4D20-BC51-C7AAB81ED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013056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90E3-6572-4CE4-A2FC-8216629EE7EC}" type="datetime1">
              <a:rPr lang="es-MX" smtClean="0"/>
              <a:t>10/03/2015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155412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05F5-76C7-429D-B7F8-505D678348F3}" type="datetime1">
              <a:rPr lang="es-MX" smtClean="0"/>
              <a:t>10/03/2015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951105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493B-DFDE-4E37-BE8A-191816A8251F}" type="datetime1">
              <a:rPr lang="es-MX" smtClean="0"/>
              <a:t>10/03/2015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1051745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445F-3152-4D66-9417-107A2842FE26}" type="datetime1">
              <a:rPr lang="es-MX" smtClean="0"/>
              <a:t>10/03/2015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225013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7719-BAC1-405E-8687-5ABFCE7B7BAF}" type="datetime1">
              <a:rPr lang="es-MX" smtClean="0"/>
              <a:t>10/03/2015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563005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E3CF-1723-4644-B957-0C550DD47D18}" type="datetime1">
              <a:rPr lang="es-MX" smtClean="0"/>
              <a:t>10/03/2015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74558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BA5B91-D229-4600-AD5C-349F36ADAC95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MX" smtClean="0"/>
              <a:t>M.C Ivan Rivalcoba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EA3A06-50E8-45F0-9692-95DC93390636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2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checker/>
  </p:transition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4.png"/><Relationship Id="rId4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55.png"/><Relationship Id="rId4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tm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mp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mp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tmp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mp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tmp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tmp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mp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tmp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Desarrollo de Aplicaciones para Dispositivos Móviles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MX" b="1" dirty="0" smtClean="0"/>
              <a:t>Unidad 2-5</a:t>
            </a:r>
          </a:p>
          <a:p>
            <a:pPr algn="ctr"/>
            <a:r>
              <a:rPr lang="es-MX" b="1" dirty="0" err="1" smtClean="0"/>
              <a:t>PutExtras</a:t>
            </a:r>
            <a:endParaRPr lang="es-MX" b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1A1F-51A9-4608-9138-BFB6B7245F75}" type="datetime1">
              <a:rPr lang="es-MX" smtClean="0"/>
              <a:t>10/03/2015</a:t>
            </a:fld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1</a:t>
            </a:fld>
            <a:endParaRPr lang="es-MX"/>
          </a:p>
        </p:txBody>
      </p:sp>
      <p:pic>
        <p:nvPicPr>
          <p:cNvPr id="1026" name="Picture 2" descr="http://www.fonehouse.co.uk/EcommerceSite/media/ImageLibrary/Blog/January%202013/The%20fascinating%20story%20behind%20Android's%20iconic%20masc/Final-version-of-Android-masc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37" y="885025"/>
            <a:ext cx="4051348" cy="2700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43962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2985039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3. Agregar finalmente el logo de Chedraui y al momento se deberá tener la siguiente vista. </a:t>
            </a:r>
            <a:r>
              <a:rPr lang="es-MX" sz="2500" b="1" dirty="0" smtClean="0">
                <a:solidFill>
                  <a:srgbClr val="002060"/>
                </a:solidFill>
              </a:rPr>
              <a:t>TODO: continuar</a:t>
            </a:r>
            <a:endParaRPr lang="es-MX" sz="25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10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98" y="1763818"/>
            <a:ext cx="4695390" cy="4063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59125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286000"/>
            <a:ext cx="7543391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4. Crear una segunda actividad llamada </a:t>
            </a:r>
            <a:r>
              <a:rPr lang="es-MX" sz="2500" b="1" dirty="0" err="1" smtClean="0">
                <a:solidFill>
                  <a:schemeClr val="accent4">
                    <a:lumMod val="50000"/>
                  </a:schemeClr>
                </a:solidFill>
              </a:rPr>
              <a:t>Product_info</a:t>
            </a:r>
            <a:r>
              <a:rPr lang="es-MX" sz="2500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11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9" y="2897309"/>
            <a:ext cx="6626236" cy="3324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210036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6" y="2286000"/>
            <a:ext cx="224806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La interfaz deberá lucir de esta manera: Los primeros seis elementos son </a:t>
            </a:r>
            <a:r>
              <a:rPr lang="es-MX" sz="2500" b="1" dirty="0" err="1" smtClean="0">
                <a:solidFill>
                  <a:schemeClr val="accent3">
                    <a:lumMod val="75000"/>
                  </a:schemeClr>
                </a:solidFill>
              </a:rPr>
              <a:t>TextViews</a:t>
            </a:r>
            <a:r>
              <a:rPr lang="es-MX" sz="2500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12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65" y="1732586"/>
            <a:ext cx="2591585" cy="1856775"/>
          </a:xfrm>
          <a:prstGeom prst="rect">
            <a:avLst/>
          </a:prstGeom>
        </p:spPr>
      </p:pic>
      <p:pic>
        <p:nvPicPr>
          <p:cNvPr id="10" name="Imagen 9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04" y="1732586"/>
            <a:ext cx="261021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7408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286000"/>
            <a:ext cx="7543391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4. Agregar los siguientes controles al </a:t>
            </a:r>
            <a:r>
              <a:rPr lang="es-MX" sz="2500" b="1" dirty="0" err="1" smtClean="0">
                <a:solidFill>
                  <a:schemeClr val="accent4">
                    <a:lumMod val="50000"/>
                  </a:schemeClr>
                </a:solidFill>
              </a:rPr>
              <a:t>layout</a:t>
            </a:r>
            <a:r>
              <a:rPr lang="es-MX" sz="2500" dirty="0" smtClean="0">
                <a:solidFill>
                  <a:srgbClr val="002060"/>
                </a:solidFill>
              </a:rPr>
              <a:t>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13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65" y="2842263"/>
            <a:ext cx="5862131" cy="34670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0793597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286000"/>
            <a:ext cx="7543391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4. cont.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73" y="2286000"/>
            <a:ext cx="6216773" cy="3773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73155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1774209"/>
            <a:ext cx="7543391" cy="45351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4. cont.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06" y="2343441"/>
            <a:ext cx="6495636" cy="3915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10433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1774209"/>
            <a:ext cx="7543391" cy="45351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4. cont.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3" y="2663845"/>
            <a:ext cx="6824384" cy="2358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316909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1774209"/>
            <a:ext cx="7543391" cy="45351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4. cont.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03" y="2084833"/>
            <a:ext cx="4262757" cy="3994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545671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5. El siguiente paso será construir los modelos de nuestra aplicación, para ello agregar una nueva clase dentro del paquete </a:t>
            </a:r>
            <a:r>
              <a:rPr lang="es-MX" sz="2500" b="1" dirty="0" err="1" smtClean="0">
                <a:solidFill>
                  <a:schemeClr val="accent5">
                    <a:lumMod val="50000"/>
                  </a:schemeClr>
                </a:solidFill>
              </a:rPr>
              <a:t>com.rivalcoba.models</a:t>
            </a:r>
            <a:r>
              <a:rPr lang="es-MX" sz="25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MX" sz="2500" dirty="0">
                <a:solidFill>
                  <a:srgbClr val="002060"/>
                </a:solidFill>
              </a:rPr>
              <a:t>llamada</a:t>
            </a:r>
            <a:r>
              <a:rPr lang="es-MX" sz="25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MX" sz="2500" b="1" dirty="0" err="1" smtClean="0">
                <a:solidFill>
                  <a:schemeClr val="accent5">
                    <a:lumMod val="50000"/>
                  </a:schemeClr>
                </a:solidFill>
              </a:rPr>
              <a:t>product</a:t>
            </a:r>
            <a:endParaRPr lang="es-MX" sz="25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4" y="3732557"/>
            <a:ext cx="7513772" cy="227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13125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5. En esta ventana seleccionamos </a:t>
            </a:r>
            <a:r>
              <a:rPr lang="es-MX" sz="2500" b="1" dirty="0" err="1" smtClean="0">
                <a:solidFill>
                  <a:srgbClr val="002060"/>
                </a:solidFill>
              </a:rPr>
              <a:t>main</a:t>
            </a:r>
            <a:r>
              <a:rPr lang="es-MX" sz="2500" dirty="0" smtClean="0">
                <a:solidFill>
                  <a:srgbClr val="002060"/>
                </a:solidFill>
              </a:rPr>
              <a:t>.</a:t>
            </a:r>
            <a:endParaRPr lang="es-MX" sz="25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29" y="2706742"/>
            <a:ext cx="6451572" cy="29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5295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286000"/>
            <a:ext cx="7543391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En la anterior práctica se estudió la forma de recibir un resultado de una actividad secundaria, sin embargo muchas veces el paso de información se requiere de manera bidireccional.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sp>
        <p:nvSpPr>
          <p:cNvPr id="7" name="5 Esquina doblada"/>
          <p:cNvSpPr/>
          <p:nvPr/>
        </p:nvSpPr>
        <p:spPr>
          <a:xfrm>
            <a:off x="1033653" y="4229792"/>
            <a:ext cx="1368152" cy="14401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Actividad 1</a:t>
            </a:r>
            <a:endParaRPr lang="en-US" dirty="0"/>
          </a:p>
        </p:txBody>
      </p:sp>
      <p:sp>
        <p:nvSpPr>
          <p:cNvPr id="8" name="6 Esquina doblada"/>
          <p:cNvSpPr/>
          <p:nvPr/>
        </p:nvSpPr>
        <p:spPr>
          <a:xfrm>
            <a:off x="7351075" y="4229792"/>
            <a:ext cx="1368152" cy="1440160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Actividad 2</a:t>
            </a:r>
            <a:endParaRPr lang="en-US" dirty="0"/>
          </a:p>
        </p:txBody>
      </p:sp>
      <p:sp>
        <p:nvSpPr>
          <p:cNvPr id="9" name="7 Flecha a la derecha con bandas"/>
          <p:cNvSpPr/>
          <p:nvPr/>
        </p:nvSpPr>
        <p:spPr>
          <a:xfrm>
            <a:off x="2606080" y="3972319"/>
            <a:ext cx="1245840" cy="64807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8 Flecha a la derecha con bandas"/>
          <p:cNvSpPr/>
          <p:nvPr/>
        </p:nvSpPr>
        <p:spPr>
          <a:xfrm>
            <a:off x="5868144" y="3994250"/>
            <a:ext cx="1224136" cy="64807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9 Octágono"/>
          <p:cNvSpPr/>
          <p:nvPr/>
        </p:nvSpPr>
        <p:spPr>
          <a:xfrm>
            <a:off x="4259661" y="3861048"/>
            <a:ext cx="1224136" cy="914476"/>
          </a:xfrm>
          <a:prstGeom prst="oc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DATA</a:t>
            </a:r>
            <a:endParaRPr lang="en-US" dirty="0"/>
          </a:p>
        </p:txBody>
      </p:sp>
      <p:sp>
        <p:nvSpPr>
          <p:cNvPr id="12" name="10 Flecha a la derecha con bandas"/>
          <p:cNvSpPr/>
          <p:nvPr/>
        </p:nvSpPr>
        <p:spPr>
          <a:xfrm flipH="1">
            <a:off x="2605675" y="5134958"/>
            <a:ext cx="1292312" cy="648072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1 Flecha a la derecha con bandas"/>
          <p:cNvSpPr/>
          <p:nvPr/>
        </p:nvSpPr>
        <p:spPr>
          <a:xfrm flipH="1">
            <a:off x="5868144" y="5156889"/>
            <a:ext cx="1269798" cy="648072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2 Octágono"/>
          <p:cNvSpPr/>
          <p:nvPr/>
        </p:nvSpPr>
        <p:spPr>
          <a:xfrm flipH="1">
            <a:off x="4259661" y="5023687"/>
            <a:ext cx="1269798" cy="914476"/>
          </a:xfrm>
          <a:prstGeom prst="oct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90816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5. El nombre del nuevo paquete será.</a:t>
            </a:r>
            <a:endParaRPr lang="es-MX" sz="25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10" y="2909073"/>
            <a:ext cx="6241748" cy="22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4242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5. Posteriormente crear una clase.</a:t>
            </a:r>
            <a:endParaRPr lang="es-MX" sz="25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9" y="2582966"/>
            <a:ext cx="7312026" cy="2002964"/>
          </a:xfrm>
          <a:prstGeom prst="rect">
            <a:avLst/>
          </a:prstGeom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42" y="4649983"/>
            <a:ext cx="349616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64704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6. Agregar las siguientes propiedades:	</a:t>
            </a:r>
            <a:endParaRPr lang="es-MX" sz="25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19" y="2594976"/>
            <a:ext cx="4799775" cy="318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322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7. Agregar </a:t>
            </a:r>
            <a:r>
              <a:rPr lang="es-MX" sz="2500" b="1" dirty="0" err="1" smtClean="0">
                <a:solidFill>
                  <a:schemeClr val="accent5">
                    <a:lumMod val="50000"/>
                  </a:schemeClr>
                </a:solidFill>
              </a:rPr>
              <a:t>getters</a:t>
            </a:r>
            <a:r>
              <a:rPr lang="es-MX" sz="25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MX" sz="2500" dirty="0" smtClean="0">
                <a:solidFill>
                  <a:srgbClr val="002060"/>
                </a:solidFill>
              </a:rPr>
              <a:t>y </a:t>
            </a:r>
            <a:r>
              <a:rPr lang="es-MX" sz="2500" b="1" dirty="0" err="1" smtClean="0">
                <a:solidFill>
                  <a:schemeClr val="accent5">
                    <a:lumMod val="50000"/>
                  </a:schemeClr>
                </a:solidFill>
              </a:rPr>
              <a:t>setters</a:t>
            </a:r>
            <a:r>
              <a:rPr lang="es-MX" sz="2500" dirty="0" smtClean="0">
                <a:solidFill>
                  <a:srgbClr val="002060"/>
                </a:solidFill>
              </a:rPr>
              <a:t>, haciendo clic secundario en el código y seleccionando </a:t>
            </a:r>
            <a:r>
              <a:rPr lang="es-MX" sz="2500" b="1" dirty="0" err="1" smtClean="0">
                <a:solidFill>
                  <a:schemeClr val="accent5">
                    <a:lumMod val="50000"/>
                  </a:schemeClr>
                </a:solidFill>
              </a:rPr>
              <a:t>Generate</a:t>
            </a:r>
            <a:r>
              <a:rPr lang="es-MX" sz="2500" b="1" dirty="0">
                <a:solidFill>
                  <a:schemeClr val="accent5">
                    <a:lumMod val="50000"/>
                  </a:schemeClr>
                </a:solidFill>
              </a:rPr>
              <a:t> → </a:t>
            </a:r>
            <a:r>
              <a:rPr lang="es-MX" sz="2500" b="1" dirty="0" err="1" smtClean="0">
                <a:solidFill>
                  <a:schemeClr val="accent5">
                    <a:lumMod val="50000"/>
                  </a:schemeClr>
                </a:solidFill>
              </a:rPr>
              <a:t>Getter</a:t>
            </a:r>
            <a:r>
              <a:rPr lang="es-MX" sz="2500" b="1" dirty="0" smtClean="0">
                <a:solidFill>
                  <a:schemeClr val="accent5">
                    <a:lumMod val="50000"/>
                  </a:schemeClr>
                </a:solidFill>
              </a:rPr>
              <a:t> and Setter.</a:t>
            </a:r>
            <a:endParaRPr lang="es-MX" sz="25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35" y="3215934"/>
            <a:ext cx="3323088" cy="291137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939" y="3214361"/>
            <a:ext cx="2348731" cy="291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03322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8. En la ventana de dialogo seleccionar los atributos recién creados y dar OK:</a:t>
            </a:r>
            <a:endParaRPr lang="es-MX" sz="25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18" y="3051344"/>
            <a:ext cx="6187944" cy="30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44586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8. Con ello se generar todos los </a:t>
            </a:r>
            <a:r>
              <a:rPr lang="es-MX" sz="2500" b="1" dirty="0" err="1" smtClean="0">
                <a:solidFill>
                  <a:schemeClr val="accent5">
                    <a:lumMod val="50000"/>
                  </a:schemeClr>
                </a:solidFill>
              </a:rPr>
              <a:t>getters</a:t>
            </a:r>
            <a:r>
              <a:rPr lang="es-MX" sz="25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MX" sz="2500" dirty="0" smtClean="0">
                <a:solidFill>
                  <a:srgbClr val="002060"/>
                </a:solidFill>
              </a:rPr>
              <a:t>y </a:t>
            </a:r>
            <a:r>
              <a:rPr lang="es-MX" sz="2500" b="1" dirty="0" err="1" smtClean="0">
                <a:solidFill>
                  <a:schemeClr val="accent5">
                    <a:lumMod val="50000"/>
                  </a:schemeClr>
                </a:solidFill>
              </a:rPr>
              <a:t>setters</a:t>
            </a:r>
            <a:r>
              <a:rPr lang="es-MX" sz="25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MX" sz="2500" dirty="0" smtClean="0">
                <a:solidFill>
                  <a:srgbClr val="002060"/>
                </a:solidFill>
              </a:rPr>
              <a:t>del producto.</a:t>
            </a:r>
            <a:endParaRPr lang="es-MX" sz="25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19" y="2727603"/>
            <a:ext cx="4460256" cy="3411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510982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8. Agregar el siguiente constructor de la clase producto.</a:t>
            </a:r>
            <a:endParaRPr lang="es-MX" sz="25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26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05" y="2930223"/>
            <a:ext cx="6383658" cy="319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87717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9. Se Creará otra clase dentro del paquete </a:t>
            </a:r>
            <a:r>
              <a:rPr lang="es-MX" sz="2500" b="1" dirty="0" err="1" smtClean="0">
                <a:solidFill>
                  <a:schemeClr val="accent5">
                    <a:lumMod val="50000"/>
                  </a:schemeClr>
                </a:solidFill>
              </a:rPr>
              <a:t>com.rivalcoba.models</a:t>
            </a:r>
            <a:r>
              <a:rPr lang="es-MX" sz="2500" dirty="0" smtClean="0">
                <a:solidFill>
                  <a:srgbClr val="002060"/>
                </a:solidFill>
              </a:rPr>
              <a:t> llamado </a:t>
            </a:r>
            <a:r>
              <a:rPr lang="es-MX" sz="2500" b="1" dirty="0" err="1" smtClean="0">
                <a:solidFill>
                  <a:schemeClr val="accent5">
                    <a:lumMod val="50000"/>
                  </a:schemeClr>
                </a:solidFill>
              </a:rPr>
              <a:t>ProductsDataBase</a:t>
            </a:r>
            <a:r>
              <a:rPr lang="es-MX" sz="2500" dirty="0" smtClean="0">
                <a:solidFill>
                  <a:srgbClr val="002060"/>
                </a:solidFill>
              </a:rPr>
              <a:t>.</a:t>
            </a:r>
            <a:endParaRPr lang="es-MX" sz="25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27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4" y="3144436"/>
            <a:ext cx="7543392" cy="24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7832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6" y="2084832"/>
            <a:ext cx="20569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10. Codificar las siguientes líneas dentro de la clase recién creada.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28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294" y="1587652"/>
            <a:ext cx="5953956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77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10. Crear el método </a:t>
            </a:r>
            <a:r>
              <a:rPr lang="es-MX" sz="2500" b="1" dirty="0" smtClean="0">
                <a:solidFill>
                  <a:schemeClr val="accent2">
                    <a:lumMod val="75000"/>
                  </a:schemeClr>
                </a:solidFill>
              </a:rPr>
              <a:t>GetProductByCode</a:t>
            </a:r>
            <a:r>
              <a:rPr lang="es-MX" sz="2500" dirty="0" smtClean="0">
                <a:solidFill>
                  <a:srgbClr val="002060"/>
                </a:solidFill>
              </a:rPr>
              <a:t>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29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33" y="2939620"/>
            <a:ext cx="6912805" cy="16050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801647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286000"/>
            <a:ext cx="7543391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A continuación se elaborará una práctica que ejemplifica la forma en que podemos transferir información a una actividad que es invocada.</a:t>
            </a: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457200" indent="-457200" algn="just">
              <a:buAutoNum type="arabicPeriod"/>
            </a:pPr>
            <a:r>
              <a:rPr lang="es-MX" sz="2500" dirty="0" smtClean="0">
                <a:solidFill>
                  <a:srgbClr val="002060"/>
                </a:solidFill>
              </a:rPr>
              <a:t>Crear </a:t>
            </a:r>
            <a:r>
              <a:rPr lang="es-MX" sz="2500" dirty="0">
                <a:solidFill>
                  <a:srgbClr val="002060"/>
                </a:solidFill>
              </a:rPr>
              <a:t>un proyecto que lleve por </a:t>
            </a:r>
            <a:r>
              <a:rPr lang="es-MX" sz="2500" dirty="0" smtClean="0">
                <a:solidFill>
                  <a:srgbClr val="002060"/>
                </a:solidFill>
              </a:rPr>
              <a:t>titulo: </a:t>
            </a:r>
            <a:r>
              <a:rPr lang="es-MX" sz="2500" b="1" dirty="0" err="1" smtClean="0">
                <a:solidFill>
                  <a:schemeClr val="accent6">
                    <a:lumMod val="50000"/>
                  </a:schemeClr>
                </a:solidFill>
              </a:rPr>
              <a:t>ChedrauiApp</a:t>
            </a:r>
            <a:r>
              <a:rPr lang="es-MX" sz="2500" dirty="0" smtClean="0">
                <a:solidFill>
                  <a:srgbClr val="002060"/>
                </a:solidFill>
              </a:rPr>
              <a:t>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374075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6" y="2084832"/>
            <a:ext cx="2725732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11. Agregar el método </a:t>
            </a:r>
            <a:r>
              <a:rPr lang="es-MX" sz="2500" b="1" dirty="0" smtClean="0">
                <a:solidFill>
                  <a:schemeClr val="accent4">
                    <a:lumMod val="50000"/>
                  </a:schemeClr>
                </a:solidFill>
              </a:rPr>
              <a:t>VerificarCodigo</a:t>
            </a:r>
            <a:r>
              <a:rPr lang="es-MX" sz="2500" dirty="0" smtClean="0">
                <a:solidFill>
                  <a:srgbClr val="002060"/>
                </a:solidFill>
              </a:rPr>
              <a:t> dentro de la actividad principal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30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828" y="1782770"/>
            <a:ext cx="5134580" cy="42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723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12. El siguiente paso consistirá en agregar atributos auxiliares a la actividad principal.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31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8" y="3052653"/>
            <a:ext cx="6272256" cy="17259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6157467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13. Se agrega el método que responde ante un retorno de información de una actividad.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32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4" y="3037578"/>
            <a:ext cx="7411652" cy="19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12258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13. Cont.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33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7" y="2831948"/>
            <a:ext cx="5292513" cy="34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65978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13. Cont.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34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4" y="2636732"/>
            <a:ext cx="6656288" cy="36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93712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13. Cont.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35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4" y="2806768"/>
            <a:ext cx="5831180" cy="2513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0869913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13. El código que limpia la cuenta se muestra a continuación.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36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10" name="Imagen 9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4" y="2905837"/>
            <a:ext cx="5277864" cy="348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98443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14. En el código fuente de la actividad secundaria “</a:t>
            </a:r>
            <a:r>
              <a:rPr lang="es-MX" sz="2500" b="1" dirty="0" err="1" smtClean="0">
                <a:solidFill>
                  <a:schemeClr val="accent3">
                    <a:lumMod val="50000"/>
                  </a:schemeClr>
                </a:solidFill>
              </a:rPr>
              <a:t>ProductInfo</a:t>
            </a:r>
            <a:r>
              <a:rPr lang="es-MX" sz="2500" dirty="0" smtClean="0">
                <a:solidFill>
                  <a:srgbClr val="002060"/>
                </a:solidFill>
              </a:rPr>
              <a:t>”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37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78" y="2992278"/>
            <a:ext cx="5537495" cy="331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29051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14. Cont.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38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02" y="2672882"/>
            <a:ext cx="7057928" cy="226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907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14. Cont.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39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8"/>
          <a:stretch/>
        </p:blipFill>
        <p:spPr>
          <a:xfrm>
            <a:off x="2567621" y="1800540"/>
            <a:ext cx="5143364" cy="424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13323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286000"/>
            <a:ext cx="7359905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2</a:t>
            </a:r>
            <a:r>
              <a:rPr lang="es-MX" sz="2500" dirty="0">
                <a:solidFill>
                  <a:srgbClr val="002060"/>
                </a:solidFill>
              </a:rPr>
              <a:t>. </a:t>
            </a:r>
            <a:r>
              <a:rPr lang="es-MX" sz="2500" dirty="0" smtClean="0">
                <a:solidFill>
                  <a:srgbClr val="002060"/>
                </a:solidFill>
              </a:rPr>
              <a:t>Cambiar el tema de la aplicación a </a:t>
            </a:r>
            <a:r>
              <a:rPr lang="es-MX" sz="2500" b="1" dirty="0" smtClean="0">
                <a:solidFill>
                  <a:schemeClr val="accent3">
                    <a:lumMod val="75000"/>
                  </a:schemeClr>
                </a:solidFill>
              </a:rPr>
              <a:t>Holo </a:t>
            </a:r>
            <a:r>
              <a:rPr lang="es-MX" sz="2500" b="1" dirty="0" err="1" smtClean="0">
                <a:solidFill>
                  <a:schemeClr val="accent3">
                    <a:lumMod val="75000"/>
                  </a:schemeClr>
                </a:solidFill>
              </a:rPr>
              <a:t>Ligth</a:t>
            </a:r>
            <a:r>
              <a:rPr lang="es-MX" sz="2500" dirty="0" smtClean="0">
                <a:solidFill>
                  <a:srgbClr val="002060"/>
                </a:solidFill>
              </a:rPr>
              <a:t>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26" y="3271450"/>
            <a:ext cx="1169887" cy="785495"/>
          </a:xfrm>
          <a:prstGeom prst="rect">
            <a:avLst/>
          </a:prstGeom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95" y="2777522"/>
            <a:ext cx="4764459" cy="1773353"/>
          </a:xfrm>
          <a:prstGeom prst="rect">
            <a:avLst/>
          </a:prstGeom>
        </p:spPr>
      </p:pic>
      <p:pic>
        <p:nvPicPr>
          <p:cNvPr id="10" name="Imagen 9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32" y="4745966"/>
            <a:ext cx="3085784" cy="164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16894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14. Cont.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40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4" y="2581327"/>
            <a:ext cx="7834402" cy="330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94273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14. Cont.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41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4" y="2533867"/>
            <a:ext cx="6751822" cy="393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723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15. Se agrega el código para el Botón cancelar.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42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485" y="2749094"/>
            <a:ext cx="3864699" cy="3465688"/>
          </a:xfrm>
          <a:prstGeom prst="rect">
            <a:avLst/>
          </a:prstGeom>
        </p:spPr>
      </p:pic>
      <p:sp>
        <p:nvSpPr>
          <p:cNvPr id="9" name="Flecha izquierda 8"/>
          <p:cNvSpPr/>
          <p:nvPr/>
        </p:nvSpPr>
        <p:spPr>
          <a:xfrm>
            <a:off x="5117910" y="3766782"/>
            <a:ext cx="586854" cy="4094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 izquierda 9"/>
          <p:cNvSpPr/>
          <p:nvPr/>
        </p:nvSpPr>
        <p:spPr>
          <a:xfrm>
            <a:off x="5001904" y="5592117"/>
            <a:ext cx="586854" cy="4094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001968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15. Código cancelar.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43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19" y="2666422"/>
            <a:ext cx="6820214" cy="32656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0826212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16. Todo: Botón agregar producto.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44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4" y="2472588"/>
            <a:ext cx="5059500" cy="39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0660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16. Cont.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45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4" y="2806252"/>
            <a:ext cx="7676121" cy="1670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794042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El ultimo paso consistirá en agregar las imágenes a nuestro proyecto de la siguiente manera.</a:t>
            </a:r>
          </a:p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Cambiar la vista del proyecto a </a:t>
            </a:r>
            <a:r>
              <a:rPr lang="es-MX" sz="2500" b="1" dirty="0" smtClean="0">
                <a:solidFill>
                  <a:srgbClr val="002060"/>
                </a:solidFill>
              </a:rPr>
              <a:t>Project</a:t>
            </a:r>
            <a:r>
              <a:rPr lang="es-MX" sz="2500" dirty="0" smtClean="0">
                <a:solidFill>
                  <a:srgbClr val="002060"/>
                </a:solidFill>
              </a:rPr>
              <a:t>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46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19" y="3460042"/>
            <a:ext cx="2103068" cy="2849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7936248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Entrar a la ruta: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47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9" name="980AFB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41494" y="2796921"/>
            <a:ext cx="2514600" cy="2800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379466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6" y="2084832"/>
            <a:ext cx="2864104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Localizar la carpeta </a:t>
            </a:r>
            <a:r>
              <a:rPr lang="es-MX" sz="2500" b="1" dirty="0" err="1" smtClean="0">
                <a:solidFill>
                  <a:srgbClr val="002060"/>
                </a:solidFill>
              </a:rPr>
              <a:t>Drawable</a:t>
            </a:r>
            <a:r>
              <a:rPr lang="es-MX" sz="2500" dirty="0" smtClean="0">
                <a:solidFill>
                  <a:srgbClr val="002060"/>
                </a:solidFill>
              </a:rPr>
              <a:t> en el explorador.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48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B08B1A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13123" y="1538421"/>
            <a:ext cx="32956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6711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29743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Ya en el explorador agregar a </a:t>
            </a:r>
            <a:r>
              <a:rPr lang="es-MX" sz="2500" b="1" dirty="0" err="1" smtClean="0">
                <a:solidFill>
                  <a:srgbClr val="002060"/>
                </a:solidFill>
              </a:rPr>
              <a:t>Drawable</a:t>
            </a:r>
            <a:r>
              <a:rPr lang="es-MX" sz="2500" dirty="0" smtClean="0">
                <a:solidFill>
                  <a:srgbClr val="002060"/>
                </a:solidFill>
              </a:rPr>
              <a:t> las imágenes a utilizar.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49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03" y="2699423"/>
            <a:ext cx="4134427" cy="3124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9804773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734460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3. Modificar el </a:t>
            </a:r>
            <a:r>
              <a:rPr lang="es-MX" sz="2500" b="1" dirty="0" err="1" smtClean="0">
                <a:solidFill>
                  <a:schemeClr val="accent3">
                    <a:lumMod val="75000"/>
                  </a:schemeClr>
                </a:solidFill>
              </a:rPr>
              <a:t>layout</a:t>
            </a:r>
            <a:r>
              <a:rPr lang="es-MX" sz="25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500" dirty="0" smtClean="0">
                <a:solidFill>
                  <a:srgbClr val="002060"/>
                </a:solidFill>
              </a:rPr>
              <a:t>de la actividad principal a lineal vertical y respetar los </a:t>
            </a:r>
            <a:r>
              <a:rPr lang="es-MX" sz="2500" b="1" dirty="0" err="1" smtClean="0">
                <a:solidFill>
                  <a:schemeClr val="accent3">
                    <a:lumMod val="75000"/>
                  </a:schemeClr>
                </a:solidFill>
              </a:rPr>
              <a:t>padding</a:t>
            </a:r>
            <a:r>
              <a:rPr lang="es-MX" sz="2500" b="1" dirty="0" smtClean="0">
                <a:solidFill>
                  <a:schemeClr val="accent3">
                    <a:lumMod val="75000"/>
                  </a:schemeClr>
                </a:solidFill>
              </a:rPr>
              <a:t> de 16 </a:t>
            </a:r>
            <a:r>
              <a:rPr lang="es-MX" sz="2500" b="1" dirty="0" err="1" smtClean="0">
                <a:solidFill>
                  <a:schemeClr val="accent3">
                    <a:lumMod val="75000"/>
                  </a:schemeClr>
                </a:solidFill>
              </a:rPr>
              <a:t>dp</a:t>
            </a:r>
            <a:r>
              <a:rPr lang="es-MX" sz="2500" dirty="0" smtClean="0">
                <a:solidFill>
                  <a:srgbClr val="002060"/>
                </a:solidFill>
              </a:rPr>
              <a:t>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79" y="2990490"/>
            <a:ext cx="7188551" cy="3139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286496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29743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b="1" dirty="0" smtClean="0">
                <a:solidFill>
                  <a:schemeClr val="accent2">
                    <a:lumMod val="50000"/>
                  </a:schemeClr>
                </a:solidFill>
              </a:rPr>
              <a:t>Android </a:t>
            </a:r>
            <a:r>
              <a:rPr lang="es-MX" sz="2500" b="1" dirty="0" err="1" smtClean="0">
                <a:solidFill>
                  <a:schemeClr val="accent2">
                    <a:lumMod val="50000"/>
                  </a:schemeClr>
                </a:solidFill>
              </a:rPr>
              <a:t>studio</a:t>
            </a:r>
            <a:r>
              <a:rPr lang="es-MX" sz="25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MX" sz="2500" dirty="0" smtClean="0">
                <a:solidFill>
                  <a:srgbClr val="002060"/>
                </a:solidFill>
              </a:rPr>
              <a:t>agregara las imágenes de forma automática.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50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970" y="2715209"/>
            <a:ext cx="3423991" cy="34494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30538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28" y="3127445"/>
            <a:ext cx="7222275" cy="249953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29743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chemeClr val="accent2">
                    <a:lumMod val="50000"/>
                  </a:schemeClr>
                </a:solidFill>
              </a:rPr>
              <a:t>Los nombres de las imágenes deberán coincidir con el de los declarados en </a:t>
            </a:r>
            <a:r>
              <a:rPr lang="es-MX" sz="2500" b="1" dirty="0" err="1" smtClean="0">
                <a:solidFill>
                  <a:schemeClr val="accent2">
                    <a:lumMod val="50000"/>
                  </a:schemeClr>
                </a:solidFill>
              </a:rPr>
              <a:t>ProductDataBase</a:t>
            </a:r>
            <a:r>
              <a:rPr lang="es-MX" sz="25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51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sp>
        <p:nvSpPr>
          <p:cNvPr id="9" name="Rectángulo redondeado 8"/>
          <p:cNvSpPr/>
          <p:nvPr/>
        </p:nvSpPr>
        <p:spPr>
          <a:xfrm>
            <a:off x="5650173" y="3725839"/>
            <a:ext cx="2527821" cy="1858147"/>
          </a:xfrm>
          <a:prstGeom prst="roundRect">
            <a:avLst/>
          </a:prstGeom>
          <a:solidFill>
            <a:srgbClr val="3494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6878613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 final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52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2285999"/>
            <a:ext cx="2263142" cy="4023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086" y="2265673"/>
            <a:ext cx="2263608" cy="4024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510" y="2285999"/>
            <a:ext cx="2252174" cy="4003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225563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 final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53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893" y="2286000"/>
            <a:ext cx="2294791" cy="4079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396396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Notas de la practica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Acceso a los recursos.</a:t>
            </a:r>
          </a:p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Cada vez que se desee realizar operaciones sobre los elementos gráficos de una actividad, es necesario extraer la referencia a la vista y castearla al tipo de vista que deseamos manejar.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54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4" y="4436909"/>
            <a:ext cx="7553484" cy="6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48177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Notas de la practica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La forma de extraer el texto de un </a:t>
            </a:r>
            <a:r>
              <a:rPr lang="es-MX" sz="2500" b="1" dirty="0" err="1" smtClean="0">
                <a:solidFill>
                  <a:schemeClr val="accent3">
                    <a:lumMod val="50000"/>
                  </a:schemeClr>
                </a:solidFill>
              </a:rPr>
              <a:t>EditText</a:t>
            </a:r>
            <a:r>
              <a:rPr lang="es-MX" sz="25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MX" sz="2500" dirty="0" smtClean="0">
                <a:solidFill>
                  <a:srgbClr val="002060"/>
                </a:solidFill>
              </a:rPr>
              <a:t>es invocando al método </a:t>
            </a:r>
            <a:r>
              <a:rPr lang="es-MX" sz="2500" b="1" dirty="0" err="1" smtClean="0">
                <a:solidFill>
                  <a:schemeClr val="accent3">
                    <a:lumMod val="50000"/>
                  </a:schemeClr>
                </a:solidFill>
              </a:rPr>
              <a:t>getText</a:t>
            </a:r>
            <a:r>
              <a:rPr lang="es-MX" sz="2500" b="1" dirty="0" smtClean="0">
                <a:solidFill>
                  <a:schemeClr val="accent3">
                    <a:lumMod val="50000"/>
                  </a:schemeClr>
                </a:solidFill>
              </a:rPr>
              <a:t>() </a:t>
            </a:r>
            <a:r>
              <a:rPr lang="es-MX" sz="2500" dirty="0" smtClean="0">
                <a:solidFill>
                  <a:srgbClr val="002060"/>
                </a:solidFill>
              </a:rPr>
              <a:t>y realizando la conversión a </a:t>
            </a:r>
            <a:r>
              <a:rPr lang="es-MX" sz="2500" b="1" dirty="0" err="1" smtClean="0">
                <a:solidFill>
                  <a:schemeClr val="accent3">
                    <a:lumMod val="50000"/>
                  </a:schemeClr>
                </a:solidFill>
              </a:rPr>
              <a:t>String</a:t>
            </a:r>
            <a:r>
              <a:rPr lang="es-MX" sz="2500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La forma de asignar texto a un </a:t>
            </a:r>
            <a:r>
              <a:rPr lang="es-MX" sz="2500" b="1" dirty="0" err="1">
                <a:solidFill>
                  <a:schemeClr val="accent3">
                    <a:lumMod val="50000"/>
                  </a:schemeClr>
                </a:solidFill>
              </a:rPr>
              <a:t>EditText</a:t>
            </a:r>
            <a:r>
              <a:rPr lang="es-MX" sz="25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MX" sz="25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MX" sz="2500" dirty="0" smtClean="0">
                <a:solidFill>
                  <a:srgbClr val="002060"/>
                </a:solidFill>
              </a:rPr>
              <a:t>es por medio del método </a:t>
            </a:r>
            <a:r>
              <a:rPr lang="es-MX" sz="2500" b="1" dirty="0" err="1">
                <a:solidFill>
                  <a:schemeClr val="accent3">
                    <a:lumMod val="50000"/>
                  </a:schemeClr>
                </a:solidFill>
              </a:rPr>
              <a:t>setText</a:t>
            </a:r>
            <a:r>
              <a:rPr lang="es-MX" sz="2500" b="1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r>
              <a:rPr lang="es-MX" sz="2500" dirty="0" smtClean="0">
                <a:solidFill>
                  <a:srgbClr val="002060"/>
                </a:solidFill>
              </a:rPr>
              <a:t>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55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4" y="3404570"/>
            <a:ext cx="7674771" cy="3597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31" y="5427713"/>
            <a:ext cx="5330216" cy="497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03722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Notas de la practica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Para insertar mas información sobre un </a:t>
            </a:r>
            <a:r>
              <a:rPr lang="es-MX" sz="2500" b="1" dirty="0" err="1" smtClean="0">
                <a:solidFill>
                  <a:schemeClr val="accent4">
                    <a:lumMod val="75000"/>
                  </a:schemeClr>
                </a:solidFill>
              </a:rPr>
              <a:t>EditText</a:t>
            </a:r>
            <a:r>
              <a:rPr lang="es-MX" sz="25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MX" sz="2500" dirty="0" smtClean="0">
                <a:solidFill>
                  <a:srgbClr val="002060"/>
                </a:solidFill>
              </a:rPr>
              <a:t>(no se de sea borrar la información existente), se utiliza el método </a:t>
            </a:r>
            <a:r>
              <a:rPr lang="es-MX" sz="2500" b="1" dirty="0" err="1" smtClean="0">
                <a:solidFill>
                  <a:schemeClr val="accent4">
                    <a:lumMod val="75000"/>
                  </a:schemeClr>
                </a:solidFill>
              </a:rPr>
              <a:t>append</a:t>
            </a:r>
            <a:r>
              <a:rPr lang="es-MX" sz="2500" b="1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es-MX" sz="2500" dirty="0" smtClean="0">
                <a:solidFill>
                  <a:srgbClr val="002060"/>
                </a:solidFill>
              </a:rPr>
              <a:t>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56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1" y="3805678"/>
            <a:ext cx="7373815" cy="7828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203269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Notas de la practica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El método que se ejecuta cuando se retorna de una actividad invocada se </a:t>
            </a:r>
            <a:r>
              <a:rPr lang="es-MX" sz="2500" dirty="0">
                <a:solidFill>
                  <a:srgbClr val="002060"/>
                </a:solidFill>
              </a:rPr>
              <a:t>llama </a:t>
            </a:r>
            <a:r>
              <a:rPr lang="es-MX" sz="2500" b="1" dirty="0" err="1" smtClean="0">
                <a:solidFill>
                  <a:schemeClr val="accent4">
                    <a:lumMod val="75000"/>
                  </a:schemeClr>
                </a:solidFill>
              </a:rPr>
              <a:t>onActivityResult</a:t>
            </a:r>
            <a:r>
              <a:rPr lang="es-MX" sz="2500" b="1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es-MX" sz="2500" dirty="0" smtClean="0">
                <a:solidFill>
                  <a:srgbClr val="002060"/>
                </a:solidFill>
              </a:rPr>
              <a:t> mismo que incluye 3 parámetros.</a:t>
            </a:r>
          </a:p>
          <a:p>
            <a:pPr marL="457200" indent="-457200" algn="just">
              <a:buAutoNum type="arabicPeriod"/>
            </a:pPr>
            <a:r>
              <a:rPr lang="es-MX" sz="2500" dirty="0" err="1" smtClean="0">
                <a:solidFill>
                  <a:srgbClr val="002060"/>
                </a:solidFill>
              </a:rPr>
              <a:t>requestCode</a:t>
            </a:r>
            <a:r>
              <a:rPr lang="es-MX" sz="2500" dirty="0" smtClean="0">
                <a:solidFill>
                  <a:srgbClr val="002060"/>
                </a:solidFill>
              </a:rPr>
              <a:t>: Código de petición.</a:t>
            </a:r>
          </a:p>
          <a:p>
            <a:pPr marL="457200" indent="-457200" algn="just">
              <a:buAutoNum type="arabicPeriod"/>
            </a:pPr>
            <a:r>
              <a:rPr lang="es-MX" sz="2500" dirty="0" err="1" smtClean="0">
                <a:solidFill>
                  <a:srgbClr val="002060"/>
                </a:solidFill>
              </a:rPr>
              <a:t>resultCode</a:t>
            </a:r>
            <a:r>
              <a:rPr lang="es-MX" sz="2500" dirty="0" smtClean="0">
                <a:solidFill>
                  <a:srgbClr val="002060"/>
                </a:solidFill>
              </a:rPr>
              <a:t>: Código de respuesta</a:t>
            </a:r>
          </a:p>
          <a:p>
            <a:pPr marL="457200" indent="-457200" algn="just">
              <a:buAutoNum type="arabicPeriod"/>
            </a:pPr>
            <a:r>
              <a:rPr lang="es-MX" sz="2500" dirty="0" smtClean="0">
                <a:solidFill>
                  <a:srgbClr val="002060"/>
                </a:solidFill>
              </a:rPr>
              <a:t>data: </a:t>
            </a:r>
            <a:r>
              <a:rPr lang="es-MX" sz="2500" dirty="0" err="1" smtClean="0">
                <a:solidFill>
                  <a:srgbClr val="002060"/>
                </a:solidFill>
              </a:rPr>
              <a:t>Intent</a:t>
            </a:r>
            <a:r>
              <a:rPr lang="es-MX" sz="2500" dirty="0" smtClean="0">
                <a:solidFill>
                  <a:srgbClr val="002060"/>
                </a:solidFill>
              </a:rPr>
              <a:t> con los datos empaquetados.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57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23" y="5112338"/>
            <a:ext cx="7303863" cy="619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2073221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Notas de la practica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Para poder asignar una imagen 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58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4" y="2916304"/>
            <a:ext cx="7921544" cy="21743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8386942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Notas de la practica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Para retornar una valor de texto largo se utilizo </a:t>
            </a:r>
            <a:r>
              <a:rPr lang="es-MX" sz="2500" b="1" dirty="0" err="1" smtClean="0">
                <a:solidFill>
                  <a:schemeClr val="accent4">
                    <a:lumMod val="75000"/>
                  </a:schemeClr>
                </a:solidFill>
              </a:rPr>
              <a:t>setData</a:t>
            </a:r>
            <a:r>
              <a:rPr lang="es-MX" sz="2500" b="1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es-MX" sz="2500" dirty="0" smtClean="0">
                <a:solidFill>
                  <a:srgbClr val="002060"/>
                </a:solidFill>
              </a:rPr>
              <a:t>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59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8" y="3072106"/>
            <a:ext cx="6888703" cy="27418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0846801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2985039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3. Modificar el </a:t>
            </a:r>
            <a:r>
              <a:rPr lang="es-MX" sz="2500" b="1" dirty="0" err="1" smtClean="0">
                <a:solidFill>
                  <a:schemeClr val="accent4">
                    <a:lumMod val="50000"/>
                  </a:schemeClr>
                </a:solidFill>
              </a:rPr>
              <a:t>layout</a:t>
            </a:r>
            <a:r>
              <a:rPr lang="es-MX" sz="25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MX" sz="2500" dirty="0" smtClean="0">
                <a:solidFill>
                  <a:srgbClr val="002060"/>
                </a:solidFill>
              </a:rPr>
              <a:t>de la actividad principal a lineal vertical y agregar los siguientes controles.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637" y="2084832"/>
            <a:ext cx="4629043" cy="3611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603911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Notas de la practica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7543391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El retorno a la actividad invocada se realiza mediante </a:t>
            </a:r>
            <a:r>
              <a:rPr lang="es-MX" sz="2500" b="1" dirty="0" err="1" smtClean="0">
                <a:solidFill>
                  <a:schemeClr val="accent4">
                    <a:lumMod val="75000"/>
                  </a:schemeClr>
                </a:solidFill>
              </a:rPr>
              <a:t>setResult</a:t>
            </a:r>
            <a:r>
              <a:rPr lang="es-MX" sz="2500" b="1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es-MX" sz="2500" dirty="0" smtClean="0">
                <a:solidFill>
                  <a:srgbClr val="002060"/>
                </a:solidFill>
              </a:rPr>
              <a:t> y </a:t>
            </a:r>
            <a:r>
              <a:rPr lang="es-MX" sz="2500" b="1" dirty="0" err="1" smtClean="0">
                <a:solidFill>
                  <a:schemeClr val="accent4">
                    <a:lumMod val="75000"/>
                  </a:schemeClr>
                </a:solidFill>
              </a:rPr>
              <a:t>finish</a:t>
            </a:r>
            <a:r>
              <a:rPr lang="es-MX" sz="2500" b="1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es-MX" sz="2500" dirty="0" smtClean="0">
                <a:solidFill>
                  <a:srgbClr val="002060"/>
                </a:solidFill>
              </a:rPr>
              <a:t>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60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73" y="3329797"/>
            <a:ext cx="6512899" cy="16671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460673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Notas de la practica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1787857"/>
            <a:ext cx="7543391" cy="45215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Para pasar información a una actividad que es invocada, es necesario crear un </a:t>
            </a:r>
            <a:r>
              <a:rPr lang="es-MX" sz="2500" b="1" dirty="0" err="1" smtClean="0">
                <a:solidFill>
                  <a:schemeClr val="accent3">
                    <a:lumMod val="50000"/>
                  </a:schemeClr>
                </a:solidFill>
              </a:rPr>
              <a:t>Intent</a:t>
            </a:r>
            <a:r>
              <a:rPr lang="es-MX" sz="25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MX" sz="2500" dirty="0" smtClean="0">
                <a:solidFill>
                  <a:srgbClr val="002060"/>
                </a:solidFill>
              </a:rPr>
              <a:t>y asignarle información con el método </a:t>
            </a:r>
            <a:r>
              <a:rPr lang="es-MX" sz="2500" b="1" dirty="0" err="1" smtClean="0">
                <a:solidFill>
                  <a:schemeClr val="accent3">
                    <a:lumMod val="50000"/>
                  </a:schemeClr>
                </a:solidFill>
              </a:rPr>
              <a:t>PutExtra</a:t>
            </a:r>
            <a:r>
              <a:rPr lang="es-MX" sz="2500" b="1" dirty="0" smtClean="0">
                <a:solidFill>
                  <a:schemeClr val="accent3">
                    <a:lumMod val="50000"/>
                  </a:schemeClr>
                </a:solidFill>
              </a:rPr>
              <a:t>()</a:t>
            </a:r>
            <a:r>
              <a:rPr lang="es-MX" sz="2500" dirty="0" smtClean="0">
                <a:solidFill>
                  <a:srgbClr val="002060"/>
                </a:solidFill>
              </a:rPr>
              <a:t>, posterior a ello si esperamos resultado de la Actividad invocada, se llamará a esta por medio de </a:t>
            </a:r>
            <a:r>
              <a:rPr lang="es-MX" sz="2500" b="1" dirty="0" err="1" smtClean="0">
                <a:solidFill>
                  <a:schemeClr val="accent3">
                    <a:lumMod val="50000"/>
                  </a:schemeClr>
                </a:solidFill>
              </a:rPr>
              <a:t>startActivityForResult</a:t>
            </a:r>
            <a:r>
              <a:rPr lang="es-MX" sz="2500" dirty="0" smtClean="0">
                <a:solidFill>
                  <a:srgbClr val="002060"/>
                </a:solidFill>
              </a:rPr>
              <a:t>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61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81" y="3839860"/>
            <a:ext cx="5813217" cy="2361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71177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Notas de la practica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1787857"/>
            <a:ext cx="7543391" cy="45215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>
                <a:solidFill>
                  <a:srgbClr val="002060"/>
                </a:solidFill>
              </a:rPr>
              <a:t>Otra forma de pasar datos entre Actividades, es por medio de la encapsulación de dichos datos en objetos de la clase </a:t>
            </a:r>
            <a:r>
              <a:rPr lang="es-MX" sz="2500" b="1" dirty="0" err="1" smtClean="0">
                <a:solidFill>
                  <a:schemeClr val="accent3">
                    <a:lumMod val="50000"/>
                  </a:schemeClr>
                </a:solidFill>
              </a:rPr>
              <a:t>Bundle</a:t>
            </a:r>
            <a:r>
              <a:rPr lang="es-MX" sz="25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MX" sz="2500" dirty="0">
                <a:solidFill>
                  <a:srgbClr val="002060"/>
                </a:solidFill>
              </a:rPr>
              <a:t>para ello se utiliza el método </a:t>
            </a:r>
            <a:r>
              <a:rPr lang="es-MX" sz="2500" b="1" dirty="0" err="1">
                <a:solidFill>
                  <a:schemeClr val="accent3">
                    <a:lumMod val="50000"/>
                  </a:schemeClr>
                </a:solidFill>
              </a:rPr>
              <a:t>putExtras</a:t>
            </a:r>
            <a:r>
              <a:rPr lang="es-MX" sz="2500" b="1" dirty="0" smtClean="0">
                <a:solidFill>
                  <a:schemeClr val="accent3">
                    <a:lumMod val="50000"/>
                  </a:schemeClr>
                </a:solidFill>
              </a:rPr>
              <a:t>()</a:t>
            </a:r>
            <a:r>
              <a:rPr lang="es-MX" sz="25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62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9" name="3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63" y="3589203"/>
            <a:ext cx="7289324" cy="1951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9722025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Notas de la practica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1787857"/>
            <a:ext cx="7543391" cy="45215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>
                <a:solidFill>
                  <a:srgbClr val="002060"/>
                </a:solidFill>
              </a:rPr>
              <a:t>Para recuperar el </a:t>
            </a:r>
            <a:r>
              <a:rPr lang="es-MX" sz="2500" b="1" dirty="0" err="1">
                <a:solidFill>
                  <a:schemeClr val="accent5">
                    <a:lumMod val="75000"/>
                  </a:schemeClr>
                </a:solidFill>
              </a:rPr>
              <a:t>Bundle</a:t>
            </a:r>
            <a:r>
              <a:rPr lang="es-MX" sz="2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2500" dirty="0">
                <a:solidFill>
                  <a:srgbClr val="002060"/>
                </a:solidFill>
              </a:rPr>
              <a:t>se invoca el método </a:t>
            </a:r>
            <a:r>
              <a:rPr lang="es-MX" sz="2500" b="1" dirty="0" err="1">
                <a:solidFill>
                  <a:schemeClr val="accent5">
                    <a:lumMod val="75000"/>
                  </a:schemeClr>
                </a:solidFill>
              </a:rPr>
              <a:t>getExtras</a:t>
            </a:r>
            <a:r>
              <a:rPr lang="es-MX" sz="2500" b="1" dirty="0">
                <a:solidFill>
                  <a:schemeClr val="accent5">
                    <a:lumMod val="75000"/>
                  </a:schemeClr>
                </a:solidFill>
              </a:rPr>
              <a:t>().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63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5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26" y="3131210"/>
            <a:ext cx="6710594" cy="917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2332958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Notas de la practica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1787857"/>
            <a:ext cx="7543391" cy="45215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>
                <a:solidFill>
                  <a:srgbClr val="002060"/>
                </a:solidFill>
              </a:rPr>
              <a:t>Para obtener tipos de datos específicos del </a:t>
            </a:r>
            <a:r>
              <a:rPr lang="es-MX" sz="2500" b="1" dirty="0" err="1">
                <a:solidFill>
                  <a:schemeClr val="accent4">
                    <a:lumMod val="75000"/>
                  </a:schemeClr>
                </a:solidFill>
              </a:rPr>
              <a:t>Bundle</a:t>
            </a:r>
            <a:r>
              <a:rPr lang="es-MX" sz="25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MX" sz="2500" dirty="0">
                <a:solidFill>
                  <a:srgbClr val="002060"/>
                </a:solidFill>
              </a:rPr>
              <a:t>se ocupa le método </a:t>
            </a:r>
            <a:r>
              <a:rPr lang="es-MX" sz="2500" b="1" dirty="0" err="1" smtClean="0">
                <a:solidFill>
                  <a:schemeClr val="accent4">
                    <a:lumMod val="75000"/>
                  </a:schemeClr>
                </a:solidFill>
              </a:rPr>
              <a:t>get</a:t>
            </a:r>
            <a:r>
              <a:rPr lang="es-MX" sz="2500" b="1" dirty="0" smtClean="0">
                <a:solidFill>
                  <a:schemeClr val="accent6">
                    <a:lumMod val="75000"/>
                  </a:schemeClr>
                </a:solidFill>
              </a:rPr>
              <a:t>[tipo]</a:t>
            </a:r>
            <a:r>
              <a:rPr lang="es-MX" sz="2500" b="1" dirty="0" smtClean="0">
                <a:solidFill>
                  <a:schemeClr val="accent4">
                    <a:lumMod val="75000"/>
                  </a:schemeClr>
                </a:solidFill>
              </a:rPr>
              <a:t>(),</a:t>
            </a:r>
            <a:r>
              <a:rPr lang="es-MX" sz="2500" dirty="0" smtClean="0">
                <a:solidFill>
                  <a:srgbClr val="002060"/>
                </a:solidFill>
              </a:rPr>
              <a:t> </a:t>
            </a:r>
            <a:r>
              <a:rPr lang="es-MX" sz="2500" dirty="0">
                <a:solidFill>
                  <a:srgbClr val="002060"/>
                </a:solidFill>
              </a:rPr>
              <a:t>donde tipo, es el tipo de dato a obtenerse.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64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9" name="3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1" y="3209201"/>
            <a:ext cx="7172576" cy="1083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6 Imagen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05" y="4776833"/>
            <a:ext cx="7418882" cy="864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827005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Notas de la practica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1787857"/>
            <a:ext cx="7543391" cy="45215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Para recolectar los </a:t>
            </a:r>
            <a:r>
              <a:rPr lang="es-MX" sz="2500" dirty="0">
                <a:solidFill>
                  <a:srgbClr val="002060"/>
                </a:solidFill>
              </a:rPr>
              <a:t>datos </a:t>
            </a:r>
            <a:r>
              <a:rPr lang="es-MX" sz="2500" dirty="0" smtClean="0">
                <a:solidFill>
                  <a:srgbClr val="002060"/>
                </a:solidFill>
              </a:rPr>
              <a:t>primero se debe obtener la </a:t>
            </a:r>
            <a:r>
              <a:rPr lang="es-MX" sz="2500" dirty="0">
                <a:solidFill>
                  <a:srgbClr val="002060"/>
                </a:solidFill>
              </a:rPr>
              <a:t>referencia del </a:t>
            </a:r>
            <a:r>
              <a:rPr lang="es-MX" sz="2500" b="1" dirty="0" err="1">
                <a:solidFill>
                  <a:schemeClr val="accent3">
                    <a:lumMod val="50000"/>
                  </a:schemeClr>
                </a:solidFill>
              </a:rPr>
              <a:t>Intent</a:t>
            </a:r>
            <a:r>
              <a:rPr lang="es-MX" sz="25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MX" sz="2500" dirty="0">
                <a:solidFill>
                  <a:srgbClr val="002060"/>
                </a:solidFill>
              </a:rPr>
              <a:t>por medio del método </a:t>
            </a:r>
            <a:r>
              <a:rPr lang="es-MX" sz="2500" b="1" dirty="0" err="1">
                <a:solidFill>
                  <a:schemeClr val="accent3">
                    <a:lumMod val="50000"/>
                  </a:schemeClr>
                </a:solidFill>
              </a:rPr>
              <a:t>getIntent</a:t>
            </a:r>
            <a:r>
              <a:rPr lang="es-MX" sz="2500" b="1" dirty="0" smtClean="0">
                <a:solidFill>
                  <a:schemeClr val="accent3">
                    <a:lumMod val="50000"/>
                  </a:schemeClr>
                </a:solidFill>
              </a:rPr>
              <a:t>().</a:t>
            </a:r>
          </a:p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A la </a:t>
            </a:r>
            <a:r>
              <a:rPr lang="es-MX" sz="2500" dirty="0">
                <a:solidFill>
                  <a:srgbClr val="002060"/>
                </a:solidFill>
              </a:rPr>
              <a:t>vez </a:t>
            </a:r>
            <a:r>
              <a:rPr lang="es-MX" sz="2500" dirty="0" smtClean="0">
                <a:solidFill>
                  <a:srgbClr val="002060"/>
                </a:solidFill>
              </a:rPr>
              <a:t>que se llama </a:t>
            </a:r>
            <a:r>
              <a:rPr lang="es-MX" sz="2500" dirty="0">
                <a:solidFill>
                  <a:srgbClr val="002060"/>
                </a:solidFill>
              </a:rPr>
              <a:t>al método </a:t>
            </a:r>
            <a:r>
              <a:rPr lang="es-MX" sz="2500" b="1" dirty="0" err="1" smtClean="0">
                <a:solidFill>
                  <a:schemeClr val="accent3">
                    <a:lumMod val="50000"/>
                  </a:schemeClr>
                </a:solidFill>
              </a:rPr>
              <a:t>getStringExtra</a:t>
            </a:r>
            <a:r>
              <a:rPr lang="es-MX" sz="2500" b="1" dirty="0" smtClean="0">
                <a:solidFill>
                  <a:schemeClr val="accent3">
                    <a:lumMod val="50000"/>
                  </a:schemeClr>
                </a:solidFill>
              </a:rPr>
              <a:t>(), </a:t>
            </a:r>
            <a:r>
              <a:rPr lang="es-MX" sz="2500" dirty="0">
                <a:solidFill>
                  <a:srgbClr val="002060"/>
                </a:solidFill>
              </a:rPr>
              <a:t>pasándole como parámetro el nombre del </a:t>
            </a:r>
            <a:r>
              <a:rPr lang="es-MX" sz="2500" dirty="0" smtClean="0">
                <a:solidFill>
                  <a:srgbClr val="002060"/>
                </a:solidFill>
              </a:rPr>
              <a:t>dato que se desea recolectar.</a:t>
            </a: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65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4" y="4408330"/>
            <a:ext cx="7549099" cy="832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8647425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Notas de la practica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1787857"/>
            <a:ext cx="7543391" cy="45215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>
                <a:solidFill>
                  <a:srgbClr val="002060"/>
                </a:solidFill>
              </a:rPr>
              <a:t>Para extraer un tipo de dato específico </a:t>
            </a:r>
            <a:r>
              <a:rPr lang="es-MX" sz="2500" b="1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s-MX" sz="2500" b="1" dirty="0" err="1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es-MX" sz="2500" b="1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s-MX" sz="2500" b="1" dirty="0" err="1">
                <a:solidFill>
                  <a:schemeClr val="accent3">
                    <a:lumMod val="50000"/>
                  </a:schemeClr>
                </a:solidFill>
              </a:rPr>
              <a:t>double</a:t>
            </a:r>
            <a:r>
              <a:rPr lang="es-MX" sz="2500" b="1" dirty="0">
                <a:solidFill>
                  <a:schemeClr val="accent3">
                    <a:lumMod val="50000"/>
                  </a:schemeClr>
                </a:solidFill>
              </a:rPr>
              <a:t>, byte)</a:t>
            </a:r>
            <a:r>
              <a:rPr lang="es-MX" sz="2500" dirty="0">
                <a:solidFill>
                  <a:srgbClr val="002060"/>
                </a:solidFill>
              </a:rPr>
              <a:t>. Se requiere usar el método </a:t>
            </a:r>
            <a:r>
              <a:rPr lang="es-MX" sz="2500" b="1" dirty="0" err="1" smtClean="0">
                <a:solidFill>
                  <a:schemeClr val="accent3">
                    <a:lumMod val="50000"/>
                  </a:schemeClr>
                </a:solidFill>
              </a:rPr>
              <a:t>get</a:t>
            </a:r>
            <a:r>
              <a:rPr lang="es-MX" sz="2500" b="1" dirty="0" smtClean="0">
                <a:solidFill>
                  <a:schemeClr val="accent5">
                    <a:lumMod val="75000"/>
                  </a:schemeClr>
                </a:solidFill>
              </a:rPr>
              <a:t>[Tipo]</a:t>
            </a:r>
            <a:r>
              <a:rPr lang="es-MX" sz="2500" b="1" dirty="0" smtClean="0">
                <a:solidFill>
                  <a:schemeClr val="accent3">
                    <a:lumMod val="50000"/>
                  </a:schemeClr>
                </a:solidFill>
              </a:rPr>
              <a:t>Extra</a:t>
            </a:r>
            <a:r>
              <a:rPr lang="es-MX" sz="2500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En </a:t>
            </a:r>
            <a:r>
              <a:rPr lang="es-MX" sz="2500" dirty="0">
                <a:solidFill>
                  <a:srgbClr val="002060"/>
                </a:solidFill>
              </a:rPr>
              <a:t>el caso del entero el segundo valor es el valor default que se obtendrá en caso de no haber valor 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66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3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5" y="3884835"/>
            <a:ext cx="7706388" cy="1440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356779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Notas de la practica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1787857"/>
            <a:ext cx="7543391" cy="45215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>
                <a:solidFill>
                  <a:srgbClr val="002060"/>
                </a:solidFill>
              </a:rPr>
              <a:t>Para recuperar datos que han sido pasados con el método </a:t>
            </a:r>
            <a:r>
              <a:rPr lang="es-MX" sz="2500" b="1" dirty="0" err="1">
                <a:solidFill>
                  <a:schemeClr val="accent4">
                    <a:lumMod val="75000"/>
                  </a:schemeClr>
                </a:solidFill>
              </a:rPr>
              <a:t>setData</a:t>
            </a:r>
            <a:r>
              <a:rPr lang="es-MX" sz="2500" b="1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s-MX" sz="2500" dirty="0">
                <a:solidFill>
                  <a:srgbClr val="002060"/>
                </a:solidFill>
              </a:rPr>
              <a:t>se usa el método </a:t>
            </a:r>
            <a:r>
              <a:rPr lang="es-MX" sz="2500" b="1" dirty="0" err="1">
                <a:solidFill>
                  <a:schemeClr val="accent4">
                    <a:lumMod val="75000"/>
                  </a:schemeClr>
                </a:solidFill>
              </a:rPr>
              <a:t>getData</a:t>
            </a:r>
            <a:r>
              <a:rPr lang="es-MX" sz="2500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es-MX" sz="2500" dirty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s-MX" sz="2500" dirty="0">
                <a:solidFill>
                  <a:srgbClr val="002060"/>
                </a:solidFill>
              </a:rPr>
              <a:t>Usualmente este método es usado para direcciones web o datos </a:t>
            </a:r>
            <a:r>
              <a:rPr lang="es-MX" sz="2500" b="1" dirty="0" err="1">
                <a:solidFill>
                  <a:schemeClr val="accent4">
                    <a:lumMod val="75000"/>
                  </a:schemeClr>
                </a:solidFill>
              </a:rPr>
              <a:t>string</a:t>
            </a:r>
            <a:r>
              <a:rPr lang="es-MX" sz="25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MX" sz="2500" dirty="0">
                <a:solidFill>
                  <a:srgbClr val="002060"/>
                </a:solidFill>
              </a:rPr>
              <a:t>largos. Mas adelante se habrá practicas en las que se detalle el uso de este método.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67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9" name="5 Imagen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86" y="4287950"/>
            <a:ext cx="7272808" cy="1036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6942931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Resumen</a:t>
            </a: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462793"/>
              </p:ext>
            </p:extLst>
          </p:nvPr>
        </p:nvGraphicFramePr>
        <p:xfrm>
          <a:off x="768096" y="3111359"/>
          <a:ext cx="75438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Empaquetado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Desempaquetado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Intent</a:t>
                      </a: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.putExtra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codigo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codigo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getIntent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getStringExtra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codigo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8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Intent</a:t>
                      </a: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.putExtra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(“precio”,100);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getIntent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getIntExtra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(“precio“,0);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 err="1" smtClean="0">
                          <a:solidFill>
                            <a:schemeClr val="tx1"/>
                          </a:solidFill>
                        </a:rPr>
                        <a:t>Bundle</a:t>
                      </a:r>
                      <a:r>
                        <a:rPr lang="es-MX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rgbClr val="FF0000"/>
                          </a:solidFill>
                        </a:rPr>
                        <a:t>b </a:t>
                      </a: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= new </a:t>
                      </a:r>
                      <a:r>
                        <a:rPr lang="es-MX" b="0" baseline="0" dirty="0" err="1" smtClean="0">
                          <a:solidFill>
                            <a:schemeClr val="tx1"/>
                          </a:solidFill>
                        </a:rPr>
                        <a:t>Bundle</a:t>
                      </a: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es-MX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b="1" dirty="0" err="1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MX" dirty="0" err="1" smtClean="0"/>
                        <a:t>.putString</a:t>
                      </a:r>
                      <a:r>
                        <a:rPr lang="es-MX" dirty="0" smtClean="0"/>
                        <a:t>(“str1”,”mensaje”);</a:t>
                      </a:r>
                    </a:p>
                    <a:p>
                      <a:r>
                        <a:rPr lang="es-MX" b="1" dirty="0" err="1" smtClean="0">
                          <a:solidFill>
                            <a:srgbClr val="FF0000"/>
                          </a:solidFill>
                        </a:rPr>
                        <a:t>Intent</a:t>
                      </a:r>
                      <a:r>
                        <a:rPr lang="es-MX" dirty="0" err="1" smtClean="0"/>
                        <a:t>.putExtras</a:t>
                      </a:r>
                      <a:r>
                        <a:rPr lang="es-MX" dirty="0" smtClean="0"/>
                        <a:t>(b);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Bundle</a:t>
                      </a:r>
                      <a:r>
                        <a:rPr lang="es-MX" dirty="0" smtClean="0"/>
                        <a:t> </a:t>
                      </a:r>
                      <a:r>
                        <a:rPr lang="es-MX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MX" dirty="0" smtClean="0"/>
                        <a:t> = </a:t>
                      </a:r>
                      <a:r>
                        <a:rPr lang="es-MX" dirty="0" err="1" smtClean="0"/>
                        <a:t>getIntent</a:t>
                      </a:r>
                      <a:r>
                        <a:rPr lang="es-MX" dirty="0" smtClean="0"/>
                        <a:t>().</a:t>
                      </a:r>
                      <a:r>
                        <a:rPr lang="es-MX" dirty="0" err="1" smtClean="0"/>
                        <a:t>getExtras</a:t>
                      </a:r>
                      <a:r>
                        <a:rPr lang="es-MX" dirty="0" smtClean="0"/>
                        <a:t>();</a:t>
                      </a:r>
                    </a:p>
                    <a:p>
                      <a:r>
                        <a:rPr lang="es-MX" b="1" dirty="0" err="1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MX" dirty="0" err="1" smtClean="0"/>
                        <a:t>.getString</a:t>
                      </a:r>
                      <a:r>
                        <a:rPr lang="es-MX" dirty="0" smtClean="0"/>
                        <a:t>();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 err="1" smtClean="0">
                          <a:solidFill>
                            <a:schemeClr val="tx1"/>
                          </a:solidFill>
                        </a:rPr>
                        <a:t>Bundle</a:t>
                      </a:r>
                      <a:r>
                        <a:rPr lang="es-MX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b="1" baseline="0" dirty="0" smtClean="0">
                          <a:solidFill>
                            <a:srgbClr val="FF0000"/>
                          </a:solidFill>
                        </a:rPr>
                        <a:t>b </a:t>
                      </a: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= new </a:t>
                      </a:r>
                      <a:r>
                        <a:rPr lang="es-MX" b="0" baseline="0" dirty="0" err="1" smtClean="0">
                          <a:solidFill>
                            <a:schemeClr val="tx1"/>
                          </a:solidFill>
                        </a:rPr>
                        <a:t>Bundle</a:t>
                      </a: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es-MX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b="1" dirty="0" err="1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MX" dirty="0" err="1" smtClean="0"/>
                        <a:t>.putInt</a:t>
                      </a:r>
                      <a:r>
                        <a:rPr lang="es-MX" dirty="0" smtClean="0"/>
                        <a:t>(“age”,”35”);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Bundle</a:t>
                      </a:r>
                      <a:r>
                        <a:rPr lang="es-MX" dirty="0" smtClean="0"/>
                        <a:t> </a:t>
                      </a:r>
                      <a:r>
                        <a:rPr lang="es-MX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MX" dirty="0" smtClean="0"/>
                        <a:t> = </a:t>
                      </a:r>
                      <a:r>
                        <a:rPr lang="es-MX" dirty="0" err="1" smtClean="0"/>
                        <a:t>getIntent</a:t>
                      </a:r>
                      <a:r>
                        <a:rPr lang="es-MX" dirty="0" smtClean="0"/>
                        <a:t>().</a:t>
                      </a:r>
                      <a:r>
                        <a:rPr lang="es-MX" dirty="0" err="1" smtClean="0"/>
                        <a:t>getExtras</a:t>
                      </a:r>
                      <a:r>
                        <a:rPr lang="es-MX" dirty="0" smtClean="0"/>
                        <a:t>();</a:t>
                      </a:r>
                    </a:p>
                    <a:p>
                      <a:r>
                        <a:rPr lang="es-MX" b="1" dirty="0" err="1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s-MX" dirty="0" err="1" smtClean="0"/>
                        <a:t>.getInt</a:t>
                      </a:r>
                      <a:r>
                        <a:rPr lang="es-MX" dirty="0" smtClean="0"/>
                        <a:t>(“</a:t>
                      </a:r>
                      <a:r>
                        <a:rPr lang="es-MX" dirty="0" err="1" smtClean="0"/>
                        <a:t>age</a:t>
                      </a:r>
                      <a:r>
                        <a:rPr lang="es-MX" dirty="0" smtClean="0"/>
                        <a:t>”);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err="1" smtClean="0">
                          <a:solidFill>
                            <a:srgbClr val="FF0000"/>
                          </a:solidFill>
                        </a:rPr>
                        <a:t>Intent</a:t>
                      </a:r>
                      <a:r>
                        <a:rPr lang="es-MX" dirty="0" err="1" smtClean="0"/>
                        <a:t>.setData</a:t>
                      </a:r>
                      <a:r>
                        <a:rPr lang="es-MX" dirty="0" smtClean="0"/>
                        <a:t>(</a:t>
                      </a:r>
                      <a:r>
                        <a:rPr lang="es-MX" smtClean="0"/>
                        <a:t>Uri.parse</a:t>
                      </a:r>
                      <a:r>
                        <a:rPr lang="es-MX" dirty="0" smtClean="0"/>
                        <a:t>(“mensaje”));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 smtClean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es-MX" dirty="0" err="1" smtClean="0"/>
                        <a:t>.getDataString</a:t>
                      </a:r>
                      <a:r>
                        <a:rPr lang="es-MX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68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sp>
        <p:nvSpPr>
          <p:cNvPr id="10" name="5 Esquina doblada"/>
          <p:cNvSpPr/>
          <p:nvPr/>
        </p:nvSpPr>
        <p:spPr>
          <a:xfrm>
            <a:off x="1237928" y="1761589"/>
            <a:ext cx="1368152" cy="107714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Actividad 1</a:t>
            </a:r>
            <a:endParaRPr lang="en-US" dirty="0"/>
          </a:p>
        </p:txBody>
      </p:sp>
      <p:sp>
        <p:nvSpPr>
          <p:cNvPr id="11" name="6 Esquina doblada"/>
          <p:cNvSpPr/>
          <p:nvPr/>
        </p:nvSpPr>
        <p:spPr>
          <a:xfrm>
            <a:off x="6272443" y="1761588"/>
            <a:ext cx="1368152" cy="1077145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Actividad 2</a:t>
            </a:r>
            <a:endParaRPr lang="en-US" dirty="0"/>
          </a:p>
        </p:txBody>
      </p:sp>
      <p:sp>
        <p:nvSpPr>
          <p:cNvPr id="12" name="7 Flecha a la derecha con bandas"/>
          <p:cNvSpPr/>
          <p:nvPr/>
        </p:nvSpPr>
        <p:spPr>
          <a:xfrm>
            <a:off x="2903567" y="1976124"/>
            <a:ext cx="3071389" cy="64807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5744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2985039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3. Cont.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52" y="1762199"/>
            <a:ext cx="4329478" cy="45471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894905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2985039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>
                <a:solidFill>
                  <a:srgbClr val="002060"/>
                </a:solidFill>
              </a:rPr>
              <a:t>Tip</a:t>
            </a:r>
            <a:r>
              <a:rPr lang="es-MX" sz="2500" dirty="0" smtClean="0">
                <a:solidFill>
                  <a:srgbClr val="002060"/>
                </a:solidFill>
              </a:rPr>
              <a:t>. Es posible agregar los métodos </a:t>
            </a:r>
            <a:r>
              <a:rPr lang="es-MX" sz="2500" b="1" dirty="0" err="1" smtClean="0">
                <a:solidFill>
                  <a:schemeClr val="accent3">
                    <a:lumMod val="75000"/>
                  </a:schemeClr>
                </a:solidFill>
              </a:rPr>
              <a:t>onClick</a:t>
            </a:r>
            <a:r>
              <a:rPr lang="es-MX" sz="25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500" dirty="0" smtClean="0">
                <a:solidFill>
                  <a:srgbClr val="002060"/>
                </a:solidFill>
              </a:rPr>
              <a:t>para ello ir al lado izquierdo del código a la altura del </a:t>
            </a:r>
            <a:r>
              <a:rPr lang="es-MX" sz="2500" b="1" dirty="0" err="1" smtClean="0">
                <a:solidFill>
                  <a:schemeClr val="accent3">
                    <a:lumMod val="75000"/>
                  </a:schemeClr>
                </a:solidFill>
              </a:rPr>
              <a:t>onClick</a:t>
            </a:r>
            <a:r>
              <a:rPr lang="es-MX" sz="25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500" dirty="0" smtClean="0">
                <a:solidFill>
                  <a:srgbClr val="002060"/>
                </a:solidFill>
              </a:rPr>
              <a:t>y seleccionar.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38"/>
          <a:stretch/>
        </p:blipFill>
        <p:spPr>
          <a:xfrm>
            <a:off x="4899853" y="1997395"/>
            <a:ext cx="3887301" cy="2402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03" y="4312194"/>
            <a:ext cx="3861838" cy="66923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03" y="5312021"/>
            <a:ext cx="3861838" cy="898102"/>
          </a:xfrm>
          <a:prstGeom prst="rect">
            <a:avLst/>
          </a:prstGeom>
        </p:spPr>
      </p:pic>
      <p:pic>
        <p:nvPicPr>
          <p:cNvPr id="10" name="Imagen 9" descr="Recorte de pantal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14" y="5251448"/>
            <a:ext cx="3785780" cy="509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708779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Putextras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095" y="2084832"/>
            <a:ext cx="2985039" cy="4224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rgbClr val="002060"/>
                </a:solidFill>
              </a:rPr>
              <a:t>3. Cont. Fuera del segundo </a:t>
            </a:r>
            <a:r>
              <a:rPr lang="es-MX" sz="2500" dirty="0" err="1" smtClean="0">
                <a:solidFill>
                  <a:srgbClr val="002060"/>
                </a:solidFill>
              </a:rPr>
              <a:t>layout</a:t>
            </a:r>
            <a:r>
              <a:rPr lang="es-MX" sz="2500" dirty="0" smtClean="0">
                <a:solidFill>
                  <a:srgbClr val="002060"/>
                </a:solidFill>
              </a:rPr>
              <a:t> vertical.</a:t>
            </a: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s-MX" sz="2500" dirty="0">
              <a:solidFill>
                <a:srgbClr val="00206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EF1E-1474-46E2-8FEA-4F9E5A07771F}" type="datetime1">
              <a:rPr lang="es-MX" smtClean="0"/>
              <a:t>10/03/2015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3A06-50E8-45F0-9692-95DC93390636}" type="slidenum">
              <a:rPr lang="es-MX" smtClean="0"/>
              <a:t>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M.C Ivan Rivalcoba</a:t>
            </a:r>
            <a:endParaRPr lang="es-MX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92" y="2084832"/>
            <a:ext cx="4691512" cy="40015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9203653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SegoeModerno">
      <a:majorFont>
        <a:latin typeface="Segoe UI"/>
        <a:ea typeface=""/>
        <a:cs typeface=""/>
      </a:majorFont>
      <a:minorFont>
        <a:latin typeface="Segoe UI Semiligh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11016</TotalTime>
  <Words>1981</Words>
  <Application>Microsoft Office PowerPoint</Application>
  <PresentationFormat>Presentación en pantalla (4:3)</PresentationFormat>
  <Paragraphs>532</Paragraphs>
  <Slides>68</Slides>
  <Notes>68</Notes>
  <HiddenSlides>0</HiddenSlides>
  <MMClips>2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68</vt:i4>
      </vt:variant>
    </vt:vector>
  </HeadingPairs>
  <TitlesOfParts>
    <vt:vector size="74" baseType="lpstr">
      <vt:lpstr>Calibri</vt:lpstr>
      <vt:lpstr>Segoe UI</vt:lpstr>
      <vt:lpstr>Segoe UI Semilight</vt:lpstr>
      <vt:lpstr>Tw Cen MT</vt:lpstr>
      <vt:lpstr>Wingdings 3</vt:lpstr>
      <vt:lpstr>Integral</vt:lpstr>
      <vt:lpstr>Desarrollo de Aplicaciones para Dispositivos Móviles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Putextras</vt:lpstr>
      <vt:lpstr>Resultado final</vt:lpstr>
      <vt:lpstr>Resultado final</vt:lpstr>
      <vt:lpstr>Notas de la practica</vt:lpstr>
      <vt:lpstr>Notas de la practica</vt:lpstr>
      <vt:lpstr>Notas de la practica</vt:lpstr>
      <vt:lpstr>Notas de la practica</vt:lpstr>
      <vt:lpstr>Notas de la practica</vt:lpstr>
      <vt:lpstr>Notas de la practica</vt:lpstr>
      <vt:lpstr>Notas de la practica</vt:lpstr>
      <vt:lpstr>Notas de la practica</vt:lpstr>
      <vt:lpstr>Notas de la practica</vt:lpstr>
      <vt:lpstr>Notas de la practica</vt:lpstr>
      <vt:lpstr>Notas de la practica</vt:lpstr>
      <vt:lpstr>Notas de la practica</vt:lpstr>
      <vt:lpstr>Notas de la practica</vt:lpstr>
      <vt:lpstr>Notas de la practica</vt:lpstr>
      <vt:lpstr>Resumen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para Dispositivos Móviles</dc:title>
  <dc:creator>Jorge Ivan Rivalcoba</dc:creator>
  <cp:lastModifiedBy>Jorge Ivan Rivalcoba</cp:lastModifiedBy>
  <cp:revision>257</cp:revision>
  <dcterms:created xsi:type="dcterms:W3CDTF">2014-06-09T03:04:46Z</dcterms:created>
  <dcterms:modified xsi:type="dcterms:W3CDTF">2015-03-10T14:32:28Z</dcterms:modified>
</cp:coreProperties>
</file>