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68" autoAdjust="0"/>
    <p:restoredTop sz="94660"/>
  </p:normalViewPr>
  <p:slideViewPr>
    <p:cSldViewPr>
      <p:cViewPr>
        <p:scale>
          <a:sx n="70" d="100"/>
          <a:sy n="70" d="100"/>
        </p:scale>
        <p:origin x="-1272" y="-72"/>
      </p:cViewPr>
      <p:guideLst>
        <p:guide orient="horz" pos="2160"/>
        <p:guide pos="2880"/>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s-ES" smtClean="0"/>
              <a:t>Haga clic para modificar el estilo de título del patrón</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C081CEE3-A1F6-4683-958D-2784192CA990}" type="datetimeFigureOut">
              <a:rPr lang="es-MX" smtClean="0"/>
              <a:t>21/10/2015</a:t>
            </a:fld>
            <a:endParaRPr lang="es-MX"/>
          </a:p>
        </p:txBody>
      </p:sp>
      <p:sp>
        <p:nvSpPr>
          <p:cNvPr id="8" name="Slide Number Placeholder 7"/>
          <p:cNvSpPr>
            <a:spLocks noGrp="1"/>
          </p:cNvSpPr>
          <p:nvPr>
            <p:ph type="sldNum" sz="quarter" idx="11"/>
          </p:nvPr>
        </p:nvSpPr>
        <p:spPr/>
        <p:txBody>
          <a:bodyPr/>
          <a:lstStyle/>
          <a:p>
            <a:fld id="{778CB4D6-2BBB-4425-8138-CBC73357FC7E}" type="slidenum">
              <a:rPr lang="es-MX" smtClean="0"/>
              <a:t>‹Nº›</a:t>
            </a:fld>
            <a:endParaRPr lang="es-MX"/>
          </a:p>
        </p:txBody>
      </p:sp>
      <p:sp>
        <p:nvSpPr>
          <p:cNvPr id="9" name="Footer Placeholder 8"/>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C081CEE3-A1F6-4683-958D-2784192CA990}" type="datetimeFigureOut">
              <a:rPr lang="es-MX" smtClean="0"/>
              <a:t>21/10/2015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78CB4D6-2BBB-4425-8138-CBC73357FC7E}"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C081CEE3-A1F6-4683-958D-2784192CA990}" type="datetimeFigureOut">
              <a:rPr lang="es-MX" smtClean="0"/>
              <a:t>21/10/2015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78CB4D6-2BBB-4425-8138-CBC73357FC7E}"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081CEE3-A1F6-4683-958D-2784192CA990}" type="datetimeFigureOut">
              <a:rPr lang="es-MX" smtClean="0"/>
              <a:t>21/10/2015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78CB4D6-2BBB-4425-8138-CBC73357FC7E}"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081CEE3-A1F6-4683-958D-2784192CA990}" type="datetimeFigureOut">
              <a:rPr lang="es-MX" smtClean="0"/>
              <a:t>21/10/2015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78CB4D6-2BBB-4425-8138-CBC73357FC7E}"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081CEE3-A1F6-4683-958D-2784192CA990}" type="datetimeFigureOut">
              <a:rPr lang="es-MX" smtClean="0"/>
              <a:t>21/10/2015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78CB4D6-2BBB-4425-8138-CBC73357FC7E}" type="slidenum">
              <a:rPr lang="es-MX" smtClean="0"/>
              <a:t>‹Nº›</a:t>
            </a:fld>
            <a:endParaRPr lang="es-MX"/>
          </a:p>
        </p:txBody>
      </p:sp>
      <p:sp>
        <p:nvSpPr>
          <p:cNvPr id="9" name="Title 8"/>
          <p:cNvSpPr>
            <a:spLocks noGrp="1"/>
          </p:cNvSpPr>
          <p:nvPr>
            <p:ph type="title"/>
          </p:nvPr>
        </p:nvSpPr>
        <p:spPr>
          <a:xfrm>
            <a:off x="914400" y="1544715"/>
            <a:ext cx="7315200" cy="1154097"/>
          </a:xfrm>
        </p:spPr>
        <p:txBody>
          <a:bodyPr/>
          <a:lstStyle/>
          <a:p>
            <a:r>
              <a:rPr lang="es-ES" smtClean="0"/>
              <a:t>Haga clic para modificar el estilo de título del patrón</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C081CEE3-A1F6-4683-958D-2784192CA990}" type="datetimeFigureOut">
              <a:rPr lang="es-MX" smtClean="0"/>
              <a:t>21/10/2015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78CB4D6-2BBB-4425-8138-CBC73357FC7E}" type="slidenum">
              <a:rPr lang="es-MX" smtClean="0"/>
              <a:t>‹Nº›</a:t>
            </a:fld>
            <a:endParaRPr lang="es-MX"/>
          </a:p>
        </p:txBody>
      </p:sp>
      <p:sp>
        <p:nvSpPr>
          <p:cNvPr id="10" name="Title 9"/>
          <p:cNvSpPr>
            <a:spLocks noGrp="1"/>
          </p:cNvSpPr>
          <p:nvPr>
            <p:ph type="title"/>
          </p:nvPr>
        </p:nvSpPr>
        <p:spPr>
          <a:xfrm>
            <a:off x="914400" y="1544715"/>
            <a:ext cx="7315200" cy="1154097"/>
          </a:xfrm>
        </p:spPr>
        <p:txBody>
          <a:bodyPr/>
          <a:lstStyle/>
          <a:p>
            <a:r>
              <a:rPr lang="es-ES" smtClean="0"/>
              <a:t>Haga clic para modificar el estilo de título del patrón</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C081CEE3-A1F6-4683-958D-2784192CA990}" type="datetimeFigureOut">
              <a:rPr lang="es-MX" smtClean="0"/>
              <a:t>21/10/2015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78CB4D6-2BBB-4425-8138-CBC73357FC7E}"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81CEE3-A1F6-4683-958D-2784192CA990}" type="datetimeFigureOut">
              <a:rPr lang="es-MX" smtClean="0"/>
              <a:t>21/10/2015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778CB4D6-2BBB-4425-8138-CBC73357FC7E}"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081CEE3-A1F6-4683-958D-2784192CA990}" type="datetimeFigureOut">
              <a:rPr lang="es-MX" smtClean="0"/>
              <a:t>21/10/2015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78CB4D6-2BBB-4425-8138-CBC73357FC7E}"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081CEE3-A1F6-4683-958D-2784192CA990}" type="datetimeFigureOut">
              <a:rPr lang="es-MX" smtClean="0"/>
              <a:t>21/10/2015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78CB4D6-2BBB-4425-8138-CBC73357FC7E}"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C081CEE3-A1F6-4683-958D-2784192CA990}" type="datetimeFigureOut">
              <a:rPr lang="es-MX" smtClean="0"/>
              <a:t>21/10/2015</a:t>
            </a:fld>
            <a:endParaRPr lang="es-MX"/>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778CB4D6-2BBB-4425-8138-CBC73357FC7E}" type="slidenum">
              <a:rPr lang="es-MX" smtClean="0"/>
              <a:t>‹Nº›</a:t>
            </a:fld>
            <a:endParaRPr lang="es-MX"/>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s-MX"/>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844824"/>
            <a:ext cx="7772400" cy="1470025"/>
          </a:xfrm>
        </p:spPr>
        <p:txBody>
          <a:bodyPr>
            <a:normAutofit fontScale="90000"/>
          </a:bodyPr>
          <a:lstStyle/>
          <a:p>
            <a:r>
              <a:rPr lang="es-MX" b="1" dirty="0" smtClean="0"/>
              <a:t>Las 10 Heurísticas </a:t>
            </a:r>
            <a:r>
              <a:rPr lang="es-MX" b="1" dirty="0"/>
              <a:t>de Jacob </a:t>
            </a:r>
            <a:r>
              <a:rPr lang="es-MX" b="1" dirty="0" err="1"/>
              <a:t>Nielsen</a:t>
            </a:r>
            <a:endParaRPr lang="es-MX" b="1" dirty="0">
              <a:latin typeface="Arial" panose="020B0604020202020204" pitchFamily="34" charset="0"/>
              <a:cs typeface="Arial" panose="020B0604020202020204" pitchFamily="34" charset="0"/>
            </a:endParaRPr>
          </a:p>
        </p:txBody>
      </p:sp>
      <p:sp>
        <p:nvSpPr>
          <p:cNvPr id="3" name="2 Subtítulo"/>
          <p:cNvSpPr>
            <a:spLocks noGrp="1"/>
          </p:cNvSpPr>
          <p:nvPr>
            <p:ph type="subTitle" idx="1"/>
          </p:nvPr>
        </p:nvSpPr>
        <p:spPr>
          <a:xfrm>
            <a:off x="1331640" y="3429000"/>
            <a:ext cx="6400800" cy="2808312"/>
          </a:xfrm>
        </p:spPr>
        <p:txBody>
          <a:bodyPr/>
          <a:lstStyle/>
          <a:p>
            <a:r>
              <a:rPr lang="es-MX" sz="2000" dirty="0" smtClean="0">
                <a:latin typeface="Arial" panose="020B0604020202020204" pitchFamily="34" charset="0"/>
                <a:cs typeface="Arial" panose="020B0604020202020204" pitchFamily="34" charset="0"/>
              </a:rPr>
              <a:t>Interacción Humano Computadora</a:t>
            </a:r>
          </a:p>
          <a:p>
            <a:r>
              <a:rPr lang="es-MX" sz="2000" dirty="0" smtClean="0">
                <a:latin typeface="Arial" panose="020B0604020202020204" pitchFamily="34" charset="0"/>
                <a:cs typeface="Arial" panose="020B0604020202020204" pitchFamily="34" charset="0"/>
              </a:rPr>
              <a:t>Reyna Ibarra Jesús</a:t>
            </a:r>
          </a:p>
          <a:p>
            <a:r>
              <a:rPr lang="es-MX" sz="2000" dirty="0" smtClean="0">
                <a:latin typeface="Arial" panose="020B0604020202020204" pitchFamily="34" charset="0"/>
                <a:cs typeface="Arial" panose="020B0604020202020204" pitchFamily="34" charset="0"/>
              </a:rPr>
              <a:t>Estrada Luna Lenin</a:t>
            </a:r>
          </a:p>
          <a:p>
            <a:r>
              <a:rPr lang="es-MX" sz="2000" dirty="0" smtClean="0">
                <a:latin typeface="Arial" panose="020B0604020202020204" pitchFamily="34" charset="0"/>
                <a:cs typeface="Arial" panose="020B0604020202020204" pitchFamily="34" charset="0"/>
              </a:rPr>
              <a:t>Guevara Moreno Moisés</a:t>
            </a:r>
          </a:p>
          <a:p>
            <a:r>
              <a:rPr lang="es-MX" sz="2000" dirty="0" smtClean="0">
                <a:latin typeface="Arial" panose="020B0604020202020204" pitchFamily="34" charset="0"/>
                <a:cs typeface="Arial" panose="020B0604020202020204" pitchFamily="34" charset="0"/>
              </a:rPr>
              <a:t>Edith  Ramírez   Díaz</a:t>
            </a:r>
          </a:p>
          <a:p>
            <a:r>
              <a:rPr lang="es-MX" sz="2000" dirty="0" smtClean="0">
                <a:latin typeface="Arial" panose="020B0604020202020204" pitchFamily="34" charset="0"/>
                <a:cs typeface="Arial" panose="020B0604020202020204" pitchFamily="34" charset="0"/>
              </a:rPr>
              <a:t>Roa Juárez </a:t>
            </a:r>
            <a:r>
              <a:rPr lang="es-MX" sz="2000" dirty="0" smtClean="0">
                <a:latin typeface="Arial" panose="020B0604020202020204" pitchFamily="34" charset="0"/>
                <a:cs typeface="Arial" panose="020B0604020202020204" pitchFamily="34" charset="0"/>
              </a:rPr>
              <a:t>Frías Luis Antonio</a:t>
            </a:r>
            <a:endParaRPr lang="es-MX" sz="2000" dirty="0" smtClean="0">
              <a:latin typeface="Arial" panose="020B0604020202020204" pitchFamily="34" charset="0"/>
              <a:cs typeface="Arial" panose="020B0604020202020204" pitchFamily="34" charset="0"/>
            </a:endParaRPr>
          </a:p>
          <a:p>
            <a:r>
              <a:rPr lang="es-MX" sz="2000" dirty="0" smtClean="0">
                <a:latin typeface="Arial" panose="020B0604020202020204" pitchFamily="34" charset="0"/>
                <a:cs typeface="Arial" panose="020B0604020202020204" pitchFamily="34" charset="0"/>
              </a:rPr>
              <a:t>Reyes </a:t>
            </a:r>
            <a:r>
              <a:rPr lang="es-MX" sz="2000" smtClean="0">
                <a:latin typeface="Arial" panose="020B0604020202020204" pitchFamily="34" charset="0"/>
                <a:cs typeface="Arial" panose="020B0604020202020204" pitchFamily="34" charset="0"/>
              </a:rPr>
              <a:t>Rodríguez </a:t>
            </a:r>
            <a:r>
              <a:rPr lang="es-MX" sz="2000" smtClean="0">
                <a:latin typeface="Arial" panose="020B0604020202020204" pitchFamily="34" charset="0"/>
                <a:cs typeface="Arial" panose="020B0604020202020204" pitchFamily="34" charset="0"/>
              </a:rPr>
              <a:t> Evelyn Andrea</a:t>
            </a:r>
            <a:endParaRPr lang="es-MX" sz="2000" dirty="0" smtClean="0">
              <a:latin typeface="Arial" panose="020B0604020202020204" pitchFamily="34" charset="0"/>
              <a:cs typeface="Arial" panose="020B0604020202020204" pitchFamily="34" charset="0"/>
            </a:endParaRPr>
          </a:p>
          <a:p>
            <a:endParaRPr lang="es-MX" sz="2000" dirty="0" smtClean="0">
              <a:latin typeface="Arial" panose="020B0604020202020204" pitchFamily="34" charset="0"/>
              <a:cs typeface="Arial" panose="020B0604020202020204" pitchFamily="34" charset="0"/>
            </a:endParaRPr>
          </a:p>
          <a:p>
            <a:endParaRPr lang="es-MX" sz="2000" dirty="0" smtClean="0">
              <a:latin typeface="Arial" panose="020B0604020202020204" pitchFamily="34" charset="0"/>
              <a:cs typeface="Arial" panose="020B0604020202020204" pitchFamily="34" charset="0"/>
            </a:endParaRPr>
          </a:p>
          <a:p>
            <a:endParaRPr lang="es-MX" dirty="0" smtClean="0"/>
          </a:p>
          <a:p>
            <a:endParaRPr lang="es-MX" dirty="0"/>
          </a:p>
        </p:txBody>
      </p:sp>
    </p:spTree>
    <p:extLst>
      <p:ext uri="{BB962C8B-B14F-4D97-AF65-F5344CB8AC3E}">
        <p14:creationId xmlns:p14="http://schemas.microsoft.com/office/powerpoint/2010/main" val="3265456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err="1"/>
              <a:t>Common</a:t>
            </a:r>
            <a:r>
              <a:rPr lang="es-MX" dirty="0"/>
              <a:t> </a:t>
            </a:r>
            <a:r>
              <a:rPr lang="es-MX" dirty="0" err="1" smtClean="0"/>
              <a:t>language</a:t>
            </a:r>
            <a:r>
              <a:rPr lang="es-MX" dirty="0"/>
              <a:t/>
            </a:r>
            <a:br>
              <a:rPr lang="es-MX" dirty="0"/>
            </a:br>
            <a:r>
              <a:rPr lang="es-MX" dirty="0" smtClean="0"/>
              <a:t>(lenguaje </a:t>
            </a:r>
            <a:r>
              <a:rPr lang="es-MX" dirty="0" smtClean="0"/>
              <a:t>común).</a:t>
            </a:r>
            <a:r>
              <a:rPr lang="es-MX" dirty="0"/>
              <a:t/>
            </a:r>
            <a:br>
              <a:rPr lang="es-MX" dirty="0"/>
            </a:br>
            <a:endParaRPr lang="es-MX" dirty="0"/>
          </a:p>
        </p:txBody>
      </p:sp>
      <p:sp>
        <p:nvSpPr>
          <p:cNvPr id="3" name="2 Marcador de contenido"/>
          <p:cNvSpPr>
            <a:spLocks noGrp="1"/>
          </p:cNvSpPr>
          <p:nvPr>
            <p:ph idx="1"/>
          </p:nvPr>
        </p:nvSpPr>
        <p:spPr>
          <a:xfrm>
            <a:off x="899592" y="2012687"/>
            <a:ext cx="7315200" cy="3539527"/>
          </a:xfrm>
        </p:spPr>
        <p:txBody>
          <a:bodyPr/>
          <a:lstStyle/>
          <a:p>
            <a:endParaRPr lang="es-MX" dirty="0" smtClean="0"/>
          </a:p>
          <a:p>
            <a:r>
              <a:rPr lang="es-MX" dirty="0" smtClean="0"/>
              <a:t>Usar </a:t>
            </a:r>
            <a:r>
              <a:rPr lang="es-MX" dirty="0"/>
              <a:t>un lenguaje familiar puede simplificar el proceso de  logro  de  un  </a:t>
            </a:r>
            <a:r>
              <a:rPr lang="es-MX" dirty="0" smtClean="0"/>
              <a:t>usuario</a:t>
            </a:r>
            <a:endParaRPr lang="es-MX" dirty="0" smtClean="0"/>
          </a:p>
          <a:p>
            <a:r>
              <a:rPr lang="es-MX" dirty="0"/>
              <a:t>Usar  términos  conocidos  por  el  usuario  y  no  propios del sistema </a:t>
            </a:r>
            <a:r>
              <a:rPr lang="es-MX" dirty="0" smtClean="0"/>
              <a:t>como términos  técnicos y cosas que en realidad solo alienan al usuario</a:t>
            </a:r>
            <a:endParaRPr lang="es-MX" dirty="0"/>
          </a:p>
          <a:p>
            <a:endParaRPr lang="es-MX" dirty="0"/>
          </a:p>
          <a:p>
            <a:endParaRPr lang="es-MX" dirty="0"/>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40" t="7106"/>
          <a:stretch/>
        </p:blipFill>
        <p:spPr bwMode="auto">
          <a:xfrm>
            <a:off x="3779912" y="4149080"/>
            <a:ext cx="4918978"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4794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a:t>3. User control and freedom </a:t>
            </a:r>
            <a:r>
              <a:rPr lang="en-US" dirty="0" smtClean="0"/>
              <a:t>(</a:t>
            </a:r>
            <a:r>
              <a:rPr lang="en-US" dirty="0" err="1" smtClean="0"/>
              <a:t>libertad</a:t>
            </a:r>
            <a:r>
              <a:rPr lang="en-US" dirty="0" smtClean="0"/>
              <a:t> y control del </a:t>
            </a:r>
            <a:r>
              <a:rPr lang="en-US" dirty="0" err="1" smtClean="0"/>
              <a:t>usuario</a:t>
            </a:r>
            <a:r>
              <a:rPr lang="en-US" dirty="0" smtClean="0"/>
              <a:t>)</a:t>
            </a:r>
            <a:r>
              <a:rPr lang="en-US" dirty="0"/>
              <a:t/>
            </a:r>
            <a:br>
              <a:rPr lang="en-US" dirty="0"/>
            </a:br>
            <a:endParaRPr lang="es-MX" dirty="0"/>
          </a:p>
        </p:txBody>
      </p:sp>
      <p:sp>
        <p:nvSpPr>
          <p:cNvPr id="3" name="2 Marcador de contenido"/>
          <p:cNvSpPr>
            <a:spLocks noGrp="1"/>
          </p:cNvSpPr>
          <p:nvPr>
            <p:ph idx="1"/>
          </p:nvPr>
        </p:nvSpPr>
        <p:spPr>
          <a:xfrm>
            <a:off x="899592" y="2276872"/>
            <a:ext cx="7315200" cy="4032448"/>
          </a:xfrm>
        </p:spPr>
        <p:txBody>
          <a:bodyPr/>
          <a:lstStyle/>
          <a:p>
            <a:r>
              <a:rPr lang="en-US" sz="1200" dirty="0" smtClean="0"/>
              <a:t>Users </a:t>
            </a:r>
            <a:r>
              <a:rPr lang="en-US" sz="1200" dirty="0"/>
              <a:t>often choose system functions by mistake and will need a clearly marked “emergency exit” to leave the unwanted state without having to go through an extended dialogue. Supports undo and redo and a clear way to navigate.</a:t>
            </a:r>
          </a:p>
          <a:p>
            <a:r>
              <a:rPr lang="en-US" dirty="0" smtClean="0"/>
              <a:t>Los </a:t>
            </a:r>
            <a:r>
              <a:rPr lang="en-US" dirty="0" err="1" smtClean="0"/>
              <a:t>usuarios</a:t>
            </a:r>
            <a:r>
              <a:rPr lang="en-US" dirty="0" smtClean="0"/>
              <a:t> </a:t>
            </a:r>
            <a:r>
              <a:rPr lang="en-US" dirty="0" err="1" smtClean="0"/>
              <a:t>eligen</a:t>
            </a:r>
            <a:r>
              <a:rPr lang="en-US" dirty="0" smtClean="0"/>
              <a:t> </a:t>
            </a:r>
            <a:r>
              <a:rPr lang="en-US" dirty="0" err="1" smtClean="0"/>
              <a:t>frecuentemente</a:t>
            </a:r>
            <a:r>
              <a:rPr lang="en-US" dirty="0" smtClean="0"/>
              <a:t> </a:t>
            </a:r>
            <a:r>
              <a:rPr lang="en-US" dirty="0" err="1" smtClean="0"/>
              <a:t>funciones</a:t>
            </a:r>
            <a:r>
              <a:rPr lang="en-US" dirty="0" smtClean="0"/>
              <a:t> del </a:t>
            </a:r>
            <a:r>
              <a:rPr lang="en-US" dirty="0" err="1" smtClean="0"/>
              <a:t>siste</a:t>
            </a:r>
            <a:r>
              <a:rPr lang="en-US" dirty="0" err="1" smtClean="0"/>
              <a:t>ma</a:t>
            </a:r>
            <a:r>
              <a:rPr lang="en-US" dirty="0" smtClean="0"/>
              <a:t> </a:t>
            </a:r>
            <a:r>
              <a:rPr lang="en-US" dirty="0" err="1" smtClean="0"/>
              <a:t>por</a:t>
            </a:r>
            <a:r>
              <a:rPr lang="en-US" dirty="0" smtClean="0"/>
              <a:t> error y </a:t>
            </a:r>
            <a:r>
              <a:rPr lang="en-US" dirty="0" err="1" smtClean="0"/>
              <a:t>necesitan</a:t>
            </a:r>
            <a:r>
              <a:rPr lang="en-US" dirty="0" smtClean="0"/>
              <a:t> </a:t>
            </a:r>
            <a:r>
              <a:rPr lang="en-US" dirty="0" err="1" smtClean="0"/>
              <a:t>una</a:t>
            </a:r>
            <a:r>
              <a:rPr lang="en-US" dirty="0" smtClean="0"/>
              <a:t> </a:t>
            </a:r>
            <a:r>
              <a:rPr lang="en-US" dirty="0" err="1" smtClean="0"/>
              <a:t>marca</a:t>
            </a:r>
            <a:r>
              <a:rPr lang="en-US" dirty="0" smtClean="0"/>
              <a:t> </a:t>
            </a:r>
            <a:r>
              <a:rPr lang="en-US" dirty="0" err="1" smtClean="0"/>
              <a:t>clara</a:t>
            </a:r>
            <a:r>
              <a:rPr lang="en-US" dirty="0" smtClean="0"/>
              <a:t> de ‘</a:t>
            </a:r>
            <a:r>
              <a:rPr lang="en-US" dirty="0" err="1" smtClean="0"/>
              <a:t>salida</a:t>
            </a:r>
            <a:r>
              <a:rPr lang="en-US" dirty="0" smtClean="0"/>
              <a:t> de </a:t>
            </a:r>
            <a:r>
              <a:rPr lang="en-US" dirty="0" err="1" smtClean="0"/>
              <a:t>emergencia</a:t>
            </a:r>
            <a:r>
              <a:rPr lang="en-US" dirty="0" smtClean="0"/>
              <a:t>’ para </a:t>
            </a:r>
            <a:r>
              <a:rPr lang="en-US" dirty="0" err="1" smtClean="0"/>
              <a:t>abandonar</a:t>
            </a:r>
            <a:r>
              <a:rPr lang="en-US" dirty="0" smtClean="0"/>
              <a:t> un estado </a:t>
            </a:r>
            <a:r>
              <a:rPr lang="en-US" dirty="0" err="1" smtClean="0"/>
              <a:t>indeseado</a:t>
            </a:r>
            <a:r>
              <a:rPr lang="en-US" dirty="0" smtClean="0"/>
              <a:t>  sin </a:t>
            </a:r>
            <a:r>
              <a:rPr lang="en-US" dirty="0" err="1" smtClean="0"/>
              <a:t>tener</a:t>
            </a:r>
            <a:r>
              <a:rPr lang="en-US" dirty="0" smtClean="0"/>
              <a:t> que </a:t>
            </a:r>
            <a:r>
              <a:rPr lang="en-US" dirty="0" err="1" smtClean="0"/>
              <a:t>atravezar</a:t>
            </a:r>
            <a:r>
              <a:rPr lang="en-US" dirty="0" smtClean="0"/>
              <a:t> </a:t>
            </a:r>
            <a:r>
              <a:rPr lang="en-US" dirty="0" err="1" smtClean="0"/>
              <a:t>por</a:t>
            </a:r>
            <a:r>
              <a:rPr lang="en-US" dirty="0" smtClean="0"/>
              <a:t> un </a:t>
            </a:r>
            <a:r>
              <a:rPr lang="en-US" dirty="0" err="1" smtClean="0"/>
              <a:t>dialogo</a:t>
            </a:r>
            <a:r>
              <a:rPr lang="en-US" dirty="0" smtClean="0"/>
              <a:t> </a:t>
            </a:r>
            <a:r>
              <a:rPr lang="en-US" dirty="0" err="1" smtClean="0"/>
              <a:t>extenso</a:t>
            </a:r>
            <a:r>
              <a:rPr lang="en-US" dirty="0" smtClean="0"/>
              <a:t>. </a:t>
            </a:r>
            <a:r>
              <a:rPr lang="en-US" dirty="0" err="1" smtClean="0"/>
              <a:t>Debemos</a:t>
            </a:r>
            <a:r>
              <a:rPr lang="en-US" dirty="0" smtClean="0"/>
              <a:t> </a:t>
            </a:r>
            <a:r>
              <a:rPr lang="en-US" dirty="0" err="1" smtClean="0"/>
              <a:t>darles</a:t>
            </a:r>
            <a:r>
              <a:rPr lang="en-US" dirty="0" smtClean="0"/>
              <a:t> </a:t>
            </a:r>
            <a:r>
              <a:rPr lang="en-US" dirty="0" err="1" smtClean="0"/>
              <a:t>soporte</a:t>
            </a:r>
            <a:r>
              <a:rPr lang="en-US" dirty="0" smtClean="0"/>
              <a:t> </a:t>
            </a:r>
            <a:r>
              <a:rPr lang="en-US" dirty="0" err="1" smtClean="0"/>
              <a:t>atraves</a:t>
            </a:r>
            <a:r>
              <a:rPr lang="en-US" dirty="0" smtClean="0"/>
              <a:t> de </a:t>
            </a:r>
            <a:r>
              <a:rPr lang="en-US" dirty="0" err="1" smtClean="0"/>
              <a:t>los</a:t>
            </a:r>
            <a:r>
              <a:rPr lang="en-US" dirty="0" smtClean="0"/>
              <a:t> </a:t>
            </a:r>
            <a:r>
              <a:rPr lang="en-US" dirty="0" err="1" smtClean="0"/>
              <a:t>botones</a:t>
            </a:r>
            <a:r>
              <a:rPr lang="en-US" dirty="0" smtClean="0"/>
              <a:t> e ‘</a:t>
            </a:r>
            <a:r>
              <a:rPr lang="en-US" dirty="0" err="1" smtClean="0"/>
              <a:t>hacer</a:t>
            </a:r>
            <a:r>
              <a:rPr lang="en-US" dirty="0" smtClean="0"/>
              <a:t>’ y ‘</a:t>
            </a:r>
            <a:r>
              <a:rPr lang="en-US" dirty="0" err="1" smtClean="0"/>
              <a:t>deshacer</a:t>
            </a:r>
            <a:r>
              <a:rPr lang="en-US" dirty="0" smtClean="0"/>
              <a:t>’ </a:t>
            </a:r>
            <a:r>
              <a:rPr lang="en-US" dirty="0" err="1" smtClean="0"/>
              <a:t>como</a:t>
            </a:r>
            <a:r>
              <a:rPr lang="en-US" dirty="0" smtClean="0"/>
              <a:t> </a:t>
            </a:r>
            <a:r>
              <a:rPr lang="en-US" dirty="0" err="1" smtClean="0"/>
              <a:t>una</a:t>
            </a:r>
            <a:r>
              <a:rPr lang="en-US" dirty="0" smtClean="0"/>
              <a:t> </a:t>
            </a:r>
            <a:r>
              <a:rPr lang="en-US" dirty="0" err="1" smtClean="0"/>
              <a:t>florma</a:t>
            </a:r>
            <a:r>
              <a:rPr lang="en-US" dirty="0" smtClean="0"/>
              <a:t> </a:t>
            </a:r>
            <a:r>
              <a:rPr lang="en-US" dirty="0" err="1" smtClean="0"/>
              <a:t>clara</a:t>
            </a:r>
            <a:r>
              <a:rPr lang="en-US" dirty="0" smtClean="0"/>
              <a:t> de </a:t>
            </a:r>
            <a:r>
              <a:rPr lang="en-US" dirty="0" err="1" smtClean="0"/>
              <a:t>navegacion</a:t>
            </a:r>
            <a:endParaRPr lang="en-US" dirty="0" smtClean="0"/>
          </a:p>
          <a:p>
            <a:endParaRPr lang="en-US" dirty="0"/>
          </a:p>
          <a:p>
            <a:endParaRPr lang="es-MX"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4777901"/>
            <a:ext cx="1395413" cy="139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9133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2204864"/>
            <a:ext cx="7315200" cy="1154097"/>
          </a:xfrm>
        </p:spPr>
        <p:txBody>
          <a:bodyPr>
            <a:normAutofit fontScale="90000"/>
          </a:bodyPr>
          <a:lstStyle/>
          <a:p>
            <a:r>
              <a:rPr lang="es-MX" sz="3600" dirty="0" err="1"/>
              <a:t>Freedom</a:t>
            </a:r>
            <a:r>
              <a:rPr lang="es-MX" sz="3600" dirty="0"/>
              <a:t> to </a:t>
            </a:r>
            <a:r>
              <a:rPr lang="es-MX" sz="3600" dirty="0" err="1" smtClean="0"/>
              <a:t>Undo</a:t>
            </a:r>
            <a:r>
              <a:rPr lang="es-MX" sz="3600" dirty="0" smtClean="0"/>
              <a:t> and</a:t>
            </a:r>
            <a:r>
              <a:rPr lang="es-MX" sz="3600" dirty="0" smtClean="0"/>
              <a:t> </a:t>
            </a:r>
            <a:r>
              <a:rPr lang="es-MX" sz="3600" dirty="0" err="1"/>
              <a:t>Freedom</a:t>
            </a:r>
            <a:r>
              <a:rPr lang="es-MX" sz="3600" dirty="0"/>
              <a:t> to </a:t>
            </a:r>
            <a:r>
              <a:rPr lang="es-MX" sz="3600" dirty="0" smtClean="0"/>
              <a:t>Cancel (libertad de deshacer y libertad para cancelar)</a:t>
            </a:r>
            <a:r>
              <a:rPr lang="es-MX" dirty="0"/>
              <a:t/>
            </a:r>
            <a:br>
              <a:rPr lang="es-MX" dirty="0"/>
            </a:br>
            <a:r>
              <a:rPr lang="es-MX" dirty="0"/>
              <a:t/>
            </a:r>
            <a:br>
              <a:rPr lang="es-MX" dirty="0"/>
            </a:br>
            <a:endParaRPr lang="es-MX" dirty="0"/>
          </a:p>
        </p:txBody>
      </p:sp>
      <p:sp>
        <p:nvSpPr>
          <p:cNvPr id="3" name="2 Marcador de contenido"/>
          <p:cNvSpPr>
            <a:spLocks noGrp="1"/>
          </p:cNvSpPr>
          <p:nvPr>
            <p:ph idx="1"/>
          </p:nvPr>
        </p:nvSpPr>
        <p:spPr/>
        <p:txBody>
          <a:bodyPr/>
          <a:lstStyle/>
          <a:p>
            <a:r>
              <a:rPr lang="es-MX" dirty="0" smtClean="0"/>
              <a:t>Ofrece </a:t>
            </a:r>
            <a:r>
              <a:rPr lang="es-MX" dirty="0"/>
              <a:t>a los usuarios la posibilidad de deshacer acciones.</a:t>
            </a:r>
          </a:p>
          <a:p>
            <a:r>
              <a:rPr lang="es-MX" dirty="0" smtClean="0"/>
              <a:t>Muestra una vista </a:t>
            </a:r>
            <a:r>
              <a:rPr lang="es-MX" dirty="0"/>
              <a:t>previa y </a:t>
            </a:r>
            <a:r>
              <a:rPr lang="es-MX" dirty="0" smtClean="0"/>
              <a:t>la </a:t>
            </a:r>
            <a:r>
              <a:rPr lang="es-MX" dirty="0" err="1" smtClean="0"/>
              <a:t>opcion</a:t>
            </a:r>
            <a:r>
              <a:rPr lang="es-MX" dirty="0" smtClean="0"/>
              <a:t> cancelar</a:t>
            </a:r>
            <a:r>
              <a:rPr lang="es-MX" dirty="0"/>
              <a:t>.</a:t>
            </a:r>
          </a:p>
          <a:p>
            <a:endParaRPr lang="es-MX" dirty="0"/>
          </a:p>
          <a:p>
            <a:endParaRPr lang="es-MX"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3979" b="36251"/>
          <a:stretch/>
        </p:blipFill>
        <p:spPr bwMode="auto">
          <a:xfrm>
            <a:off x="2123727" y="3717032"/>
            <a:ext cx="5439734"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84103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a:t>4. Consistency and standards </a:t>
            </a:r>
            <a:r>
              <a:rPr lang="en-US" dirty="0" smtClean="0"/>
              <a:t>(</a:t>
            </a:r>
            <a:r>
              <a:rPr lang="en-US" dirty="0" err="1" smtClean="0"/>
              <a:t>estandares</a:t>
            </a:r>
            <a:r>
              <a:rPr lang="en-US" dirty="0" smtClean="0"/>
              <a:t> y </a:t>
            </a:r>
            <a:r>
              <a:rPr lang="en-US" dirty="0" err="1" smtClean="0"/>
              <a:t>consistencia</a:t>
            </a:r>
            <a:r>
              <a:rPr lang="en-US" dirty="0" smtClean="0"/>
              <a:t>)</a:t>
            </a:r>
            <a:r>
              <a:rPr lang="en-US" dirty="0"/>
              <a:t/>
            </a:r>
            <a:br>
              <a:rPr lang="en-US" dirty="0"/>
            </a:br>
            <a:endParaRPr lang="es-MX" dirty="0"/>
          </a:p>
        </p:txBody>
      </p:sp>
      <p:sp>
        <p:nvSpPr>
          <p:cNvPr id="3" name="2 Marcador de contenido"/>
          <p:cNvSpPr>
            <a:spLocks noGrp="1"/>
          </p:cNvSpPr>
          <p:nvPr>
            <p:ph idx="1"/>
          </p:nvPr>
        </p:nvSpPr>
        <p:spPr/>
        <p:txBody>
          <a:bodyPr/>
          <a:lstStyle/>
          <a:p>
            <a:r>
              <a:rPr lang="en-US" sz="1200" dirty="0" smtClean="0"/>
              <a:t>Users </a:t>
            </a:r>
            <a:r>
              <a:rPr lang="en-US" sz="1200" dirty="0"/>
              <a:t>should not have to wonder whether different words, situations, or actions mean the same thing. Follow platform conventions.</a:t>
            </a:r>
          </a:p>
          <a:p>
            <a:r>
              <a:rPr lang="en-US" dirty="0" smtClean="0"/>
              <a:t>Los </a:t>
            </a:r>
            <a:r>
              <a:rPr lang="en-US" dirty="0" err="1" smtClean="0"/>
              <a:t>usuarios</a:t>
            </a:r>
            <a:r>
              <a:rPr lang="en-US" dirty="0" smtClean="0"/>
              <a:t> no </a:t>
            </a:r>
            <a:r>
              <a:rPr lang="en-US" dirty="0" err="1" smtClean="0"/>
              <a:t>necesitan</a:t>
            </a:r>
            <a:r>
              <a:rPr lang="en-US" dirty="0" smtClean="0"/>
              <a:t> </a:t>
            </a:r>
            <a:r>
              <a:rPr lang="en-US" dirty="0" err="1" smtClean="0"/>
              <a:t>preguntarse</a:t>
            </a:r>
            <a:r>
              <a:rPr lang="en-US" dirty="0" smtClean="0"/>
              <a:t> que </a:t>
            </a:r>
            <a:r>
              <a:rPr lang="en-US" dirty="0" err="1" smtClean="0"/>
              <a:t>tipo</a:t>
            </a:r>
            <a:r>
              <a:rPr lang="en-US" dirty="0" smtClean="0"/>
              <a:t> de palabras, </a:t>
            </a:r>
            <a:r>
              <a:rPr lang="en-US" dirty="0" err="1" smtClean="0"/>
              <a:t>situacion</a:t>
            </a:r>
            <a:r>
              <a:rPr lang="en-US" dirty="0" err="1" smtClean="0"/>
              <a:t>es</a:t>
            </a:r>
            <a:r>
              <a:rPr lang="en-US" dirty="0" smtClean="0"/>
              <a:t> o </a:t>
            </a:r>
            <a:r>
              <a:rPr lang="en-US" dirty="0" err="1" smtClean="0"/>
              <a:t>acciones</a:t>
            </a:r>
            <a:r>
              <a:rPr lang="en-US" dirty="0" smtClean="0"/>
              <a:t> </a:t>
            </a:r>
            <a:r>
              <a:rPr lang="en-US" dirty="0" err="1" smtClean="0"/>
              <a:t>significan</a:t>
            </a:r>
            <a:r>
              <a:rPr lang="en-US" dirty="0" smtClean="0"/>
              <a:t> la </a:t>
            </a:r>
            <a:r>
              <a:rPr lang="en-US" dirty="0" err="1" smtClean="0"/>
              <a:t>misma</a:t>
            </a:r>
            <a:r>
              <a:rPr lang="en-US" dirty="0" smtClean="0"/>
              <a:t> </a:t>
            </a:r>
            <a:r>
              <a:rPr lang="en-US" dirty="0" err="1" smtClean="0"/>
              <a:t>cosa</a:t>
            </a:r>
            <a:r>
              <a:rPr lang="en-US" dirty="0" smtClean="0"/>
              <a:t>, </a:t>
            </a:r>
            <a:r>
              <a:rPr lang="en-US" dirty="0" err="1" smtClean="0"/>
              <a:t>debemos</a:t>
            </a:r>
            <a:r>
              <a:rPr lang="en-US" dirty="0" smtClean="0"/>
              <a:t> </a:t>
            </a:r>
            <a:r>
              <a:rPr lang="en-US" dirty="0" err="1" smtClean="0"/>
              <a:t>segir</a:t>
            </a:r>
            <a:r>
              <a:rPr lang="en-US" dirty="0" smtClean="0"/>
              <a:t> las </a:t>
            </a:r>
            <a:r>
              <a:rPr lang="en-US" dirty="0" err="1" smtClean="0"/>
              <a:t>convenciones</a:t>
            </a:r>
            <a:r>
              <a:rPr lang="en-US" dirty="0" smtClean="0"/>
              <a:t> de las </a:t>
            </a:r>
            <a:r>
              <a:rPr lang="en-US" dirty="0" err="1" smtClean="0"/>
              <a:t>plataformas</a:t>
            </a:r>
            <a:r>
              <a:rPr lang="en-US" dirty="0"/>
              <a:t>.</a:t>
            </a:r>
            <a:endParaRPr lang="en-US" dirty="0"/>
          </a:p>
          <a:p>
            <a:endParaRPr lang="es-MX"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2362" y="4581128"/>
            <a:ext cx="1819275"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1282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5.Error </a:t>
            </a:r>
            <a:r>
              <a:rPr lang="es-MX" dirty="0" err="1" smtClean="0"/>
              <a:t>prevention</a:t>
            </a:r>
            <a:r>
              <a:rPr lang="es-MX" dirty="0" smtClean="0"/>
              <a:t> (</a:t>
            </a:r>
            <a:r>
              <a:rPr lang="es-MX" dirty="0" err="1" smtClean="0"/>
              <a:t>prevencion</a:t>
            </a:r>
            <a:r>
              <a:rPr lang="es-MX" dirty="0" smtClean="0"/>
              <a:t> de errores).</a:t>
            </a:r>
            <a:r>
              <a:rPr lang="es-MX" dirty="0"/>
              <a:t/>
            </a:r>
            <a:br>
              <a:rPr lang="es-MX" dirty="0"/>
            </a:br>
            <a:endParaRPr lang="es-MX" dirty="0"/>
          </a:p>
        </p:txBody>
      </p:sp>
      <p:sp>
        <p:nvSpPr>
          <p:cNvPr id="3" name="2 Marcador de contenido"/>
          <p:cNvSpPr>
            <a:spLocks noGrp="1"/>
          </p:cNvSpPr>
          <p:nvPr>
            <p:ph idx="1"/>
          </p:nvPr>
        </p:nvSpPr>
        <p:spPr>
          <a:xfrm>
            <a:off x="899592" y="2204864"/>
            <a:ext cx="7315200" cy="3539527"/>
          </a:xfrm>
        </p:spPr>
        <p:txBody>
          <a:bodyPr>
            <a:normAutofit/>
          </a:bodyPr>
          <a:lstStyle/>
          <a:p>
            <a:r>
              <a:rPr lang="en-US" sz="1200" dirty="0" smtClean="0"/>
              <a:t>Even </a:t>
            </a:r>
            <a:r>
              <a:rPr lang="en-US" sz="1200" dirty="0"/>
              <a:t>better than good error messages is a careful design which prevents a problem from occurring in the first place. Either eliminate error-prone conditions or check for them and present users with a confirmation option </a:t>
            </a:r>
            <a:r>
              <a:rPr lang="en-US" sz="1200" dirty="0" smtClean="0"/>
              <a:t>before </a:t>
            </a:r>
            <a:r>
              <a:rPr lang="en-US" sz="1200" dirty="0"/>
              <a:t>they commit to the action</a:t>
            </a:r>
            <a:r>
              <a:rPr lang="en-US" sz="1200" dirty="0" smtClean="0"/>
              <a:t>.</a:t>
            </a:r>
          </a:p>
          <a:p>
            <a:r>
              <a:rPr lang="en-US" dirty="0" err="1" smtClean="0"/>
              <a:t>Es</a:t>
            </a:r>
            <a:r>
              <a:rPr lang="en-US" dirty="0" smtClean="0"/>
              <a:t> </a:t>
            </a:r>
            <a:r>
              <a:rPr lang="en-US" dirty="0" err="1" smtClean="0"/>
              <a:t>mejor</a:t>
            </a:r>
            <a:r>
              <a:rPr lang="en-US" dirty="0" smtClean="0"/>
              <a:t> un </a:t>
            </a:r>
            <a:r>
              <a:rPr lang="en-US" dirty="0" err="1" smtClean="0"/>
              <a:t>diseño</a:t>
            </a:r>
            <a:r>
              <a:rPr lang="en-US" dirty="0" smtClean="0"/>
              <a:t> </a:t>
            </a:r>
            <a:r>
              <a:rPr lang="en-US" dirty="0" err="1" smtClean="0"/>
              <a:t>cuidadoso</a:t>
            </a:r>
            <a:r>
              <a:rPr lang="en-US" dirty="0" smtClean="0"/>
              <a:t> que </a:t>
            </a:r>
            <a:r>
              <a:rPr lang="en-US" dirty="0" err="1" smtClean="0"/>
              <a:t>mensajes</a:t>
            </a:r>
            <a:r>
              <a:rPr lang="en-US" dirty="0" smtClean="0"/>
              <a:t> de error lo </a:t>
            </a:r>
            <a:r>
              <a:rPr lang="en-US" dirty="0" err="1" smtClean="0"/>
              <a:t>cual</a:t>
            </a:r>
            <a:r>
              <a:rPr lang="en-US" dirty="0" smtClean="0"/>
              <a:t> </a:t>
            </a:r>
            <a:r>
              <a:rPr lang="en-US" dirty="0" err="1" smtClean="0"/>
              <a:t>puede</a:t>
            </a:r>
            <a:r>
              <a:rPr lang="en-US" dirty="0" smtClean="0"/>
              <a:t> </a:t>
            </a:r>
            <a:r>
              <a:rPr lang="en-US" dirty="0" err="1" smtClean="0"/>
              <a:t>prevenir</a:t>
            </a:r>
            <a:r>
              <a:rPr lang="en-US" dirty="0" smtClean="0"/>
              <a:t> un </a:t>
            </a:r>
            <a:r>
              <a:rPr lang="en-US" dirty="0" err="1" smtClean="0"/>
              <a:t>problema</a:t>
            </a:r>
            <a:r>
              <a:rPr lang="en-US" dirty="0" smtClean="0"/>
              <a:t> de </a:t>
            </a:r>
            <a:r>
              <a:rPr lang="en-US" dirty="0" err="1" smtClean="0"/>
              <a:t>ocurrir</a:t>
            </a:r>
            <a:r>
              <a:rPr lang="en-US" dirty="0" smtClean="0"/>
              <a:t> </a:t>
            </a:r>
            <a:r>
              <a:rPr lang="en-US" dirty="0" err="1" smtClean="0"/>
              <a:t>en</a:t>
            </a:r>
            <a:r>
              <a:rPr lang="en-US" dirty="0" smtClean="0"/>
              <a:t> primer </a:t>
            </a:r>
            <a:r>
              <a:rPr lang="en-US" dirty="0" err="1" smtClean="0"/>
              <a:t>lugar</a:t>
            </a:r>
            <a:r>
              <a:rPr lang="en-US" dirty="0" smtClean="0"/>
              <a:t>. </a:t>
            </a:r>
            <a:r>
              <a:rPr lang="en-US" dirty="0" err="1" smtClean="0"/>
              <a:t>Eliminando</a:t>
            </a:r>
            <a:r>
              <a:rPr lang="en-US" dirty="0" smtClean="0"/>
              <a:t> la </a:t>
            </a:r>
            <a:r>
              <a:rPr lang="en-US" dirty="0" err="1" smtClean="0"/>
              <a:t>condiciones</a:t>
            </a:r>
            <a:r>
              <a:rPr lang="en-US" dirty="0" smtClean="0"/>
              <a:t> </a:t>
            </a:r>
            <a:r>
              <a:rPr lang="en-US" dirty="0" err="1" smtClean="0"/>
              <a:t>proclives</a:t>
            </a:r>
            <a:r>
              <a:rPr lang="en-US" dirty="0" smtClean="0"/>
              <a:t> al error o </a:t>
            </a:r>
            <a:r>
              <a:rPr lang="en-US" dirty="0" err="1" smtClean="0"/>
              <a:t>una</a:t>
            </a:r>
            <a:r>
              <a:rPr lang="en-US" dirty="0" smtClean="0"/>
              <a:t> </a:t>
            </a:r>
            <a:r>
              <a:rPr lang="en-US" dirty="0" err="1" smtClean="0"/>
              <a:t>opcion</a:t>
            </a:r>
            <a:r>
              <a:rPr lang="en-US" dirty="0" smtClean="0"/>
              <a:t> de </a:t>
            </a:r>
            <a:r>
              <a:rPr lang="en-US" dirty="0" err="1" smtClean="0"/>
              <a:t>confirmacion</a:t>
            </a:r>
            <a:r>
              <a:rPr lang="en-US" dirty="0" smtClean="0"/>
              <a:t>  antes de que </a:t>
            </a:r>
            <a:r>
              <a:rPr lang="en-US" dirty="0" err="1" smtClean="0"/>
              <a:t>cometan</a:t>
            </a:r>
            <a:r>
              <a:rPr lang="en-US" dirty="0" smtClean="0"/>
              <a:t> </a:t>
            </a:r>
            <a:r>
              <a:rPr lang="en-US" dirty="0" err="1" smtClean="0"/>
              <a:t>alguna</a:t>
            </a:r>
            <a:r>
              <a:rPr lang="en-US" dirty="0" smtClean="0"/>
              <a:t> </a:t>
            </a:r>
            <a:r>
              <a:rPr lang="en-US" dirty="0" err="1" smtClean="0"/>
              <a:t>accion</a:t>
            </a:r>
            <a:r>
              <a:rPr lang="en-US" dirty="0" smtClean="0"/>
              <a:t>.</a:t>
            </a:r>
            <a:endParaRPr lang="es-MX"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509120"/>
            <a:ext cx="4114107"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4327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1124744"/>
            <a:ext cx="7315200" cy="1154097"/>
          </a:xfrm>
        </p:spPr>
        <p:txBody>
          <a:bodyPr>
            <a:normAutofit fontScale="90000"/>
          </a:bodyPr>
          <a:lstStyle/>
          <a:p>
            <a:r>
              <a:rPr lang="es-MX" sz="3600" dirty="0" smtClean="0"/>
              <a:t>6.Recognition </a:t>
            </a:r>
            <a:r>
              <a:rPr lang="es-MX" sz="3600" dirty="0" err="1"/>
              <a:t>rather</a:t>
            </a:r>
            <a:r>
              <a:rPr lang="es-MX" sz="3600" dirty="0"/>
              <a:t> </a:t>
            </a:r>
            <a:r>
              <a:rPr lang="es-MX" sz="3600" dirty="0" err="1"/>
              <a:t>than</a:t>
            </a:r>
            <a:r>
              <a:rPr lang="es-MX" sz="3600" dirty="0"/>
              <a:t> </a:t>
            </a:r>
            <a:r>
              <a:rPr lang="es-MX" sz="3600" dirty="0" err="1" smtClean="0"/>
              <a:t>recall</a:t>
            </a:r>
            <a:r>
              <a:rPr lang="es-MX" sz="3600" dirty="0" smtClean="0"/>
              <a:t> (reconocimiento mas que recuerdo).</a:t>
            </a:r>
            <a:r>
              <a:rPr lang="es-MX" dirty="0"/>
              <a:t/>
            </a:r>
            <a:br>
              <a:rPr lang="es-MX" dirty="0"/>
            </a:br>
            <a:endParaRPr lang="es-MX" dirty="0"/>
          </a:p>
        </p:txBody>
      </p:sp>
      <p:sp>
        <p:nvSpPr>
          <p:cNvPr id="3" name="2 Marcador de contenido"/>
          <p:cNvSpPr>
            <a:spLocks noGrp="1"/>
          </p:cNvSpPr>
          <p:nvPr>
            <p:ph idx="1"/>
          </p:nvPr>
        </p:nvSpPr>
        <p:spPr>
          <a:xfrm>
            <a:off x="899592" y="1772816"/>
            <a:ext cx="7315200" cy="3539527"/>
          </a:xfrm>
        </p:spPr>
        <p:txBody>
          <a:bodyPr>
            <a:normAutofit/>
          </a:bodyPr>
          <a:lstStyle/>
          <a:p>
            <a:r>
              <a:rPr lang="en-US" sz="1100" dirty="0" smtClean="0"/>
              <a:t>Minimize </a:t>
            </a:r>
            <a:r>
              <a:rPr lang="en-US" sz="1100" dirty="0"/>
              <a:t>the user's memory load by making objects, actions, and options visible. The user should not have to remember information from one part of the dialogue to another. Instructions for use of the system should be visible or easily retrievable whenever appropriate</a:t>
            </a:r>
            <a:r>
              <a:rPr lang="en-US" sz="1100" dirty="0" smtClean="0"/>
              <a:t>.</a:t>
            </a:r>
          </a:p>
          <a:p>
            <a:r>
              <a:rPr lang="en-US" dirty="0" smtClean="0"/>
              <a:t>Reduce la </a:t>
            </a:r>
            <a:r>
              <a:rPr lang="en-US" dirty="0" err="1" smtClean="0"/>
              <a:t>carga</a:t>
            </a:r>
            <a:r>
              <a:rPr lang="en-US" dirty="0" smtClean="0"/>
              <a:t> </a:t>
            </a:r>
            <a:r>
              <a:rPr lang="en-US" dirty="0" err="1" smtClean="0"/>
              <a:t>en</a:t>
            </a:r>
            <a:r>
              <a:rPr lang="en-US" dirty="0" smtClean="0"/>
              <a:t> la </a:t>
            </a:r>
            <a:r>
              <a:rPr lang="en-US" dirty="0" err="1" smtClean="0"/>
              <a:t>memoria</a:t>
            </a:r>
            <a:r>
              <a:rPr lang="en-US" dirty="0" smtClean="0"/>
              <a:t> del </a:t>
            </a:r>
            <a:r>
              <a:rPr lang="en-US" dirty="0" err="1" smtClean="0"/>
              <a:t>usuario</a:t>
            </a:r>
            <a:r>
              <a:rPr lang="en-US" dirty="0" smtClean="0"/>
              <a:t> </a:t>
            </a:r>
            <a:r>
              <a:rPr lang="en-US" dirty="0" err="1" smtClean="0"/>
              <a:t>creando</a:t>
            </a:r>
            <a:r>
              <a:rPr lang="en-US" dirty="0" smtClean="0"/>
              <a:t> </a:t>
            </a:r>
            <a:r>
              <a:rPr lang="en-US" dirty="0" err="1" smtClean="0"/>
              <a:t>objetos</a:t>
            </a:r>
            <a:r>
              <a:rPr lang="en-US" dirty="0" smtClean="0"/>
              <a:t>, </a:t>
            </a:r>
            <a:r>
              <a:rPr lang="en-US" dirty="0" err="1" smtClean="0"/>
              <a:t>acciones</a:t>
            </a:r>
            <a:r>
              <a:rPr lang="en-US" dirty="0" smtClean="0"/>
              <a:t>, y </a:t>
            </a:r>
            <a:r>
              <a:rPr lang="en-US" dirty="0" err="1" smtClean="0"/>
              <a:t>opciones</a:t>
            </a:r>
            <a:r>
              <a:rPr lang="en-US" dirty="0" smtClean="0"/>
              <a:t> </a:t>
            </a:r>
            <a:r>
              <a:rPr lang="en-US" dirty="0" err="1" smtClean="0"/>
              <a:t>visibles</a:t>
            </a:r>
            <a:r>
              <a:rPr lang="en-US" dirty="0" smtClean="0"/>
              <a:t>. El </a:t>
            </a:r>
            <a:r>
              <a:rPr lang="en-US" dirty="0" err="1" smtClean="0"/>
              <a:t>usuario</a:t>
            </a:r>
            <a:r>
              <a:rPr lang="en-US" dirty="0" smtClean="0"/>
              <a:t> no </a:t>
            </a:r>
            <a:r>
              <a:rPr lang="en-US" dirty="0" err="1" smtClean="0"/>
              <a:t>deberia</a:t>
            </a:r>
            <a:r>
              <a:rPr lang="en-US" dirty="0" smtClean="0"/>
              <a:t> </a:t>
            </a:r>
            <a:r>
              <a:rPr lang="en-US" dirty="0" err="1" smtClean="0"/>
              <a:t>recordar</a:t>
            </a:r>
            <a:r>
              <a:rPr lang="en-US" dirty="0" smtClean="0"/>
              <a:t> </a:t>
            </a:r>
            <a:r>
              <a:rPr lang="en-US" dirty="0" err="1" smtClean="0"/>
              <a:t>informacion</a:t>
            </a:r>
            <a:r>
              <a:rPr lang="en-US" dirty="0" smtClean="0"/>
              <a:t> de </a:t>
            </a:r>
            <a:r>
              <a:rPr lang="en-US" dirty="0" err="1" smtClean="0"/>
              <a:t>una</a:t>
            </a:r>
            <a:r>
              <a:rPr lang="en-US" dirty="0" smtClean="0"/>
              <a:t> parte del </a:t>
            </a:r>
            <a:r>
              <a:rPr lang="en-US" dirty="0" err="1" smtClean="0"/>
              <a:t>dialogo</a:t>
            </a:r>
            <a:r>
              <a:rPr lang="en-US" dirty="0" smtClean="0"/>
              <a:t> a  </a:t>
            </a:r>
            <a:r>
              <a:rPr lang="en-US" dirty="0" err="1" smtClean="0"/>
              <a:t>otro</a:t>
            </a:r>
            <a:r>
              <a:rPr lang="en-US" dirty="0" smtClean="0"/>
              <a:t>. Las </a:t>
            </a:r>
            <a:r>
              <a:rPr lang="en-US" dirty="0" err="1" smtClean="0"/>
              <a:t>instrucciones</a:t>
            </a:r>
            <a:r>
              <a:rPr lang="en-US" dirty="0" smtClean="0"/>
              <a:t> para el </a:t>
            </a:r>
            <a:r>
              <a:rPr lang="en-US" dirty="0" err="1" smtClean="0"/>
              <a:t>uso</a:t>
            </a:r>
            <a:r>
              <a:rPr lang="en-US" dirty="0" smtClean="0"/>
              <a:t> del </a:t>
            </a:r>
            <a:r>
              <a:rPr lang="en-US" dirty="0" err="1" smtClean="0"/>
              <a:t>sistema</a:t>
            </a:r>
            <a:r>
              <a:rPr lang="en-US" dirty="0" smtClean="0"/>
              <a:t> </a:t>
            </a:r>
            <a:r>
              <a:rPr lang="en-US" dirty="0" err="1" smtClean="0"/>
              <a:t>deben</a:t>
            </a:r>
            <a:r>
              <a:rPr lang="en-US" dirty="0" smtClean="0"/>
              <a:t> </a:t>
            </a:r>
            <a:r>
              <a:rPr lang="en-US" dirty="0" err="1" smtClean="0"/>
              <a:t>ser</a:t>
            </a:r>
            <a:r>
              <a:rPr lang="en-US" dirty="0" smtClean="0"/>
              <a:t> </a:t>
            </a:r>
            <a:r>
              <a:rPr lang="en-US" dirty="0" err="1" smtClean="0"/>
              <a:t>visibles</a:t>
            </a:r>
            <a:r>
              <a:rPr lang="en-US" dirty="0" smtClean="0"/>
              <a:t> o </a:t>
            </a:r>
            <a:r>
              <a:rPr lang="en-US" dirty="0" err="1" smtClean="0"/>
              <a:t>facilmente</a:t>
            </a:r>
            <a:r>
              <a:rPr lang="en-US" dirty="0" smtClean="0"/>
              <a:t> </a:t>
            </a:r>
            <a:r>
              <a:rPr lang="en-US" dirty="0" err="1" smtClean="0"/>
              <a:t>recuperables</a:t>
            </a:r>
            <a:r>
              <a:rPr lang="en-US" dirty="0" smtClean="0"/>
              <a:t> </a:t>
            </a:r>
            <a:r>
              <a:rPr lang="en-US" dirty="0" err="1" smtClean="0"/>
              <a:t>en</a:t>
            </a:r>
            <a:r>
              <a:rPr lang="en-US" dirty="0" smtClean="0"/>
              <a:t> el </a:t>
            </a:r>
            <a:r>
              <a:rPr lang="en-US" dirty="0" err="1" smtClean="0"/>
              <a:t>momento</a:t>
            </a:r>
            <a:r>
              <a:rPr lang="en-US" dirty="0" smtClean="0"/>
              <a:t> </a:t>
            </a:r>
            <a:r>
              <a:rPr lang="en-US" dirty="0" err="1" smtClean="0"/>
              <a:t>apropiado</a:t>
            </a:r>
            <a:r>
              <a:rPr lang="en-US" dirty="0" smtClean="0"/>
              <a: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4149080"/>
            <a:ext cx="3095625" cy="241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9011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836712"/>
            <a:ext cx="7315200" cy="1154097"/>
          </a:xfrm>
        </p:spPr>
        <p:txBody>
          <a:bodyPr>
            <a:noAutofit/>
          </a:bodyPr>
          <a:lstStyle/>
          <a:p>
            <a:r>
              <a:rPr lang="en-US" sz="3200" dirty="0" smtClean="0"/>
              <a:t>7.Flexibility </a:t>
            </a:r>
            <a:r>
              <a:rPr lang="en-US" sz="3200" dirty="0"/>
              <a:t>and efficiency of </a:t>
            </a:r>
            <a:r>
              <a:rPr lang="en-US" sz="3200" dirty="0" smtClean="0"/>
              <a:t>use (</a:t>
            </a:r>
            <a:r>
              <a:rPr lang="en-US" sz="3200" dirty="0" err="1" smtClean="0"/>
              <a:t>flexibilidad</a:t>
            </a:r>
            <a:r>
              <a:rPr lang="en-US" sz="3200" dirty="0" smtClean="0"/>
              <a:t> y </a:t>
            </a:r>
            <a:r>
              <a:rPr lang="en-US" sz="3200" dirty="0" err="1" smtClean="0"/>
              <a:t>eficiencia</a:t>
            </a:r>
            <a:r>
              <a:rPr lang="en-US" sz="3200" dirty="0" smtClean="0"/>
              <a:t> de </a:t>
            </a:r>
            <a:r>
              <a:rPr lang="en-US" sz="3200" dirty="0" err="1" smtClean="0"/>
              <a:t>uso</a:t>
            </a:r>
            <a:r>
              <a:rPr lang="en-US" sz="3200" dirty="0" smtClean="0"/>
              <a:t>)</a:t>
            </a:r>
            <a:r>
              <a:rPr lang="en-US" sz="3200" dirty="0"/>
              <a:t/>
            </a:r>
            <a:br>
              <a:rPr lang="en-US" sz="3200" dirty="0"/>
            </a:br>
            <a:endParaRPr lang="es-MX" sz="3200" dirty="0"/>
          </a:p>
        </p:txBody>
      </p:sp>
      <p:sp>
        <p:nvSpPr>
          <p:cNvPr id="3" name="2 Marcador de contenido"/>
          <p:cNvSpPr>
            <a:spLocks noGrp="1"/>
          </p:cNvSpPr>
          <p:nvPr>
            <p:ph idx="1"/>
          </p:nvPr>
        </p:nvSpPr>
        <p:spPr>
          <a:xfrm>
            <a:off x="899592" y="1772816"/>
            <a:ext cx="7315200" cy="3539527"/>
          </a:xfrm>
        </p:spPr>
        <p:txBody>
          <a:bodyPr/>
          <a:lstStyle/>
          <a:p>
            <a:r>
              <a:rPr lang="en-US" sz="1200" dirty="0" smtClean="0"/>
              <a:t>Accelerators </a:t>
            </a:r>
            <a:r>
              <a:rPr lang="en-US" sz="1200" dirty="0"/>
              <a:t>-- unseen by the novice user -- may often speed up the interaction for the expert user such that the system can cater to both inexperienced and experienced users. Allow users to tailor frequent actions.</a:t>
            </a:r>
          </a:p>
          <a:p>
            <a:r>
              <a:rPr lang="en-US" dirty="0"/>
              <a:t> </a:t>
            </a:r>
            <a:r>
              <a:rPr lang="en-US" dirty="0" err="1" smtClean="0"/>
              <a:t>loa</a:t>
            </a:r>
            <a:r>
              <a:rPr lang="en-US" dirty="0" smtClean="0"/>
              <a:t> </a:t>
            </a:r>
            <a:r>
              <a:rPr lang="en-US" dirty="0" err="1" smtClean="0"/>
              <a:t>aceleradores</a:t>
            </a:r>
            <a:r>
              <a:rPr lang="en-US" dirty="0" smtClean="0"/>
              <a:t> –invisibles para el </a:t>
            </a:r>
            <a:r>
              <a:rPr lang="en-US" dirty="0" err="1" smtClean="0"/>
              <a:t>usuario</a:t>
            </a:r>
            <a:r>
              <a:rPr lang="en-US" dirty="0" smtClean="0"/>
              <a:t> </a:t>
            </a:r>
            <a:r>
              <a:rPr lang="en-US" dirty="0" err="1" smtClean="0"/>
              <a:t>novato</a:t>
            </a:r>
            <a:r>
              <a:rPr lang="en-US" dirty="0" smtClean="0"/>
              <a:t>- </a:t>
            </a:r>
            <a:r>
              <a:rPr lang="en-US" dirty="0" err="1" smtClean="0"/>
              <a:t>pueden</a:t>
            </a:r>
            <a:r>
              <a:rPr lang="en-US" dirty="0" smtClean="0"/>
              <a:t> </a:t>
            </a:r>
            <a:r>
              <a:rPr lang="en-US" dirty="0" err="1" smtClean="0"/>
              <a:t>acelerar</a:t>
            </a:r>
            <a:r>
              <a:rPr lang="en-US" dirty="0" smtClean="0"/>
              <a:t> la </a:t>
            </a:r>
            <a:r>
              <a:rPr lang="en-US" dirty="0" err="1" smtClean="0"/>
              <a:t>interaccion</a:t>
            </a:r>
            <a:r>
              <a:rPr lang="en-US" dirty="0"/>
              <a:t> </a:t>
            </a:r>
            <a:r>
              <a:rPr lang="en-US" dirty="0" smtClean="0"/>
              <a:t>para el </a:t>
            </a:r>
            <a:r>
              <a:rPr lang="en-US" dirty="0" err="1" smtClean="0"/>
              <a:t>usuario</a:t>
            </a:r>
            <a:r>
              <a:rPr lang="en-US" dirty="0" smtClean="0"/>
              <a:t> </a:t>
            </a:r>
            <a:r>
              <a:rPr lang="en-US" dirty="0" err="1" smtClean="0"/>
              <a:t>experto</a:t>
            </a:r>
            <a:r>
              <a:rPr lang="en-US" dirty="0" smtClean="0"/>
              <a:t> </a:t>
            </a:r>
            <a:r>
              <a:rPr lang="en-US" dirty="0" err="1" smtClean="0"/>
              <a:t>como</a:t>
            </a:r>
            <a:r>
              <a:rPr lang="en-US" dirty="0" smtClean="0"/>
              <a:t> </a:t>
            </a:r>
            <a:r>
              <a:rPr lang="en-US" dirty="0" err="1" smtClean="0"/>
              <a:t>por</a:t>
            </a:r>
            <a:r>
              <a:rPr lang="en-US" dirty="0" smtClean="0"/>
              <a:t> </a:t>
            </a:r>
            <a:r>
              <a:rPr lang="en-US" dirty="0" err="1" smtClean="0"/>
              <a:t>ejemploque</a:t>
            </a:r>
            <a:r>
              <a:rPr lang="en-US" dirty="0" smtClean="0"/>
              <a:t> el </a:t>
            </a:r>
            <a:r>
              <a:rPr lang="en-US" dirty="0" err="1" smtClean="0"/>
              <a:t>sistema</a:t>
            </a:r>
            <a:r>
              <a:rPr lang="en-US" dirty="0" smtClean="0"/>
              <a:t> </a:t>
            </a:r>
            <a:r>
              <a:rPr lang="en-US" dirty="0" err="1" smtClean="0"/>
              <a:t>pueda</a:t>
            </a:r>
            <a:r>
              <a:rPr lang="en-US" dirty="0" smtClean="0"/>
              <a:t> cater para el </a:t>
            </a:r>
            <a:r>
              <a:rPr lang="en-US" dirty="0" err="1" smtClean="0"/>
              <a:t>usuario</a:t>
            </a:r>
            <a:r>
              <a:rPr lang="en-US" dirty="0" smtClean="0"/>
              <a:t> </a:t>
            </a:r>
            <a:r>
              <a:rPr lang="en-US" dirty="0" err="1" smtClean="0"/>
              <a:t>experto</a:t>
            </a:r>
            <a:r>
              <a:rPr lang="en-US" dirty="0" smtClean="0"/>
              <a:t> </a:t>
            </a:r>
            <a:r>
              <a:rPr lang="en-US" dirty="0" err="1" smtClean="0"/>
              <a:t>como</a:t>
            </a:r>
            <a:r>
              <a:rPr lang="en-US" dirty="0" smtClean="0"/>
              <a:t> para el </a:t>
            </a:r>
            <a:r>
              <a:rPr lang="en-US" dirty="0" err="1" smtClean="0"/>
              <a:t>inexperto</a:t>
            </a:r>
            <a:r>
              <a:rPr lang="en-US" dirty="0" smtClean="0"/>
              <a:t>. </a:t>
            </a:r>
            <a:r>
              <a:rPr lang="en-US" dirty="0" err="1" smtClean="0"/>
              <a:t>Permitiendo</a:t>
            </a:r>
            <a:r>
              <a:rPr lang="en-US" dirty="0" smtClean="0"/>
              <a:t> a </a:t>
            </a:r>
            <a:r>
              <a:rPr lang="en-US" dirty="0" err="1" smtClean="0"/>
              <a:t>los</a:t>
            </a:r>
            <a:r>
              <a:rPr lang="en-US" dirty="0" smtClean="0"/>
              <a:t> </a:t>
            </a:r>
            <a:r>
              <a:rPr lang="en-US" dirty="0" err="1" smtClean="0"/>
              <a:t>usuarios</a:t>
            </a:r>
            <a:r>
              <a:rPr lang="en-US" dirty="0" smtClean="0"/>
              <a:t> </a:t>
            </a:r>
            <a:r>
              <a:rPr lang="en-US" dirty="0" err="1" smtClean="0"/>
              <a:t>adaptarse</a:t>
            </a:r>
            <a:r>
              <a:rPr lang="en-US" dirty="0" smtClean="0"/>
              <a:t> a </a:t>
            </a:r>
            <a:r>
              <a:rPr lang="en-US" dirty="0" err="1" smtClean="0"/>
              <a:t>acciones</a:t>
            </a:r>
            <a:r>
              <a:rPr lang="en-US" dirty="0" smtClean="0"/>
              <a:t> </a:t>
            </a:r>
            <a:r>
              <a:rPr lang="en-US" dirty="0" err="1" smtClean="0"/>
              <a:t>frecuentes</a:t>
            </a:r>
            <a:r>
              <a:rPr lang="en-US" dirty="0" smtClean="0"/>
              <a:t>.</a:t>
            </a:r>
          </a:p>
          <a:p>
            <a:endParaRPr lang="es-MX"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3933055"/>
            <a:ext cx="2201625" cy="2535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9284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764704"/>
            <a:ext cx="7315200" cy="1154097"/>
          </a:xfrm>
        </p:spPr>
        <p:txBody>
          <a:bodyPr>
            <a:noAutofit/>
          </a:bodyPr>
          <a:lstStyle/>
          <a:p>
            <a:r>
              <a:rPr lang="es-MX" sz="3200" dirty="0" smtClean="0"/>
              <a:t>8.Aesthetic </a:t>
            </a:r>
            <a:r>
              <a:rPr lang="es-MX" sz="3200" dirty="0"/>
              <a:t>and </a:t>
            </a:r>
            <a:r>
              <a:rPr lang="es-MX" sz="3200" dirty="0" err="1"/>
              <a:t>minimalist</a:t>
            </a:r>
            <a:r>
              <a:rPr lang="es-MX" sz="3200" dirty="0"/>
              <a:t> </a:t>
            </a:r>
            <a:r>
              <a:rPr lang="es-MX" sz="3200" dirty="0" err="1" smtClean="0"/>
              <a:t>design</a:t>
            </a:r>
            <a:r>
              <a:rPr lang="es-MX" sz="3200" dirty="0" smtClean="0"/>
              <a:t> (diseño </a:t>
            </a:r>
            <a:r>
              <a:rPr lang="es-MX" sz="3200" dirty="0" err="1" smtClean="0"/>
              <a:t>aestetico</a:t>
            </a:r>
            <a:r>
              <a:rPr lang="es-MX" sz="3200" dirty="0" smtClean="0"/>
              <a:t> y minimalista)</a:t>
            </a:r>
            <a:r>
              <a:rPr lang="es-MX" sz="3200" dirty="0"/>
              <a:t/>
            </a:r>
            <a:br>
              <a:rPr lang="es-MX" sz="3200" dirty="0"/>
            </a:br>
            <a:endParaRPr lang="es-MX" sz="3200" dirty="0"/>
          </a:p>
        </p:txBody>
      </p:sp>
      <p:sp>
        <p:nvSpPr>
          <p:cNvPr id="3" name="2 Marcador de contenido"/>
          <p:cNvSpPr>
            <a:spLocks noGrp="1"/>
          </p:cNvSpPr>
          <p:nvPr>
            <p:ph idx="1"/>
          </p:nvPr>
        </p:nvSpPr>
        <p:spPr>
          <a:xfrm>
            <a:off x="971600" y="1700808"/>
            <a:ext cx="7315200" cy="3539527"/>
          </a:xfrm>
        </p:spPr>
        <p:txBody>
          <a:bodyPr/>
          <a:lstStyle/>
          <a:p>
            <a:r>
              <a:rPr lang="en-US" sz="1200" dirty="0" smtClean="0"/>
              <a:t>Dialogues </a:t>
            </a:r>
            <a:r>
              <a:rPr lang="en-US" sz="1200" dirty="0"/>
              <a:t>should not contain information which is irrelevant or rarely needed. Every extra unit of information in a dialogue competes with the relevant units of information and diminishes their relative visibility.</a:t>
            </a:r>
          </a:p>
          <a:p>
            <a:r>
              <a:rPr lang="en-US" dirty="0"/>
              <a:t> </a:t>
            </a:r>
            <a:r>
              <a:rPr lang="es-MX" dirty="0"/>
              <a:t>los diálogos no deben contener información que es irrelevante o poco usada. Cada unidad extra de información en un diálogo, compite con las unidades de información relevante y disminuye su visibilidad relativa.</a:t>
            </a:r>
            <a:endParaRPr lang="es-MX"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789040"/>
            <a:ext cx="3384376" cy="272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7542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1700808"/>
            <a:ext cx="7315200" cy="1154097"/>
          </a:xfrm>
        </p:spPr>
        <p:txBody>
          <a:bodyPr>
            <a:normAutofit fontScale="90000"/>
          </a:bodyPr>
          <a:lstStyle/>
          <a:p>
            <a:r>
              <a:rPr lang="en-US" sz="3100" dirty="0" smtClean="0"/>
              <a:t>9.Help </a:t>
            </a:r>
            <a:r>
              <a:rPr lang="en-US" sz="3100" dirty="0"/>
              <a:t>users recognize, diagnose, and recover from </a:t>
            </a:r>
            <a:r>
              <a:rPr lang="en-US" sz="3100" dirty="0" smtClean="0"/>
              <a:t>errors(</a:t>
            </a:r>
            <a:r>
              <a:rPr lang="en-US" sz="3100" dirty="0" err="1" smtClean="0"/>
              <a:t>ayuda</a:t>
            </a:r>
            <a:r>
              <a:rPr lang="en-US" sz="3100" dirty="0" smtClean="0"/>
              <a:t> a </a:t>
            </a:r>
            <a:r>
              <a:rPr lang="en-US" sz="3100" dirty="0" err="1" smtClean="0"/>
              <a:t>los</a:t>
            </a:r>
            <a:r>
              <a:rPr lang="en-US" sz="3100" dirty="0" smtClean="0"/>
              <a:t> </a:t>
            </a:r>
            <a:r>
              <a:rPr lang="en-US" sz="3100" dirty="0" err="1" smtClean="0"/>
              <a:t>usuarios</a:t>
            </a:r>
            <a:r>
              <a:rPr lang="en-US" sz="3100" dirty="0" smtClean="0"/>
              <a:t> a </a:t>
            </a:r>
            <a:r>
              <a:rPr lang="en-US" sz="3100" dirty="0" err="1" smtClean="0"/>
              <a:t>reconocer</a:t>
            </a:r>
            <a:r>
              <a:rPr lang="en-US" sz="3100" dirty="0" smtClean="0"/>
              <a:t>, </a:t>
            </a:r>
            <a:r>
              <a:rPr lang="en-US" sz="3100" dirty="0" err="1" smtClean="0"/>
              <a:t>diagnosticar</a:t>
            </a:r>
            <a:r>
              <a:rPr lang="en-US" sz="3100" dirty="0" smtClean="0"/>
              <a:t>, y </a:t>
            </a:r>
            <a:r>
              <a:rPr lang="en-US" sz="3100" dirty="0" err="1" smtClean="0"/>
              <a:t>recuperarse</a:t>
            </a:r>
            <a:r>
              <a:rPr lang="en-US" sz="3100" dirty="0" smtClean="0"/>
              <a:t> de </a:t>
            </a:r>
            <a:r>
              <a:rPr lang="en-US" sz="3100" dirty="0" err="1" smtClean="0"/>
              <a:t>errores</a:t>
            </a:r>
            <a:r>
              <a:rPr lang="en-US" sz="3100" dirty="0" smtClean="0"/>
              <a:t>)</a:t>
            </a:r>
            <a:r>
              <a:rPr lang="en-US" dirty="0"/>
              <a:t/>
            </a:r>
            <a:br>
              <a:rPr lang="en-US" dirty="0"/>
            </a:br>
            <a:endParaRPr lang="es-MX" dirty="0"/>
          </a:p>
        </p:txBody>
      </p:sp>
      <p:sp>
        <p:nvSpPr>
          <p:cNvPr id="3" name="2 Marcador de contenido"/>
          <p:cNvSpPr>
            <a:spLocks noGrp="1"/>
          </p:cNvSpPr>
          <p:nvPr>
            <p:ph idx="1"/>
          </p:nvPr>
        </p:nvSpPr>
        <p:spPr>
          <a:xfrm>
            <a:off x="899592" y="2492896"/>
            <a:ext cx="7315200" cy="3539527"/>
          </a:xfrm>
        </p:spPr>
        <p:txBody>
          <a:bodyPr/>
          <a:lstStyle/>
          <a:p>
            <a:r>
              <a:rPr lang="en-US" sz="1200" dirty="0" smtClean="0"/>
              <a:t>Error </a:t>
            </a:r>
            <a:r>
              <a:rPr lang="en-US" sz="1200" dirty="0"/>
              <a:t>messages should be expressed in plain language (no codes), precisely indicate the problem, and constructively suggest a solution.</a:t>
            </a:r>
          </a:p>
          <a:p>
            <a:r>
              <a:rPr lang="es-MX" dirty="0" smtClean="0"/>
              <a:t>los </a:t>
            </a:r>
            <a:r>
              <a:rPr lang="es-MX" dirty="0"/>
              <a:t>mensajes de error se deben entregar en un lenguaje claro y simple, indicando en forma precisa el problema y sugerir una solución constructiva al problema.</a:t>
            </a:r>
            <a:endParaRPr lang="es-MX"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4077072"/>
            <a:ext cx="3888432" cy="2311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87615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836712"/>
            <a:ext cx="7315200" cy="1154097"/>
          </a:xfrm>
        </p:spPr>
        <p:txBody>
          <a:bodyPr>
            <a:noAutofit/>
          </a:bodyPr>
          <a:lstStyle/>
          <a:p>
            <a:r>
              <a:rPr lang="es-MX" sz="2800" dirty="0" smtClean="0"/>
              <a:t>10.Help </a:t>
            </a:r>
            <a:r>
              <a:rPr lang="es-MX" sz="2800" dirty="0"/>
              <a:t>and </a:t>
            </a:r>
            <a:r>
              <a:rPr lang="es-MX" sz="2800" dirty="0" err="1" smtClean="0"/>
              <a:t>documentation</a:t>
            </a:r>
            <a:r>
              <a:rPr lang="es-MX" sz="2800" dirty="0" smtClean="0"/>
              <a:t> (ayuda y </a:t>
            </a:r>
            <a:r>
              <a:rPr lang="es-MX" sz="2800" dirty="0" err="1" smtClean="0"/>
              <a:t>dcumentacion</a:t>
            </a:r>
            <a:r>
              <a:rPr lang="es-MX" sz="2800" dirty="0" smtClean="0"/>
              <a:t>).</a:t>
            </a:r>
            <a:r>
              <a:rPr lang="es-MX" sz="2800" dirty="0"/>
              <a:t/>
            </a:r>
            <a:br>
              <a:rPr lang="es-MX" sz="2800" dirty="0"/>
            </a:br>
            <a:endParaRPr lang="es-MX" sz="2800" dirty="0"/>
          </a:p>
        </p:txBody>
      </p:sp>
      <p:sp>
        <p:nvSpPr>
          <p:cNvPr id="3" name="2 Marcador de contenido"/>
          <p:cNvSpPr>
            <a:spLocks noGrp="1"/>
          </p:cNvSpPr>
          <p:nvPr>
            <p:ph idx="1"/>
          </p:nvPr>
        </p:nvSpPr>
        <p:spPr>
          <a:xfrm>
            <a:off x="899592" y="1700808"/>
            <a:ext cx="7315200" cy="3539527"/>
          </a:xfrm>
        </p:spPr>
        <p:txBody>
          <a:bodyPr>
            <a:normAutofit/>
          </a:bodyPr>
          <a:lstStyle/>
          <a:p>
            <a:r>
              <a:rPr lang="en-US" sz="1200" dirty="0" smtClean="0"/>
              <a:t>Even </a:t>
            </a:r>
            <a:r>
              <a:rPr lang="en-US" sz="1200" dirty="0"/>
              <a:t>though it is better if the system can be used without documentation, it may be necessary to provide help and documentation. Any such information should be easy to search, focused on the user's task, list concrete </a:t>
            </a:r>
            <a:r>
              <a:rPr lang="en-US" sz="1200" dirty="0" smtClean="0"/>
              <a:t>steps </a:t>
            </a:r>
            <a:r>
              <a:rPr lang="en-US" sz="1200" dirty="0"/>
              <a:t>to be carried out, and not be too large</a:t>
            </a:r>
            <a:r>
              <a:rPr lang="en-US" sz="1200" dirty="0" smtClean="0"/>
              <a:t>.</a:t>
            </a:r>
          </a:p>
          <a:p>
            <a:endParaRPr lang="en-US" sz="1200" dirty="0"/>
          </a:p>
          <a:p>
            <a:pPr marL="45720" indent="0">
              <a:buNone/>
            </a:pPr>
            <a:r>
              <a:rPr lang="es-MX" dirty="0"/>
              <a:t>incluso en los casos en que el sistema pueda ser usado sin documentación, podría ser necesario ofrecer ayuda y documentación. Dicha información debería ser fácil de buscar, estar enfocada en las tareas del usuario, con una lista concreta de pasos a desarrollar y no ser demasiado extensa.</a:t>
            </a:r>
            <a:endParaRPr lang="es-MX"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302" y="4293096"/>
            <a:ext cx="3174479" cy="21736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110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548681"/>
            <a:ext cx="7315200" cy="2150132"/>
          </a:xfrm>
        </p:spPr>
        <p:txBody>
          <a:bodyPr>
            <a:normAutofit fontScale="90000"/>
          </a:bodyPr>
          <a:lstStyle/>
          <a:p>
            <a:r>
              <a:rPr lang="en-US" dirty="0"/>
              <a:t>1. Visibility of system status (Feedback</a:t>
            </a:r>
            <a:r>
              <a:rPr lang="en-US" dirty="0" smtClean="0"/>
              <a:t>) visibilidad del estado del Sistema</a:t>
            </a:r>
            <a:r>
              <a:rPr lang="en-US" dirty="0"/>
              <a:t/>
            </a:r>
            <a:br>
              <a:rPr lang="en-US" dirty="0"/>
            </a:br>
            <a:endParaRPr lang="es-MX" dirty="0"/>
          </a:p>
        </p:txBody>
      </p:sp>
      <p:sp>
        <p:nvSpPr>
          <p:cNvPr id="3" name="2 Marcador de contenido"/>
          <p:cNvSpPr>
            <a:spLocks noGrp="1"/>
          </p:cNvSpPr>
          <p:nvPr>
            <p:ph idx="1"/>
          </p:nvPr>
        </p:nvSpPr>
        <p:spPr/>
        <p:txBody>
          <a:bodyPr/>
          <a:lstStyle/>
          <a:p>
            <a:r>
              <a:rPr lang="en-US" dirty="0" smtClean="0"/>
              <a:t>The </a:t>
            </a:r>
            <a:r>
              <a:rPr lang="en-US" dirty="0"/>
              <a:t>system should always keep users informed about what is going on, through appropriate feedback within reasonable time</a:t>
            </a:r>
            <a:r>
              <a:rPr lang="en-US" dirty="0" smtClean="0"/>
              <a:t>.</a:t>
            </a:r>
          </a:p>
          <a:p>
            <a:r>
              <a:rPr lang="en-US" dirty="0" smtClean="0"/>
              <a:t>El Sistema </a:t>
            </a:r>
            <a:r>
              <a:rPr lang="en-US" dirty="0" err="1" smtClean="0"/>
              <a:t>siempre</a:t>
            </a:r>
            <a:r>
              <a:rPr lang="en-US" dirty="0" smtClean="0"/>
              <a:t> </a:t>
            </a:r>
            <a:r>
              <a:rPr lang="en-US" dirty="0" err="1" smtClean="0"/>
              <a:t>debe</a:t>
            </a:r>
            <a:r>
              <a:rPr lang="en-US" dirty="0" smtClean="0"/>
              <a:t> </a:t>
            </a:r>
            <a:r>
              <a:rPr lang="en-US" dirty="0" err="1" smtClean="0"/>
              <a:t>mantener</a:t>
            </a:r>
            <a:r>
              <a:rPr lang="en-US" dirty="0" smtClean="0"/>
              <a:t> a </a:t>
            </a:r>
            <a:r>
              <a:rPr lang="en-US" dirty="0" err="1" smtClean="0"/>
              <a:t>los</a:t>
            </a:r>
            <a:r>
              <a:rPr lang="en-US" dirty="0" smtClean="0"/>
              <a:t> </a:t>
            </a:r>
            <a:r>
              <a:rPr lang="en-US" dirty="0" err="1" smtClean="0"/>
              <a:t>usuarios</a:t>
            </a:r>
            <a:r>
              <a:rPr lang="en-US" dirty="0" smtClean="0"/>
              <a:t> </a:t>
            </a:r>
            <a:r>
              <a:rPr lang="en-US" dirty="0" err="1" smtClean="0"/>
              <a:t>informados</a:t>
            </a:r>
            <a:r>
              <a:rPr lang="en-US" dirty="0" smtClean="0"/>
              <a:t> </a:t>
            </a:r>
            <a:r>
              <a:rPr lang="en-US" dirty="0" err="1" smtClean="0"/>
              <a:t>sobre</a:t>
            </a:r>
            <a:r>
              <a:rPr lang="en-US" dirty="0" smtClean="0"/>
              <a:t> lo que </a:t>
            </a:r>
            <a:r>
              <a:rPr lang="en-US" dirty="0" err="1" smtClean="0"/>
              <a:t>ocurre</a:t>
            </a:r>
            <a:r>
              <a:rPr lang="en-US" dirty="0" smtClean="0"/>
              <a:t> a </a:t>
            </a:r>
            <a:r>
              <a:rPr lang="en-US" dirty="0" err="1" smtClean="0"/>
              <a:t>traves</a:t>
            </a:r>
            <a:r>
              <a:rPr lang="en-US" dirty="0" smtClean="0"/>
              <a:t> de </a:t>
            </a:r>
            <a:r>
              <a:rPr lang="en-US" dirty="0" err="1" smtClean="0"/>
              <a:t>retroalimentacion</a:t>
            </a:r>
            <a:r>
              <a:rPr lang="en-US" dirty="0" smtClean="0"/>
              <a:t> </a:t>
            </a:r>
            <a:r>
              <a:rPr lang="en-US" dirty="0" err="1" smtClean="0"/>
              <a:t>apropiada</a:t>
            </a:r>
            <a:r>
              <a:rPr lang="en-US" dirty="0" smtClean="0"/>
              <a:t> </a:t>
            </a:r>
            <a:r>
              <a:rPr lang="en-US" dirty="0" err="1" smtClean="0"/>
              <a:t>en</a:t>
            </a:r>
            <a:r>
              <a:rPr lang="en-US" dirty="0" smtClean="0"/>
              <a:t> un </a:t>
            </a:r>
            <a:r>
              <a:rPr lang="en-US" dirty="0" err="1" smtClean="0"/>
              <a:t>tiempo</a:t>
            </a:r>
            <a:r>
              <a:rPr lang="en-US" dirty="0" smtClean="0"/>
              <a:t> </a:t>
            </a:r>
            <a:r>
              <a:rPr lang="es-MX" dirty="0" smtClean="0"/>
              <a:t>razonable</a:t>
            </a:r>
            <a:endParaRPr lang="es-MX" dirty="0"/>
          </a:p>
        </p:txBody>
      </p:sp>
    </p:spTree>
    <p:extLst>
      <p:ext uri="{BB962C8B-B14F-4D97-AF65-F5344CB8AC3E}">
        <p14:creationId xmlns:p14="http://schemas.microsoft.com/office/powerpoint/2010/main" val="155127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Show Time.</a:t>
            </a:r>
            <a:br>
              <a:rPr lang="es-MX" dirty="0"/>
            </a:br>
            <a:endParaRPr lang="es-MX" dirty="0"/>
          </a:p>
        </p:txBody>
      </p:sp>
      <p:sp>
        <p:nvSpPr>
          <p:cNvPr id="3" name="2 Marcador de contenido"/>
          <p:cNvSpPr>
            <a:spLocks noGrp="1"/>
          </p:cNvSpPr>
          <p:nvPr>
            <p:ph idx="1"/>
          </p:nvPr>
        </p:nvSpPr>
        <p:spPr/>
        <p:txBody>
          <a:bodyPr/>
          <a:lstStyle/>
          <a:p>
            <a:r>
              <a:rPr lang="es-MX" dirty="0" smtClean="0"/>
              <a:t>El show </a:t>
            </a:r>
            <a:r>
              <a:rPr lang="es-MX" dirty="0" smtClean="0"/>
              <a:t>time (o tiempo de espera)se encarga de mostrar</a:t>
            </a:r>
            <a:r>
              <a:rPr lang="es-MX" dirty="0" smtClean="0"/>
              <a:t> el progreso </a:t>
            </a:r>
            <a:r>
              <a:rPr lang="es-MX" dirty="0"/>
              <a:t>de las  tareas en términos de una línea de tiempo.</a:t>
            </a:r>
          </a:p>
          <a:p>
            <a:endParaRPr lang="es-MX"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93" t="4255" r="2286" b="6617"/>
          <a:stretch/>
        </p:blipFill>
        <p:spPr bwMode="auto">
          <a:xfrm>
            <a:off x="1899675" y="3717032"/>
            <a:ext cx="5375563" cy="2064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5226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Show </a:t>
            </a:r>
            <a:r>
              <a:rPr lang="es-MX" dirty="0" err="1"/>
              <a:t>Space</a:t>
            </a:r>
            <a:r>
              <a:rPr lang="es-MX" dirty="0"/>
              <a:t>.</a:t>
            </a:r>
            <a:br>
              <a:rPr lang="es-MX" dirty="0"/>
            </a:br>
            <a:endParaRPr lang="es-MX" dirty="0"/>
          </a:p>
        </p:txBody>
      </p:sp>
      <p:sp>
        <p:nvSpPr>
          <p:cNvPr id="3" name="2 Marcador de contenido"/>
          <p:cNvSpPr>
            <a:spLocks noGrp="1"/>
          </p:cNvSpPr>
          <p:nvPr>
            <p:ph idx="1"/>
          </p:nvPr>
        </p:nvSpPr>
        <p:spPr/>
        <p:txBody>
          <a:bodyPr/>
          <a:lstStyle/>
          <a:p>
            <a:r>
              <a:rPr lang="es-MX" dirty="0" smtClean="0"/>
              <a:t>El </a:t>
            </a:r>
            <a:r>
              <a:rPr lang="es-MX" dirty="0" smtClean="0"/>
              <a:t>Show </a:t>
            </a:r>
            <a:r>
              <a:rPr lang="es-MX" dirty="0" err="1" smtClean="0"/>
              <a:t>Space</a:t>
            </a:r>
            <a:r>
              <a:rPr lang="es-MX" dirty="0" smtClean="0"/>
              <a:t> nos m</a:t>
            </a:r>
            <a:r>
              <a:rPr lang="es-MX" dirty="0" smtClean="0"/>
              <a:t>uestra la  </a:t>
            </a:r>
            <a:r>
              <a:rPr lang="es-MX" dirty="0"/>
              <a:t>información referente a la capacidad y limitación del sistema</a:t>
            </a:r>
            <a:r>
              <a:rPr lang="es-MX" dirty="0" smtClean="0"/>
              <a:t>. Esto nos mantiene al tanto del espacio disponible en nuestro sistema para tomar las precauciones pertinentes.</a:t>
            </a:r>
            <a:endParaRPr lang="es-MX" dirty="0"/>
          </a:p>
          <a:p>
            <a:endParaRPr lang="es-MX"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933056"/>
            <a:ext cx="4638054"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3815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Show </a:t>
            </a:r>
            <a:r>
              <a:rPr lang="es-MX" dirty="0" err="1"/>
              <a:t>Change</a:t>
            </a:r>
            <a:r>
              <a:rPr lang="es-MX" dirty="0"/>
              <a:t>.</a:t>
            </a:r>
            <a:br>
              <a:rPr lang="es-MX" dirty="0"/>
            </a:br>
            <a:endParaRPr lang="es-MX" dirty="0"/>
          </a:p>
        </p:txBody>
      </p:sp>
      <p:sp>
        <p:nvSpPr>
          <p:cNvPr id="3" name="2 Marcador de contenido"/>
          <p:cNvSpPr>
            <a:spLocks noGrp="1"/>
          </p:cNvSpPr>
          <p:nvPr>
            <p:ph idx="1"/>
          </p:nvPr>
        </p:nvSpPr>
        <p:spPr/>
        <p:txBody>
          <a:bodyPr/>
          <a:lstStyle/>
          <a:p>
            <a:r>
              <a:rPr lang="es-MX" dirty="0" smtClean="0"/>
              <a:t>Nos muestra </a:t>
            </a:r>
            <a:r>
              <a:rPr lang="es-MX" dirty="0"/>
              <a:t>Información  relevante  al  estado  de una  acción  que puede comprometer la </a:t>
            </a:r>
            <a:r>
              <a:rPr lang="es-MX" dirty="0" smtClean="0"/>
              <a:t>integridad  </a:t>
            </a:r>
            <a:r>
              <a:rPr lang="es-MX" dirty="0"/>
              <a:t>de una </a:t>
            </a:r>
            <a:r>
              <a:rPr lang="es-MX" dirty="0" smtClean="0"/>
              <a:t>tarea o un archivo.</a:t>
            </a:r>
            <a:endParaRPr lang="es-MX" dirty="0"/>
          </a:p>
          <a:p>
            <a:endParaRPr lang="es-MX"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2283"/>
          <a:stretch/>
        </p:blipFill>
        <p:spPr bwMode="auto">
          <a:xfrm>
            <a:off x="1979712" y="4180074"/>
            <a:ext cx="5102225" cy="1711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0964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Be </a:t>
            </a:r>
            <a:r>
              <a:rPr lang="es-MX" dirty="0" err="1" smtClean="0"/>
              <a:t>consistent</a:t>
            </a:r>
            <a:r>
              <a:rPr lang="es-MX" dirty="0" smtClean="0"/>
              <a:t> (se consistente)</a:t>
            </a:r>
            <a:r>
              <a:rPr lang="es-MX" dirty="0"/>
              <a:t/>
            </a:r>
            <a:br>
              <a:rPr lang="es-MX" dirty="0"/>
            </a:br>
            <a:endParaRPr lang="es-MX" dirty="0"/>
          </a:p>
        </p:txBody>
      </p:sp>
      <p:sp>
        <p:nvSpPr>
          <p:cNvPr id="3" name="2 Marcador de contenido"/>
          <p:cNvSpPr>
            <a:spLocks noGrp="1"/>
          </p:cNvSpPr>
          <p:nvPr>
            <p:ph idx="1"/>
          </p:nvPr>
        </p:nvSpPr>
        <p:spPr/>
        <p:txBody>
          <a:bodyPr/>
          <a:lstStyle/>
          <a:p>
            <a:r>
              <a:rPr lang="es-MX" dirty="0" smtClean="0"/>
              <a:t>La consistencia en un diseño debe permitir a los usuarios una </a:t>
            </a:r>
            <a:r>
              <a:rPr lang="es-MX" dirty="0" err="1" smtClean="0"/>
              <a:t>transicion</a:t>
            </a:r>
            <a:r>
              <a:rPr lang="es-MX" dirty="0" smtClean="0"/>
              <a:t> amable y </a:t>
            </a:r>
            <a:r>
              <a:rPr lang="es-MX" dirty="0" err="1" smtClean="0"/>
              <a:t>facil</a:t>
            </a:r>
            <a:r>
              <a:rPr lang="es-MX" dirty="0" smtClean="0"/>
              <a:t> de usar, lo cual le facilita su vida y  mantiene su preferencia hacia nuestra plataforma.</a:t>
            </a:r>
            <a:endParaRPr lang="es-MX"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82081" y="4077072"/>
            <a:ext cx="3791744" cy="2132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085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Show </a:t>
            </a:r>
            <a:r>
              <a:rPr lang="es-MX" dirty="0" err="1"/>
              <a:t>Next</a:t>
            </a:r>
            <a:r>
              <a:rPr lang="es-MX" dirty="0"/>
              <a:t> </a:t>
            </a:r>
            <a:r>
              <a:rPr lang="es-MX" dirty="0" err="1" smtClean="0"/>
              <a:t>Steps</a:t>
            </a:r>
            <a:r>
              <a:rPr lang="es-MX" dirty="0" smtClean="0"/>
              <a:t> (muestra los pasos siguientes).</a:t>
            </a:r>
            <a:r>
              <a:rPr lang="es-MX" dirty="0"/>
              <a:t/>
            </a:r>
            <a:br>
              <a:rPr lang="es-MX" dirty="0"/>
            </a:br>
            <a:endParaRPr lang="es-MX" dirty="0"/>
          </a:p>
        </p:txBody>
      </p:sp>
      <p:sp>
        <p:nvSpPr>
          <p:cNvPr id="3" name="2 Marcador de contenido"/>
          <p:cNvSpPr>
            <a:spLocks noGrp="1"/>
          </p:cNvSpPr>
          <p:nvPr>
            <p:ph idx="1"/>
          </p:nvPr>
        </p:nvSpPr>
        <p:spPr>
          <a:xfrm>
            <a:off x="914400" y="2204864"/>
            <a:ext cx="7315200" cy="3467519"/>
          </a:xfrm>
        </p:spPr>
        <p:txBody>
          <a:bodyPr/>
          <a:lstStyle/>
          <a:p>
            <a:r>
              <a:rPr lang="es-MX" dirty="0" smtClean="0"/>
              <a:t>Si un proceso de navegación es muy largo el usuario </a:t>
            </a:r>
            <a:r>
              <a:rPr lang="es-MX" dirty="0"/>
              <a:t>podría perderse </a:t>
            </a:r>
            <a:r>
              <a:rPr lang="es-MX" dirty="0" smtClean="0"/>
              <a:t> o darse </a:t>
            </a:r>
            <a:r>
              <a:rPr lang="es-MX" dirty="0" smtClean="0"/>
              <a:t>por vencido y abandonar el proceso, debemos guiarlo durante la navegación para que sea amena y tenga noción del camino que ha recorrido.</a:t>
            </a:r>
            <a:endParaRPr lang="es-MX" dirty="0"/>
          </a:p>
          <a:p>
            <a:endParaRPr lang="es-MX"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3861048"/>
            <a:ext cx="4426509"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0706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Show </a:t>
            </a:r>
            <a:r>
              <a:rPr lang="es-MX" dirty="0" err="1" smtClean="0"/>
              <a:t>completion</a:t>
            </a:r>
            <a:r>
              <a:rPr lang="es-MX" dirty="0" smtClean="0"/>
              <a:t> (mostrar ‘proceso completo’).</a:t>
            </a:r>
            <a:r>
              <a:rPr lang="es-MX" dirty="0"/>
              <a:t/>
            </a:r>
            <a:br>
              <a:rPr lang="es-MX" dirty="0"/>
            </a:br>
            <a:endParaRPr lang="es-MX" dirty="0"/>
          </a:p>
        </p:txBody>
      </p:sp>
      <p:sp>
        <p:nvSpPr>
          <p:cNvPr id="3" name="2 Marcador de contenido"/>
          <p:cNvSpPr>
            <a:spLocks noGrp="1"/>
          </p:cNvSpPr>
          <p:nvPr>
            <p:ph idx="1"/>
          </p:nvPr>
        </p:nvSpPr>
        <p:spPr/>
        <p:txBody>
          <a:bodyPr/>
          <a:lstStyle/>
          <a:p>
            <a:r>
              <a:rPr lang="es-MX" dirty="0" smtClean="0"/>
              <a:t>Los avisos cuando una tarea </a:t>
            </a:r>
            <a:r>
              <a:rPr lang="es-MX" dirty="0" smtClean="0"/>
              <a:t>sea completada por pequeños </a:t>
            </a:r>
            <a:r>
              <a:rPr lang="es-MX" dirty="0"/>
              <a:t> </a:t>
            </a:r>
            <a:r>
              <a:rPr lang="es-MX" dirty="0" smtClean="0"/>
              <a:t>y obvios que pudieran parecer se deben incluir, tenemos que hacer énfasis </a:t>
            </a:r>
            <a:r>
              <a:rPr lang="es-MX" dirty="0" smtClean="0"/>
              <a:t> </a:t>
            </a:r>
            <a:r>
              <a:rPr lang="es-MX" dirty="0"/>
              <a:t>e </a:t>
            </a:r>
            <a:r>
              <a:rPr lang="es-MX" dirty="0" smtClean="0"/>
              <a:t>informar </a:t>
            </a:r>
            <a:r>
              <a:rPr lang="es-MX" dirty="0"/>
              <a:t>cuando el usuario ha completado una tarea.</a:t>
            </a:r>
          </a:p>
          <a:p>
            <a:endParaRPr lang="es-MX"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6864" y="4149080"/>
            <a:ext cx="3975844" cy="1600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3208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sz="3100" dirty="0"/>
              <a:t>2. Match between system and the real world </a:t>
            </a:r>
            <a:r>
              <a:rPr lang="en-US" sz="3100" dirty="0" smtClean="0"/>
              <a:t>(</a:t>
            </a:r>
            <a:r>
              <a:rPr lang="en-US" sz="3100" dirty="0" err="1" smtClean="0"/>
              <a:t>emparejamiento</a:t>
            </a:r>
            <a:r>
              <a:rPr lang="en-US" sz="3100" dirty="0" smtClean="0"/>
              <a:t> entre el Sistema y la Vida real)</a:t>
            </a:r>
            <a:r>
              <a:rPr lang="en-US" dirty="0" smtClean="0"/>
              <a:t> </a:t>
            </a:r>
            <a:r>
              <a:rPr lang="en-US" dirty="0"/>
              <a:t/>
            </a:r>
            <a:br>
              <a:rPr lang="en-US" dirty="0"/>
            </a:br>
            <a:endParaRPr lang="es-MX" dirty="0"/>
          </a:p>
        </p:txBody>
      </p:sp>
      <p:sp>
        <p:nvSpPr>
          <p:cNvPr id="3" name="2 Marcador de contenido"/>
          <p:cNvSpPr>
            <a:spLocks noGrp="1"/>
          </p:cNvSpPr>
          <p:nvPr>
            <p:ph idx="1"/>
          </p:nvPr>
        </p:nvSpPr>
        <p:spPr>
          <a:xfrm>
            <a:off x="914400" y="2132857"/>
            <a:ext cx="7315200" cy="4176504"/>
          </a:xfrm>
        </p:spPr>
        <p:txBody>
          <a:bodyPr/>
          <a:lstStyle/>
          <a:p>
            <a:r>
              <a:rPr lang="en-US" sz="1100" dirty="0" smtClean="0"/>
              <a:t>The system should speak the users’ language, with words, phrases and concepts familiar to the user, rather than system-oriented terms. Follow real-world conventions, making information appear in a natural and logical order.</a:t>
            </a:r>
          </a:p>
          <a:p>
            <a:r>
              <a:rPr lang="es-MX" dirty="0" smtClean="0"/>
              <a:t>El sistema debería hablar el lenguaje de los usuarios con palabras, frases y conceptos familiares para el usuario en lugar de términos  orientados al sistema. Siguiendo convenciones del mundo real y hacer que la información  aparezca en un orden lógico y natural.</a:t>
            </a:r>
            <a:endParaRPr lang="es-MX"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26" t="4240" r="53271" b="28500"/>
          <a:stretch/>
        </p:blipFill>
        <p:spPr bwMode="auto">
          <a:xfrm>
            <a:off x="6588224" y="4005063"/>
            <a:ext cx="2232248" cy="2602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5914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a">
  <a:themeElements>
    <a:clrScheme name="Perspectiva">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a">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459</TotalTime>
  <Words>1197</Words>
  <Application>Microsoft Office PowerPoint</Application>
  <PresentationFormat>Presentación en pantalla (4:3)</PresentationFormat>
  <Paragraphs>60</Paragraphs>
  <Slides>19</Slides>
  <Notes>0</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Perspectiva</vt:lpstr>
      <vt:lpstr>Las 10 Heurísticas de Jacob Nielsen</vt:lpstr>
      <vt:lpstr>1. Visibility of system status (Feedback) visibilidad del estado del Sistema </vt:lpstr>
      <vt:lpstr>Show Time. </vt:lpstr>
      <vt:lpstr>Show Space. </vt:lpstr>
      <vt:lpstr>Show Change. </vt:lpstr>
      <vt:lpstr>Be consistent (se consistente) </vt:lpstr>
      <vt:lpstr>Show Next Steps (muestra los pasos siguientes). </vt:lpstr>
      <vt:lpstr>Show completion (mostrar ‘proceso completo’). </vt:lpstr>
      <vt:lpstr>2. Match between system and the real world (emparejamiento entre el Sistema y la Vida real)  </vt:lpstr>
      <vt:lpstr>Common language (lenguaje común). </vt:lpstr>
      <vt:lpstr>3. User control and freedom (libertad y control del usuario) </vt:lpstr>
      <vt:lpstr>Freedom to Undo and Freedom to Cancel (libertad de deshacer y libertad para cancelar)  </vt:lpstr>
      <vt:lpstr>4. Consistency and standards (estandares y consistencia) </vt:lpstr>
      <vt:lpstr>5.Error prevention (prevencion de errores). </vt:lpstr>
      <vt:lpstr>6.Recognition rather than recall (reconocimiento mas que recuerdo). </vt:lpstr>
      <vt:lpstr>7.Flexibility and efficiency of use (flexibilidad y eficiencia de uso) </vt:lpstr>
      <vt:lpstr>8.Aesthetic and minimalist design (diseño aestetico y minimalista) </vt:lpstr>
      <vt:lpstr>9.Help users recognize, diagnose, and recover from errors(ayuda a los usuarios a reconocer, diagnosticar, y recuperarse de errores) </vt:lpstr>
      <vt:lpstr>10.Help and documentation (ayuda y dcumentacion).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Heurísticas</dc:title>
  <dc:creator>Edmond Dantes</dc:creator>
  <cp:lastModifiedBy>Edmond Dantes</cp:lastModifiedBy>
  <cp:revision>22</cp:revision>
  <dcterms:created xsi:type="dcterms:W3CDTF">2015-10-21T04:31:27Z</dcterms:created>
  <dcterms:modified xsi:type="dcterms:W3CDTF">2015-10-22T04:40:53Z</dcterms:modified>
</cp:coreProperties>
</file>