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CD70E7-6C7B-4A6C-AEC2-7A5C77479001}" type="datetimeFigureOut">
              <a:rPr lang="es-ES" smtClean="0"/>
              <a:t>07/10/2015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3CD70E7-6C7B-4A6C-AEC2-7A5C77479001}" type="datetimeFigureOut">
              <a:rPr lang="es-ES" smtClean="0"/>
              <a:t>07/10/2015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3CD70E7-6C7B-4A6C-AEC2-7A5C77479001}" type="datetimeFigureOut">
              <a:rPr lang="es-ES" smtClean="0"/>
              <a:t>07/10/2015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CD70E7-6C7B-4A6C-AEC2-7A5C77479001}" type="datetimeFigureOut">
              <a:rPr lang="es-ES" smtClean="0"/>
              <a:t>07/10/2015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93CD70E7-6C7B-4A6C-AEC2-7A5C77479001}" type="datetimeFigureOut">
              <a:rPr lang="es-ES" smtClean="0"/>
              <a:t>07/10/2015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D70E7-6C7B-4A6C-AEC2-7A5C77479001}" type="datetimeFigureOut">
              <a:rPr lang="es-ES" smtClean="0"/>
              <a:t>07/10/2015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F3A63DB-7C86-4EE6-916D-326C5BA39F53}"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CD70E7-6C7B-4A6C-AEC2-7A5C77479001}" type="datetimeFigureOut">
              <a:rPr lang="es-ES" smtClean="0"/>
              <a:t>07/10/2015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3CD70E7-6C7B-4A6C-AEC2-7A5C77479001}" type="datetimeFigureOut">
              <a:rPr lang="es-ES" smtClean="0"/>
              <a:t>07/10/2015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D70E7-6C7B-4A6C-AEC2-7A5C77479001}" type="datetimeFigureOut">
              <a:rPr lang="es-ES" smtClean="0"/>
              <a:t>07/10/2015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93CD70E7-6C7B-4A6C-AEC2-7A5C77479001}" type="datetimeFigureOut">
              <a:rPr lang="es-ES" smtClean="0"/>
              <a:t>07/10/2015</a:t>
            </a:fld>
            <a:endParaRPr lang="es-E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F3A63DB-7C86-4EE6-916D-326C5BA39F5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CD70E7-6C7B-4A6C-AEC2-7A5C77479001}" type="datetimeFigureOut">
              <a:rPr lang="es-ES" smtClean="0"/>
              <a:t>07/10/2015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F3A63DB-7C86-4EE6-916D-326C5BA39F53}"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3CD70E7-6C7B-4A6C-AEC2-7A5C77479001}" type="datetimeFigureOut">
              <a:rPr lang="es-ES" smtClean="0"/>
              <a:t>07/10/2015</a:t>
            </a:fld>
            <a:endParaRPr lang="es-E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E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F3A63DB-7C86-4EE6-916D-326C5BA39F53}"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 SEGURIDAD INFORMATICA</a:t>
            </a:r>
            <a:endParaRPr lang="es-ES" dirty="0"/>
          </a:p>
        </p:txBody>
      </p:sp>
      <p:sp>
        <p:nvSpPr>
          <p:cNvPr id="3" name="2 Subtítulo"/>
          <p:cNvSpPr>
            <a:spLocks noGrp="1"/>
          </p:cNvSpPr>
          <p:nvPr>
            <p:ph type="subTitle" idx="1"/>
          </p:nvPr>
        </p:nvSpPr>
        <p:spPr>
          <a:xfrm rot="19140000">
            <a:off x="1921932" y="2533410"/>
            <a:ext cx="6511131" cy="1819236"/>
          </a:xfrm>
        </p:spPr>
        <p:txBody>
          <a:bodyPr>
            <a:noAutofit/>
          </a:bodyPr>
          <a:lstStyle/>
          <a:p>
            <a:r>
              <a:rPr lang="es-ES_tradnl" sz="1800" dirty="0" smtClean="0">
                <a:latin typeface="Aharoni" pitchFamily="2" charset="-79"/>
                <a:cs typeface="Aharoni" pitchFamily="2" charset="-79"/>
              </a:rPr>
              <a:t>HERNANDEZ SERRALDE GIOVANNI MICHAEL</a:t>
            </a:r>
          </a:p>
          <a:p>
            <a:r>
              <a:rPr lang="es-ES_tradnl" sz="1800" dirty="0" smtClean="0">
                <a:latin typeface="Aharoni" pitchFamily="2" charset="-79"/>
                <a:cs typeface="Aharoni" pitchFamily="2" charset="-79"/>
              </a:rPr>
              <a:t>LÓPEZ RODRIGUEZ LUIS ENRIQUE</a:t>
            </a:r>
          </a:p>
          <a:p>
            <a:r>
              <a:rPr lang="es-ES_tradnl" sz="1800" dirty="0" smtClean="0">
                <a:latin typeface="Aharoni" pitchFamily="2" charset="-79"/>
                <a:cs typeface="Aharoni" pitchFamily="2" charset="-79"/>
              </a:rPr>
              <a:t>MÁRTÍNEZ PERDOMO LUIS RODOLFO</a:t>
            </a:r>
          </a:p>
          <a:p>
            <a:r>
              <a:rPr lang="es-ES_tradnl" sz="1800" dirty="0" smtClean="0">
                <a:latin typeface="Aharoni" pitchFamily="2" charset="-79"/>
                <a:cs typeface="Aharoni" pitchFamily="2" charset="-79"/>
              </a:rPr>
              <a:t>RAMON PASTRANA DANIEL </a:t>
            </a:r>
            <a:r>
              <a:rPr lang="es-ES_tradnl" sz="1800" dirty="0" smtClean="0">
                <a:latin typeface="Aharoni" pitchFamily="2" charset="-79"/>
                <a:cs typeface="Aharoni" pitchFamily="2" charset="-79"/>
              </a:rPr>
              <a:t>OSVALDO</a:t>
            </a:r>
          </a:p>
          <a:p>
            <a:r>
              <a:rPr lang="es-ES_tradnl" sz="1800" dirty="0" smtClean="0">
                <a:latin typeface="Aharoni" pitchFamily="2" charset="-79"/>
                <a:cs typeface="Aharoni" pitchFamily="2" charset="-79"/>
              </a:rPr>
              <a:t>López </a:t>
            </a:r>
            <a:r>
              <a:rPr lang="es-ES_tradnl" sz="1800" dirty="0" err="1" smtClean="0">
                <a:latin typeface="Aharoni" pitchFamily="2" charset="-79"/>
                <a:cs typeface="Aharoni" pitchFamily="2" charset="-79"/>
              </a:rPr>
              <a:t>JEnnifer</a:t>
            </a:r>
            <a:endParaRPr lang="es-ES_tradnl" sz="1800" dirty="0" smtClean="0">
              <a:latin typeface="Aharoni" pitchFamily="2" charset="-79"/>
              <a:cs typeface="Aharoni" pitchFamily="2" charset="-79"/>
            </a:endParaRPr>
          </a:p>
          <a:p>
            <a:r>
              <a:rPr lang="es-ES_tradnl" sz="1800" dirty="0" smtClean="0">
                <a:latin typeface="Aharoni" pitchFamily="2" charset="-79"/>
                <a:cs typeface="Aharoni" pitchFamily="2" charset="-79"/>
              </a:rPr>
              <a:t> </a:t>
            </a:r>
            <a:endParaRPr lang="es-ES" sz="1800" dirty="0">
              <a:latin typeface="Aharoni" pitchFamily="2" charset="-79"/>
              <a:cs typeface="Aharoni" pitchFamily="2" charset="-79"/>
            </a:endParaRPr>
          </a:p>
        </p:txBody>
      </p:sp>
    </p:spTree>
    <p:extLst>
      <p:ext uri="{BB962C8B-B14F-4D97-AF65-F5344CB8AC3E}">
        <p14:creationId xmlns:p14="http://schemas.microsoft.com/office/powerpoint/2010/main" val="33249559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332656"/>
            <a:ext cx="7520940" cy="4347821"/>
          </a:xfrm>
        </p:spPr>
        <p:txBody>
          <a:bodyPr/>
          <a:lstStyle/>
          <a:p>
            <a:pPr algn="just" fontAlgn="base"/>
            <a:r>
              <a:rPr lang="es-ES" sz="2400" dirty="0"/>
              <a:t>Control de Acceso a Red</a:t>
            </a:r>
          </a:p>
          <a:p>
            <a:pPr algn="just" fontAlgn="base"/>
            <a:r>
              <a:rPr lang="es-ES" sz="2400" dirty="0"/>
              <a:t>Control de acceso a red (del inglés NAC) es un enfoque de la seguridad en redes de computadoras que intenta unificar la tecnología de seguridad en los equipos finales (tales como antivirus, prevención de intrusión en hosts, informes de vulnerabilidades), usuario o sistema de autenticación y reforzar la seguridad de la red.</a:t>
            </a:r>
          </a:p>
          <a:p>
            <a:endParaRPr lang="es-ES" dirty="0"/>
          </a:p>
        </p:txBody>
      </p:sp>
    </p:spTree>
    <p:extLst>
      <p:ext uri="{BB962C8B-B14F-4D97-AF65-F5344CB8AC3E}">
        <p14:creationId xmlns:p14="http://schemas.microsoft.com/office/powerpoint/2010/main" val="3584291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260648"/>
            <a:ext cx="7520940" cy="5616624"/>
          </a:xfrm>
        </p:spPr>
        <p:txBody>
          <a:bodyPr>
            <a:normAutofit/>
          </a:bodyPr>
          <a:lstStyle/>
          <a:p>
            <a:r>
              <a:rPr lang="es-ES" sz="2400" dirty="0"/>
              <a:t>Objetivos del Control de Acceso a </a:t>
            </a:r>
            <a:r>
              <a:rPr lang="es-ES" sz="2400" dirty="0" smtClean="0"/>
              <a:t>Red:</a:t>
            </a:r>
            <a:endParaRPr lang="es-ES" sz="2400" dirty="0"/>
          </a:p>
          <a:p>
            <a:pPr algn="just" fontAlgn="base">
              <a:buFont typeface="Wingdings" pitchFamily="2" charset="2"/>
              <a:buChar char="§"/>
            </a:pPr>
            <a:r>
              <a:rPr lang="es-ES" b="0" dirty="0"/>
              <a:t> </a:t>
            </a:r>
            <a:r>
              <a:rPr lang="es-ES" sz="2400" dirty="0" smtClean="0"/>
              <a:t>Mitigar ataques de día cero. El propósito clave de una solución NAC es la habilidad de prevenir en los equipos finales la falta de antivirus, parches, o software </a:t>
            </a:r>
          </a:p>
          <a:p>
            <a:pPr algn="just">
              <a:buFont typeface="Wingdings" pitchFamily="2" charset="2"/>
              <a:buChar char="§"/>
            </a:pPr>
            <a:r>
              <a:rPr lang="es-ES" sz="2400" dirty="0" smtClean="0"/>
              <a:t>  Refuerzo de políticas. tales como tipos de ordenadores o roles de usuarios con acceso permitido a ciertas áreas de la red, y forzarlos en switches y routers.</a:t>
            </a:r>
          </a:p>
          <a:p>
            <a:pPr algn="just">
              <a:buFont typeface="Wingdings" pitchFamily="2" charset="2"/>
              <a:buChar char="§"/>
            </a:pPr>
            <a:r>
              <a:rPr lang="es-ES" sz="2400" dirty="0"/>
              <a:t> Administración de acceso e identidad</a:t>
            </a:r>
            <a:r>
              <a:rPr lang="es-ES" sz="2400" dirty="0" smtClean="0"/>
              <a:t>. Lo </a:t>
            </a:r>
            <a:r>
              <a:rPr lang="es-ES" sz="2400" dirty="0"/>
              <a:t>realizan basándose en identidades de usuarios autenticados, al menos para usuarios finales de equipos portátiles y sobremesa.</a:t>
            </a:r>
          </a:p>
        </p:txBody>
      </p:sp>
    </p:spTree>
    <p:extLst>
      <p:ext uri="{BB962C8B-B14F-4D97-AF65-F5344CB8AC3E}">
        <p14:creationId xmlns:p14="http://schemas.microsoft.com/office/powerpoint/2010/main" val="339036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416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347663"/>
            <a:ext cx="10077450" cy="755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430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67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3.3politicas de seguridad</a:t>
            </a:r>
            <a:endParaRPr lang="es-ES" dirty="0"/>
          </a:p>
        </p:txBody>
      </p:sp>
      <p:sp>
        <p:nvSpPr>
          <p:cNvPr id="3" name="2 Marcador de contenido"/>
          <p:cNvSpPr>
            <a:spLocks noGrp="1"/>
          </p:cNvSpPr>
          <p:nvPr>
            <p:ph idx="1"/>
          </p:nvPr>
        </p:nvSpPr>
        <p:spPr/>
        <p:txBody>
          <a:bodyPr>
            <a:normAutofit/>
          </a:bodyPr>
          <a:lstStyle/>
          <a:p>
            <a:pPr algn="just"/>
            <a:r>
              <a:rPr lang="es-ES" sz="2800" dirty="0"/>
              <a:t>Las Políticas de Seguridad son documentos de alto nivel. Representan la filosofía y el talante del ASJ, en materia de seguridad. Es necesario, además, que las Políticas de Seguridad sean actualizadas periódicamente para que reflejen la realidad tecnológica y los cambios significativos en los procesos de seguridad de la Corporación Local</a:t>
            </a:r>
            <a:r>
              <a:rPr lang="es-ES" sz="2800" dirty="0" smtClean="0"/>
              <a:t>.</a:t>
            </a:r>
          </a:p>
          <a:p>
            <a:pPr algn="just"/>
            <a:endParaRPr lang="es-ES" sz="2400" dirty="0"/>
          </a:p>
        </p:txBody>
      </p:sp>
    </p:spTree>
    <p:extLst>
      <p:ext uri="{BB962C8B-B14F-4D97-AF65-F5344CB8AC3E}">
        <p14:creationId xmlns:p14="http://schemas.microsoft.com/office/powerpoint/2010/main" val="1800786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1100628"/>
            <a:ext cx="7520940" cy="4920660"/>
          </a:xfrm>
        </p:spPr>
        <p:txBody>
          <a:bodyPr>
            <a:noAutofit/>
          </a:bodyPr>
          <a:lstStyle/>
          <a:p>
            <a:pPr algn="just"/>
            <a:r>
              <a:rPr lang="es-ES" sz="2400" dirty="0"/>
              <a:t>La Dirección ha definido y documentado esta Política de Seguridad asegurando </a:t>
            </a:r>
            <a:r>
              <a:rPr lang="es-ES" sz="2400" dirty="0" smtClean="0"/>
              <a:t>que: </a:t>
            </a:r>
          </a:p>
          <a:p>
            <a:pPr algn="just">
              <a:buFont typeface="Wingdings" pitchFamily="2" charset="2"/>
              <a:buChar char="§"/>
            </a:pPr>
            <a:r>
              <a:rPr lang="es-ES" sz="2400" dirty="0" smtClean="0"/>
              <a:t>Es </a:t>
            </a:r>
            <a:r>
              <a:rPr lang="es-ES" sz="2400" dirty="0"/>
              <a:t>adecuada al propósito de la Organización.  </a:t>
            </a:r>
            <a:endParaRPr lang="es-ES" sz="2400" dirty="0" smtClean="0"/>
          </a:p>
          <a:p>
            <a:pPr algn="just">
              <a:buFont typeface="Wingdings" pitchFamily="2" charset="2"/>
              <a:buChar char="§"/>
            </a:pPr>
            <a:r>
              <a:rPr lang="es-ES" sz="2400" dirty="0" smtClean="0"/>
              <a:t>Incluye </a:t>
            </a:r>
            <a:r>
              <a:rPr lang="es-ES" sz="2400" dirty="0"/>
              <a:t>el compromiso de cumplir con los requisitos de los clientes y de mejorar continuamente la eficacia del Sistema de Gestión </a:t>
            </a:r>
            <a:r>
              <a:rPr lang="es-ES" sz="2400" dirty="0" smtClean="0"/>
              <a:t>. </a:t>
            </a:r>
          </a:p>
          <a:p>
            <a:pPr algn="just">
              <a:buFont typeface="Wingdings" pitchFamily="2" charset="2"/>
              <a:buChar char="§"/>
            </a:pPr>
            <a:r>
              <a:rPr lang="es-ES" sz="2400" dirty="0" smtClean="0"/>
              <a:t>Proporciona </a:t>
            </a:r>
            <a:r>
              <a:rPr lang="es-ES" sz="2400" dirty="0"/>
              <a:t>un marco de referencia para establecer y revisar los objetivos.  </a:t>
            </a:r>
            <a:endParaRPr lang="es-ES" sz="2400" dirty="0" smtClean="0"/>
          </a:p>
          <a:p>
            <a:pPr algn="just">
              <a:buFont typeface="Wingdings" pitchFamily="2" charset="2"/>
              <a:buChar char="§"/>
            </a:pPr>
            <a:r>
              <a:rPr lang="es-ES" sz="2400" dirty="0" smtClean="0"/>
              <a:t>Se </a:t>
            </a:r>
            <a:r>
              <a:rPr lang="es-ES" sz="2400" dirty="0"/>
              <a:t>comunica a todos los empleados de ACTIONS DATA y a las personas que trabajan en su nombre.</a:t>
            </a:r>
          </a:p>
        </p:txBody>
      </p:sp>
    </p:spTree>
    <p:extLst>
      <p:ext uri="{BB962C8B-B14F-4D97-AF65-F5344CB8AC3E}">
        <p14:creationId xmlns:p14="http://schemas.microsoft.com/office/powerpoint/2010/main" val="1751505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76672"/>
            <a:ext cx="7520940" cy="5976664"/>
          </a:xfrm>
        </p:spPr>
        <p:txBody>
          <a:bodyPr>
            <a:noAutofit/>
          </a:bodyPr>
          <a:lstStyle/>
          <a:p>
            <a:pPr marL="457200" indent="-457200">
              <a:buFont typeface="Wingdings" pitchFamily="2" charset="2"/>
              <a:buChar char="§"/>
            </a:pPr>
            <a:r>
              <a:rPr lang="es-ES" sz="3200" dirty="0"/>
              <a:t>Política de </a:t>
            </a:r>
            <a:r>
              <a:rPr lang="es-ES" sz="3200" dirty="0" smtClean="0"/>
              <a:t>Contraseñas</a:t>
            </a:r>
          </a:p>
          <a:p>
            <a:pPr marL="457200" indent="-457200">
              <a:buFont typeface="Wingdings" pitchFamily="2" charset="2"/>
              <a:buChar char="§"/>
            </a:pPr>
            <a:r>
              <a:rPr lang="es-ES" sz="3200" dirty="0"/>
              <a:t>Política de Control de </a:t>
            </a:r>
            <a:r>
              <a:rPr lang="es-ES" sz="3200" dirty="0" smtClean="0"/>
              <a:t>Accesos</a:t>
            </a:r>
          </a:p>
          <a:p>
            <a:pPr marL="457200" indent="-457200">
              <a:buFont typeface="Wingdings" pitchFamily="2" charset="2"/>
              <a:buChar char="§"/>
            </a:pPr>
            <a:r>
              <a:rPr lang="es-ES" sz="3200" dirty="0"/>
              <a:t>Política de Informática </a:t>
            </a:r>
            <a:r>
              <a:rPr lang="es-ES" sz="3200" dirty="0" smtClean="0"/>
              <a:t>Móvil</a:t>
            </a:r>
          </a:p>
          <a:p>
            <a:pPr marL="457200" indent="-457200">
              <a:buFont typeface="Wingdings" pitchFamily="2" charset="2"/>
              <a:buChar char="§"/>
            </a:pPr>
            <a:r>
              <a:rPr lang="es-ES" sz="3200" dirty="0"/>
              <a:t>Política de Intercambio de </a:t>
            </a:r>
            <a:r>
              <a:rPr lang="es-ES" sz="3200" dirty="0" smtClean="0"/>
              <a:t>Información</a:t>
            </a:r>
          </a:p>
          <a:p>
            <a:pPr marL="457200" indent="-457200">
              <a:buFont typeface="Wingdings" pitchFamily="2" charset="2"/>
              <a:buChar char="§"/>
            </a:pPr>
            <a:r>
              <a:rPr lang="es-ES" sz="3200" dirty="0"/>
              <a:t>Política de Adecuado Uso de la </a:t>
            </a:r>
            <a:r>
              <a:rPr lang="es-ES" sz="3200" dirty="0" smtClean="0"/>
              <a:t>Información</a:t>
            </a:r>
          </a:p>
          <a:p>
            <a:pPr marL="457200" indent="-457200">
              <a:buFont typeface="Wingdings" pitchFamily="2" charset="2"/>
              <a:buChar char="§"/>
            </a:pPr>
            <a:r>
              <a:rPr lang="es-ES" sz="3200" dirty="0"/>
              <a:t>Política de Uso de Correo </a:t>
            </a:r>
            <a:r>
              <a:rPr lang="es-ES" sz="3200" dirty="0" smtClean="0"/>
              <a:t>Electrónico</a:t>
            </a:r>
          </a:p>
        </p:txBody>
      </p:sp>
    </p:spTree>
    <p:extLst>
      <p:ext uri="{BB962C8B-B14F-4D97-AF65-F5344CB8AC3E}">
        <p14:creationId xmlns:p14="http://schemas.microsoft.com/office/powerpoint/2010/main" val="3515229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buFont typeface="Wingdings" pitchFamily="2" charset="2"/>
              <a:buChar char="§"/>
            </a:pPr>
            <a:r>
              <a:rPr lang="es-ES" sz="2800" dirty="0"/>
              <a:t>Política de Uso de los Controles </a:t>
            </a:r>
            <a:r>
              <a:rPr lang="es-ES" sz="2800" dirty="0" smtClean="0"/>
              <a:t>Criptográfico</a:t>
            </a:r>
          </a:p>
          <a:p>
            <a:pPr algn="just">
              <a:buFont typeface="Wingdings" pitchFamily="2" charset="2"/>
              <a:buChar char="§"/>
            </a:pPr>
            <a:r>
              <a:rPr lang="es-ES" sz="2800" dirty="0" smtClean="0"/>
              <a:t>Política </a:t>
            </a:r>
            <a:r>
              <a:rPr lang="es-ES" sz="2800" dirty="0"/>
              <a:t>de </a:t>
            </a:r>
            <a:r>
              <a:rPr lang="es-ES" sz="2800" dirty="0" smtClean="0"/>
              <a:t>Confidencialidad</a:t>
            </a:r>
          </a:p>
          <a:p>
            <a:pPr algn="just">
              <a:buFont typeface="Wingdings" pitchFamily="2" charset="2"/>
              <a:buChar char="§"/>
            </a:pPr>
            <a:r>
              <a:rPr lang="es-ES" sz="2800" dirty="0" smtClean="0"/>
              <a:t>Política </a:t>
            </a:r>
            <a:r>
              <a:rPr lang="es-ES" sz="2800" dirty="0"/>
              <a:t>de Uso de los Servicios de Red </a:t>
            </a:r>
            <a:endParaRPr lang="es-ES" sz="2800" dirty="0" smtClean="0"/>
          </a:p>
          <a:p>
            <a:pPr algn="just">
              <a:buFont typeface="Wingdings" pitchFamily="2" charset="2"/>
              <a:buChar char="§"/>
            </a:pPr>
            <a:r>
              <a:rPr lang="es-ES" sz="2800" dirty="0" smtClean="0"/>
              <a:t>Política </a:t>
            </a:r>
            <a:r>
              <a:rPr lang="es-ES" sz="2800" dirty="0"/>
              <a:t>de Uso de los Recursos de </a:t>
            </a:r>
            <a:r>
              <a:rPr lang="es-ES" sz="2800" dirty="0" smtClean="0"/>
              <a:t>Comunicación</a:t>
            </a:r>
          </a:p>
          <a:p>
            <a:pPr algn="just">
              <a:buFont typeface="Wingdings" pitchFamily="2" charset="2"/>
              <a:buChar char="§"/>
            </a:pPr>
            <a:r>
              <a:rPr lang="es-ES" sz="2800" dirty="0"/>
              <a:t>Política de Catalogado de la Información Confidencial </a:t>
            </a:r>
          </a:p>
        </p:txBody>
      </p:sp>
    </p:spTree>
    <p:extLst>
      <p:ext uri="{BB962C8B-B14F-4D97-AF65-F5344CB8AC3E}">
        <p14:creationId xmlns:p14="http://schemas.microsoft.com/office/powerpoint/2010/main" val="3478395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3.4 evaluación de riesgos</a:t>
            </a:r>
            <a:endParaRPr lang="es-ES" dirty="0"/>
          </a:p>
        </p:txBody>
      </p:sp>
      <p:sp>
        <p:nvSpPr>
          <p:cNvPr id="3" name="2 Marcador de contenido"/>
          <p:cNvSpPr>
            <a:spLocks noGrp="1"/>
          </p:cNvSpPr>
          <p:nvPr>
            <p:ph idx="1"/>
          </p:nvPr>
        </p:nvSpPr>
        <p:spPr/>
        <p:txBody>
          <a:bodyPr/>
          <a:lstStyle/>
          <a:p>
            <a:pPr algn="just"/>
            <a:r>
              <a:rPr lang="es-ES" sz="3200" b="0" dirty="0">
                <a:latin typeface="+mj-lt"/>
              </a:rPr>
              <a:t>La evaluación de riesgo identifica situaciones que podrían tener un impacto negativo en los procesos críticos, e intenta cuantificar su gravedad y probabilidad.</a:t>
            </a:r>
          </a:p>
          <a:p>
            <a:endParaRPr lang="es-ES" dirty="0"/>
          </a:p>
        </p:txBody>
      </p:sp>
    </p:spTree>
    <p:extLst>
      <p:ext uri="{BB962C8B-B14F-4D97-AF65-F5344CB8AC3E}">
        <p14:creationId xmlns:p14="http://schemas.microsoft.com/office/powerpoint/2010/main" val="509780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3.1 CONCEPTOS DE SISTEMAS CONFIABLES</a:t>
            </a:r>
            <a:endParaRPr lang="es-ES" dirty="0"/>
          </a:p>
        </p:txBody>
      </p:sp>
      <p:sp>
        <p:nvSpPr>
          <p:cNvPr id="3" name="2 Marcador de contenido"/>
          <p:cNvSpPr>
            <a:spLocks noGrp="1"/>
          </p:cNvSpPr>
          <p:nvPr>
            <p:ph idx="1"/>
          </p:nvPr>
        </p:nvSpPr>
        <p:spPr>
          <a:xfrm>
            <a:off x="822960" y="1100628"/>
            <a:ext cx="7520940" cy="4776644"/>
          </a:xfrm>
        </p:spPr>
        <p:txBody>
          <a:bodyPr>
            <a:normAutofit lnSpcReduction="10000"/>
          </a:bodyPr>
          <a:lstStyle/>
          <a:p>
            <a:r>
              <a:rPr lang="es-ES_tradnl" dirty="0" smtClean="0"/>
              <a:t>SE DEFINE QUE ES UN SISTEMA CONFIABLE:</a:t>
            </a:r>
          </a:p>
          <a:p>
            <a:pPr algn="just"/>
            <a:r>
              <a:rPr lang="es-ES" sz="2800" b="0" dirty="0">
                <a:latin typeface="Aharoni" pitchFamily="2" charset="-79"/>
                <a:cs typeface="Aharoni" pitchFamily="2" charset="-79"/>
              </a:rPr>
              <a:t>Una forma de mejorar la habilidad de un sistema de defensa contra intrusos y programas maliciosos, es implementar tecnología de Sistemas Confiables (Trusted Systems</a:t>
            </a:r>
            <a:r>
              <a:rPr lang="es-ES" sz="2800" b="0" dirty="0" smtClean="0">
                <a:latin typeface="Aharoni" pitchFamily="2" charset="-79"/>
                <a:cs typeface="Aharoni" pitchFamily="2" charset="-79"/>
              </a:rPr>
              <a:t>).</a:t>
            </a:r>
          </a:p>
          <a:p>
            <a:pPr algn="just"/>
            <a:r>
              <a:rPr lang="es-ES" sz="2800" dirty="0"/>
              <a:t>Protección de datos y recursos en base a niveles de seguridad, como en lo militar, donde la información se categoriza como U (unclassified), C (confidential), S (secret) y TS (top secret).</a:t>
            </a:r>
            <a:endParaRPr lang="es-ES" sz="2800" dirty="0">
              <a:latin typeface="Aharoni" pitchFamily="2" charset="-79"/>
              <a:cs typeface="Aharoni" pitchFamily="2" charset="-79"/>
            </a:endParaRPr>
          </a:p>
        </p:txBody>
      </p:sp>
    </p:spTree>
    <p:extLst>
      <p:ext uri="{BB962C8B-B14F-4D97-AF65-F5344CB8AC3E}">
        <p14:creationId xmlns:p14="http://schemas.microsoft.com/office/powerpoint/2010/main" val="1565282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04664"/>
            <a:ext cx="7520940" cy="4275813"/>
          </a:xfrm>
        </p:spPr>
        <p:txBody>
          <a:bodyPr>
            <a:normAutofit lnSpcReduction="10000"/>
          </a:bodyPr>
          <a:lstStyle/>
          <a:p>
            <a:r>
              <a:rPr lang="es-ES_tradnl" sz="2400" dirty="0" smtClean="0"/>
              <a:t>ACTIVOS  A PROTEGER:</a:t>
            </a:r>
          </a:p>
          <a:p>
            <a:pPr algn="just"/>
            <a:r>
              <a:rPr lang="es-ES" sz="2400" dirty="0" smtClean="0"/>
              <a:t>Las </a:t>
            </a:r>
            <a:r>
              <a:rPr lang="es-ES" sz="2400" dirty="0"/>
              <a:t>inversiones en seguridad deben tener como objetivo el proteger la información, las interacciones y las infraestructuras</a:t>
            </a:r>
            <a:r>
              <a:rPr lang="es-ES" sz="2400" dirty="0" smtClean="0"/>
              <a:t>.</a:t>
            </a:r>
          </a:p>
          <a:p>
            <a:pPr algn="just"/>
            <a:r>
              <a:rPr lang="es-ES" sz="2400" dirty="0"/>
              <a:t/>
            </a:r>
            <a:br>
              <a:rPr lang="es-ES" sz="2400" dirty="0"/>
            </a:br>
            <a:r>
              <a:rPr lang="es-ES" sz="2400" dirty="0"/>
              <a:t>Para que esta convergencia de protección de los activos TI de las organizaciones sea posible, es necesario un equilibrio adecuado entre disponibilidad y seguridad de los datos de las compañías, además de la optimización del flujo de la información a través de las redes IP y los centros de datos. </a:t>
            </a:r>
          </a:p>
        </p:txBody>
      </p:sp>
    </p:spTree>
    <p:extLst>
      <p:ext uri="{BB962C8B-B14F-4D97-AF65-F5344CB8AC3E}">
        <p14:creationId xmlns:p14="http://schemas.microsoft.com/office/powerpoint/2010/main" val="3810404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260648"/>
            <a:ext cx="7520940" cy="6120680"/>
          </a:xfrm>
        </p:spPr>
        <p:txBody>
          <a:bodyPr>
            <a:normAutofit/>
          </a:bodyPr>
          <a:lstStyle/>
          <a:p>
            <a:r>
              <a:rPr lang="es-ES" sz="2400" dirty="0"/>
              <a:t>Las amenazas pueden ser causadas por:</a:t>
            </a:r>
          </a:p>
          <a:p>
            <a:pPr algn="just">
              <a:buFont typeface="Wingdings" pitchFamily="2" charset="2"/>
              <a:buChar char="§"/>
            </a:pPr>
            <a:r>
              <a:rPr lang="es-ES" sz="2800" dirty="0"/>
              <a:t>Usuarios: causa del mayor problema ligado a la seguridad de un sistema informático. En algunos casos sus acciones causan problemas de seguridad, </a:t>
            </a:r>
            <a:r>
              <a:rPr lang="es-ES" sz="2800" dirty="0" smtClean="0"/>
              <a:t>es porque no </a:t>
            </a:r>
            <a:r>
              <a:rPr lang="es-ES" sz="2800" dirty="0"/>
              <a:t>se les han restringido acciones innecesarias, etc.</a:t>
            </a:r>
          </a:p>
          <a:p>
            <a:pPr algn="just">
              <a:buFont typeface="Wingdings" pitchFamily="2" charset="2"/>
              <a:buChar char="§"/>
            </a:pPr>
            <a:r>
              <a:rPr lang="es-ES" sz="2800" dirty="0"/>
              <a:t>Programas maliciosos: programas destinados a perjudicar o a hacer un uso ilícito de los recursos del sistema. Es instalado (por inatención o maldad) en el ordenador, abriendo una puerta a intrusos o bien modificando los datos. </a:t>
            </a:r>
          </a:p>
        </p:txBody>
      </p:sp>
    </p:spTree>
    <p:extLst>
      <p:ext uri="{BB962C8B-B14F-4D97-AF65-F5344CB8AC3E}">
        <p14:creationId xmlns:p14="http://schemas.microsoft.com/office/powerpoint/2010/main" val="3230609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04664"/>
            <a:ext cx="7520940" cy="5688632"/>
          </a:xfrm>
        </p:spPr>
        <p:txBody>
          <a:bodyPr>
            <a:normAutofit lnSpcReduction="10000"/>
          </a:bodyPr>
          <a:lstStyle/>
          <a:p>
            <a:pPr algn="just">
              <a:buFont typeface="Wingdings" pitchFamily="2" charset="2"/>
              <a:buChar char="§"/>
            </a:pPr>
            <a:r>
              <a:rPr lang="es-ES" sz="2600" dirty="0">
                <a:solidFill>
                  <a:schemeClr val="tx1">
                    <a:lumMod val="95000"/>
                    <a:lumOff val="5000"/>
                  </a:schemeClr>
                </a:solidFill>
              </a:rPr>
              <a:t>Errores de programación: La mayoría de los errores de programación </a:t>
            </a:r>
            <a:r>
              <a:rPr lang="es-ES" sz="2600" dirty="0" smtClean="0">
                <a:solidFill>
                  <a:schemeClr val="tx1">
                    <a:lumMod val="95000"/>
                    <a:lumOff val="5000"/>
                  </a:schemeClr>
                </a:solidFill>
              </a:rPr>
              <a:t>es </a:t>
            </a:r>
            <a:r>
              <a:rPr lang="es-ES" sz="2600" dirty="0">
                <a:solidFill>
                  <a:schemeClr val="tx1">
                    <a:lumMod val="95000"/>
                    <a:lumOff val="5000"/>
                  </a:schemeClr>
                </a:solidFill>
              </a:rPr>
              <a:t>por su condición de poder ser </a:t>
            </a:r>
            <a:r>
              <a:rPr lang="es-ES" sz="2600" dirty="0" smtClean="0">
                <a:solidFill>
                  <a:schemeClr val="tx1">
                    <a:lumMod val="95000"/>
                    <a:lumOff val="5000"/>
                  </a:schemeClr>
                </a:solidFill>
              </a:rPr>
              <a:t>usados.</a:t>
            </a:r>
          </a:p>
          <a:p>
            <a:pPr algn="just">
              <a:buFont typeface="Wingdings" pitchFamily="2" charset="2"/>
              <a:buChar char="§"/>
            </a:pPr>
            <a:r>
              <a:rPr lang="es-ES" sz="2600" dirty="0" smtClean="0">
                <a:solidFill>
                  <a:schemeClr val="tx1">
                    <a:lumMod val="95000"/>
                    <a:lumOff val="5000"/>
                  </a:schemeClr>
                </a:solidFill>
              </a:rPr>
              <a:t>Intrusos</a:t>
            </a:r>
            <a:r>
              <a:rPr lang="es-ES" sz="2600" dirty="0">
                <a:solidFill>
                  <a:schemeClr val="tx1">
                    <a:lumMod val="95000"/>
                    <a:lumOff val="5000"/>
                  </a:schemeClr>
                </a:solidFill>
              </a:rPr>
              <a:t>: persona que consiguen acceder a los datos o programas a los cuales no están autorizados </a:t>
            </a:r>
            <a:endParaRPr lang="es-ES" sz="2600" dirty="0" smtClean="0">
              <a:solidFill>
                <a:schemeClr val="tx1">
                  <a:lumMod val="95000"/>
                  <a:lumOff val="5000"/>
                </a:schemeClr>
              </a:solidFill>
            </a:endParaRPr>
          </a:p>
          <a:p>
            <a:pPr algn="just">
              <a:buFont typeface="Wingdings" pitchFamily="2" charset="2"/>
              <a:buChar char="§"/>
            </a:pPr>
            <a:r>
              <a:rPr lang="es-ES" sz="2600" dirty="0" smtClean="0">
                <a:solidFill>
                  <a:schemeClr val="tx1">
                    <a:lumMod val="95000"/>
                    <a:lumOff val="5000"/>
                  </a:schemeClr>
                </a:solidFill>
              </a:rPr>
              <a:t>Un </a:t>
            </a:r>
            <a:r>
              <a:rPr lang="es-ES" sz="2600" dirty="0">
                <a:solidFill>
                  <a:schemeClr val="tx1">
                    <a:lumMod val="95000"/>
                    <a:lumOff val="5000"/>
                  </a:schemeClr>
                </a:solidFill>
              </a:rPr>
              <a:t>siniestro (robo, incendio, inundación): una mala manipulación o una mala intención derivan a la pérdida del material o de los archivos.</a:t>
            </a:r>
          </a:p>
          <a:p>
            <a:pPr algn="just">
              <a:buFont typeface="Wingdings" pitchFamily="2" charset="2"/>
              <a:buChar char="§"/>
            </a:pPr>
            <a:r>
              <a:rPr lang="es-ES" sz="2600" dirty="0">
                <a:solidFill>
                  <a:schemeClr val="tx1">
                    <a:lumMod val="95000"/>
                    <a:lumOff val="5000"/>
                  </a:schemeClr>
                </a:solidFill>
              </a:rPr>
              <a:t>Personal técnico </a:t>
            </a:r>
            <a:r>
              <a:rPr lang="es-ES" sz="2600" dirty="0" smtClean="0">
                <a:solidFill>
                  <a:schemeClr val="tx1">
                    <a:lumMod val="95000"/>
                    <a:lumOff val="5000"/>
                  </a:schemeClr>
                </a:solidFill>
              </a:rPr>
              <a:t>interno: Los </a:t>
            </a:r>
            <a:r>
              <a:rPr lang="es-ES" sz="2600" dirty="0">
                <a:solidFill>
                  <a:schemeClr val="tx1">
                    <a:lumMod val="95000"/>
                    <a:lumOff val="5000"/>
                  </a:schemeClr>
                </a:solidFill>
              </a:rPr>
              <a:t>motivos que se encuentran entre los habituales son: disputas internas, problemas laborales, despidos, fines lucrativos, espionaje, etc.</a:t>
            </a:r>
          </a:p>
          <a:p>
            <a:endParaRPr lang="es-ES" dirty="0"/>
          </a:p>
        </p:txBody>
      </p:sp>
    </p:spTree>
    <p:extLst>
      <p:ext uri="{BB962C8B-B14F-4D97-AF65-F5344CB8AC3E}">
        <p14:creationId xmlns:p14="http://schemas.microsoft.com/office/powerpoint/2010/main" val="344238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548680"/>
            <a:ext cx="7520940" cy="5328592"/>
          </a:xfrm>
        </p:spPr>
        <p:txBody>
          <a:bodyPr>
            <a:normAutofit/>
          </a:bodyPr>
          <a:lstStyle/>
          <a:p>
            <a:r>
              <a:rPr lang="es-ES_tradnl" sz="2400" dirty="0" smtClean="0"/>
              <a:t>PROTECCIÓN LEGAL:</a:t>
            </a:r>
          </a:p>
          <a:p>
            <a:pPr>
              <a:buFont typeface="Wingdings" pitchFamily="2" charset="2"/>
              <a:buChar char="§"/>
            </a:pPr>
            <a:r>
              <a:rPr lang="es-ES" sz="2400" dirty="0" smtClean="0"/>
              <a:t>ACCESO Y TRANSPARENCIA</a:t>
            </a:r>
          </a:p>
          <a:p>
            <a:pPr>
              <a:buFont typeface="Wingdings" pitchFamily="2" charset="2"/>
              <a:buChar char="§"/>
            </a:pPr>
            <a:r>
              <a:rPr lang="es-ES_tradnl" sz="2400" dirty="0" smtClean="0"/>
              <a:t>PROTECCIÓN DE DOMINIO</a:t>
            </a:r>
          </a:p>
          <a:p>
            <a:pPr>
              <a:buFont typeface="Wingdings" pitchFamily="2" charset="2"/>
              <a:buChar char="§"/>
            </a:pPr>
            <a:r>
              <a:rPr lang="es-ES_tradnl" sz="2400" dirty="0" smtClean="0"/>
              <a:t>FIRMA ELECTRONICA</a:t>
            </a:r>
          </a:p>
          <a:p>
            <a:pPr>
              <a:buFont typeface="Wingdings" pitchFamily="2" charset="2"/>
              <a:buChar char="§"/>
            </a:pPr>
            <a:r>
              <a:rPr lang="es-ES_tradnl" sz="2400" dirty="0" smtClean="0"/>
              <a:t>CONTRATACIÓN Y CONSUMIDORES</a:t>
            </a:r>
          </a:p>
          <a:p>
            <a:pPr>
              <a:buFont typeface="Wingdings" pitchFamily="2" charset="2"/>
              <a:buChar char="§"/>
            </a:pPr>
            <a:r>
              <a:rPr lang="es-ES_tradnl" sz="2400" dirty="0" smtClean="0"/>
              <a:t>PROPIEDAD INTELECTUAL</a:t>
            </a:r>
          </a:p>
          <a:p>
            <a:pPr>
              <a:buFont typeface="Wingdings" pitchFamily="2" charset="2"/>
              <a:buChar char="§"/>
            </a:pPr>
            <a:r>
              <a:rPr lang="es-ES_tradnl" sz="2400" dirty="0" smtClean="0"/>
              <a:t>ACTUALIZACIONES</a:t>
            </a:r>
          </a:p>
          <a:p>
            <a:pPr>
              <a:buFont typeface="Wingdings" pitchFamily="2" charset="2"/>
              <a:buChar char="§"/>
            </a:pPr>
            <a:r>
              <a:rPr lang="es-ES_tradnl" sz="2400" dirty="0" smtClean="0"/>
              <a:t>AUDITORIA INTERNA Y EXTERNA</a:t>
            </a:r>
          </a:p>
          <a:p>
            <a:pPr>
              <a:buFont typeface="Wingdings" pitchFamily="2" charset="2"/>
              <a:buChar char="§"/>
            </a:pPr>
            <a:r>
              <a:rPr lang="es-ES_tradnl" sz="2400" dirty="0" smtClean="0"/>
              <a:t>FORMALIZACIÓN</a:t>
            </a:r>
            <a:endParaRPr lang="es-ES" sz="2400" dirty="0" smtClean="0"/>
          </a:p>
          <a:p>
            <a:endParaRPr lang="es-ES" dirty="0"/>
          </a:p>
        </p:txBody>
      </p:sp>
    </p:spTree>
    <p:extLst>
      <p:ext uri="{BB962C8B-B14F-4D97-AF65-F5344CB8AC3E}">
        <p14:creationId xmlns:p14="http://schemas.microsoft.com/office/powerpoint/2010/main" val="332273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332656"/>
            <a:ext cx="7520940" cy="4419829"/>
          </a:xfrm>
        </p:spPr>
        <p:txBody>
          <a:bodyPr>
            <a:normAutofit lnSpcReduction="10000"/>
          </a:bodyPr>
          <a:lstStyle/>
          <a:p>
            <a:r>
              <a:rPr lang="es-ES" sz="2400" dirty="0"/>
              <a:t>Control de Acceso a </a:t>
            </a:r>
            <a:r>
              <a:rPr lang="es-ES" sz="2400" dirty="0" smtClean="0"/>
              <a:t>Datos:</a:t>
            </a:r>
          </a:p>
          <a:p>
            <a:pPr algn="just"/>
            <a:r>
              <a:rPr lang="es-ES" sz="2400" dirty="0">
                <a:latin typeface="+mj-lt"/>
                <a:cs typeface="Aharoni" pitchFamily="2" charset="-79"/>
              </a:rPr>
              <a:t>A través de procedimientos de control de accesos </a:t>
            </a:r>
            <a:r>
              <a:rPr lang="es-ES" sz="2400" dirty="0" smtClean="0">
                <a:latin typeface="+mj-lt"/>
                <a:cs typeface="Aharoni" pitchFamily="2" charset="-79"/>
              </a:rPr>
              <a:t>de usuarios </a:t>
            </a:r>
            <a:r>
              <a:rPr lang="es-ES" sz="2400" dirty="0">
                <a:latin typeface="+mj-lt"/>
                <a:cs typeface="Aharoni" pitchFamily="2" charset="-79"/>
              </a:rPr>
              <a:t>(log on), un usuario puede ser identificado por el sistema. Asociado a cada usuario puede existir un Perfil que especifica sus operaciones y accesos a archivos permitidos.</a:t>
            </a:r>
            <a:r>
              <a:rPr lang="es-ES" b="0" dirty="0">
                <a:latin typeface="Aharoni" pitchFamily="2" charset="-79"/>
                <a:cs typeface="Aharoni" pitchFamily="2" charset="-79"/>
              </a:rPr>
              <a:t> </a:t>
            </a:r>
            <a:endParaRPr lang="es-ES" b="0" dirty="0" smtClean="0">
              <a:latin typeface="Aharoni" pitchFamily="2" charset="-79"/>
              <a:cs typeface="Aharoni" pitchFamily="2" charset="-79"/>
            </a:endParaRPr>
          </a:p>
          <a:p>
            <a:pPr fontAlgn="base"/>
            <a:r>
              <a:rPr lang="es-ES" sz="2400" dirty="0"/>
              <a:t>Los Modelos generales de control de Acceso pueden ser:</a:t>
            </a:r>
          </a:p>
          <a:p>
            <a:pPr fontAlgn="base"/>
            <a:r>
              <a:rPr lang="es-ES" sz="2400" dirty="0"/>
              <a:t>– Matriz de Accesos.</a:t>
            </a:r>
          </a:p>
          <a:p>
            <a:pPr fontAlgn="base"/>
            <a:r>
              <a:rPr lang="es-ES" sz="2400" dirty="0"/>
              <a:t>– Lista de Control de Accesos.</a:t>
            </a:r>
          </a:p>
          <a:p>
            <a:pPr fontAlgn="base"/>
            <a:r>
              <a:rPr lang="es-ES" sz="2400" dirty="0"/>
              <a:t>– Lista de Capacidades.</a:t>
            </a:r>
          </a:p>
          <a:p>
            <a:pPr algn="just"/>
            <a:endParaRPr lang="es-ES" dirty="0"/>
          </a:p>
        </p:txBody>
      </p:sp>
    </p:spTree>
    <p:extLst>
      <p:ext uri="{BB962C8B-B14F-4D97-AF65-F5344CB8AC3E}">
        <p14:creationId xmlns:p14="http://schemas.microsoft.com/office/powerpoint/2010/main" val="1926980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76672"/>
            <a:ext cx="7520940" cy="5976664"/>
          </a:xfrm>
        </p:spPr>
        <p:txBody>
          <a:bodyPr/>
          <a:lstStyle/>
          <a:p>
            <a:r>
              <a:rPr lang="es-ES" sz="2400" dirty="0"/>
              <a:t>Concepto de Monitor de Referencia</a:t>
            </a:r>
          </a:p>
          <a:p>
            <a:r>
              <a:rPr lang="es-ES" sz="2400" dirty="0"/>
              <a:t>Aproximación </a:t>
            </a:r>
            <a:r>
              <a:rPr lang="es-ES" sz="2400" dirty="0" smtClean="0"/>
              <a:t>de </a:t>
            </a:r>
            <a:r>
              <a:rPr lang="es-ES" sz="2400" dirty="0"/>
              <a:t>seguridad multinivel para un sistema de procesamiento de datos</a:t>
            </a:r>
            <a:r>
              <a:rPr lang="es-ES" sz="2400" dirty="0" smtClean="0"/>
              <a:t>.</a:t>
            </a:r>
          </a:p>
          <a:p>
            <a:endParaRPr lang="es-ES_tradnl" dirty="0"/>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613" y="1772816"/>
            <a:ext cx="5771709" cy="462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36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260648"/>
            <a:ext cx="7520940" cy="5688632"/>
          </a:xfrm>
        </p:spPr>
        <p:txBody>
          <a:bodyPr>
            <a:noAutofit/>
          </a:bodyPr>
          <a:lstStyle/>
          <a:p>
            <a:r>
              <a:rPr lang="es-ES" sz="2400" dirty="0"/>
              <a:t>Los Elementos básicos del modelo son:</a:t>
            </a:r>
          </a:p>
          <a:p>
            <a:endParaRPr lang="es-ES" sz="2400" dirty="0"/>
          </a:p>
          <a:p>
            <a:r>
              <a:rPr lang="es-ES" sz="2400" dirty="0"/>
              <a:t>– Sujeto (ó Subject): Una entidad capaz acceder objetos.</a:t>
            </a:r>
          </a:p>
          <a:p>
            <a:endParaRPr lang="es-ES" sz="2400" dirty="0"/>
          </a:p>
          <a:p>
            <a:r>
              <a:rPr lang="es-ES" sz="2400" dirty="0"/>
              <a:t>Concepto equivalente al de proceso.</a:t>
            </a:r>
          </a:p>
          <a:p>
            <a:endParaRPr lang="es-ES" sz="2400" dirty="0"/>
          </a:p>
          <a:p>
            <a:r>
              <a:rPr lang="es-ES" sz="2400" dirty="0"/>
              <a:t>– Objeto: Algo al que su acceso se controla (Ejemplo: archivos, programas y segmentos de memoria).</a:t>
            </a:r>
          </a:p>
          <a:p>
            <a:endParaRPr lang="es-ES" sz="2400" dirty="0"/>
          </a:p>
          <a:p>
            <a:r>
              <a:rPr lang="es-ES" sz="2400" dirty="0"/>
              <a:t>– Derechos de Acceso: El modo en que un objeto es accedido por un sujeto (Ejemplo: read, write, execute).</a:t>
            </a:r>
          </a:p>
        </p:txBody>
      </p:sp>
    </p:spTree>
    <p:extLst>
      <p:ext uri="{BB962C8B-B14F-4D97-AF65-F5344CB8AC3E}">
        <p14:creationId xmlns:p14="http://schemas.microsoft.com/office/powerpoint/2010/main" val="81547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476672"/>
            <a:ext cx="7520940" cy="4608512"/>
          </a:xfrm>
        </p:spPr>
        <p:txBody>
          <a:bodyPr>
            <a:normAutofit/>
          </a:bodyPr>
          <a:lstStyle/>
          <a:p>
            <a:pPr fontAlgn="base"/>
            <a:r>
              <a:rPr lang="es-ES" sz="2800" dirty="0">
                <a:latin typeface="+mj-lt"/>
              </a:rPr>
              <a:t>Propiedades del Monitor</a:t>
            </a:r>
          </a:p>
          <a:p>
            <a:pPr fontAlgn="base"/>
            <a:r>
              <a:rPr lang="es-ES" sz="2800" dirty="0">
                <a:latin typeface="+mj-lt"/>
              </a:rPr>
              <a:t>– Mediación Completa: Reglas seguridad se aplican en todo acceso.</a:t>
            </a:r>
          </a:p>
          <a:p>
            <a:pPr fontAlgn="base"/>
            <a:r>
              <a:rPr lang="es-ES" sz="2800" dirty="0">
                <a:latin typeface="+mj-lt"/>
              </a:rPr>
              <a:t>– Aislación: El monitor de referencia y la DB están protegidos de modificaciones no autorizadas.</a:t>
            </a:r>
          </a:p>
          <a:p>
            <a:pPr fontAlgn="base"/>
            <a:r>
              <a:rPr lang="es-ES" sz="2800" dirty="0">
                <a:latin typeface="+mj-lt"/>
              </a:rPr>
              <a:t>– </a:t>
            </a:r>
            <a:r>
              <a:rPr lang="es-ES" sz="2800" dirty="0" smtClean="0">
                <a:latin typeface="+mj-lt"/>
              </a:rPr>
              <a:t>Correcta: </a:t>
            </a:r>
            <a:r>
              <a:rPr lang="es-ES" sz="2800" dirty="0">
                <a:latin typeface="+mj-lt"/>
              </a:rPr>
              <a:t>La exactitud del monitor de referencia debe ser comprobable (matemáticamente).</a:t>
            </a:r>
          </a:p>
          <a:p>
            <a:endParaRPr lang="es-ES" dirty="0"/>
          </a:p>
        </p:txBody>
      </p:sp>
    </p:spTree>
    <p:extLst>
      <p:ext uri="{BB962C8B-B14F-4D97-AF65-F5344CB8AC3E}">
        <p14:creationId xmlns:p14="http://schemas.microsoft.com/office/powerpoint/2010/main" val="84676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1100628"/>
            <a:ext cx="7709480" cy="5208692"/>
          </a:xfrm>
        </p:spPr>
        <p:txBody>
          <a:bodyPr/>
          <a:lstStyle/>
          <a:p>
            <a:pPr algn="just" fontAlgn="base"/>
            <a:r>
              <a:rPr lang="es-ES" sz="2400" dirty="0"/>
              <a:t>Defensa de Troyanos</a:t>
            </a:r>
          </a:p>
          <a:p>
            <a:pPr algn="just" fontAlgn="base"/>
            <a:r>
              <a:rPr lang="es-ES" sz="2400" dirty="0" smtClean="0"/>
              <a:t>Troyanos</a:t>
            </a:r>
            <a:r>
              <a:rPr lang="es-ES" sz="2400" dirty="0"/>
              <a:t>: Programa malicioso que aparentando hacer algo normal, hará algo inesperado, a través de una Trampa ó un Ataque (acceder a una cuenta ó ejecutar comandos con privilegios de otro usuario).</a:t>
            </a:r>
          </a:p>
          <a:p>
            <a:endParaRPr lang="es-ES" dirty="0"/>
          </a:p>
        </p:txBody>
      </p:sp>
    </p:spTree>
    <p:extLst>
      <p:ext uri="{BB962C8B-B14F-4D97-AF65-F5344CB8AC3E}">
        <p14:creationId xmlns:p14="http://schemas.microsoft.com/office/powerpoint/2010/main" val="131299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332656"/>
            <a:ext cx="7781488" cy="5616624"/>
          </a:xfrm>
        </p:spPr>
        <p:txBody>
          <a:bodyPr/>
          <a:lstStyle/>
          <a:p>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41" y="1438956"/>
            <a:ext cx="6846330" cy="322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489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2960" y="332656"/>
            <a:ext cx="7520940" cy="5832648"/>
          </a:xfrm>
        </p:spPr>
        <p:txBody>
          <a:bodyPr>
            <a:normAutofit lnSpcReduction="10000"/>
          </a:bodyPr>
          <a:lstStyle/>
          <a:p>
            <a:pPr fontAlgn="base"/>
            <a:r>
              <a:rPr lang="es-ES" sz="2800" dirty="0"/>
              <a:t>Flujo de </a:t>
            </a:r>
            <a:r>
              <a:rPr lang="es-ES" sz="2800" dirty="0" smtClean="0"/>
              <a:t>Información:</a:t>
            </a:r>
            <a:endParaRPr lang="es-ES" sz="2800" dirty="0"/>
          </a:p>
          <a:p>
            <a:pPr fontAlgn="base"/>
            <a:r>
              <a:rPr lang="es-ES" sz="2800" dirty="0" smtClean="0"/>
              <a:t>Uno </a:t>
            </a:r>
            <a:r>
              <a:rPr lang="es-ES" sz="2800" dirty="0"/>
              <a:t>de los servicios más importantes a nivel de red es la entrega de flujo confiable (Reliable Stream Transport</a:t>
            </a:r>
            <a:r>
              <a:rPr lang="es-ES" sz="2800" dirty="0" smtClean="0"/>
              <a:t>).</a:t>
            </a:r>
          </a:p>
          <a:p>
            <a:pPr fontAlgn="base"/>
            <a:r>
              <a:rPr lang="es-ES" sz="2800" dirty="0"/>
              <a:t>En el nivel más bajo, las redes de comunicación proporcionan una entrega de paquetes no confiable. Los paquetes se pueden perder o destruir debido a errores (falla el hardware, sobrecarga de la red, </a:t>
            </a:r>
            <a:r>
              <a:rPr lang="es-ES" sz="2800" dirty="0" smtClean="0"/>
              <a:t>etc.)</a:t>
            </a:r>
          </a:p>
          <a:p>
            <a:pPr fontAlgn="base"/>
            <a:r>
              <a:rPr lang="es-ES" sz="2800" dirty="0"/>
              <a:t>En el nivel más alto, los programas de aplicación a menudo necesitan enviar grandes volúmenes de datos de una computadora a otra. </a:t>
            </a:r>
          </a:p>
          <a:p>
            <a:endParaRPr lang="es-ES" dirty="0"/>
          </a:p>
        </p:txBody>
      </p:sp>
    </p:spTree>
    <p:extLst>
      <p:ext uri="{BB962C8B-B14F-4D97-AF65-F5344CB8AC3E}">
        <p14:creationId xmlns:p14="http://schemas.microsoft.com/office/powerpoint/2010/main" val="139272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147</TotalTime>
  <Words>935</Words>
  <Application>Microsoft Office PowerPoint</Application>
  <PresentationFormat>Presentación en pantalla (4:3)</PresentationFormat>
  <Paragraphs>83</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Ángulos</vt:lpstr>
      <vt:lpstr>LA SEGURIDAD INFORMATICA</vt:lpstr>
      <vt:lpstr>3.1 CONCEPTOS DE SISTEMAS CONFIABLES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3.3politicas de seguridad</vt:lpstr>
      <vt:lpstr>Presentación de PowerPoint</vt:lpstr>
      <vt:lpstr>Presentación de PowerPoint</vt:lpstr>
      <vt:lpstr>Presentación de PowerPoint</vt:lpstr>
      <vt:lpstr>3.4 evaluación de riesgos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SEGURIDAD INFORMATICA</dc:title>
  <dc:creator>Ly</dc:creator>
  <cp:lastModifiedBy>Enrique</cp:lastModifiedBy>
  <cp:revision>17</cp:revision>
  <dcterms:created xsi:type="dcterms:W3CDTF">2015-10-04T15:50:35Z</dcterms:created>
  <dcterms:modified xsi:type="dcterms:W3CDTF">2015-10-08T04:47:41Z</dcterms:modified>
</cp:coreProperties>
</file>