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5" r:id="rId4"/>
    <p:sldId id="259" r:id="rId5"/>
    <p:sldId id="303" r:id="rId6"/>
    <p:sldId id="302" r:id="rId7"/>
    <p:sldId id="260" r:id="rId8"/>
    <p:sldId id="308" r:id="rId9"/>
    <p:sldId id="262" r:id="rId10"/>
    <p:sldId id="266" r:id="rId11"/>
    <p:sldId id="267" r:id="rId12"/>
    <p:sldId id="270" r:id="rId13"/>
    <p:sldId id="283" r:id="rId14"/>
    <p:sldId id="284" r:id="rId15"/>
    <p:sldId id="285" r:id="rId16"/>
    <p:sldId id="286" r:id="rId17"/>
    <p:sldId id="304"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268" r:id="rId33"/>
    <p:sldId id="305" r:id="rId34"/>
    <p:sldId id="306" r:id="rId35"/>
    <p:sldId id="307" r:id="rId36"/>
    <p:sldId id="301" r:id="rId3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 vida" initials="mv" lastIdx="1" clrIdx="0">
    <p:extLst>
      <p:ext uri="{19B8F6BF-5375-455C-9EA6-DF929625EA0E}">
        <p15:presenceInfo xmlns:p15="http://schemas.microsoft.com/office/powerpoint/2012/main" userId="mi v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774641D9-3652-45E5-B13F-F97F7937C37F}" type="datetimeFigureOut">
              <a:rPr lang="es-MX" smtClean="0"/>
              <a:pPr/>
              <a:t>12/10/2015</a:t>
            </a:fld>
            <a:endParaRPr lang="es-MX"/>
          </a:p>
        </p:txBody>
      </p:sp>
      <p:sp>
        <p:nvSpPr>
          <p:cNvPr id="5" name="Footer Placeholder 4"/>
          <p:cNvSpPr>
            <a:spLocks noGrp="1"/>
          </p:cNvSpPr>
          <p:nvPr>
            <p:ph type="ftr" sz="quarter" idx="11"/>
          </p:nvPr>
        </p:nvSpPr>
        <p:spPr>
          <a:xfrm>
            <a:off x="914400" y="4323846"/>
            <a:ext cx="4880610" cy="365125"/>
          </a:xfrm>
        </p:spPr>
        <p:txBody>
          <a:bodyPr/>
          <a:lstStyle/>
          <a:p>
            <a:endParaRPr lang="es-MX"/>
          </a:p>
        </p:txBody>
      </p:sp>
      <p:sp>
        <p:nvSpPr>
          <p:cNvPr id="6" name="Slide Number Placeholder 5"/>
          <p:cNvSpPr>
            <a:spLocks noGrp="1"/>
          </p:cNvSpPr>
          <p:nvPr>
            <p:ph type="sldNum" sz="quarter" idx="12"/>
          </p:nvPr>
        </p:nvSpPr>
        <p:spPr>
          <a:xfrm>
            <a:off x="6057900" y="1430867"/>
            <a:ext cx="2171700" cy="365125"/>
          </a:xfrm>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13003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346075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74641D9-3652-45E5-B13F-F97F7937C37F}" type="datetimeFigureOut">
              <a:rPr lang="es-MX" smtClean="0"/>
              <a:pPr/>
              <a:t>12/10/2015</a:t>
            </a:fld>
            <a:endParaRPr lang="es-MX"/>
          </a:p>
        </p:txBody>
      </p:sp>
      <p:sp>
        <p:nvSpPr>
          <p:cNvPr id="6" name="Footer Placeholder 5"/>
          <p:cNvSpPr>
            <a:spLocks noGrp="1"/>
          </p:cNvSpPr>
          <p:nvPr>
            <p:ph type="ftr" sz="quarter" idx="11"/>
          </p:nvPr>
        </p:nvSpPr>
        <p:spPr>
          <a:xfrm>
            <a:off x="594360" y="381001"/>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270088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774641D9-3652-45E5-B13F-F97F7937C37F}" type="datetimeFigureOut">
              <a:rPr lang="es-MX" smtClean="0"/>
              <a:pPr/>
              <a:t>12/10/2015</a:t>
            </a:fld>
            <a:endParaRPr lang="es-MX"/>
          </a:p>
        </p:txBody>
      </p:sp>
      <p:sp>
        <p:nvSpPr>
          <p:cNvPr id="6" name="Footer Placeholder 5"/>
          <p:cNvSpPr>
            <a:spLocks noGrp="1"/>
          </p:cNvSpPr>
          <p:nvPr>
            <p:ph type="ftr" sz="quarter" idx="11"/>
          </p:nvPr>
        </p:nvSpPr>
        <p:spPr>
          <a:xfrm>
            <a:off x="594360" y="379438"/>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533DCC56-A1FC-4F38-9767-F01096CC6764}" type="slidenum">
              <a:rPr lang="es-MX" smtClean="0"/>
              <a:pPr/>
              <a:t>‹Nº›</a:t>
            </a:fld>
            <a:endParaRPr lang="es-MX"/>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94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774641D9-3652-45E5-B13F-F97F7937C37F}" type="datetimeFigureOut">
              <a:rPr lang="es-MX" smtClean="0"/>
              <a:pPr/>
              <a:t>12/10/2015</a:t>
            </a:fld>
            <a:endParaRPr lang="es-MX"/>
          </a:p>
        </p:txBody>
      </p:sp>
      <p:sp>
        <p:nvSpPr>
          <p:cNvPr id="6" name="Footer Placeholder 5"/>
          <p:cNvSpPr>
            <a:spLocks noGrp="1"/>
          </p:cNvSpPr>
          <p:nvPr>
            <p:ph type="ftr" sz="quarter" idx="11"/>
          </p:nvPr>
        </p:nvSpPr>
        <p:spPr>
          <a:xfrm>
            <a:off x="594360" y="378884"/>
            <a:ext cx="4830656" cy="365125"/>
          </a:xfrm>
        </p:spPr>
        <p:txBody>
          <a:bodyPr/>
          <a:lstStyle/>
          <a:p>
            <a:endParaRPr lang="es-MX"/>
          </a:p>
        </p:txBody>
      </p:sp>
      <p:sp>
        <p:nvSpPr>
          <p:cNvPr id="7" name="Slide Number Placeholder 6"/>
          <p:cNvSpPr>
            <a:spLocks noGrp="1"/>
          </p:cNvSpPr>
          <p:nvPr>
            <p:ph type="sldNum" sz="quarter" idx="12"/>
          </p:nvPr>
        </p:nvSpPr>
        <p:spPr>
          <a:xfrm>
            <a:off x="7882466" y="381001"/>
            <a:ext cx="667174" cy="365125"/>
          </a:xfrm>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3802631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131588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3188244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1383174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774641D9-3652-45E5-B13F-F97F7937C37F}" type="datetimeFigureOut">
              <a:rPr lang="es-MX" smtClean="0"/>
              <a:pPr/>
              <a:t>12/10/2015</a:t>
            </a:fld>
            <a:endParaRPr lang="es-MX"/>
          </a:p>
        </p:txBody>
      </p:sp>
      <p:sp>
        <p:nvSpPr>
          <p:cNvPr id="5" name="Footer Placeholder 4"/>
          <p:cNvSpPr>
            <a:spLocks noGrp="1"/>
          </p:cNvSpPr>
          <p:nvPr>
            <p:ph type="ftr" sz="quarter" idx="11"/>
          </p:nvPr>
        </p:nvSpPr>
        <p:spPr>
          <a:xfrm>
            <a:off x="594360" y="381001"/>
            <a:ext cx="4830656" cy="365125"/>
          </a:xfrm>
        </p:spPr>
        <p:txBody>
          <a:bodyPr/>
          <a:lstStyle/>
          <a:p>
            <a:endParaRPr lang="es-MX"/>
          </a:p>
        </p:txBody>
      </p:sp>
      <p:sp>
        <p:nvSpPr>
          <p:cNvPr id="6" name="Slide Number Placeholder 5"/>
          <p:cNvSpPr>
            <a:spLocks noGrp="1"/>
          </p:cNvSpPr>
          <p:nvPr>
            <p:ph type="sldNum" sz="quarter" idx="12"/>
          </p:nvPr>
        </p:nvSpPr>
        <p:spPr>
          <a:xfrm>
            <a:off x="7882466" y="381001"/>
            <a:ext cx="667174" cy="365125"/>
          </a:xfrm>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425908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422759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774641D9-3652-45E5-B13F-F97F7937C37F}" type="datetimeFigureOut">
              <a:rPr lang="es-MX" smtClean="0"/>
              <a:pPr/>
              <a:t>12/10/2015</a:t>
            </a:fld>
            <a:endParaRPr lang="es-MX"/>
          </a:p>
        </p:txBody>
      </p:sp>
      <p:sp>
        <p:nvSpPr>
          <p:cNvPr id="5" name="Footer Placeholder 4"/>
          <p:cNvSpPr>
            <a:spLocks noGrp="1"/>
          </p:cNvSpPr>
          <p:nvPr>
            <p:ph type="ftr" sz="quarter" idx="11"/>
          </p:nvPr>
        </p:nvSpPr>
        <p:spPr>
          <a:xfrm>
            <a:off x="594360" y="381001"/>
            <a:ext cx="4830656" cy="365125"/>
          </a:xfrm>
        </p:spPr>
        <p:txBody>
          <a:bodyPr/>
          <a:lstStyle/>
          <a:p>
            <a:endParaRPr lang="es-MX"/>
          </a:p>
        </p:txBody>
      </p:sp>
      <p:sp>
        <p:nvSpPr>
          <p:cNvPr id="6" name="Slide Number Placeholder 5"/>
          <p:cNvSpPr>
            <a:spLocks noGrp="1"/>
          </p:cNvSpPr>
          <p:nvPr>
            <p:ph type="sldNum" sz="quarter" idx="12"/>
          </p:nvPr>
        </p:nvSpPr>
        <p:spPr>
          <a:xfrm>
            <a:off x="7882466" y="381001"/>
            <a:ext cx="667173" cy="365125"/>
          </a:xfrm>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348311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19174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94359" y="3132667"/>
            <a:ext cx="3910579" cy="31309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2098" y="3132667"/>
            <a:ext cx="3907541" cy="31309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295682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160482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262743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397260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74641D9-3652-45E5-B13F-F97F7937C37F}" type="datetimeFigureOut">
              <a:rPr lang="es-MX" smtClean="0"/>
              <a:pPr/>
              <a:t>12/10/2015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3DCC56-A1FC-4F38-9767-F01096CC6764}" type="slidenum">
              <a:rPr lang="es-MX" smtClean="0"/>
              <a:pPr/>
              <a:t>‹Nº›</a:t>
            </a:fld>
            <a:endParaRPr lang="es-MX"/>
          </a:p>
        </p:txBody>
      </p:sp>
    </p:spTree>
    <p:extLst>
      <p:ext uri="{BB962C8B-B14F-4D97-AF65-F5344CB8AC3E}">
        <p14:creationId xmlns:p14="http://schemas.microsoft.com/office/powerpoint/2010/main" val="21446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4641D9-3652-45E5-B13F-F97F7937C37F}" type="datetimeFigureOut">
              <a:rPr lang="es-MX" smtClean="0"/>
              <a:pPr/>
              <a:t>12/10/2015</a:t>
            </a:fld>
            <a:endParaRPr lang="es-MX"/>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3DCC56-A1FC-4F38-9767-F01096CC6764}" type="slidenum">
              <a:rPr lang="es-MX" smtClean="0"/>
              <a:pPr/>
              <a:t>‹Nº›</a:t>
            </a:fld>
            <a:endParaRPr lang="es-MX"/>
          </a:p>
        </p:txBody>
      </p:sp>
    </p:spTree>
    <p:extLst>
      <p:ext uri="{BB962C8B-B14F-4D97-AF65-F5344CB8AC3E}">
        <p14:creationId xmlns:p14="http://schemas.microsoft.com/office/powerpoint/2010/main" val="4289869606"/>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eguridadinformatica.unlu.edu.ar/sites/www.seguridadinformatica.unlu.edu.ar/files/site/material_taller_gestion_de_riesgo.pdf" TargetMode="External"/><Relationship Id="rId2" Type="http://schemas.openxmlformats.org/officeDocument/2006/relationships/hyperlink" Target="https://www.ifex.org/campaigns/risk_assessment/es/" TargetMode="External"/><Relationship Id="rId1" Type="http://schemas.openxmlformats.org/officeDocument/2006/relationships/slideLayout" Target="../slideLayouts/slideLayout2.xml"/><Relationship Id="rId4" Type="http://schemas.openxmlformats.org/officeDocument/2006/relationships/hyperlink" Target="http://redyseguridad.fi-p.unam.mx/proyectos/tsi/capi/Cap5.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5311" y="260648"/>
            <a:ext cx="8321008" cy="908720"/>
          </a:xfrm>
        </p:spPr>
        <p:txBody>
          <a:bodyPr>
            <a:normAutofit fontScale="90000"/>
          </a:bodyPr>
          <a:lstStyle/>
          <a:p>
            <a:pPr algn="ctr"/>
            <a:r>
              <a:rPr lang="es-MX" sz="4800" dirty="0" smtClean="0">
                <a:solidFill>
                  <a:schemeClr val="tx1"/>
                </a:solidFill>
                <a:latin typeface="Arial" pitchFamily="34" charset="0"/>
                <a:cs typeface="Arial" pitchFamily="34" charset="0"/>
              </a:rPr>
              <a:t/>
            </a:r>
            <a:br>
              <a:rPr lang="es-MX" sz="4800" dirty="0" smtClean="0">
                <a:solidFill>
                  <a:schemeClr val="tx1"/>
                </a:solidFill>
                <a:latin typeface="Arial" pitchFamily="34" charset="0"/>
                <a:cs typeface="Arial" pitchFamily="34" charset="0"/>
              </a:rPr>
            </a:br>
            <a:r>
              <a:rPr lang="es-MX" sz="4800" dirty="0">
                <a:latin typeface="Arial" pitchFamily="34" charset="0"/>
                <a:cs typeface="Arial" pitchFamily="34" charset="0"/>
              </a:rPr>
              <a:t/>
            </a:r>
            <a:br>
              <a:rPr lang="es-MX" sz="4800" dirty="0">
                <a:latin typeface="Arial" pitchFamily="34" charset="0"/>
                <a:cs typeface="Arial" pitchFamily="34" charset="0"/>
              </a:rPr>
            </a:br>
            <a:r>
              <a:rPr lang="es-MX" sz="4800" dirty="0" smtClean="0">
                <a:latin typeface="Arial" pitchFamily="34" charset="0"/>
                <a:cs typeface="Arial" pitchFamily="34" charset="0"/>
              </a:rPr>
              <a:t/>
            </a:r>
            <a:br>
              <a:rPr lang="es-MX" sz="4800" dirty="0" smtClean="0">
                <a:latin typeface="Arial" pitchFamily="34" charset="0"/>
                <a:cs typeface="Arial" pitchFamily="34" charset="0"/>
              </a:rPr>
            </a:br>
            <a:r>
              <a:rPr lang="es-MX" sz="4800" dirty="0">
                <a:latin typeface="Arial" pitchFamily="34" charset="0"/>
                <a:cs typeface="Arial" pitchFamily="34" charset="0"/>
              </a:rPr>
              <a:t/>
            </a:r>
            <a:br>
              <a:rPr lang="es-MX" sz="4800" dirty="0">
                <a:latin typeface="Arial" pitchFamily="34" charset="0"/>
                <a:cs typeface="Arial" pitchFamily="34" charset="0"/>
              </a:rPr>
            </a:br>
            <a:r>
              <a:rPr lang="es-MX" sz="4800" dirty="0" smtClean="0">
                <a:latin typeface="Arial" pitchFamily="34" charset="0"/>
                <a:cs typeface="Arial" pitchFamily="34" charset="0"/>
              </a:rPr>
              <a:t/>
            </a:r>
            <a:br>
              <a:rPr lang="es-MX" sz="4800" dirty="0" smtClean="0">
                <a:latin typeface="Arial" pitchFamily="34" charset="0"/>
                <a:cs typeface="Arial" pitchFamily="34" charset="0"/>
              </a:rPr>
            </a:br>
            <a:r>
              <a:rPr lang="es-MX" sz="4800" dirty="0" smtClean="0">
                <a:solidFill>
                  <a:schemeClr val="tx1"/>
                </a:solidFill>
                <a:latin typeface="Arial" pitchFamily="34" charset="0"/>
                <a:cs typeface="Arial" pitchFamily="34" charset="0"/>
              </a:rPr>
              <a:t>Evaluación de Riesgos</a:t>
            </a:r>
            <a:endParaRPr lang="es-MX" sz="4800" dirty="0">
              <a:solidFill>
                <a:schemeClr val="tx1"/>
              </a:solidFill>
              <a:latin typeface="Arial" pitchFamily="34" charset="0"/>
              <a:cs typeface="Arial" pitchFamily="34" charset="0"/>
            </a:endParaRPr>
          </a:p>
        </p:txBody>
      </p:sp>
      <p:sp>
        <p:nvSpPr>
          <p:cNvPr id="3" name="2 Subtítulo"/>
          <p:cNvSpPr>
            <a:spLocks noGrp="1"/>
          </p:cNvSpPr>
          <p:nvPr>
            <p:ph type="subTitle" idx="1"/>
          </p:nvPr>
        </p:nvSpPr>
        <p:spPr>
          <a:xfrm>
            <a:off x="387383" y="1700808"/>
            <a:ext cx="7776864" cy="3744416"/>
          </a:xfrm>
        </p:spPr>
        <p:txBody>
          <a:bodyPr>
            <a:normAutofit/>
          </a:bodyPr>
          <a:lstStyle/>
          <a:p>
            <a:r>
              <a:rPr lang="es-MX" sz="2800" b="1" dirty="0" smtClean="0">
                <a:solidFill>
                  <a:schemeClr val="tx1"/>
                </a:solidFill>
                <a:latin typeface="Comic Sans MS" panose="030F0702030302020204" pitchFamily="66" charset="0"/>
              </a:rPr>
              <a:t>    integrantes:   </a:t>
            </a:r>
          </a:p>
          <a:p>
            <a:r>
              <a:rPr lang="es-MX" sz="2800" b="1" dirty="0" smtClean="0">
                <a:solidFill>
                  <a:schemeClr val="tx1"/>
                </a:solidFill>
                <a:latin typeface="Comic Sans MS" panose="030F0702030302020204" pitchFamily="66" charset="0"/>
              </a:rPr>
              <a:t>        </a:t>
            </a:r>
            <a:r>
              <a:rPr lang="es-ES" sz="2800" b="1" dirty="0" smtClean="0">
                <a:solidFill>
                  <a:schemeClr val="tx1"/>
                </a:solidFill>
                <a:latin typeface="Comic Sans MS" panose="030F0702030302020204" pitchFamily="66" charset="0"/>
              </a:rPr>
              <a:t>*</a:t>
            </a:r>
            <a:r>
              <a:rPr lang="es-ES" sz="2800" b="1" dirty="0">
                <a:solidFill>
                  <a:schemeClr val="tx1"/>
                </a:solidFill>
                <a:latin typeface="Comic Sans MS" panose="030F0702030302020204" pitchFamily="66" charset="0"/>
              </a:rPr>
              <a:t>Aguilar López Cristian </a:t>
            </a:r>
            <a:endParaRPr lang="es-ES" sz="2800" dirty="0">
              <a:solidFill>
                <a:schemeClr val="tx1"/>
              </a:solidFill>
              <a:latin typeface="Comic Sans MS" panose="030F0702030302020204" pitchFamily="66" charset="0"/>
            </a:endParaRPr>
          </a:p>
          <a:p>
            <a:r>
              <a:rPr lang="es-MX" sz="2800" b="1" dirty="0" smtClean="0">
                <a:solidFill>
                  <a:schemeClr val="tx1"/>
                </a:solidFill>
                <a:latin typeface="Comic Sans MS" panose="030F0702030302020204" pitchFamily="66" charset="0"/>
              </a:rPr>
              <a:t>        *Galván </a:t>
            </a:r>
            <a:r>
              <a:rPr lang="es-MX" sz="2800" b="1" dirty="0">
                <a:solidFill>
                  <a:schemeClr val="tx1"/>
                </a:solidFill>
                <a:latin typeface="Comic Sans MS" panose="030F0702030302020204" pitchFamily="66" charset="0"/>
              </a:rPr>
              <a:t>León Víctor Manuel</a:t>
            </a:r>
            <a:endParaRPr lang="es-ES" sz="2800" dirty="0">
              <a:solidFill>
                <a:schemeClr val="tx1"/>
              </a:solidFill>
              <a:latin typeface="Comic Sans MS" panose="030F0702030302020204" pitchFamily="66" charset="0"/>
            </a:endParaRPr>
          </a:p>
          <a:p>
            <a:r>
              <a:rPr lang="es-MX" sz="2800" b="1" dirty="0">
                <a:solidFill>
                  <a:schemeClr val="tx1"/>
                </a:solidFill>
                <a:latin typeface="Comic Sans MS" panose="030F0702030302020204" pitchFamily="66" charset="0"/>
              </a:rPr>
              <a:t>        *Guevara Moreno Raymundo </a:t>
            </a:r>
            <a:endParaRPr lang="es-ES" sz="2800" dirty="0">
              <a:solidFill>
                <a:schemeClr val="tx1"/>
              </a:solidFill>
              <a:latin typeface="Comic Sans MS" panose="030F0702030302020204" pitchFamily="66" charset="0"/>
            </a:endParaRPr>
          </a:p>
          <a:p>
            <a:r>
              <a:rPr lang="es-MX" sz="2800" b="1" dirty="0">
                <a:solidFill>
                  <a:schemeClr val="tx1"/>
                </a:solidFill>
                <a:latin typeface="Comic Sans MS" panose="030F0702030302020204" pitchFamily="66" charset="0"/>
              </a:rPr>
              <a:t>        </a:t>
            </a:r>
            <a:r>
              <a:rPr lang="es-ES" sz="2800" b="1" dirty="0">
                <a:solidFill>
                  <a:schemeClr val="tx1"/>
                </a:solidFill>
                <a:latin typeface="Comic Sans MS" panose="030F0702030302020204" pitchFamily="66" charset="0"/>
              </a:rPr>
              <a:t>*</a:t>
            </a:r>
            <a:r>
              <a:rPr lang="es-MX" sz="2800" b="1" dirty="0">
                <a:solidFill>
                  <a:schemeClr val="tx1"/>
                </a:solidFill>
                <a:latin typeface="Comic Sans MS" panose="030F0702030302020204" pitchFamily="66" charset="0"/>
              </a:rPr>
              <a:t>Rodríguez Huerta Rubén</a:t>
            </a:r>
            <a:endParaRPr lang="es-ES" sz="2800" dirty="0">
              <a:solidFill>
                <a:schemeClr val="tx1"/>
              </a:solidFill>
              <a:latin typeface="Comic Sans MS" panose="030F0702030302020204" pitchFamily="66" charset="0"/>
            </a:endParaRPr>
          </a:p>
          <a:p>
            <a:r>
              <a:rPr lang="es-MX" sz="2800" b="1" dirty="0">
                <a:solidFill>
                  <a:schemeClr val="tx1"/>
                </a:solidFill>
                <a:latin typeface="Comic Sans MS" panose="030F0702030302020204" pitchFamily="66" charset="0"/>
              </a:rPr>
              <a:t>        *Suarez Hernández Cecilia</a:t>
            </a:r>
            <a:endParaRPr lang="es-ES" sz="2800" dirty="0">
              <a:solidFill>
                <a:schemeClr val="tx1"/>
              </a:solidFill>
              <a:latin typeface="Comic Sans MS" panose="030F0702030302020204" pitchFamily="66" charset="0"/>
            </a:endParaRPr>
          </a:p>
          <a:p>
            <a:pPr algn="ctr"/>
            <a:endParaRPr lang="es-MX" dirty="0">
              <a:solidFill>
                <a:schemeClr val="tx1"/>
              </a:solidFill>
              <a:latin typeface="Arial" pitchFamily="34" charset="0"/>
              <a:cs typeface="Arial" pitchFamily="34" charset="0"/>
            </a:endParaRPr>
          </a:p>
          <a:p>
            <a:pPr algn="ctr"/>
            <a:endParaRPr lang="es-MX" b="0" dirty="0" smtClean="0">
              <a:solidFill>
                <a:schemeClr val="tx1"/>
              </a:solidFill>
              <a:latin typeface="Arial" pitchFamily="34" charset="0"/>
              <a:cs typeface="Arial" pitchFamily="34" charset="0"/>
            </a:endParaRPr>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39552" y="-10360"/>
            <a:ext cx="8286808" cy="1138773"/>
          </a:xfrm>
          <a:prstGeom prst="rect">
            <a:avLst/>
          </a:prstGeom>
          <a:noFill/>
        </p:spPr>
        <p:txBody>
          <a:bodyPr wrap="square" rtlCol="0">
            <a:spAutoFit/>
          </a:bodyPr>
          <a:lstStyle/>
          <a:p>
            <a:r>
              <a:rPr lang="es-MX" sz="3600" b="1" dirty="0" smtClean="0"/>
              <a:t>“Controles de Seguridad”</a:t>
            </a:r>
          </a:p>
          <a:p>
            <a:endParaRPr lang="es-MX" sz="3200" b="1" dirty="0"/>
          </a:p>
        </p:txBody>
      </p:sp>
      <p:pic>
        <p:nvPicPr>
          <p:cNvPr id="3" name="Imagen 2"/>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28413"/>
            <a:ext cx="8430823" cy="4824536"/>
          </a:xfrm>
          <a:prstGeom prst="rect">
            <a:avLst/>
          </a:prstGeom>
          <a:noFill/>
          <a:ln>
            <a:noFill/>
          </a:ln>
        </p:spPr>
      </p:pic>
    </p:spTree>
    <p:extLst>
      <p:ext uri="{BB962C8B-B14F-4D97-AF65-F5344CB8AC3E}">
        <p14:creationId xmlns:p14="http://schemas.microsoft.com/office/powerpoint/2010/main" val="1104458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807" y="404664"/>
            <a:ext cx="8858164" cy="4893647"/>
          </a:xfrm>
          <a:prstGeom prst="rect">
            <a:avLst/>
          </a:prstGeom>
          <a:noFill/>
        </p:spPr>
        <p:txBody>
          <a:bodyPr wrap="square" rtlCol="0">
            <a:spAutoFit/>
          </a:bodyPr>
          <a:lstStyle/>
          <a:p>
            <a:endParaRPr lang="es-ES" sz="3600" b="1" dirty="0" smtClean="0"/>
          </a:p>
          <a:p>
            <a:r>
              <a:rPr lang="es-ES" sz="3600" b="1" dirty="0" smtClean="0"/>
              <a:t>“</a:t>
            </a:r>
            <a:r>
              <a:rPr lang="es-ES" sz="3600" b="1" dirty="0"/>
              <a:t>Técnicas para asegurar el sistema”</a:t>
            </a:r>
            <a:endParaRPr lang="es-ES" sz="3600" dirty="0"/>
          </a:p>
          <a:p>
            <a:endParaRPr lang="es-ES" sz="3600" dirty="0" smtClean="0"/>
          </a:p>
          <a:p>
            <a:r>
              <a:rPr lang="es-ES" sz="3600" dirty="0" smtClean="0"/>
              <a:t>*</a:t>
            </a:r>
            <a:r>
              <a:rPr lang="es-ES" sz="3600" dirty="0"/>
              <a:t>Codificar la información: criptografía</a:t>
            </a:r>
          </a:p>
          <a:p>
            <a:r>
              <a:rPr lang="es-ES" sz="3600" dirty="0"/>
              <a:t>*Contraseñas difíciles de averiguar</a:t>
            </a:r>
          </a:p>
          <a:p>
            <a:r>
              <a:rPr lang="es-ES" sz="3600" dirty="0"/>
              <a:t>*Vigilancia de red</a:t>
            </a:r>
          </a:p>
          <a:p>
            <a:r>
              <a:rPr lang="es-ES" sz="3600" dirty="0"/>
              <a:t>*Copias de seguridad</a:t>
            </a:r>
          </a:p>
          <a:p>
            <a:r>
              <a:rPr lang="es-ES" sz="3600" dirty="0"/>
              <a:t>*Restringir el acceso</a:t>
            </a:r>
          </a:p>
          <a:p>
            <a:endParaRPr lang="es-MX" sz="2400" dirty="0"/>
          </a:p>
        </p:txBody>
      </p:sp>
    </p:spTree>
    <p:extLst>
      <p:ext uri="{BB962C8B-B14F-4D97-AF65-F5344CB8AC3E}">
        <p14:creationId xmlns:p14="http://schemas.microsoft.com/office/powerpoint/2010/main" val="1026790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7807" y="404664"/>
            <a:ext cx="8858164" cy="5632311"/>
          </a:xfrm>
          <a:prstGeom prst="rect">
            <a:avLst/>
          </a:prstGeom>
          <a:noFill/>
        </p:spPr>
        <p:txBody>
          <a:bodyPr wrap="square" rtlCol="0">
            <a:spAutoFit/>
          </a:bodyPr>
          <a:lstStyle/>
          <a:p>
            <a:endParaRPr lang="es-ES" sz="3600" b="1" dirty="0" smtClean="0"/>
          </a:p>
          <a:p>
            <a:r>
              <a:rPr lang="es-ES" sz="3600" b="1" dirty="0" smtClean="0"/>
              <a:t>“</a:t>
            </a:r>
            <a:r>
              <a:rPr lang="es-MX" sz="3600" b="1" dirty="0" smtClean="0"/>
              <a:t>3.4.1.”Activos a Proteger</a:t>
            </a:r>
            <a:r>
              <a:rPr lang="es-ES" sz="3600" b="1" dirty="0" smtClean="0"/>
              <a:t>”</a:t>
            </a:r>
          </a:p>
          <a:p>
            <a:endParaRPr lang="es-ES" sz="3600" dirty="0" smtClean="0"/>
          </a:p>
          <a:p>
            <a:r>
              <a:rPr lang="es-MX" sz="3600" b="1" dirty="0" smtClean="0"/>
              <a:t>Activos </a:t>
            </a:r>
            <a:endParaRPr lang="es-ES" sz="3600" dirty="0"/>
          </a:p>
          <a:p>
            <a:r>
              <a:rPr lang="es-MX" sz="3600" dirty="0"/>
              <a:t>Es todo aquello con valor para una organización y que necesita protección, en el ámbito informático pueden ser datos, infraestructura, hardware, software, personal, información, servicios.</a:t>
            </a:r>
            <a:endParaRPr lang="es-ES" sz="3600" dirty="0"/>
          </a:p>
        </p:txBody>
      </p:sp>
    </p:spTree>
    <p:extLst>
      <p:ext uri="{BB962C8B-B14F-4D97-AF65-F5344CB8AC3E}">
        <p14:creationId xmlns:p14="http://schemas.microsoft.com/office/powerpoint/2010/main" val="907689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8032968"/>
          </a:xfrm>
          <a:prstGeom prst="rect">
            <a:avLst/>
          </a:prstGeom>
          <a:noFill/>
        </p:spPr>
        <p:txBody>
          <a:bodyPr wrap="square" rtlCol="0">
            <a:spAutoFit/>
          </a:bodyPr>
          <a:lstStyle/>
          <a:p>
            <a:r>
              <a:rPr lang="es-MX" sz="3200" b="1" dirty="0" smtClean="0"/>
              <a:t>Riesgo </a:t>
            </a:r>
            <a:endParaRPr lang="es-ES" sz="3200" dirty="0"/>
          </a:p>
          <a:p>
            <a:r>
              <a:rPr lang="es-MX" sz="3200" dirty="0" smtClean="0"/>
              <a:t>Un </a:t>
            </a:r>
            <a:r>
              <a:rPr lang="es-MX" sz="3200" dirty="0"/>
              <a:t>riesgo es la posibilidad de que se presente algún daño o pérdida, esto es, la posibilidad de que se materialice una amenaza.</a:t>
            </a:r>
            <a:endParaRPr lang="es-ES" sz="3200" dirty="0"/>
          </a:p>
          <a:p>
            <a:endParaRPr lang="es-MX" sz="3200" b="1" dirty="0" smtClean="0"/>
          </a:p>
          <a:p>
            <a:r>
              <a:rPr lang="es-MX" sz="3200" b="1" dirty="0" smtClean="0"/>
              <a:t>Aceptación </a:t>
            </a:r>
            <a:r>
              <a:rPr lang="es-MX" sz="3200" b="1" dirty="0"/>
              <a:t>del riesgo</a:t>
            </a:r>
            <a:r>
              <a:rPr lang="es-MX" sz="3200" dirty="0"/>
              <a:t> </a:t>
            </a:r>
            <a:endParaRPr lang="es-ES" sz="3200" dirty="0"/>
          </a:p>
          <a:p>
            <a:r>
              <a:rPr lang="es-MX" sz="3200" dirty="0"/>
              <a:t>Es la decisión de recibir, reconocer, tolerar o admitir un riesgo. Esta decisión se toma una vez que se han estudiado los diferentes escenarios posibles para una misma amenaza y se han aplicado todos los procedimientos posibles para contrarrestar sus efectos y probabilidad de que ocurra. </a:t>
            </a:r>
            <a:endParaRPr lang="es-ES" sz="3200" dirty="0"/>
          </a:p>
          <a:p>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3118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6494085"/>
          </a:xfrm>
          <a:prstGeom prst="rect">
            <a:avLst/>
          </a:prstGeom>
          <a:noFill/>
        </p:spPr>
        <p:txBody>
          <a:bodyPr wrap="square" rtlCol="0">
            <a:spAutoFit/>
          </a:bodyPr>
          <a:lstStyle/>
          <a:p>
            <a:r>
              <a:rPr lang="es-MX" sz="4000" b="1" dirty="0"/>
              <a:t>Análisis del riesgo </a:t>
            </a:r>
            <a:endParaRPr lang="es-ES" sz="4000" dirty="0"/>
          </a:p>
          <a:p>
            <a:r>
              <a:rPr lang="es-MX" sz="4000" dirty="0"/>
              <a:t>Uso sistemático de la información disponible para identificar las fuentes y para estimar la frecuencia de que determinados eventos no deseados pueden ocurrir y la magnitud de sus consecuencias.</a:t>
            </a:r>
            <a:endParaRPr lang="es-ES" sz="4000" dirty="0"/>
          </a:p>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283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7971413"/>
          </a:xfrm>
          <a:prstGeom prst="rect">
            <a:avLst/>
          </a:prstGeom>
          <a:noFill/>
        </p:spPr>
        <p:txBody>
          <a:bodyPr wrap="square" rtlCol="0">
            <a:spAutoFit/>
          </a:bodyPr>
          <a:lstStyle/>
          <a:p>
            <a:endParaRPr lang="es-MX" sz="3200" b="1" dirty="0" smtClean="0"/>
          </a:p>
          <a:p>
            <a:r>
              <a:rPr lang="es-MX" sz="3200" b="1" dirty="0" smtClean="0"/>
              <a:t>Manejo </a:t>
            </a:r>
            <a:r>
              <a:rPr lang="es-MX" sz="3200" b="1" dirty="0"/>
              <a:t>del riesgo </a:t>
            </a:r>
            <a:endParaRPr lang="es-ES" sz="3200" dirty="0"/>
          </a:p>
          <a:p>
            <a:r>
              <a:rPr lang="es-MX" sz="3200" dirty="0"/>
              <a:t>Proceso de identificación, control y minimización o eliminación de riesgos de seguridad que pueden afectar a los sistemas de información, por un costo aceptable.</a:t>
            </a:r>
            <a:endParaRPr lang="es-ES" sz="3200" dirty="0"/>
          </a:p>
          <a:p>
            <a:endParaRPr lang="es-MX" sz="3200" b="1" dirty="0" smtClean="0"/>
          </a:p>
          <a:p>
            <a:endParaRPr lang="es-MX" sz="3200" b="1" dirty="0" smtClean="0"/>
          </a:p>
          <a:p>
            <a:r>
              <a:rPr lang="es-MX" sz="3200" b="1" dirty="0" smtClean="0"/>
              <a:t>Amenaza </a:t>
            </a:r>
            <a:endParaRPr lang="es-ES" sz="3200" dirty="0"/>
          </a:p>
          <a:p>
            <a:r>
              <a:rPr lang="es-MX" sz="3200" dirty="0"/>
              <a:t>Una acción o situación potencial que tiene la posibilidad de causar daño.</a:t>
            </a:r>
            <a:endParaRPr lang="es-ES" sz="3200" dirty="0"/>
          </a:p>
          <a:p>
            <a:r>
              <a:rPr lang="es-MX" sz="3200" dirty="0"/>
              <a:t/>
            </a:r>
            <a:br>
              <a:rPr lang="es-MX" sz="3200" dirty="0"/>
            </a:b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6576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6740307"/>
          </a:xfrm>
          <a:prstGeom prst="rect">
            <a:avLst/>
          </a:prstGeom>
          <a:noFill/>
        </p:spPr>
        <p:txBody>
          <a:bodyPr wrap="square" rtlCol="0">
            <a:spAutoFit/>
          </a:bodyPr>
          <a:lstStyle/>
          <a:p>
            <a:endParaRPr lang="es-MX" sz="3600" b="1" dirty="0" smtClean="0"/>
          </a:p>
          <a:p>
            <a:r>
              <a:rPr lang="es-MX" sz="3600" b="1" dirty="0"/>
              <a:t> Análisis cuantitativo </a:t>
            </a:r>
            <a:endParaRPr lang="es-ES" sz="3600" dirty="0"/>
          </a:p>
          <a:p>
            <a:r>
              <a:rPr lang="es-MX" sz="3600" dirty="0"/>
              <a:t>El análisis cuantitativo es una técnica de análisis que busca entender el comportamiento de las cosas por medio de modelos estadísticos y técnicas matemáticas para ello se encarga de asignar un valor numérico a las variables, e intenta replicar la realidad matemáticamente.</a:t>
            </a:r>
            <a:r>
              <a:rPr lang="es-MX" sz="2800" dirty="0"/>
              <a:t/>
            </a:r>
            <a:br>
              <a:rPr lang="es-MX" sz="28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171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5632311"/>
          </a:xfrm>
          <a:prstGeom prst="rect">
            <a:avLst/>
          </a:prstGeom>
          <a:noFill/>
        </p:spPr>
        <p:txBody>
          <a:bodyPr wrap="square" rtlCol="0">
            <a:spAutoFit/>
          </a:bodyPr>
          <a:lstStyle/>
          <a:p>
            <a:endParaRPr lang="es-MX" sz="3600" b="1" dirty="0" smtClean="0"/>
          </a:p>
          <a:p>
            <a:r>
              <a:rPr lang="es-MX" sz="3600" b="1" dirty="0"/>
              <a:t> Análisis cualitativo </a:t>
            </a:r>
            <a:endParaRPr lang="es-ES" sz="3600" dirty="0"/>
          </a:p>
          <a:p>
            <a:r>
              <a:rPr lang="es-MX" sz="3600" dirty="0"/>
              <a:t>Las métricas asociadas con </a:t>
            </a:r>
            <a:r>
              <a:rPr lang="es-MX" sz="3600" dirty="0" smtClean="0"/>
              <a:t>el impacto </a:t>
            </a:r>
            <a:r>
              <a:rPr lang="es-MX" sz="3600" dirty="0"/>
              <a:t>causado por </a:t>
            </a:r>
            <a:r>
              <a:rPr lang="es-MX" sz="3600" dirty="0" smtClean="0"/>
              <a:t>la materialización </a:t>
            </a:r>
            <a:r>
              <a:rPr lang="es-MX" sz="3600" dirty="0"/>
              <a:t>de </a:t>
            </a:r>
            <a:r>
              <a:rPr lang="es-MX" sz="3600" dirty="0" smtClean="0"/>
              <a:t>las amenazas </a:t>
            </a:r>
            <a:r>
              <a:rPr lang="es-MX" sz="3600" dirty="0"/>
              <a:t>se valoran en </a:t>
            </a:r>
            <a:r>
              <a:rPr lang="es-MX" sz="3600" dirty="0" smtClean="0"/>
              <a:t>términos subjetivos(Impacto </a:t>
            </a:r>
            <a:r>
              <a:rPr lang="es-MX" sz="3600" dirty="0"/>
              <a:t>Muy Alto, </a:t>
            </a:r>
            <a:r>
              <a:rPr lang="es-MX" sz="3600" dirty="0" smtClean="0"/>
              <a:t>Alto, Medio, Bajo </a:t>
            </a:r>
            <a:r>
              <a:rPr lang="es-MX" sz="3600" dirty="0"/>
              <a:t>o Muy Bajo). </a:t>
            </a:r>
            <a:r>
              <a:rPr lang="es-MX" sz="2800" dirty="0"/>
              <a:t/>
            </a:r>
            <a:br>
              <a:rPr lang="es-MX" sz="28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7117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7478970"/>
          </a:xfrm>
          <a:prstGeom prst="rect">
            <a:avLst/>
          </a:prstGeom>
          <a:noFill/>
        </p:spPr>
        <p:txBody>
          <a:bodyPr wrap="square" rtlCol="0">
            <a:spAutoFit/>
          </a:bodyPr>
          <a:lstStyle/>
          <a:p>
            <a:pPr algn="ctr"/>
            <a:endParaRPr lang="es-MX" sz="3200" b="1" dirty="0" smtClean="0"/>
          </a:p>
          <a:p>
            <a:pPr algn="ctr"/>
            <a:endParaRPr lang="es-MX" sz="3200" b="1" dirty="0"/>
          </a:p>
          <a:p>
            <a:pPr algn="ctr"/>
            <a:r>
              <a:rPr lang="es-MX" sz="3200" b="1" dirty="0" smtClean="0"/>
              <a:t>3.4.2</a:t>
            </a:r>
            <a:r>
              <a:rPr lang="es-MX" sz="3200" dirty="0" smtClean="0"/>
              <a:t>.Amenazas con las que se tiene que Proteger</a:t>
            </a:r>
          </a:p>
          <a:p>
            <a:pPr algn="ctr"/>
            <a:endParaRPr lang="es-MX" sz="3200" b="1" dirty="0" smtClean="0"/>
          </a:p>
          <a:p>
            <a:pPr algn="ctr"/>
            <a:r>
              <a:rPr lang="es-MX" sz="3200" b="1" dirty="0" smtClean="0"/>
              <a:t>¿</a:t>
            </a:r>
            <a:r>
              <a:rPr lang="es-MX" sz="3200" b="1" dirty="0"/>
              <a:t>Qué es una amenaza informática?</a:t>
            </a:r>
            <a:endParaRPr lang="es-ES" sz="3200" b="1" dirty="0"/>
          </a:p>
          <a:p>
            <a:pPr algn="ctr"/>
            <a:r>
              <a:rPr lang="es-MX" sz="3200" dirty="0"/>
              <a:t>Una amenaza informática es toda circunstancia, evento o persona que tiene el potencial de causar daño a un sistema en forma de robo, destrucción, divulgación, modificación de datos o negación de servicio.</a:t>
            </a:r>
            <a:endParaRPr lang="es-ES" sz="3200" dirty="0"/>
          </a:p>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269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8340745"/>
          </a:xfrm>
          <a:prstGeom prst="rect">
            <a:avLst/>
          </a:prstGeom>
          <a:noFill/>
        </p:spPr>
        <p:txBody>
          <a:bodyPr wrap="square" rtlCol="0">
            <a:spAutoFit/>
          </a:bodyPr>
          <a:lstStyle/>
          <a:p>
            <a:endParaRPr lang="es-MX" sz="4000" b="1" dirty="0" smtClean="0"/>
          </a:p>
          <a:p>
            <a:r>
              <a:rPr lang="es-MX" sz="4000" b="1" dirty="0" smtClean="0"/>
              <a:t>Las </a:t>
            </a:r>
            <a:r>
              <a:rPr lang="es-MX" sz="4000" b="1" dirty="0"/>
              <a:t>amenazas pueden ser causadas por</a:t>
            </a:r>
            <a:r>
              <a:rPr lang="es-MX" sz="3200" b="1" dirty="0" smtClean="0"/>
              <a:t>:</a:t>
            </a:r>
          </a:p>
          <a:p>
            <a:endParaRPr lang="es-ES" sz="3200" dirty="0"/>
          </a:p>
          <a:p>
            <a:pPr lvl="0"/>
            <a:r>
              <a:rPr lang="es-MX" sz="3600" b="1" dirty="0" smtClean="0"/>
              <a:t>*Usuarios</a:t>
            </a:r>
            <a:r>
              <a:rPr lang="es-MX" sz="3600" b="1" dirty="0"/>
              <a:t>: </a:t>
            </a:r>
            <a:r>
              <a:rPr lang="es-MX" sz="3600" dirty="0"/>
              <a:t>causa del mayor problema ligado a la seguridad de un sistema informático. En algunos casos sus acciones causan problemas de seguridad, si bien en la mayoría de los casos es porque tienen permisos sobre dimensionados, no se les han restringido acciones innecesarias, etc.</a:t>
            </a:r>
            <a:endParaRPr lang="es-ES" sz="3600" dirty="0"/>
          </a:p>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6016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99179" y="591946"/>
            <a:ext cx="7929618" cy="923330"/>
          </a:xfrm>
          <a:prstGeom prst="rect">
            <a:avLst/>
          </a:prstGeom>
          <a:noFill/>
        </p:spPr>
        <p:txBody>
          <a:bodyPr wrap="square" rtlCol="0">
            <a:spAutoFit/>
          </a:bodyPr>
          <a:lstStyle/>
          <a:p>
            <a:pPr algn="just"/>
            <a:endParaRPr lang="es-MX" dirty="0" smtClean="0"/>
          </a:p>
          <a:p>
            <a:pPr algn="just"/>
            <a:endParaRPr lang="es-MX" dirty="0" smtClean="0"/>
          </a:p>
          <a:p>
            <a:pPr algn="just"/>
            <a:endParaRPr lang="es-MX" dirty="0"/>
          </a:p>
        </p:txBody>
      </p:sp>
      <p:sp>
        <p:nvSpPr>
          <p:cNvPr id="5" name="4 CuadroTexto"/>
          <p:cNvSpPr txBox="1"/>
          <p:nvPr/>
        </p:nvSpPr>
        <p:spPr>
          <a:xfrm>
            <a:off x="539552" y="-19587"/>
            <a:ext cx="8033546" cy="646331"/>
          </a:xfrm>
          <a:prstGeom prst="rect">
            <a:avLst/>
          </a:prstGeom>
          <a:noFill/>
        </p:spPr>
        <p:txBody>
          <a:bodyPr wrap="square" rtlCol="0">
            <a:spAutoFit/>
          </a:bodyPr>
          <a:lstStyle/>
          <a:p>
            <a:pPr algn="ctr"/>
            <a:r>
              <a:rPr lang="es-MX" sz="3600" b="1" dirty="0" smtClean="0">
                <a:latin typeface="Arial" pitchFamily="34" charset="0"/>
                <a:cs typeface="Arial" pitchFamily="34" charset="0"/>
              </a:rPr>
              <a:t>Unidad 3 </a:t>
            </a:r>
            <a:endParaRPr lang="es-MX" sz="3600" b="1" dirty="0">
              <a:latin typeface="Arial" pitchFamily="34" charset="0"/>
              <a:cs typeface="Arial" pitchFamily="34" charset="0"/>
            </a:endParaRPr>
          </a:p>
        </p:txBody>
      </p:sp>
      <p:pic>
        <p:nvPicPr>
          <p:cNvPr id="2" name="Imagen 1"/>
          <p:cNvPicPr>
            <a:picLocks noChangeAspect="1"/>
          </p:cNvPicPr>
          <p:nvPr/>
        </p:nvPicPr>
        <p:blipFill>
          <a:blip r:embed="rId2"/>
          <a:stretch>
            <a:fillRect/>
          </a:stretch>
        </p:blipFill>
        <p:spPr>
          <a:xfrm>
            <a:off x="417085" y="1628800"/>
            <a:ext cx="8483852" cy="244827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7725192"/>
          </a:xfrm>
          <a:prstGeom prst="rect">
            <a:avLst/>
          </a:prstGeom>
          <a:noFill/>
        </p:spPr>
        <p:txBody>
          <a:bodyPr wrap="square" rtlCol="0">
            <a:spAutoFit/>
          </a:bodyPr>
          <a:lstStyle/>
          <a:p>
            <a:pPr lvl="0"/>
            <a:endParaRPr lang="es-MX" sz="2400" dirty="0" smtClean="0"/>
          </a:p>
          <a:p>
            <a:pPr lvl="0"/>
            <a:endParaRPr lang="es-MX" sz="2400" b="1" dirty="0" smtClean="0"/>
          </a:p>
          <a:p>
            <a:pPr lvl="0"/>
            <a:r>
              <a:rPr lang="es-MX" sz="2400" b="1" dirty="0" smtClean="0"/>
              <a:t>*</a:t>
            </a:r>
            <a:r>
              <a:rPr lang="es-MX" sz="3200" b="1" dirty="0" smtClean="0"/>
              <a:t>Programas </a:t>
            </a:r>
            <a:r>
              <a:rPr lang="es-MX" sz="3200" b="1" dirty="0"/>
              <a:t>maliciosos</a:t>
            </a:r>
            <a:r>
              <a:rPr lang="es-MX" sz="3200" dirty="0"/>
              <a:t>: programas destinados a perjudicar o a hacer un uso ilícito de los recursos del sistema. Es instalado (por inatención o maldad) en el ordenador, abriendo una puerta a intrusos o bien modificando los datos. Estos programas pueden ser un virus informático, un gusano informático, un troyano, una bomba lógica, un programa espía o spyware, en general conocidos como malware.</a:t>
            </a:r>
            <a:endParaRPr lang="es-ES" sz="3200" dirty="0"/>
          </a:p>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367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7478970"/>
          </a:xfrm>
          <a:prstGeom prst="rect">
            <a:avLst/>
          </a:prstGeom>
          <a:noFill/>
        </p:spPr>
        <p:txBody>
          <a:bodyPr wrap="square" rtlCol="0">
            <a:spAutoFit/>
          </a:bodyPr>
          <a:lstStyle/>
          <a:p>
            <a:pPr lvl="0"/>
            <a:endParaRPr lang="es-MX" sz="3200" dirty="0" smtClean="0"/>
          </a:p>
          <a:p>
            <a:pPr lvl="0"/>
            <a:endParaRPr lang="es-MX" sz="3200" b="1" dirty="0" smtClean="0"/>
          </a:p>
          <a:p>
            <a:pPr lvl="0"/>
            <a:r>
              <a:rPr lang="es-MX" sz="3200" b="1" dirty="0" smtClean="0"/>
              <a:t>*Errores </a:t>
            </a:r>
            <a:r>
              <a:rPr lang="es-MX" sz="3200" b="1" dirty="0"/>
              <a:t>de programación: </a:t>
            </a:r>
            <a:r>
              <a:rPr lang="es-MX" sz="3200" dirty="0"/>
              <a:t>La mayoría de los errores de programación que se pueden considerar como una amenaza informática es por su condición de poder ser usados como </a:t>
            </a:r>
            <a:r>
              <a:rPr lang="es-MX" sz="3200" dirty="0" err="1"/>
              <a:t>exploits</a:t>
            </a:r>
            <a:r>
              <a:rPr lang="es-MX" sz="3200" dirty="0"/>
              <a:t> por los crackers, aunque se dan casos donde el mal desarrollo es, en sí mismo, una amenaza. La actualización de parches de los sistemas operativos y aplicaciones permite evitar este tipo de amenazas.</a:t>
            </a:r>
            <a:endParaRPr lang="es-ES" sz="3200" dirty="0"/>
          </a:p>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590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1187624" y="6071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184731" y="260648"/>
            <a:ext cx="8635741" cy="5412379"/>
          </a:xfrm>
          <a:prstGeom prst="rect">
            <a:avLst/>
          </a:prstGeom>
        </p:spPr>
        <p:txBody>
          <a:bodyPr wrap="square">
            <a:spAutoFit/>
          </a:bodyPr>
          <a:lstStyle/>
          <a:p>
            <a:pPr>
              <a:lnSpc>
                <a:spcPct val="115000"/>
              </a:lnSpc>
              <a:spcAft>
                <a:spcPts val="1000"/>
              </a:spcAft>
            </a:pPr>
            <a:endParaRPr lang="es-MX" sz="3200" dirty="0" smtClean="0">
              <a:latin typeface="+mj-lt"/>
              <a:ea typeface="Calibri" panose="020F0502020204030204" pitchFamily="34" charset="0"/>
              <a:cs typeface="Times New Roman" panose="02020603050405020304" pitchFamily="18" charset="0"/>
            </a:endParaRPr>
          </a:p>
          <a:p>
            <a:pPr>
              <a:lnSpc>
                <a:spcPct val="115000"/>
              </a:lnSpc>
              <a:spcAft>
                <a:spcPts val="1000"/>
              </a:spcAft>
            </a:pPr>
            <a:r>
              <a:rPr lang="es-MX" sz="3200" b="1" dirty="0" smtClean="0">
                <a:latin typeface="+mj-lt"/>
                <a:ea typeface="Calibri" panose="020F0502020204030204" pitchFamily="34" charset="0"/>
                <a:cs typeface="Times New Roman" panose="02020603050405020304" pitchFamily="18" charset="0"/>
              </a:rPr>
              <a:t>*</a:t>
            </a:r>
            <a:r>
              <a:rPr lang="es-MX" sz="3200" b="1" dirty="0">
                <a:latin typeface="+mj-lt"/>
                <a:ea typeface="Calibri" panose="020F0502020204030204" pitchFamily="34" charset="0"/>
                <a:cs typeface="Times New Roman" panose="02020603050405020304" pitchFamily="18" charset="0"/>
              </a:rPr>
              <a:t>Personal técnico interno: </a:t>
            </a:r>
            <a:r>
              <a:rPr lang="es-MX" sz="3200" dirty="0">
                <a:latin typeface="+mj-lt"/>
                <a:ea typeface="Calibri" panose="020F0502020204030204" pitchFamily="34" charset="0"/>
                <a:cs typeface="Times New Roman" panose="02020603050405020304" pitchFamily="18" charset="0"/>
              </a:rPr>
              <a:t>técnicos de sistemas, administradores de bases de datos, técnicos de desarrollo, etc. Los motivos que se encuentran entre los habituales son: disputas internas, problemas laborales, despidos, fines lucrativos, espionaje, etc.</a:t>
            </a:r>
            <a:endParaRPr lang="es-ES" sz="3200" dirty="0">
              <a:latin typeface="+mj-lt"/>
              <a:ea typeface="Calibri" panose="020F0502020204030204" pitchFamily="34" charset="0"/>
              <a:cs typeface="Times New Roman" panose="02020603050405020304" pitchFamily="18" charset="0"/>
            </a:endParaRPr>
          </a:p>
          <a:p>
            <a:pPr lvl="0">
              <a:lnSpc>
                <a:spcPct val="115000"/>
              </a:lnSpc>
              <a:spcAft>
                <a:spcPts val="1000"/>
              </a:spcAft>
            </a:pPr>
            <a:endParaRPr lang="es-E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4013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4312976"/>
          </a:xfrm>
          <a:prstGeom prst="rect">
            <a:avLst/>
          </a:prstGeom>
        </p:spPr>
        <p:txBody>
          <a:bodyPr wrap="square">
            <a:spAutoFit/>
          </a:bodyPr>
          <a:lstStyle/>
          <a:p>
            <a:pPr lvl="0" algn="just">
              <a:lnSpc>
                <a:spcPct val="115000"/>
              </a:lnSpc>
              <a:spcAft>
                <a:spcPts val="0"/>
              </a:spcAft>
            </a:pPr>
            <a:endParaRPr lang="es-MX" sz="32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0"/>
              </a:spcAft>
            </a:pPr>
            <a:r>
              <a:rPr lang="es-MX" sz="3200" dirty="0" smtClean="0">
                <a:latin typeface="+mj-lt"/>
                <a:ea typeface="Calibri" panose="020F0502020204030204" pitchFamily="34" charset="0"/>
                <a:cs typeface="Times New Roman" panose="02020603050405020304" pitchFamily="18" charset="0"/>
              </a:rPr>
              <a:t>*Fallos </a:t>
            </a:r>
            <a:r>
              <a:rPr lang="es-MX" sz="3200" dirty="0">
                <a:latin typeface="+mj-lt"/>
                <a:ea typeface="Calibri" panose="020F0502020204030204" pitchFamily="34" charset="0"/>
                <a:cs typeface="Times New Roman" panose="02020603050405020304" pitchFamily="18" charset="0"/>
              </a:rPr>
              <a:t>electrónicos o lógicos de los sistemas informáticos en </a:t>
            </a:r>
            <a:r>
              <a:rPr lang="es-MX" sz="3200" dirty="0" smtClean="0">
                <a:latin typeface="+mj-lt"/>
                <a:ea typeface="Calibri" panose="020F0502020204030204" pitchFamily="34" charset="0"/>
                <a:cs typeface="Times New Roman" panose="02020603050405020304" pitchFamily="18" charset="0"/>
              </a:rPr>
              <a:t>general.</a:t>
            </a:r>
            <a:endParaRPr lang="es-ES" sz="3200" dirty="0" smtClean="0">
              <a:latin typeface="+mj-lt"/>
              <a:ea typeface="Calibri" panose="020F0502020204030204" pitchFamily="34" charset="0"/>
              <a:cs typeface="Times New Roman" panose="02020603050405020304" pitchFamily="18" charset="0"/>
            </a:endParaRPr>
          </a:p>
          <a:p>
            <a:pPr lvl="0" algn="just">
              <a:lnSpc>
                <a:spcPct val="115000"/>
              </a:lnSpc>
              <a:spcAft>
                <a:spcPts val="1000"/>
              </a:spcAft>
            </a:pPr>
            <a:endParaRPr lang="es-MX" sz="3200" dirty="0" smtClean="0">
              <a:latin typeface="+mj-lt"/>
              <a:ea typeface="Calibri" panose="020F0502020204030204" pitchFamily="34" charset="0"/>
              <a:cs typeface="Times New Roman" panose="02020603050405020304" pitchFamily="18" charset="0"/>
            </a:endParaRPr>
          </a:p>
          <a:p>
            <a:pPr lvl="0" algn="just">
              <a:lnSpc>
                <a:spcPct val="115000"/>
              </a:lnSpc>
              <a:spcAft>
                <a:spcPts val="1000"/>
              </a:spcAft>
            </a:pPr>
            <a:endParaRPr lang="es-MX" sz="3200" dirty="0">
              <a:latin typeface="+mj-lt"/>
              <a:ea typeface="Calibri" panose="020F0502020204030204" pitchFamily="34" charset="0"/>
              <a:cs typeface="Times New Roman" panose="02020603050405020304" pitchFamily="18" charset="0"/>
            </a:endParaRPr>
          </a:p>
          <a:p>
            <a:pPr lvl="0" algn="just">
              <a:lnSpc>
                <a:spcPct val="115000"/>
              </a:lnSpc>
              <a:spcAft>
                <a:spcPts val="1000"/>
              </a:spcAft>
            </a:pPr>
            <a:r>
              <a:rPr lang="es-MX" sz="3200" dirty="0" smtClean="0">
                <a:latin typeface="+mj-lt"/>
                <a:ea typeface="Calibri" panose="020F0502020204030204" pitchFamily="34" charset="0"/>
                <a:cs typeface="Times New Roman" panose="02020603050405020304" pitchFamily="18" charset="0"/>
              </a:rPr>
              <a:t>*Catástrofes naturales: rayos, terremotos, inundaciones, rayos cósmicos, </a:t>
            </a:r>
            <a:r>
              <a:rPr lang="es-MX" sz="3200" dirty="0" smtClean="0">
                <a:latin typeface="Calibri" panose="020F0502020204030204" pitchFamily="34" charset="0"/>
                <a:ea typeface="Calibri" panose="020F0502020204030204" pitchFamily="34" charset="0"/>
                <a:cs typeface="Times New Roman" panose="02020603050405020304" pitchFamily="18" charset="0"/>
              </a:rPr>
              <a:t>etc.</a:t>
            </a:r>
            <a:endParaRPr lang="es-E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9123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7582589"/>
          </a:xfrm>
          <a:prstGeom prst="rect">
            <a:avLst/>
          </a:prstGeom>
        </p:spPr>
        <p:txBody>
          <a:bodyPr wrap="square">
            <a:spAutoFit/>
          </a:bodyPr>
          <a:lstStyle/>
          <a:p>
            <a:pPr lvl="0" algn="just">
              <a:lnSpc>
                <a:spcPct val="115000"/>
              </a:lnSpc>
              <a:spcAft>
                <a:spcPts val="1000"/>
              </a:spcAft>
            </a:pPr>
            <a:r>
              <a:rPr lang="es-MX" sz="3200" b="1" dirty="0">
                <a:latin typeface="+mj-lt"/>
                <a:ea typeface="Calibri" panose="020F0502020204030204" pitchFamily="34" charset="0"/>
                <a:cs typeface="Times New Roman" panose="02020603050405020304" pitchFamily="18" charset="0"/>
              </a:rPr>
              <a:t/>
            </a:r>
            <a:br>
              <a:rPr lang="es-MX" sz="3200" b="1" dirty="0">
                <a:latin typeface="+mj-lt"/>
                <a:ea typeface="Calibri" panose="020F0502020204030204" pitchFamily="34" charset="0"/>
                <a:cs typeface="Times New Roman" panose="02020603050405020304" pitchFamily="18" charset="0"/>
              </a:rPr>
            </a:br>
            <a:r>
              <a:rPr lang="es-MX" sz="3200" b="1" dirty="0" smtClean="0">
                <a:latin typeface="+mj-lt"/>
                <a:ea typeface="Calibri" panose="020F0502020204030204" pitchFamily="34" charset="0"/>
                <a:cs typeface="Times New Roman" panose="02020603050405020304" pitchFamily="18" charset="0"/>
              </a:rPr>
              <a:t>*Tipos de Amenazas</a:t>
            </a:r>
          </a:p>
          <a:p>
            <a:pPr lvl="0"/>
            <a:r>
              <a:rPr lang="es-MX" sz="2800" dirty="0" smtClean="0"/>
              <a:t>Amenazas </a:t>
            </a:r>
            <a:r>
              <a:rPr lang="es-MX" sz="2800" dirty="0"/>
              <a:t>por el </a:t>
            </a:r>
            <a:r>
              <a:rPr lang="es-MX" sz="2800" dirty="0" smtClean="0"/>
              <a:t>origen: El </a:t>
            </a:r>
            <a:r>
              <a:rPr lang="es-MX" sz="2800" dirty="0"/>
              <a:t>hecho de conectar una red a un entorno externo nos da la posibilidad de que algún atacante pueda entrar en ella y con esto, se puede hacer robo de información o alterar el funcionamiento de la red. </a:t>
            </a:r>
            <a:endParaRPr lang="es-MX" sz="2800" dirty="0" smtClean="0"/>
          </a:p>
          <a:p>
            <a:pPr marL="0" lvl="1"/>
            <a:r>
              <a:rPr lang="es-MX" sz="2800" b="1" dirty="0" smtClean="0"/>
              <a:t>Amenazas </a:t>
            </a:r>
            <a:r>
              <a:rPr lang="es-MX" sz="2800" b="1" dirty="0"/>
              <a:t>internas: </a:t>
            </a:r>
            <a:r>
              <a:rPr lang="es-MX" sz="2800" dirty="0"/>
              <a:t>Si es por usuarios o personal técnico, conocen la red y saben cómo es su funcionamiento, ubicación de la información, datos de interés, etc. Además tienen algún nivel de acceso a la red por las mismas necesidades de su trabajo, lo que les permite unos mínimos de movimientos.</a:t>
            </a:r>
            <a:endParaRPr lang="es-ES" sz="2800" dirty="0"/>
          </a:p>
          <a:p>
            <a:endParaRPr lang="es-ES" sz="3200" dirty="0"/>
          </a:p>
          <a:p>
            <a:pPr lvl="0" algn="just">
              <a:lnSpc>
                <a:spcPct val="115000"/>
              </a:lnSpc>
              <a:spcAft>
                <a:spcPts val="1000"/>
              </a:spcAft>
            </a:pPr>
            <a:r>
              <a:rPr lang="es-MX" sz="3200" dirty="0" smtClean="0">
                <a:latin typeface="+mj-lt"/>
                <a:ea typeface="Calibri" panose="020F0502020204030204" pitchFamily="34" charset="0"/>
                <a:cs typeface="Times New Roman" panose="02020603050405020304" pitchFamily="18" charset="0"/>
              </a:rPr>
              <a:t>.</a:t>
            </a:r>
            <a:endParaRPr lang="es-ES" sz="3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5177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5509200"/>
          </a:xfrm>
          <a:prstGeom prst="rect">
            <a:avLst/>
          </a:prstGeom>
        </p:spPr>
        <p:txBody>
          <a:bodyPr wrap="square">
            <a:spAutoFit/>
          </a:bodyPr>
          <a:lstStyle/>
          <a:p>
            <a:pPr lvl="1"/>
            <a:endParaRPr lang="es-MX" sz="3200" dirty="0" smtClean="0"/>
          </a:p>
          <a:p>
            <a:pPr lvl="1"/>
            <a:r>
              <a:rPr lang="es-MX" sz="3200" b="1" dirty="0" smtClean="0"/>
              <a:t>Amenazas </a:t>
            </a:r>
            <a:r>
              <a:rPr lang="es-MX" sz="3200" b="1" dirty="0"/>
              <a:t>externas</a:t>
            </a:r>
            <a:r>
              <a:rPr lang="es-MX" sz="3200" dirty="0"/>
              <a:t>:  Son aquellas amenazas que se originan fuera de la red. Al no tener información certera de la red, un atacante tiene que realizar ciertos pasos para poder conocer qué es lo que hay en ella y buscar la manera de atacarla. La ventaja que se tiene en este caso es que el administrador de la red puede prevenir una buena parte de los ataques externos.</a:t>
            </a:r>
            <a:endParaRPr lang="es-ES" sz="3200" dirty="0"/>
          </a:p>
        </p:txBody>
      </p:sp>
    </p:spTree>
    <p:extLst>
      <p:ext uri="{BB962C8B-B14F-4D97-AF65-F5344CB8AC3E}">
        <p14:creationId xmlns:p14="http://schemas.microsoft.com/office/powerpoint/2010/main" val="13983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6278642"/>
          </a:xfrm>
          <a:prstGeom prst="rect">
            <a:avLst/>
          </a:prstGeom>
        </p:spPr>
        <p:txBody>
          <a:bodyPr wrap="square">
            <a:spAutoFit/>
          </a:bodyPr>
          <a:lstStyle/>
          <a:p>
            <a:pPr lvl="0"/>
            <a:endParaRPr lang="es-MX" sz="3200" b="1" dirty="0" smtClean="0"/>
          </a:p>
          <a:p>
            <a:pPr lvl="0"/>
            <a:r>
              <a:rPr lang="es-MX" sz="3200" b="1" dirty="0" smtClean="0"/>
              <a:t>Amenazas </a:t>
            </a:r>
            <a:r>
              <a:rPr lang="es-MX" sz="3200" b="1" dirty="0"/>
              <a:t>por el efecto:</a:t>
            </a:r>
            <a:endParaRPr lang="es-ES" sz="3200" b="1" dirty="0"/>
          </a:p>
          <a:p>
            <a:pPr lvl="1"/>
            <a:r>
              <a:rPr lang="es-MX" sz="3200" dirty="0" smtClean="0"/>
              <a:t>*Robo </a:t>
            </a:r>
            <a:r>
              <a:rPr lang="es-MX" sz="3200" dirty="0"/>
              <a:t>de información.</a:t>
            </a:r>
            <a:endParaRPr lang="es-ES" sz="3200" dirty="0"/>
          </a:p>
          <a:p>
            <a:pPr lvl="1"/>
            <a:r>
              <a:rPr lang="es-MX" sz="3200" dirty="0" smtClean="0"/>
              <a:t>*Destrucción </a:t>
            </a:r>
            <a:r>
              <a:rPr lang="es-MX" sz="3200" dirty="0"/>
              <a:t>de información.</a:t>
            </a:r>
            <a:endParaRPr lang="es-ES" sz="3200" dirty="0"/>
          </a:p>
          <a:p>
            <a:pPr lvl="1"/>
            <a:r>
              <a:rPr lang="es-MX" sz="3200" dirty="0" smtClean="0"/>
              <a:t>*Anulación </a:t>
            </a:r>
            <a:r>
              <a:rPr lang="es-MX" sz="3200" dirty="0"/>
              <a:t>del funcionamiento de los </a:t>
            </a:r>
            <a:r>
              <a:rPr lang="es-MX" sz="3200" dirty="0" smtClean="0"/>
              <a:t>*sistemas </a:t>
            </a:r>
            <a:r>
              <a:rPr lang="es-MX" sz="3200" dirty="0"/>
              <a:t>o efectos que tiendan a ello.</a:t>
            </a:r>
            <a:endParaRPr lang="es-ES" sz="3200" dirty="0"/>
          </a:p>
          <a:p>
            <a:pPr lvl="1"/>
            <a:r>
              <a:rPr lang="es-MX" sz="3200" dirty="0" smtClean="0"/>
              <a:t>*Suplantación </a:t>
            </a:r>
            <a:r>
              <a:rPr lang="es-MX" sz="3200" dirty="0"/>
              <a:t>de la identidad, publicidad *</a:t>
            </a:r>
            <a:r>
              <a:rPr lang="es-MX" sz="3200" dirty="0" smtClean="0"/>
              <a:t>de </a:t>
            </a:r>
            <a:r>
              <a:rPr lang="es-MX" sz="3200" dirty="0"/>
              <a:t>datos personales o confidenciales, </a:t>
            </a:r>
            <a:r>
              <a:rPr lang="es-MX" sz="3200" dirty="0" smtClean="0"/>
              <a:t>*cambio </a:t>
            </a:r>
            <a:r>
              <a:rPr lang="es-MX" sz="3200" dirty="0"/>
              <a:t>de información, venta de datos </a:t>
            </a:r>
            <a:r>
              <a:rPr lang="es-MX" sz="3200" dirty="0" smtClean="0"/>
              <a:t>*personales</a:t>
            </a:r>
            <a:r>
              <a:rPr lang="es-MX" sz="3200" dirty="0"/>
              <a:t>, etc.</a:t>
            </a:r>
            <a:endParaRPr lang="es-ES" sz="3200" dirty="0"/>
          </a:p>
          <a:p>
            <a:pPr lvl="1"/>
            <a:r>
              <a:rPr lang="es-MX" sz="3200" dirty="0" smtClean="0"/>
              <a:t>*Robo </a:t>
            </a:r>
            <a:r>
              <a:rPr lang="es-MX" sz="3200" dirty="0"/>
              <a:t>de dinero, estafas,...</a:t>
            </a:r>
            <a:endParaRPr lang="es-ES" sz="3200" dirty="0"/>
          </a:p>
          <a:p>
            <a:pPr lvl="1"/>
            <a:r>
              <a:rPr lang="es-MX" sz="3200" dirty="0" smtClean="0"/>
              <a:t>*Amenazas </a:t>
            </a:r>
            <a:r>
              <a:rPr lang="es-MX" sz="3200" dirty="0"/>
              <a:t>por el medio utilizado</a:t>
            </a:r>
            <a:endParaRPr lang="es-ES" sz="3200" dirty="0"/>
          </a:p>
          <a:p>
            <a:r>
              <a:rPr lang="es-MX" dirty="0"/>
              <a:t> </a:t>
            </a:r>
            <a:endParaRPr lang="es-ES" dirty="0"/>
          </a:p>
        </p:txBody>
      </p:sp>
    </p:spTree>
    <p:extLst>
      <p:ext uri="{BB962C8B-B14F-4D97-AF65-F5344CB8AC3E}">
        <p14:creationId xmlns:p14="http://schemas.microsoft.com/office/powerpoint/2010/main" val="252613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6832640"/>
          </a:xfrm>
          <a:prstGeom prst="rect">
            <a:avLst/>
          </a:prstGeom>
        </p:spPr>
        <p:txBody>
          <a:bodyPr wrap="square">
            <a:spAutoFit/>
          </a:bodyPr>
          <a:lstStyle/>
          <a:p>
            <a:pPr lvl="0"/>
            <a:endParaRPr lang="es-MX" sz="2800" b="1" dirty="0" smtClean="0"/>
          </a:p>
          <a:p>
            <a:pPr lvl="0"/>
            <a:r>
              <a:rPr lang="es-MX" sz="2800" b="1" dirty="0" smtClean="0"/>
              <a:t>Virus </a:t>
            </a:r>
            <a:r>
              <a:rPr lang="es-MX" sz="2800" b="1" dirty="0"/>
              <a:t>informático: </a:t>
            </a:r>
            <a:r>
              <a:rPr lang="es-MX" sz="2800" dirty="0"/>
              <a:t>malware que tiene por objeto alterar el normal funcionamiento de la computadora, sin el permiso o el conocimiento del usuario. Los virus, habitualmente, reemplazan archivos ejecutables por otros infectados con el código de este. Los virus pueden destruir, de manera intencionada, los datos almacenados en un computadora, aunque también existen otros más inofensivos, que solo se caracterizan por ser molestos</a:t>
            </a:r>
            <a:r>
              <a:rPr lang="es-MX" sz="2800" dirty="0" smtClean="0"/>
              <a:t>.</a:t>
            </a:r>
            <a:endParaRPr lang="es-ES" sz="2800" dirty="0"/>
          </a:p>
          <a:p>
            <a:pPr lvl="1"/>
            <a:r>
              <a:rPr lang="es-MX" sz="2800" dirty="0" err="1"/>
              <a:t>Phishing</a:t>
            </a:r>
            <a:r>
              <a:rPr lang="es-MX" sz="2800" dirty="0"/>
              <a:t>.</a:t>
            </a:r>
            <a:endParaRPr lang="es-ES" sz="2800" dirty="0"/>
          </a:p>
          <a:p>
            <a:pPr lvl="1"/>
            <a:r>
              <a:rPr lang="es-MX" sz="2800" dirty="0"/>
              <a:t>Ingeniería social.</a:t>
            </a:r>
            <a:endParaRPr lang="es-ES" sz="2800" dirty="0"/>
          </a:p>
          <a:p>
            <a:pPr lvl="1"/>
            <a:r>
              <a:rPr lang="es-MX" sz="2800" dirty="0"/>
              <a:t>Caballo de Troya</a:t>
            </a:r>
            <a:endParaRPr lang="es-ES" sz="2800" dirty="0"/>
          </a:p>
          <a:p>
            <a:pPr lvl="1"/>
            <a:r>
              <a:rPr lang="es-MX" sz="2800" dirty="0"/>
              <a:t>Denegación de servicio.</a:t>
            </a:r>
            <a:endParaRPr lang="es-ES" sz="2800" dirty="0"/>
          </a:p>
          <a:p>
            <a:r>
              <a:rPr lang="es-MX" dirty="0"/>
              <a:t> </a:t>
            </a:r>
            <a:endParaRPr lang="es-ES" dirty="0"/>
          </a:p>
        </p:txBody>
      </p:sp>
    </p:spTree>
    <p:extLst>
      <p:ext uri="{BB962C8B-B14F-4D97-AF65-F5344CB8AC3E}">
        <p14:creationId xmlns:p14="http://schemas.microsoft.com/office/powerpoint/2010/main" val="408806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144000" cy="7263527"/>
          </a:xfrm>
          <a:prstGeom prst="rect">
            <a:avLst/>
          </a:prstGeom>
        </p:spPr>
        <p:txBody>
          <a:bodyPr wrap="square">
            <a:spAutoFit/>
          </a:bodyPr>
          <a:lstStyle/>
          <a:p>
            <a:pPr lvl="0"/>
            <a:endParaRPr lang="es-MX" sz="3200" b="1" dirty="0" smtClean="0"/>
          </a:p>
          <a:p>
            <a:pPr lvl="0"/>
            <a:r>
              <a:rPr lang="es-MX" sz="3200" b="1" dirty="0" smtClean="0"/>
              <a:t>3.4.3.Proteccion Legal</a:t>
            </a:r>
            <a:endParaRPr lang="es-ES" sz="3200" dirty="0"/>
          </a:p>
          <a:p>
            <a:r>
              <a:rPr lang="es-MX" sz="3200" dirty="0"/>
              <a:t>La Seguridad Informática es uno de los elementos técnico-jurídico más vinculados a la era de la Información y por ende constituye una de las piedras angulares de toda realización informática que vaya a tener una incidencia social. Las disposiciones de Seguridad Informática son las que permiten contar con sistemas automatizados que cuenten con los requisitos de confidencialidad, integralidad y disponibilidad de la información digitalizada.</a:t>
            </a:r>
            <a:endParaRPr lang="es-ES" sz="3200" dirty="0"/>
          </a:p>
          <a:p>
            <a:pPr lvl="0"/>
            <a:endParaRPr lang="es-ES" sz="3200" b="1" dirty="0"/>
          </a:p>
          <a:p>
            <a:r>
              <a:rPr lang="es-MX" dirty="0"/>
              <a:t> </a:t>
            </a:r>
            <a:endParaRPr lang="es-ES" dirty="0"/>
          </a:p>
        </p:txBody>
      </p:sp>
    </p:spTree>
    <p:extLst>
      <p:ext uri="{BB962C8B-B14F-4D97-AF65-F5344CB8AC3E}">
        <p14:creationId xmlns:p14="http://schemas.microsoft.com/office/powerpoint/2010/main" val="3934951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369332"/>
          </a:xfrm>
          <a:prstGeom prst="rect">
            <a:avLst/>
          </a:prstGeom>
        </p:spPr>
        <p:txBody>
          <a:bodyPr wrap="square">
            <a:spAutoFit/>
          </a:bodyPr>
          <a:lstStyle/>
          <a:p>
            <a:r>
              <a:rPr lang="es-MX" dirty="0"/>
              <a:t> </a:t>
            </a:r>
            <a:endParaRPr lang="es-ES" dirty="0"/>
          </a:p>
        </p:txBody>
      </p:sp>
      <p:sp>
        <p:nvSpPr>
          <p:cNvPr id="5" name="Rectángulo 4"/>
          <p:cNvSpPr/>
          <p:nvPr/>
        </p:nvSpPr>
        <p:spPr>
          <a:xfrm>
            <a:off x="213456" y="188640"/>
            <a:ext cx="8174968" cy="6617196"/>
          </a:xfrm>
          <a:prstGeom prst="rect">
            <a:avLst/>
          </a:prstGeom>
        </p:spPr>
        <p:txBody>
          <a:bodyPr wrap="square">
            <a:spAutoFit/>
          </a:bodyPr>
          <a:lstStyle/>
          <a:p>
            <a:pPr algn="ctr"/>
            <a:r>
              <a:rPr lang="es-ES" sz="2800" b="1" dirty="0"/>
              <a:t> </a:t>
            </a:r>
            <a:endParaRPr lang="es-ES" sz="2800" b="1" dirty="0" smtClean="0"/>
          </a:p>
          <a:p>
            <a:pPr algn="ctr"/>
            <a:r>
              <a:rPr lang="es-ES" sz="2800" b="1" dirty="0" smtClean="0"/>
              <a:t>Por </a:t>
            </a:r>
            <a:r>
              <a:rPr lang="es-ES" sz="2800" b="1" dirty="0"/>
              <a:t>eso un régimen jurídico de Seguridad Informática debe contener las normas que establezcan</a:t>
            </a:r>
            <a:r>
              <a:rPr lang="es-ES" sz="2800" b="1" dirty="0" smtClean="0"/>
              <a:t>.</a:t>
            </a:r>
          </a:p>
          <a:p>
            <a:endParaRPr lang="es-ES" sz="2400" dirty="0"/>
          </a:p>
          <a:p>
            <a:r>
              <a:rPr lang="es-ES" sz="2400" dirty="0" smtClean="0"/>
              <a:t>-Las </a:t>
            </a:r>
            <a:r>
              <a:rPr lang="es-ES" sz="2400" dirty="0"/>
              <a:t>garantías para la confidencialidad.</a:t>
            </a:r>
          </a:p>
          <a:p>
            <a:r>
              <a:rPr lang="es-ES" sz="2400" dirty="0" smtClean="0"/>
              <a:t>-Disponibilidad </a:t>
            </a:r>
            <a:r>
              <a:rPr lang="es-ES" sz="2400" dirty="0"/>
              <a:t>e integridad de los sistemas informáticos.</a:t>
            </a:r>
          </a:p>
          <a:p>
            <a:r>
              <a:rPr lang="es-ES" sz="2400" dirty="0"/>
              <a:t>- </a:t>
            </a:r>
            <a:r>
              <a:rPr lang="es-ES" sz="2400" dirty="0" smtClean="0"/>
              <a:t>La </a:t>
            </a:r>
            <a:r>
              <a:rPr lang="es-ES" sz="2400" dirty="0"/>
              <a:t>información digitalizada tanto la que se guarda en soportes </a:t>
            </a:r>
            <a:r>
              <a:rPr lang="es-ES" sz="2400" dirty="0" smtClean="0"/>
              <a:t>de almacenamiento y </a:t>
            </a:r>
            <a:r>
              <a:rPr lang="es-ES" sz="2400" dirty="0"/>
              <a:t>como la que circula  </a:t>
            </a:r>
            <a:r>
              <a:rPr lang="es-ES" sz="2400" dirty="0" smtClean="0"/>
              <a:t>por </a:t>
            </a:r>
            <a:r>
              <a:rPr lang="es-ES" sz="2400" dirty="0"/>
              <a:t>las redes.</a:t>
            </a:r>
          </a:p>
          <a:p>
            <a:r>
              <a:rPr lang="es-ES" sz="2400" dirty="0" smtClean="0"/>
              <a:t>-Programas</a:t>
            </a:r>
            <a:r>
              <a:rPr lang="es-ES" sz="2400" dirty="0"/>
              <a:t>, Datos e Información.</a:t>
            </a:r>
          </a:p>
          <a:p>
            <a:r>
              <a:rPr lang="es-ES" sz="2400" dirty="0" smtClean="0"/>
              <a:t>-Servicios </a:t>
            </a:r>
            <a:r>
              <a:rPr lang="es-ES" sz="2400" dirty="0"/>
              <a:t>de procesamientos de datos.</a:t>
            </a:r>
          </a:p>
          <a:p>
            <a:r>
              <a:rPr lang="es-ES" sz="2400" dirty="0" smtClean="0"/>
              <a:t>-Equipos </a:t>
            </a:r>
            <a:r>
              <a:rPr lang="es-ES" sz="2400" dirty="0"/>
              <a:t>e instalaciones de procesamiento electrónico de datos e información.</a:t>
            </a:r>
          </a:p>
          <a:p>
            <a:r>
              <a:rPr lang="es-ES" sz="2400" dirty="0" smtClean="0"/>
              <a:t>-Las </a:t>
            </a:r>
            <a:r>
              <a:rPr lang="es-ES" sz="2400" dirty="0"/>
              <a:t>principales debilidades y amenazas de los sistemas informáticos.</a:t>
            </a:r>
          </a:p>
        </p:txBody>
      </p:sp>
    </p:spTree>
    <p:extLst>
      <p:ext uri="{BB962C8B-B14F-4D97-AF65-F5344CB8AC3E}">
        <p14:creationId xmlns:p14="http://schemas.microsoft.com/office/powerpoint/2010/main" val="1835408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404664"/>
            <a:ext cx="7929618" cy="1569660"/>
          </a:xfrm>
          <a:prstGeom prst="rect">
            <a:avLst/>
          </a:prstGeom>
          <a:noFill/>
        </p:spPr>
        <p:txBody>
          <a:bodyPr wrap="square" rtlCol="0">
            <a:spAutoFit/>
          </a:bodyPr>
          <a:lstStyle/>
          <a:p>
            <a:r>
              <a:rPr lang="es-MX" sz="3200" dirty="0" smtClean="0"/>
              <a:t>3.4.”Evaluacion de Riesgos”</a:t>
            </a:r>
          </a:p>
          <a:p>
            <a:r>
              <a:rPr lang="es-MX" sz="3200" b="1" dirty="0" smtClean="0"/>
              <a:t>¿Qué es un Riesgo?</a:t>
            </a:r>
          </a:p>
          <a:p>
            <a:endParaRPr lang="es-MX" sz="3200" dirty="0" smtClean="0"/>
          </a:p>
        </p:txBody>
      </p:sp>
      <p:sp>
        <p:nvSpPr>
          <p:cNvPr id="2" name="Rectángulo 1"/>
          <p:cNvSpPr/>
          <p:nvPr/>
        </p:nvSpPr>
        <p:spPr>
          <a:xfrm>
            <a:off x="787495" y="2564904"/>
            <a:ext cx="7537659" cy="646331"/>
          </a:xfrm>
          <a:prstGeom prst="rect">
            <a:avLst/>
          </a:prstGeom>
        </p:spPr>
        <p:txBody>
          <a:bodyPr wrap="square">
            <a:spAutoFit/>
          </a:bodyPr>
          <a:lstStyle/>
          <a:p>
            <a:endParaRPr lang="es-ES" dirty="0" smtClean="0"/>
          </a:p>
          <a:p>
            <a:endParaRPr lang="es-ES" dirty="0"/>
          </a:p>
        </p:txBody>
      </p:sp>
      <p:pic>
        <p:nvPicPr>
          <p:cNvPr id="5" name="Imagen 4"/>
          <p:cNvPicPr>
            <a:picLocks noChangeAspect="1"/>
          </p:cNvPicPr>
          <p:nvPr/>
        </p:nvPicPr>
        <p:blipFill>
          <a:blip r:embed="rId2"/>
          <a:stretch>
            <a:fillRect/>
          </a:stretch>
        </p:blipFill>
        <p:spPr>
          <a:xfrm>
            <a:off x="463342" y="1700808"/>
            <a:ext cx="8388509" cy="3528391"/>
          </a:xfrm>
          <a:prstGeom prst="rect">
            <a:avLst/>
          </a:prstGeom>
        </p:spPr>
      </p:pic>
    </p:spTree>
    <p:extLst>
      <p:ext uri="{BB962C8B-B14F-4D97-AF65-F5344CB8AC3E}">
        <p14:creationId xmlns:p14="http://schemas.microsoft.com/office/powerpoint/2010/main" val="159636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369332"/>
          </a:xfrm>
          <a:prstGeom prst="rect">
            <a:avLst/>
          </a:prstGeom>
        </p:spPr>
        <p:txBody>
          <a:bodyPr wrap="square">
            <a:spAutoFit/>
          </a:bodyPr>
          <a:lstStyle/>
          <a:p>
            <a:r>
              <a:rPr lang="es-MX" dirty="0"/>
              <a:t> </a:t>
            </a:r>
            <a:endParaRPr lang="es-ES" dirty="0"/>
          </a:p>
        </p:txBody>
      </p:sp>
      <p:sp>
        <p:nvSpPr>
          <p:cNvPr id="5" name="Rectángulo 4"/>
          <p:cNvSpPr/>
          <p:nvPr/>
        </p:nvSpPr>
        <p:spPr>
          <a:xfrm>
            <a:off x="161764" y="704912"/>
            <a:ext cx="8820472" cy="5509200"/>
          </a:xfrm>
          <a:prstGeom prst="rect">
            <a:avLst/>
          </a:prstGeom>
        </p:spPr>
        <p:txBody>
          <a:bodyPr wrap="square">
            <a:spAutoFit/>
          </a:bodyPr>
          <a:lstStyle/>
          <a:p>
            <a:r>
              <a:rPr lang="es-MX" sz="3200" dirty="0"/>
              <a:t>Por otra parte consideramos que la Seguridad Informática debe ser reconocida legalmente como medio de prevención de delitos en el entorno informático, por tal razón es necesario establecer las normas que rigen para el registro contable de los medios y recursos informáticos a proteger o medidas de seguridad informática, así como aquellas disposiciones que permitan delimitar el valor patrimonial de los activos protegidos.</a:t>
            </a:r>
            <a:endParaRPr lang="es-ES" sz="3200" dirty="0"/>
          </a:p>
        </p:txBody>
      </p:sp>
    </p:spTree>
    <p:extLst>
      <p:ext uri="{BB962C8B-B14F-4D97-AF65-F5344CB8AC3E}">
        <p14:creationId xmlns:p14="http://schemas.microsoft.com/office/powerpoint/2010/main" val="2101864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8725" y="41700"/>
            <a:ext cx="8858164" cy="1569660"/>
          </a:xfrm>
          <a:prstGeom prst="rect">
            <a:avLst/>
          </a:prstGeom>
          <a:noFill/>
        </p:spPr>
        <p:txBody>
          <a:bodyPr wrap="square" rtlCol="0">
            <a:spAutoFit/>
          </a:bodyPr>
          <a:lstStyle/>
          <a:p>
            <a:pPr algn="ctr"/>
            <a:r>
              <a:rPr lang="es-MX" sz="2400" dirty="0"/>
              <a:t/>
            </a:r>
            <a:br>
              <a:rPr lang="es-MX" sz="2400" dirty="0"/>
            </a:br>
            <a:r>
              <a:rPr lang="es-MX" sz="2400" dirty="0"/>
              <a:t/>
            </a:r>
            <a:br>
              <a:rPr lang="es-MX" sz="2400" dirty="0"/>
            </a:br>
            <a:r>
              <a:rPr lang="es-MX" sz="2400" dirty="0"/>
              <a:t/>
            </a:r>
            <a:br>
              <a:rPr lang="es-MX" sz="2400" dirty="0"/>
            </a:br>
            <a:endParaRPr lang="es-MX" sz="2400" dirty="0"/>
          </a:p>
        </p:txBody>
      </p:sp>
      <p:sp>
        <p:nvSpPr>
          <p:cNvPr id="2" name="Rectangle 2"/>
          <p:cNvSpPr>
            <a:spLocks noChangeArrowheads="1"/>
          </p:cNvSpPr>
          <p:nvPr/>
        </p:nvSpPr>
        <p:spPr bwMode="auto">
          <a:xfrm>
            <a:off x="0" y="-109954"/>
            <a:ext cx="18473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5029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
            <a:br>
              <a:rPr kumimoji="0" lang="es-MX" altLang="es-ES" sz="1000" b="0"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endParaRPr kumimoji="0" lang="es-MX" altLang="es-ES" sz="1800" b="0" i="0" u="none" strike="noStrike" cap="none" normalizeH="0" baseline="0" smtClean="0">
              <a:ln>
                <a:noFill/>
              </a:ln>
              <a:solidFill>
                <a:schemeClr val="tx1"/>
              </a:solidFill>
              <a:effectLst/>
              <a:latin typeface="Arial" panose="020B0604020202020204" pitchFamily="34" charset="0"/>
            </a:endParaRPr>
          </a:p>
        </p:txBody>
      </p:sp>
      <p:sp>
        <p:nvSpPr>
          <p:cNvPr id="4" name="Rectángulo 3"/>
          <p:cNvSpPr/>
          <p:nvPr/>
        </p:nvSpPr>
        <p:spPr>
          <a:xfrm>
            <a:off x="0" y="188640"/>
            <a:ext cx="9036496" cy="369332"/>
          </a:xfrm>
          <a:prstGeom prst="rect">
            <a:avLst/>
          </a:prstGeom>
        </p:spPr>
        <p:txBody>
          <a:bodyPr wrap="square">
            <a:spAutoFit/>
          </a:bodyPr>
          <a:lstStyle/>
          <a:p>
            <a:r>
              <a:rPr lang="es-MX" dirty="0"/>
              <a:t> </a:t>
            </a:r>
            <a:endParaRPr lang="es-ES" dirty="0"/>
          </a:p>
        </p:txBody>
      </p:sp>
      <p:sp>
        <p:nvSpPr>
          <p:cNvPr id="5" name="Rectángulo 4"/>
          <p:cNvSpPr/>
          <p:nvPr/>
        </p:nvSpPr>
        <p:spPr>
          <a:xfrm>
            <a:off x="0" y="188641"/>
            <a:ext cx="9324528" cy="5977277"/>
          </a:xfrm>
          <a:prstGeom prst="rect">
            <a:avLst/>
          </a:prstGeom>
        </p:spPr>
        <p:txBody>
          <a:bodyPr wrap="square">
            <a:spAutoFit/>
          </a:bodyPr>
          <a:lstStyle/>
          <a:p>
            <a:pPr algn="just">
              <a:lnSpc>
                <a:spcPct val="107000"/>
              </a:lnSpc>
              <a:spcAft>
                <a:spcPts val="800"/>
              </a:spcAft>
            </a:pPr>
            <a:endParaRPr lang="es-MX" sz="3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MX" sz="3200" dirty="0" smtClean="0">
                <a:latin typeface="Times New Roman" panose="02020603050405020304" pitchFamily="18" charset="0"/>
                <a:ea typeface="Calibri" panose="020F0502020204030204" pitchFamily="34" charset="0"/>
                <a:cs typeface="Times New Roman" panose="02020603050405020304" pitchFamily="18" charset="0"/>
              </a:rPr>
              <a:t>No </a:t>
            </a:r>
            <a:r>
              <a:rPr lang="es-MX" sz="3200" dirty="0">
                <a:latin typeface="Times New Roman" panose="02020603050405020304" pitchFamily="18" charset="0"/>
                <a:ea typeface="Calibri" panose="020F0502020204030204" pitchFamily="34" charset="0"/>
                <a:cs typeface="Times New Roman" panose="02020603050405020304" pitchFamily="18" charset="0"/>
              </a:rPr>
              <a:t>debe faltar en esta previsión legislativa las normas que fijen las medidas de Seguridad Informática que rigen para diversos ámbitos de aplicación:</a:t>
            </a: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3200" dirty="0" smtClean="0">
                <a:latin typeface="Times New Roman" panose="02020603050405020304" pitchFamily="18" charset="0"/>
                <a:ea typeface="Calibri" panose="020F0502020204030204" pitchFamily="34" charset="0"/>
                <a:cs typeface="Times New Roman" panose="02020603050405020304" pitchFamily="18" charset="0"/>
              </a:rPr>
              <a:t>*Administrativo </a:t>
            </a:r>
            <a:r>
              <a:rPr lang="es-MX" sz="3200" dirty="0">
                <a:latin typeface="Times New Roman" panose="02020603050405020304" pitchFamily="18" charset="0"/>
                <a:ea typeface="Calibri" panose="020F0502020204030204" pitchFamily="34" charset="0"/>
                <a:cs typeface="Times New Roman" panose="02020603050405020304" pitchFamily="18" charset="0"/>
              </a:rPr>
              <a:t>y de organización</a:t>
            </a: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3200" dirty="0" smtClean="0">
                <a:latin typeface="Times New Roman" panose="02020603050405020304" pitchFamily="18" charset="0"/>
                <a:ea typeface="Calibri" panose="020F0502020204030204" pitchFamily="34" charset="0"/>
                <a:cs typeface="Times New Roman" panose="02020603050405020304" pitchFamily="18" charset="0"/>
              </a:rPr>
              <a:t>*Personal</a:t>
            </a:r>
            <a:r>
              <a:rPr lang="es-MX" sz="3200" dirty="0">
                <a:latin typeface="Times New Roman" panose="02020603050405020304" pitchFamily="18" charset="0"/>
                <a:ea typeface="Calibri" panose="020F0502020204030204" pitchFamily="34" charset="0"/>
                <a:cs typeface="Times New Roman" panose="02020603050405020304" pitchFamily="18" charset="0"/>
              </a:rPr>
              <a:t>.</a:t>
            </a: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3200" dirty="0" smtClean="0">
                <a:latin typeface="Times New Roman" panose="02020603050405020304" pitchFamily="18" charset="0"/>
                <a:ea typeface="Calibri" panose="020F0502020204030204" pitchFamily="34" charset="0"/>
                <a:cs typeface="Times New Roman" panose="02020603050405020304" pitchFamily="18" charset="0"/>
              </a:rPr>
              <a:t>*Entorno </a:t>
            </a:r>
            <a:r>
              <a:rPr lang="es-MX" sz="3200" dirty="0">
                <a:latin typeface="Times New Roman" panose="02020603050405020304" pitchFamily="18" charset="0"/>
                <a:ea typeface="Calibri" panose="020F0502020204030204" pitchFamily="34" charset="0"/>
                <a:cs typeface="Times New Roman" panose="02020603050405020304" pitchFamily="18" charset="0"/>
              </a:rPr>
              <a:t>físico.</a:t>
            </a: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3200" dirty="0" smtClean="0">
                <a:latin typeface="Times New Roman" panose="02020603050405020304" pitchFamily="18" charset="0"/>
                <a:ea typeface="Calibri" panose="020F0502020204030204" pitchFamily="34" charset="0"/>
                <a:cs typeface="Times New Roman" panose="02020603050405020304" pitchFamily="18" charset="0"/>
              </a:rPr>
              <a:t>*Sistemas electrónicos </a:t>
            </a:r>
            <a:r>
              <a:rPr lang="es-MX" sz="3200" dirty="0">
                <a:latin typeface="Times New Roman" panose="02020603050405020304" pitchFamily="18" charset="0"/>
                <a:ea typeface="Calibri" panose="020F0502020204030204" pitchFamily="34" charset="0"/>
                <a:cs typeface="Times New Roman" panose="02020603050405020304" pitchFamily="18" charset="0"/>
              </a:rPr>
              <a:t>utilizados en telecomunicaciones.</a:t>
            </a: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3200" dirty="0" smtClean="0">
                <a:latin typeface="Times New Roman" panose="02020603050405020304" pitchFamily="18" charset="0"/>
                <a:ea typeface="Calibri" panose="020F0502020204030204" pitchFamily="34" charset="0"/>
                <a:cs typeface="Times New Roman" panose="02020603050405020304" pitchFamily="18" charset="0"/>
              </a:rPr>
              <a:t>*Equipos </a:t>
            </a:r>
            <a:r>
              <a:rPr lang="es-MX" sz="3200" dirty="0">
                <a:latin typeface="Times New Roman" panose="02020603050405020304" pitchFamily="18" charset="0"/>
                <a:ea typeface="Calibri" panose="020F0502020204030204" pitchFamily="34" charset="0"/>
                <a:cs typeface="Times New Roman" panose="02020603050405020304" pitchFamily="18" charset="0"/>
              </a:rPr>
              <a:t>y programas de computación</a:t>
            </a:r>
            <a:r>
              <a:rPr lang="es-MX" dirty="0">
                <a:latin typeface="Times New Roman" panose="02020603050405020304" pitchFamily="18"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856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07141" y="-377571"/>
            <a:ext cx="9036859" cy="6771084"/>
          </a:xfrm>
          <a:prstGeom prst="rect">
            <a:avLst/>
          </a:prstGeom>
          <a:noFill/>
        </p:spPr>
        <p:txBody>
          <a:bodyPr wrap="square" rtlCol="0">
            <a:spAutoFit/>
          </a:bodyPr>
          <a:lstStyle/>
          <a:p>
            <a:pPr algn="ctr"/>
            <a:endParaRPr lang="es-MX" sz="3200" b="1" dirty="0" smtClean="0">
              <a:latin typeface="Arial" pitchFamily="34" charset="0"/>
              <a:cs typeface="Arial" pitchFamily="34" charset="0"/>
            </a:endParaRPr>
          </a:p>
          <a:p>
            <a:pPr algn="ctr"/>
            <a:endParaRPr lang="es-MX" sz="3200" b="1" dirty="0">
              <a:latin typeface="Arial" pitchFamily="34" charset="0"/>
              <a:cs typeface="Arial" pitchFamily="34" charset="0"/>
            </a:endParaRPr>
          </a:p>
          <a:p>
            <a:r>
              <a:rPr lang="es-MX" sz="3200" dirty="0"/>
              <a:t>Especial relevancia tienen las normas para el reconocimiento y otorgamiento de las licencias de Seguridad y las Certificaciones de Seguridad Informática, ya que las certificaciones efectuadas hoy en día por las entidades autorizadas, si bien disponen de autorización para la actividad, la validez del documento electrónico, que se emiten, no dispone aún de un sistema integral de reconocimiento legal a diversas instancias, no solo judicial.</a:t>
            </a:r>
            <a:endParaRPr lang="es-ES" sz="3200" dirty="0"/>
          </a:p>
          <a:p>
            <a:endParaRPr lang="es-MX" dirty="0"/>
          </a:p>
        </p:txBody>
      </p:sp>
    </p:spTree>
    <p:extLst>
      <p:ext uri="{BB962C8B-B14F-4D97-AF65-F5344CB8AC3E}">
        <p14:creationId xmlns:p14="http://schemas.microsoft.com/office/powerpoint/2010/main" val="2574040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07141" y="-377571"/>
            <a:ext cx="9036859" cy="7263527"/>
          </a:xfrm>
          <a:prstGeom prst="rect">
            <a:avLst/>
          </a:prstGeom>
          <a:noFill/>
        </p:spPr>
        <p:txBody>
          <a:bodyPr wrap="square" rtlCol="0">
            <a:spAutoFit/>
          </a:bodyPr>
          <a:lstStyle/>
          <a:p>
            <a:pPr algn="ctr"/>
            <a:endParaRPr lang="es-MX" sz="3200" b="1" dirty="0" smtClean="0">
              <a:latin typeface="Arial" pitchFamily="34" charset="0"/>
              <a:cs typeface="Arial" pitchFamily="34" charset="0"/>
            </a:endParaRPr>
          </a:p>
          <a:p>
            <a:r>
              <a:rPr lang="es-MX" sz="3200" b="1" dirty="0"/>
              <a:t>1)Violación de correspondencia </a:t>
            </a:r>
            <a:r>
              <a:rPr lang="es-MX" sz="3200" dirty="0"/>
              <a:t>electrónica: </a:t>
            </a:r>
            <a:endParaRPr lang="es-ES" sz="3200" dirty="0"/>
          </a:p>
          <a:p>
            <a:r>
              <a:rPr lang="es-MX" sz="3200" dirty="0" smtClean="0"/>
              <a:t>a</a:t>
            </a:r>
            <a:r>
              <a:rPr lang="es-MX" sz="3200" dirty="0"/>
              <a:t>) el que abriere o accediere indebidamente a una comunicación electrónica, una carta, un pliego cerrado, un despacho telegráfico, telefónico o de otra naturaleza, que no le esté dirigido  </a:t>
            </a:r>
            <a:endParaRPr lang="es-ES" sz="3200" dirty="0"/>
          </a:p>
          <a:p>
            <a:endParaRPr lang="es-MX" sz="3200" dirty="0" smtClean="0"/>
          </a:p>
          <a:p>
            <a:r>
              <a:rPr lang="es-MX" sz="3200" dirty="0" smtClean="0"/>
              <a:t>b</a:t>
            </a:r>
            <a:r>
              <a:rPr lang="es-MX" sz="3200" dirty="0"/>
              <a:t>) El que se apoderare indebidamente de una comunicación electrónica, una carta, un pliego, un despacho u otro papel privado, aunque no esté cerrado; Aspectos Legales de la Seguridad Informática </a:t>
            </a:r>
            <a:endParaRPr lang="es-ES" sz="3200" dirty="0"/>
          </a:p>
          <a:p>
            <a:pPr algn="ctr"/>
            <a:endParaRPr lang="es-MX" dirty="0"/>
          </a:p>
        </p:txBody>
      </p:sp>
    </p:spTree>
    <p:extLst>
      <p:ext uri="{BB962C8B-B14F-4D97-AF65-F5344CB8AC3E}">
        <p14:creationId xmlns:p14="http://schemas.microsoft.com/office/powerpoint/2010/main" val="2625308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07141" y="-377571"/>
            <a:ext cx="9036859" cy="6771084"/>
          </a:xfrm>
          <a:prstGeom prst="rect">
            <a:avLst/>
          </a:prstGeom>
          <a:noFill/>
        </p:spPr>
        <p:txBody>
          <a:bodyPr wrap="square" rtlCol="0">
            <a:spAutoFit/>
          </a:bodyPr>
          <a:lstStyle/>
          <a:p>
            <a:pPr algn="ctr"/>
            <a:endParaRPr lang="es-MX" sz="3200" b="1" dirty="0" smtClean="0">
              <a:latin typeface="Arial" pitchFamily="34" charset="0"/>
              <a:cs typeface="Arial" pitchFamily="34" charset="0"/>
            </a:endParaRPr>
          </a:p>
          <a:p>
            <a:endParaRPr lang="es-MX" sz="3200" dirty="0" smtClean="0"/>
          </a:p>
          <a:p>
            <a:r>
              <a:rPr lang="es-MX" sz="3200" dirty="0" smtClean="0"/>
              <a:t>3</a:t>
            </a:r>
            <a:r>
              <a:rPr lang="es-MX" sz="3200" dirty="0"/>
              <a:t>) indebidamente suprimiere o desviare de su destino una correspondencia o una comunicación electrónica que no le esté dirigida.</a:t>
            </a:r>
            <a:endParaRPr lang="es-ES" sz="3200" dirty="0"/>
          </a:p>
          <a:p>
            <a:r>
              <a:rPr lang="es-MX" sz="3200" dirty="0"/>
              <a:t> </a:t>
            </a:r>
            <a:endParaRPr lang="es-MX" sz="3200" dirty="0" smtClean="0"/>
          </a:p>
          <a:p>
            <a:r>
              <a:rPr lang="es-MX" sz="3200" dirty="0" smtClean="0"/>
              <a:t>4</a:t>
            </a:r>
            <a:r>
              <a:rPr lang="es-MX" sz="3200" dirty="0"/>
              <a:t>) Igual pena en caso interceptar o captar o captar comunicaciones electrónicas o telecomunicaciones provenientes de cualquier sistema de carácter privado o de acceso restringido. Aspectos Legales de la Seguridad Informática.</a:t>
            </a:r>
            <a:endParaRPr lang="es-ES" sz="3200" dirty="0"/>
          </a:p>
          <a:p>
            <a:pPr algn="ctr"/>
            <a:endParaRPr lang="es-MX" dirty="0"/>
          </a:p>
        </p:txBody>
      </p:sp>
    </p:spTree>
    <p:extLst>
      <p:ext uri="{BB962C8B-B14F-4D97-AF65-F5344CB8AC3E}">
        <p14:creationId xmlns:p14="http://schemas.microsoft.com/office/powerpoint/2010/main" val="1102489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07141" y="-377571"/>
            <a:ext cx="9036859" cy="5293757"/>
          </a:xfrm>
          <a:prstGeom prst="rect">
            <a:avLst/>
          </a:prstGeom>
          <a:noFill/>
        </p:spPr>
        <p:txBody>
          <a:bodyPr wrap="square" rtlCol="0">
            <a:spAutoFit/>
          </a:bodyPr>
          <a:lstStyle/>
          <a:p>
            <a:pPr algn="ctr"/>
            <a:endParaRPr lang="es-MX" sz="3200" b="1" dirty="0" smtClean="0">
              <a:latin typeface="Arial" pitchFamily="34" charset="0"/>
              <a:cs typeface="Arial" pitchFamily="34" charset="0"/>
            </a:endParaRPr>
          </a:p>
          <a:p>
            <a:endParaRPr lang="es-MX" sz="3200" dirty="0" smtClean="0"/>
          </a:p>
          <a:p>
            <a:r>
              <a:rPr lang="es-MX" sz="3200" dirty="0" smtClean="0"/>
              <a:t>2) ACCESO ILEGÍTIMO A UN SISTEMA O DATO INFORMÁTICO </a:t>
            </a:r>
            <a:endParaRPr lang="es-ES" sz="3200" dirty="0" smtClean="0"/>
          </a:p>
          <a:p>
            <a:r>
              <a:rPr lang="es-MX" sz="3200" dirty="0" smtClean="0"/>
              <a:t>Será reprimido el que a sabiendas accediere por cualquier medio, sin la debida autorización o excediendo la que posea, a un sistema o dato informático de acceso restringido.</a:t>
            </a:r>
            <a:endParaRPr lang="es-ES" sz="3200" dirty="0" smtClean="0"/>
          </a:p>
          <a:p>
            <a:r>
              <a:rPr lang="es-MX" sz="3200" dirty="0" smtClean="0"/>
              <a:t>(Art.153: 15 días a 6 meses).</a:t>
            </a:r>
            <a:endParaRPr lang="es-ES" sz="3200" dirty="0" smtClean="0"/>
          </a:p>
          <a:p>
            <a:endParaRPr lang="es-MX" dirty="0"/>
          </a:p>
        </p:txBody>
      </p:sp>
    </p:spTree>
    <p:extLst>
      <p:ext uri="{BB962C8B-B14F-4D97-AF65-F5344CB8AC3E}">
        <p14:creationId xmlns:p14="http://schemas.microsoft.com/office/powerpoint/2010/main" val="1233323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0" y="332656"/>
            <a:ext cx="9036859" cy="5632311"/>
          </a:xfrm>
          <a:prstGeom prst="rect">
            <a:avLst/>
          </a:prstGeom>
          <a:noFill/>
        </p:spPr>
        <p:txBody>
          <a:bodyPr wrap="square" rtlCol="0">
            <a:spAutoFit/>
          </a:bodyPr>
          <a:lstStyle/>
          <a:p>
            <a:pPr algn="ctr"/>
            <a:r>
              <a:rPr lang="es-MX" sz="3600" b="1" dirty="0" smtClean="0">
                <a:solidFill>
                  <a:srgbClr val="00B050"/>
                </a:solidFill>
                <a:latin typeface="Arial" pitchFamily="34" charset="0"/>
                <a:cs typeface="Arial" pitchFamily="34" charset="0"/>
              </a:rPr>
              <a:t>Bibliografía</a:t>
            </a:r>
          </a:p>
          <a:p>
            <a:r>
              <a:rPr lang="es-ES" sz="3200" u="sng" dirty="0">
                <a:solidFill>
                  <a:srgbClr val="00B050"/>
                </a:solidFill>
                <a:hlinkClick r:id="rId2"/>
              </a:rPr>
              <a:t>https://www.ifex.org/campaigns/risk_assessment/es/</a:t>
            </a:r>
            <a:endParaRPr lang="es-ES" sz="3200" dirty="0">
              <a:solidFill>
                <a:srgbClr val="00B050"/>
              </a:solidFill>
            </a:endParaRPr>
          </a:p>
          <a:p>
            <a:r>
              <a:rPr lang="es-ES" sz="3200" u="sng" dirty="0">
                <a:solidFill>
                  <a:srgbClr val="00B050"/>
                </a:solidFill>
                <a:hlinkClick r:id="rId3"/>
              </a:rPr>
              <a:t>http://</a:t>
            </a:r>
            <a:r>
              <a:rPr lang="es-ES" sz="3200" u="sng" dirty="0" smtClean="0">
                <a:solidFill>
                  <a:srgbClr val="00B050"/>
                </a:solidFill>
                <a:hlinkClick r:id="rId3"/>
              </a:rPr>
              <a:t>www.seguridadinformatica.unlu.edu.ar/sites/www.seguridadinformatica.unlu.edu.ar/files/site/material_taller_gestion_de_riesgo.pdf</a:t>
            </a:r>
            <a:endParaRPr lang="es-ES" sz="3200" dirty="0" smtClean="0">
              <a:solidFill>
                <a:srgbClr val="00B050"/>
              </a:solidFill>
            </a:endParaRPr>
          </a:p>
          <a:p>
            <a:r>
              <a:rPr lang="es-MX" sz="3200" u="sng" dirty="0" smtClean="0">
                <a:solidFill>
                  <a:srgbClr val="00B050"/>
                </a:solidFill>
                <a:latin typeface="+mj-lt"/>
                <a:cs typeface="Arial" pitchFamily="34" charset="0"/>
                <a:hlinkClick r:id="rId4"/>
              </a:rPr>
              <a:t>http://redyseguridad.fi-p.unam.mx/proyectos/tsi/capi/Cap5.html</a:t>
            </a:r>
            <a:endParaRPr lang="es-MX" sz="3200" u="sng" dirty="0" smtClean="0">
              <a:solidFill>
                <a:srgbClr val="00B050"/>
              </a:solidFill>
              <a:latin typeface="+mj-lt"/>
              <a:cs typeface="Arial" pitchFamily="34" charset="0"/>
            </a:endParaRPr>
          </a:p>
          <a:p>
            <a:endParaRPr lang="es-MX" sz="3200" u="sng" dirty="0" smtClean="0">
              <a:solidFill>
                <a:srgbClr val="00B050"/>
              </a:solidFill>
              <a:latin typeface="+mj-lt"/>
              <a:cs typeface="Arial" pitchFamily="34" charset="0"/>
            </a:endParaRPr>
          </a:p>
          <a:p>
            <a:pPr algn="ctr"/>
            <a:endParaRPr lang="es-MX" b="1" dirty="0">
              <a:latin typeface="Arial" pitchFamily="34" charset="0"/>
              <a:cs typeface="Arial" pitchFamily="34" charset="0"/>
            </a:endParaRPr>
          </a:p>
          <a:p>
            <a:endParaRPr lang="es-MX" dirty="0"/>
          </a:p>
        </p:txBody>
      </p:sp>
    </p:spTree>
    <p:extLst>
      <p:ext uri="{BB962C8B-B14F-4D97-AF65-F5344CB8AC3E}">
        <p14:creationId xmlns:p14="http://schemas.microsoft.com/office/powerpoint/2010/main" val="2477607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1560" y="548680"/>
            <a:ext cx="7715304" cy="4524315"/>
          </a:xfrm>
          <a:prstGeom prst="rect">
            <a:avLst/>
          </a:prstGeom>
          <a:noFill/>
        </p:spPr>
        <p:txBody>
          <a:bodyPr wrap="square" rtlCol="0">
            <a:spAutoFit/>
          </a:bodyPr>
          <a:lstStyle/>
          <a:p>
            <a:pPr algn="just"/>
            <a:r>
              <a:rPr lang="es-MX" sz="3200" b="1" dirty="0" smtClean="0"/>
              <a:t>¿Qué es Evaluación de Riesgos?</a:t>
            </a:r>
          </a:p>
          <a:p>
            <a:pPr algn="just"/>
            <a:endParaRPr lang="es-ES" sz="3200" dirty="0" smtClean="0"/>
          </a:p>
          <a:p>
            <a:pPr algn="just"/>
            <a:r>
              <a:rPr lang="es-ES" sz="3200" dirty="0" smtClean="0"/>
              <a:t>Evaluar </a:t>
            </a:r>
            <a:r>
              <a:rPr lang="es-ES" sz="3200" dirty="0"/>
              <a:t>riesgos es un proceso por el cual una organización identifica amenazas, evalúa el nivel de riesgo asociado con esas amenazas, y determina formas de evitar altos riesgos </a:t>
            </a:r>
            <a:endParaRPr lang="es-MX" sz="3200" dirty="0" smtClean="0"/>
          </a:p>
          <a:p>
            <a:pPr algn="just"/>
            <a:endParaRPr lang="es-MX"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77304" y="-531440"/>
            <a:ext cx="7992888" cy="1938992"/>
          </a:xfrm>
          <a:prstGeom prst="rect">
            <a:avLst/>
          </a:prstGeom>
          <a:noFill/>
        </p:spPr>
        <p:txBody>
          <a:bodyPr wrap="square" rtlCol="0">
            <a:spAutoFit/>
          </a:bodyPr>
          <a:lstStyle/>
          <a:p>
            <a:endParaRPr lang="es-MX" sz="4000" dirty="0" smtClean="0"/>
          </a:p>
          <a:p>
            <a:endParaRPr lang="es-MX" sz="4000" b="1" dirty="0" smtClean="0"/>
          </a:p>
          <a:p>
            <a:r>
              <a:rPr lang="es-MX" sz="4000" b="1" dirty="0" smtClean="0"/>
              <a:t>Evaluación de Riesgos</a:t>
            </a:r>
            <a:endParaRPr lang="es-MX" sz="4000" b="1" dirty="0"/>
          </a:p>
        </p:txBody>
      </p:sp>
      <p:pic>
        <p:nvPicPr>
          <p:cNvPr id="5" name="Imagen 4"/>
          <p:cNvPicPr>
            <a:picLocks noChangeAspect="1"/>
          </p:cNvPicPr>
          <p:nvPr/>
        </p:nvPicPr>
        <p:blipFill>
          <a:blip r:embed="rId2"/>
          <a:stretch>
            <a:fillRect/>
          </a:stretch>
        </p:blipFill>
        <p:spPr>
          <a:xfrm>
            <a:off x="90486" y="1484784"/>
            <a:ext cx="8766523" cy="3076618"/>
          </a:xfrm>
          <a:prstGeom prst="rect">
            <a:avLst/>
          </a:prstGeom>
        </p:spPr>
      </p:pic>
    </p:spTree>
    <p:extLst>
      <p:ext uri="{BB962C8B-B14F-4D97-AF65-F5344CB8AC3E}">
        <p14:creationId xmlns:p14="http://schemas.microsoft.com/office/powerpoint/2010/main" val="1769784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45204" y="2348880"/>
            <a:ext cx="8683077" cy="2862322"/>
          </a:xfrm>
          <a:prstGeom prst="rect">
            <a:avLst/>
          </a:prstGeom>
          <a:noFill/>
        </p:spPr>
        <p:txBody>
          <a:bodyPr wrap="square" rtlCol="0">
            <a:spAutoFit/>
          </a:bodyPr>
          <a:lstStyle/>
          <a:p>
            <a:r>
              <a:rPr lang="es-MX" sz="3600" dirty="0"/>
              <a:t>Evaluar riesgos le permite a una organización asegurar que su personal este consciente de los riesgos, así como de las estrategias para prevenirlos o evitarlos. </a:t>
            </a:r>
          </a:p>
        </p:txBody>
      </p:sp>
      <p:sp>
        <p:nvSpPr>
          <p:cNvPr id="3" name="CuadroTexto 2"/>
          <p:cNvSpPr txBox="1"/>
          <p:nvPr/>
        </p:nvSpPr>
        <p:spPr>
          <a:xfrm>
            <a:off x="477304" y="-531440"/>
            <a:ext cx="7992888" cy="2554545"/>
          </a:xfrm>
          <a:prstGeom prst="rect">
            <a:avLst/>
          </a:prstGeom>
          <a:noFill/>
        </p:spPr>
        <p:txBody>
          <a:bodyPr wrap="square" rtlCol="0">
            <a:spAutoFit/>
          </a:bodyPr>
          <a:lstStyle/>
          <a:p>
            <a:endParaRPr lang="es-MX" sz="4000" dirty="0" smtClean="0"/>
          </a:p>
          <a:p>
            <a:endParaRPr lang="es-MX" sz="4000" b="1" dirty="0" smtClean="0"/>
          </a:p>
          <a:p>
            <a:r>
              <a:rPr lang="es-MX" sz="4000" b="1" dirty="0" smtClean="0"/>
              <a:t>Importancia de la Evaluación </a:t>
            </a:r>
          </a:p>
          <a:p>
            <a:r>
              <a:rPr lang="es-MX" sz="4000" b="1" dirty="0" smtClean="0"/>
              <a:t>de Riesgos</a:t>
            </a:r>
            <a:endParaRPr lang="es-MX" sz="4000" b="1" dirty="0"/>
          </a:p>
        </p:txBody>
      </p:sp>
    </p:spTree>
    <p:extLst>
      <p:ext uri="{BB962C8B-B14F-4D97-AF65-F5344CB8AC3E}">
        <p14:creationId xmlns:p14="http://schemas.microsoft.com/office/powerpoint/2010/main" val="3069580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07504" y="27296"/>
            <a:ext cx="8856984" cy="5016758"/>
          </a:xfrm>
          <a:prstGeom prst="rect">
            <a:avLst/>
          </a:prstGeom>
          <a:noFill/>
        </p:spPr>
        <p:txBody>
          <a:bodyPr wrap="square" rtlCol="0">
            <a:spAutoFit/>
          </a:bodyPr>
          <a:lstStyle/>
          <a:p>
            <a:r>
              <a:rPr lang="es-MX" sz="4000" dirty="0" smtClean="0"/>
              <a:t>Normas ISO:</a:t>
            </a:r>
          </a:p>
          <a:p>
            <a:endParaRPr lang="es-MX" sz="4000" dirty="0"/>
          </a:p>
          <a:p>
            <a:r>
              <a:rPr lang="es-ES" sz="4000" dirty="0" smtClean="0"/>
              <a:t>ISO/IEC </a:t>
            </a:r>
            <a:r>
              <a:rPr lang="es-ES" sz="4000" dirty="0"/>
              <a:t>27001</a:t>
            </a:r>
          </a:p>
          <a:p>
            <a:r>
              <a:rPr lang="es-ES" sz="4000" dirty="0"/>
              <a:t>• Especifica los requisitos necesarios para establecer, implantar, mantener y mejorar un Sistema de Gestión de la Seguridad de la Información (SGSI</a:t>
            </a:r>
            <a:r>
              <a:rPr lang="es-ES" sz="4000" dirty="0" smtClean="0"/>
              <a:t>)</a:t>
            </a:r>
            <a:endParaRPr lang="es-E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pasos"/>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1239"/>
            <a:ext cx="7272807" cy="5976664"/>
          </a:xfrm>
          <a:prstGeom prst="rect">
            <a:avLst/>
          </a:prstGeom>
          <a:noFill/>
          <a:ln>
            <a:noFill/>
          </a:ln>
        </p:spPr>
      </p:pic>
    </p:spTree>
    <p:extLst>
      <p:ext uri="{BB962C8B-B14F-4D97-AF65-F5344CB8AC3E}">
        <p14:creationId xmlns:p14="http://schemas.microsoft.com/office/powerpoint/2010/main" val="241566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9512" y="188640"/>
            <a:ext cx="8568952" cy="646331"/>
          </a:xfrm>
          <a:prstGeom prst="rect">
            <a:avLst/>
          </a:prstGeom>
          <a:noFill/>
        </p:spPr>
        <p:txBody>
          <a:bodyPr wrap="square" rtlCol="0">
            <a:spAutoFit/>
          </a:bodyPr>
          <a:lstStyle/>
          <a:p>
            <a:r>
              <a:rPr lang="es-MX" sz="3600" dirty="0" smtClean="0"/>
              <a:t>“Procesos de Evaluación de Riesgos:”</a:t>
            </a: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7776864" cy="482453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680</TotalTime>
  <Words>1560</Words>
  <Application>Microsoft Office PowerPoint</Application>
  <PresentationFormat>Presentación en pantalla (4:3)</PresentationFormat>
  <Paragraphs>211</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Century Gothic</vt:lpstr>
      <vt:lpstr>Comic Sans MS</vt:lpstr>
      <vt:lpstr>Times New Roman</vt:lpstr>
      <vt:lpstr>Estela de condensación</vt:lpstr>
      <vt:lpstr>     Evaluación de Riesgos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Como construir personas en el contexto de marketing</dc:title>
  <dc:creator>Gabriel</dc:creator>
  <cp:lastModifiedBy>mi vida</cp:lastModifiedBy>
  <cp:revision>93</cp:revision>
  <dcterms:created xsi:type="dcterms:W3CDTF">2015-09-15T05:08:25Z</dcterms:created>
  <dcterms:modified xsi:type="dcterms:W3CDTF">2015-10-12T17:23:53Z</dcterms:modified>
</cp:coreProperties>
</file>