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71" r:id="rId3"/>
    <p:sldId id="257" r:id="rId4"/>
    <p:sldId id="272" r:id="rId5"/>
    <p:sldId id="258" r:id="rId6"/>
    <p:sldId id="259" r:id="rId7"/>
    <p:sldId id="260" r:id="rId8"/>
    <p:sldId id="261" r:id="rId9"/>
    <p:sldId id="262" r:id="rId10"/>
    <p:sldId id="263" r:id="rId11"/>
    <p:sldId id="264" r:id="rId12"/>
    <p:sldId id="265" r:id="rId13"/>
    <p:sldId id="267"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79" d="100"/>
          <a:sy n="79" d="100"/>
        </p:scale>
        <p:origin x="16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9/20/2015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2245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9/20/2015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699131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9/20/2015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184520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9/20/2015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54120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9/20/2015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180491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smtClean="0"/>
              <a:t>9/20/2015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0943187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smtClean="0"/>
              <a:t>9/20/2015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7753693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0864567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699619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776567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9/20/2015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107686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559577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9/20/2015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701242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9/20/2015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26455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9/20/2015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914323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9/20/2015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332944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9/20/2015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771746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9/20/2015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01470750"/>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ctr"/>
            <a:r>
              <a:rPr lang="es-MX" dirty="0" smtClean="0"/>
              <a:t>Sistemas integradores ERP</a:t>
            </a:r>
            <a:endParaRPr lang="es-MX" dirty="0"/>
          </a:p>
        </p:txBody>
      </p:sp>
      <p:sp>
        <p:nvSpPr>
          <p:cNvPr id="3" name="Subtítulo 2"/>
          <p:cNvSpPr>
            <a:spLocks noGrp="1"/>
          </p:cNvSpPr>
          <p:nvPr>
            <p:ph type="subTitle" idx="1"/>
          </p:nvPr>
        </p:nvSpPr>
        <p:spPr/>
        <p:txBody>
          <a:bodyPr/>
          <a:lstStyle/>
          <a:p>
            <a:pPr algn="ctr"/>
            <a:r>
              <a:rPr lang="es-MX" dirty="0" smtClean="0"/>
              <a:t>Actualización de tecnologías de información</a:t>
            </a:r>
          </a:p>
          <a:p>
            <a:pPr algn="ctr"/>
            <a:endParaRPr lang="es-MX" dirty="0"/>
          </a:p>
          <a:p>
            <a:pPr algn="r"/>
            <a:r>
              <a:rPr lang="es-MX" dirty="0" smtClean="0"/>
              <a:t>MTI. Israel Bolaños ríos</a:t>
            </a:r>
          </a:p>
          <a:p>
            <a:pPr algn="ctr"/>
            <a:endParaRPr lang="es-MX" dirty="0"/>
          </a:p>
        </p:txBody>
      </p:sp>
    </p:spTree>
    <p:extLst>
      <p:ext uri="{BB962C8B-B14F-4D97-AF65-F5344CB8AC3E}">
        <p14:creationId xmlns:p14="http://schemas.microsoft.com/office/powerpoint/2010/main" val="30143502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167414"/>
            <a:ext cx="9905998" cy="807946"/>
          </a:xfrm>
        </p:spPr>
        <p:txBody>
          <a:bodyPr>
            <a:normAutofit/>
          </a:bodyPr>
          <a:lstStyle/>
          <a:p>
            <a:pPr algn="ctr"/>
            <a:r>
              <a:rPr lang="es-MX" sz="2800" b="1" dirty="0"/>
              <a:t>VENTAJAS DE UN ERP DE ULTIMA GENERACIÓN</a:t>
            </a:r>
          </a:p>
        </p:txBody>
      </p:sp>
      <p:sp>
        <p:nvSpPr>
          <p:cNvPr id="3" name="Marcador de contenido 2"/>
          <p:cNvSpPr>
            <a:spLocks noGrp="1"/>
          </p:cNvSpPr>
          <p:nvPr>
            <p:ph idx="1"/>
          </p:nvPr>
        </p:nvSpPr>
        <p:spPr>
          <a:xfrm>
            <a:off x="1141412" y="1420431"/>
            <a:ext cx="9905999" cy="2468817"/>
          </a:xfrm>
        </p:spPr>
        <p:txBody>
          <a:bodyPr/>
          <a:lstStyle/>
          <a:p>
            <a:r>
              <a:rPr lang="es-MX" dirty="0" smtClean="0"/>
              <a:t>Operar de una forma integrada (automatización de procesos) aumentara la productividad de la organización.</a:t>
            </a:r>
          </a:p>
          <a:p>
            <a:r>
              <a:rPr lang="es-MX" dirty="0" smtClean="0"/>
              <a:t>La automatización y tener las mejores practicas de operación reducirán los tiempos para poner en el mercado nuevos productos.</a:t>
            </a:r>
          </a:p>
          <a:p>
            <a:endParaRPr lang="es-MX" dirty="0"/>
          </a:p>
        </p:txBody>
      </p:sp>
    </p:spTree>
    <p:extLst>
      <p:ext uri="{BB962C8B-B14F-4D97-AF65-F5344CB8AC3E}">
        <p14:creationId xmlns:p14="http://schemas.microsoft.com/office/powerpoint/2010/main" val="2755756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36485" y="0"/>
            <a:ext cx="9905998" cy="1478570"/>
          </a:xfrm>
        </p:spPr>
        <p:txBody>
          <a:bodyPr>
            <a:normAutofit/>
          </a:bodyPr>
          <a:lstStyle/>
          <a:p>
            <a:pPr algn="ctr"/>
            <a:r>
              <a:rPr lang="es-MX" sz="3200" b="1" dirty="0"/>
              <a:t>Sistemas integradores de la </a:t>
            </a:r>
            <a:br>
              <a:rPr lang="es-MX" sz="3200" b="1" dirty="0"/>
            </a:br>
            <a:r>
              <a:rPr lang="es-MX" sz="2800" b="1" dirty="0"/>
              <a:t>administración</a:t>
            </a:r>
            <a:r>
              <a:rPr lang="es-MX" sz="3200" b="1" dirty="0"/>
              <a:t> de la empresa</a:t>
            </a:r>
            <a:endParaRPr lang="es-MX" sz="3200" dirty="0"/>
          </a:p>
        </p:txBody>
      </p:sp>
      <p:sp>
        <p:nvSpPr>
          <p:cNvPr id="3" name="Marcador de contenido 2"/>
          <p:cNvSpPr>
            <a:spLocks noGrp="1"/>
          </p:cNvSpPr>
          <p:nvPr>
            <p:ph idx="1"/>
          </p:nvPr>
        </p:nvSpPr>
        <p:spPr>
          <a:xfrm>
            <a:off x="1141412" y="1658112"/>
            <a:ext cx="9905999" cy="4547616"/>
          </a:xfrm>
        </p:spPr>
        <p:txBody>
          <a:bodyPr>
            <a:normAutofit lnSpcReduction="10000"/>
          </a:bodyPr>
          <a:lstStyle/>
          <a:p>
            <a:pPr marL="0" indent="0" algn="just">
              <a:buNone/>
            </a:pPr>
            <a:r>
              <a:rPr lang="es-MX" dirty="0" smtClean="0"/>
              <a:t>Una decisión importante es la selección del paquete ERP que adoptara la empresa, así como del equipo que llevara acabo el proyecto, que normalmente son compañías especializadas en ERP las que se encargan de esta tarea.</a:t>
            </a:r>
          </a:p>
          <a:p>
            <a:pPr marL="0" indent="0" algn="just">
              <a:buNone/>
            </a:pPr>
            <a:endParaRPr lang="es-MX" dirty="0" smtClean="0"/>
          </a:p>
          <a:p>
            <a:pPr marL="0" indent="0" algn="just">
              <a:buNone/>
            </a:pPr>
            <a:r>
              <a:rPr lang="es-MX" dirty="0" smtClean="0"/>
              <a:t>Para la elección del paquete ERP, el análisis se centra en determinar el grado en que el paquete propuesto cubre las necesidades de la empresa, aquí es fundamental evaluar y revisar las adaptaciones que la empresa tendrá que hacer en sus procesos y sus posibles cambios que el paquete deberá tener para servir al objetivo de la empresa. Variables como calidad técnica del paquete y el costo del mismo no pueden ignorarse en la elección del ERP.</a:t>
            </a:r>
            <a:endParaRPr lang="es-MX" dirty="0"/>
          </a:p>
        </p:txBody>
      </p:sp>
    </p:spTree>
    <p:extLst>
      <p:ext uri="{BB962C8B-B14F-4D97-AF65-F5344CB8AC3E}">
        <p14:creationId xmlns:p14="http://schemas.microsoft.com/office/powerpoint/2010/main" val="4023253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2" y="0"/>
            <a:ext cx="9905998" cy="1027402"/>
          </a:xfrm>
        </p:spPr>
        <p:txBody>
          <a:bodyPr>
            <a:normAutofit/>
          </a:bodyPr>
          <a:lstStyle/>
          <a:p>
            <a:pPr algn="ctr"/>
            <a:r>
              <a:rPr lang="es-MX" sz="2800" b="1" dirty="0"/>
              <a:t>Sistemas </a:t>
            </a:r>
            <a:r>
              <a:rPr lang="es-MX" sz="2400" b="1" dirty="0"/>
              <a:t>integradores</a:t>
            </a:r>
            <a:r>
              <a:rPr lang="es-MX" sz="2800" b="1" dirty="0"/>
              <a:t> de la </a:t>
            </a:r>
            <a:br>
              <a:rPr lang="es-MX" sz="2800" b="1" dirty="0"/>
            </a:br>
            <a:r>
              <a:rPr lang="es-MX" sz="2400" b="1" dirty="0"/>
              <a:t>administración</a:t>
            </a:r>
            <a:r>
              <a:rPr lang="es-MX" sz="2800" b="1" dirty="0"/>
              <a:t> de la empresa</a:t>
            </a:r>
            <a:endParaRPr lang="es-MX" sz="2800" dirty="0"/>
          </a:p>
        </p:txBody>
      </p:sp>
      <p:sp>
        <p:nvSpPr>
          <p:cNvPr id="3" name="Marcador de contenido 2"/>
          <p:cNvSpPr>
            <a:spLocks noGrp="1"/>
          </p:cNvSpPr>
          <p:nvPr>
            <p:ph idx="1"/>
          </p:nvPr>
        </p:nvSpPr>
        <p:spPr>
          <a:xfrm>
            <a:off x="1141412" y="1219200"/>
            <a:ext cx="9905999" cy="5218176"/>
          </a:xfrm>
        </p:spPr>
        <p:txBody>
          <a:bodyPr>
            <a:normAutofit fontScale="92500" lnSpcReduction="10000"/>
          </a:bodyPr>
          <a:lstStyle/>
          <a:p>
            <a:pPr marL="0" indent="0" algn="just">
              <a:buNone/>
            </a:pPr>
            <a:r>
              <a:rPr lang="es-MX" dirty="0" smtClean="0"/>
              <a:t>El proceso de instalación de un ERP es sin duda un proyecto complejo, con una posibilidad de fracaso latente y con grandes costos asociados a este escenario; por lo tanto, es vital efectuar una planeación de un ERP de una organización.</a:t>
            </a:r>
          </a:p>
          <a:p>
            <a:pPr marL="0" indent="0" algn="just">
              <a:buNone/>
            </a:pPr>
            <a:endParaRPr lang="es-MX" dirty="0" smtClean="0"/>
          </a:p>
          <a:p>
            <a:pPr algn="just"/>
            <a:r>
              <a:rPr lang="es-MX" dirty="0" smtClean="0"/>
              <a:t>Debe haber un alineamiento entre los procesos de la empresa y la funcionalidad de l ERP. La estrategia de la empresa y los procesos de la misma deben estar bien definidos, lo cual facilita la armonía con los requerimientos del sistema.</a:t>
            </a:r>
          </a:p>
          <a:p>
            <a:pPr algn="just"/>
            <a:endParaRPr lang="es-MX" dirty="0" smtClean="0"/>
          </a:p>
          <a:p>
            <a:pPr algn="just"/>
            <a:r>
              <a:rPr lang="es-MX" dirty="0" smtClean="0"/>
              <a:t>Debe haber un involucramiento de los directivos de la empresa. Se trata de un proyecto de alto costo y elevado nivel del compromiso del personal, por ese motivo los altos directivos tendrán que establecer las prioridades del proyecto </a:t>
            </a:r>
            <a:r>
              <a:rPr lang="es-MX" dirty="0" err="1" smtClean="0"/>
              <a:t>asi</a:t>
            </a:r>
            <a:r>
              <a:rPr lang="es-MX" dirty="0" smtClean="0"/>
              <a:t> como directrices a las áreas involucradas de la empresa.</a:t>
            </a:r>
            <a:endParaRPr lang="es-MX" dirty="0"/>
          </a:p>
          <a:p>
            <a:pPr algn="just"/>
            <a:endParaRPr lang="es-MX" dirty="0"/>
          </a:p>
          <a:p>
            <a:pPr marL="0" indent="0" algn="just">
              <a:buNone/>
            </a:pPr>
            <a:endParaRPr lang="es-MX" dirty="0"/>
          </a:p>
        </p:txBody>
      </p:sp>
    </p:spTree>
    <p:extLst>
      <p:ext uri="{BB962C8B-B14F-4D97-AF65-F5344CB8AC3E}">
        <p14:creationId xmlns:p14="http://schemas.microsoft.com/office/powerpoint/2010/main" val="1964458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2" y="0"/>
            <a:ext cx="9905998" cy="1027402"/>
          </a:xfrm>
        </p:spPr>
        <p:txBody>
          <a:bodyPr>
            <a:normAutofit/>
          </a:bodyPr>
          <a:lstStyle/>
          <a:p>
            <a:pPr algn="ctr"/>
            <a:r>
              <a:rPr lang="es-MX" sz="2800" b="1" dirty="0"/>
              <a:t>Sistemas </a:t>
            </a:r>
            <a:r>
              <a:rPr lang="es-MX" sz="2400" b="1" dirty="0"/>
              <a:t>integradores</a:t>
            </a:r>
            <a:r>
              <a:rPr lang="es-MX" sz="2800" b="1" dirty="0"/>
              <a:t> de la </a:t>
            </a:r>
            <a:br>
              <a:rPr lang="es-MX" sz="2800" b="1" dirty="0"/>
            </a:br>
            <a:r>
              <a:rPr lang="es-MX" sz="2400" b="1" dirty="0"/>
              <a:t>administración</a:t>
            </a:r>
            <a:r>
              <a:rPr lang="es-MX" sz="2800" b="1" dirty="0"/>
              <a:t> de la empresa</a:t>
            </a:r>
            <a:endParaRPr lang="es-MX" sz="2800" dirty="0"/>
          </a:p>
        </p:txBody>
      </p:sp>
      <p:sp>
        <p:nvSpPr>
          <p:cNvPr id="3" name="Marcador de contenido 2"/>
          <p:cNvSpPr>
            <a:spLocks noGrp="1"/>
          </p:cNvSpPr>
          <p:nvPr>
            <p:ph idx="1"/>
          </p:nvPr>
        </p:nvSpPr>
        <p:spPr>
          <a:xfrm>
            <a:off x="1141412" y="1219200"/>
            <a:ext cx="9905999" cy="5218176"/>
          </a:xfrm>
        </p:spPr>
        <p:txBody>
          <a:bodyPr>
            <a:normAutofit fontScale="92500"/>
          </a:bodyPr>
          <a:lstStyle/>
          <a:p>
            <a:pPr algn="just"/>
            <a:r>
              <a:rPr lang="es-MX" dirty="0" smtClean="0"/>
              <a:t>Selección del equipo adecuado en la implantación. Un equipo de personas de diferentes áreas funcionales de la empresa es necesario. Se debe buscar un líder de proyecto, quien tiene un amplio conocimiento de los diferentes procesos de la empresa y un grupo, formado por una combinación de personal, con conocimientos del negocio, los procesos y los productos que se verán afectados por el nuevo sistema.</a:t>
            </a:r>
          </a:p>
          <a:p>
            <a:pPr marL="0" indent="0" algn="just">
              <a:buNone/>
            </a:pPr>
            <a:endParaRPr lang="es-MX" dirty="0" smtClean="0"/>
          </a:p>
          <a:p>
            <a:pPr algn="just"/>
            <a:r>
              <a:rPr lang="es-MX" dirty="0"/>
              <a:t> </a:t>
            </a:r>
            <a:r>
              <a:rPr lang="es-MX" dirty="0" smtClean="0"/>
              <a:t>Selección de la empresa que hará la consultoría de implantación. Es importante que los consultores tengan experiencia en el sector industrial de la empresa en cuestión. Además es aconsejable tener un equilibrio entre el personal de la empresa y el consultor externo; de esta manera el conocimiento de las practicas de la empresa estará presente en todas las etapas de proyecto. </a:t>
            </a:r>
          </a:p>
          <a:p>
            <a:pPr marL="0" indent="0" algn="just">
              <a:buNone/>
            </a:pPr>
            <a:endParaRPr lang="es-MX" dirty="0"/>
          </a:p>
          <a:p>
            <a:pPr algn="just"/>
            <a:endParaRPr lang="es-MX" dirty="0"/>
          </a:p>
          <a:p>
            <a:pPr marL="0" indent="0" algn="just">
              <a:buNone/>
            </a:pPr>
            <a:endParaRPr lang="es-MX" dirty="0"/>
          </a:p>
        </p:txBody>
      </p:sp>
    </p:spTree>
    <p:extLst>
      <p:ext uri="{BB962C8B-B14F-4D97-AF65-F5344CB8AC3E}">
        <p14:creationId xmlns:p14="http://schemas.microsoft.com/office/powerpoint/2010/main" val="1113804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2" y="0"/>
            <a:ext cx="9905998" cy="1027402"/>
          </a:xfrm>
        </p:spPr>
        <p:txBody>
          <a:bodyPr>
            <a:normAutofit/>
          </a:bodyPr>
          <a:lstStyle/>
          <a:p>
            <a:pPr algn="ctr"/>
            <a:r>
              <a:rPr lang="es-MX" sz="2800" b="1" dirty="0"/>
              <a:t>Sistemas </a:t>
            </a:r>
            <a:r>
              <a:rPr lang="es-MX" sz="2400" b="1" dirty="0"/>
              <a:t>integradores</a:t>
            </a:r>
            <a:r>
              <a:rPr lang="es-MX" sz="2800" b="1" dirty="0"/>
              <a:t> de la </a:t>
            </a:r>
            <a:br>
              <a:rPr lang="es-MX" sz="2800" b="1" dirty="0"/>
            </a:br>
            <a:r>
              <a:rPr lang="es-MX" sz="2400" b="1" dirty="0"/>
              <a:t>administración</a:t>
            </a:r>
            <a:r>
              <a:rPr lang="es-MX" sz="2800" b="1" dirty="0"/>
              <a:t> de la empresa</a:t>
            </a:r>
            <a:endParaRPr lang="es-MX" sz="2800" dirty="0"/>
          </a:p>
        </p:txBody>
      </p:sp>
      <p:sp>
        <p:nvSpPr>
          <p:cNvPr id="3" name="Marcador de contenido 2"/>
          <p:cNvSpPr>
            <a:spLocks noGrp="1"/>
          </p:cNvSpPr>
          <p:nvPr>
            <p:ph idx="1"/>
          </p:nvPr>
        </p:nvSpPr>
        <p:spPr>
          <a:xfrm>
            <a:off x="1141412" y="1219200"/>
            <a:ext cx="9905999" cy="5218176"/>
          </a:xfrm>
        </p:spPr>
        <p:txBody>
          <a:bodyPr>
            <a:normAutofit/>
          </a:bodyPr>
          <a:lstStyle/>
          <a:p>
            <a:pPr algn="just"/>
            <a:r>
              <a:rPr lang="es-MX" dirty="0" smtClean="0"/>
              <a:t>Una metodología para la implantación del ERP. Es fundamental guía para implantar el ERP, que incluya desde la identificación de las necesidades hasta las actividades posteriores a la implantación. Un proyecto para implantar un ERP no es una actividad exclusiva del departamento de informática, sino una gestión de toda la empresa.</a:t>
            </a:r>
          </a:p>
          <a:p>
            <a:pPr marL="0" indent="0" algn="just">
              <a:buNone/>
            </a:pPr>
            <a:endParaRPr lang="es-MX" dirty="0" smtClean="0"/>
          </a:p>
          <a:p>
            <a:pPr algn="just"/>
            <a:r>
              <a:rPr lang="es-MX" dirty="0" smtClean="0"/>
              <a:t>Involucrar y capacitar a los usuarios. Un ERP modificara procesos y sobre todo los programas informáticos que operan en la empresa, por ello requiere de una gestión de cambio y de adiestramiento al personal. En ocasiones hay que redefinir las funciones de las personas, de tal forma que se pueda tener un sistema integrado y una base de datos para todas las áreas funcionales.</a:t>
            </a:r>
          </a:p>
          <a:p>
            <a:pPr marL="0" indent="0" algn="just">
              <a:buNone/>
            </a:pPr>
            <a:endParaRPr lang="es-MX" dirty="0"/>
          </a:p>
          <a:p>
            <a:pPr algn="just"/>
            <a:endParaRPr lang="es-MX" dirty="0"/>
          </a:p>
          <a:p>
            <a:pPr marL="0" indent="0" algn="just">
              <a:buNone/>
            </a:pPr>
            <a:endParaRPr lang="es-MX" dirty="0"/>
          </a:p>
        </p:txBody>
      </p:sp>
    </p:spTree>
    <p:extLst>
      <p:ext uri="{BB962C8B-B14F-4D97-AF65-F5344CB8AC3E}">
        <p14:creationId xmlns:p14="http://schemas.microsoft.com/office/powerpoint/2010/main" val="2009237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2" y="0"/>
            <a:ext cx="9905998" cy="1027402"/>
          </a:xfrm>
        </p:spPr>
        <p:txBody>
          <a:bodyPr>
            <a:normAutofit/>
          </a:bodyPr>
          <a:lstStyle/>
          <a:p>
            <a:pPr algn="ctr"/>
            <a:r>
              <a:rPr lang="es-MX" sz="2800" b="1" dirty="0"/>
              <a:t>Sistemas </a:t>
            </a:r>
            <a:r>
              <a:rPr lang="es-MX" sz="2400" b="1" dirty="0"/>
              <a:t>integradores</a:t>
            </a:r>
            <a:r>
              <a:rPr lang="es-MX" sz="2800" b="1" dirty="0"/>
              <a:t> de la </a:t>
            </a:r>
            <a:br>
              <a:rPr lang="es-MX" sz="2800" b="1" dirty="0"/>
            </a:br>
            <a:r>
              <a:rPr lang="es-MX" sz="2400" b="1" dirty="0"/>
              <a:t>administración</a:t>
            </a:r>
            <a:r>
              <a:rPr lang="es-MX" sz="2800" b="1" dirty="0"/>
              <a:t> de la empresa</a:t>
            </a:r>
            <a:endParaRPr lang="es-MX" sz="2800" dirty="0"/>
          </a:p>
        </p:txBody>
      </p:sp>
      <p:sp>
        <p:nvSpPr>
          <p:cNvPr id="3" name="Marcador de contenido 2"/>
          <p:cNvSpPr>
            <a:spLocks noGrp="1"/>
          </p:cNvSpPr>
          <p:nvPr>
            <p:ph idx="1"/>
          </p:nvPr>
        </p:nvSpPr>
        <p:spPr>
          <a:xfrm>
            <a:off x="1141412" y="1219200"/>
            <a:ext cx="9905999" cy="5218176"/>
          </a:xfrm>
        </p:spPr>
        <p:txBody>
          <a:bodyPr>
            <a:normAutofit/>
          </a:bodyPr>
          <a:lstStyle/>
          <a:p>
            <a:pPr algn="just"/>
            <a:r>
              <a:rPr lang="es-MX" dirty="0" smtClean="0"/>
              <a:t>Mejoras y mantenimiento del ERP. Cualquier proyecto de implementación de un ERP puede ser mejorado una vez puesto en operación, por lo que es importante tener una estrategia para la salida de la empresa que implanta y pasar la estafeta a un equipo local capaz de mantener y mejorar el sistema instalado.</a:t>
            </a:r>
          </a:p>
          <a:p>
            <a:pPr marL="0" indent="0" algn="just">
              <a:buNone/>
            </a:pPr>
            <a:endParaRPr lang="es-MX" dirty="0"/>
          </a:p>
          <a:p>
            <a:pPr algn="just"/>
            <a:endParaRPr lang="es-MX" dirty="0"/>
          </a:p>
          <a:p>
            <a:pPr marL="0" indent="0" algn="just">
              <a:buNone/>
            </a:pPr>
            <a:endParaRPr lang="es-MX" dirty="0"/>
          </a:p>
        </p:txBody>
      </p:sp>
    </p:spTree>
    <p:extLst>
      <p:ext uri="{BB962C8B-B14F-4D97-AF65-F5344CB8AC3E}">
        <p14:creationId xmlns:p14="http://schemas.microsoft.com/office/powerpoint/2010/main" val="3461971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t>Introducción</a:t>
            </a:r>
            <a:endParaRPr lang="es-MX" dirty="0"/>
          </a:p>
        </p:txBody>
      </p:sp>
      <p:sp>
        <p:nvSpPr>
          <p:cNvPr id="3" name="Marcador de contenido 2"/>
          <p:cNvSpPr>
            <a:spLocks noGrp="1"/>
          </p:cNvSpPr>
          <p:nvPr>
            <p:ph idx="1"/>
          </p:nvPr>
        </p:nvSpPr>
        <p:spPr/>
        <p:txBody>
          <a:bodyPr>
            <a:normAutofit fontScale="92500"/>
          </a:bodyPr>
          <a:lstStyle/>
          <a:p>
            <a:pPr marL="0" indent="0" algn="ctr">
              <a:buNone/>
            </a:pPr>
            <a:r>
              <a:rPr lang="es-MX" b="1" dirty="0" smtClean="0"/>
              <a:t>¿Por qué estudiar los sistemas y las tecnologías de información en los negocios?</a:t>
            </a:r>
          </a:p>
          <a:p>
            <a:pPr marL="0" indent="0">
              <a:buNone/>
            </a:pPr>
            <a:endParaRPr lang="es-MX" dirty="0"/>
          </a:p>
          <a:p>
            <a:pPr marL="0" indent="0">
              <a:buNone/>
            </a:pPr>
            <a:r>
              <a:rPr lang="es-MX" dirty="0" smtClean="0"/>
              <a:t>La respuesta es que son una nueva herramienta presente en las organizaciones, que se suma a otras áreas como las finanzas, la contabilidad, recursos humanos, la logística y las operaciones; además, de comprenderlas, </a:t>
            </a:r>
            <a:r>
              <a:rPr lang="es-MX" dirty="0" err="1" smtClean="0"/>
              <a:t>asi</a:t>
            </a:r>
            <a:r>
              <a:rPr lang="es-MX" dirty="0" smtClean="0"/>
              <a:t> como su uso, es de suma importancia, ya que son un componente vital en el éxito de los negocios y las organizaciones.</a:t>
            </a:r>
            <a:endParaRPr lang="es-MX" dirty="0"/>
          </a:p>
        </p:txBody>
      </p:sp>
    </p:spTree>
    <p:extLst>
      <p:ext uri="{BB962C8B-B14F-4D97-AF65-F5344CB8AC3E}">
        <p14:creationId xmlns:p14="http://schemas.microsoft.com/office/powerpoint/2010/main" val="4142368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0"/>
            <a:ext cx="9905998" cy="1024128"/>
          </a:xfrm>
        </p:spPr>
        <p:txBody>
          <a:bodyPr>
            <a:normAutofit/>
          </a:bodyPr>
          <a:lstStyle/>
          <a:p>
            <a:pPr algn="ctr"/>
            <a:r>
              <a:rPr lang="es-MX" sz="2800" b="1" dirty="0" smtClean="0"/>
              <a:t>Sistemas integradores de la </a:t>
            </a:r>
            <a:br>
              <a:rPr lang="es-MX" sz="2800" b="1" dirty="0" smtClean="0"/>
            </a:br>
            <a:r>
              <a:rPr lang="es-MX" sz="2800" b="1" dirty="0" smtClean="0"/>
              <a:t>administración de la empresa</a:t>
            </a:r>
            <a:endParaRPr lang="es-MX" sz="2800" b="1" dirty="0"/>
          </a:p>
        </p:txBody>
      </p:sp>
      <p:sp>
        <p:nvSpPr>
          <p:cNvPr id="3" name="Marcador de contenido 2"/>
          <p:cNvSpPr>
            <a:spLocks noGrp="1"/>
          </p:cNvSpPr>
          <p:nvPr>
            <p:ph idx="1"/>
          </p:nvPr>
        </p:nvSpPr>
        <p:spPr>
          <a:xfrm>
            <a:off x="1141413" y="1572768"/>
            <a:ext cx="10319068" cy="5108448"/>
          </a:xfrm>
        </p:spPr>
        <p:txBody>
          <a:bodyPr>
            <a:normAutofit/>
          </a:bodyPr>
          <a:lstStyle/>
          <a:p>
            <a:r>
              <a:rPr lang="es-MX" dirty="0" smtClean="0"/>
              <a:t>La captura de un dato debe hacerse solo una vez en el sistema.</a:t>
            </a:r>
          </a:p>
          <a:p>
            <a:r>
              <a:rPr lang="es-MX" dirty="0" smtClean="0"/>
              <a:t>Todo dato debe tener un responsable de actualizarlo.</a:t>
            </a:r>
          </a:p>
          <a:p>
            <a:r>
              <a:rPr lang="es-MX" dirty="0" smtClean="0"/>
              <a:t>Debe haber un mecanismo de seguridad que permita consultar o hacer cambios en la información sólo a los usuarios autorizados.</a:t>
            </a:r>
          </a:p>
          <a:p>
            <a:r>
              <a:rPr lang="es-MX" dirty="0" smtClean="0"/>
              <a:t>Debe existir un mecanismo de respaldo que permita recuperar la información en momento de fallas.</a:t>
            </a:r>
          </a:p>
          <a:p>
            <a:r>
              <a:rPr lang="es-MX" dirty="0" smtClean="0"/>
              <a:t>El sistema debe tener un registro de las personas o programas que han consultado o alertado un dato.</a:t>
            </a:r>
            <a:endParaRPr lang="es-MX" dirty="0"/>
          </a:p>
        </p:txBody>
      </p:sp>
    </p:spTree>
    <p:extLst>
      <p:ext uri="{BB962C8B-B14F-4D97-AF65-F5344CB8AC3E}">
        <p14:creationId xmlns:p14="http://schemas.microsoft.com/office/powerpoint/2010/main" val="34414787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31685" y="1696694"/>
            <a:ext cx="9905998" cy="2645728"/>
          </a:xfrm>
        </p:spPr>
        <p:txBody>
          <a:bodyPr>
            <a:noAutofit/>
          </a:bodyPr>
          <a:lstStyle/>
          <a:p>
            <a:pPr algn="ctr"/>
            <a:r>
              <a:rPr lang="es-MX" sz="23900" dirty="0" smtClean="0"/>
              <a:t>ERP</a:t>
            </a:r>
            <a:endParaRPr lang="es-MX" sz="23900" dirty="0"/>
          </a:p>
        </p:txBody>
      </p:sp>
      <p:sp>
        <p:nvSpPr>
          <p:cNvPr id="4" name="Rectángulo 3"/>
          <p:cNvSpPr/>
          <p:nvPr/>
        </p:nvSpPr>
        <p:spPr>
          <a:xfrm>
            <a:off x="3865727" y="4080812"/>
            <a:ext cx="4237914" cy="523220"/>
          </a:xfrm>
          <a:prstGeom prst="rect">
            <a:avLst/>
          </a:prstGeom>
        </p:spPr>
        <p:txBody>
          <a:bodyPr wrap="square">
            <a:spAutoFit/>
          </a:bodyPr>
          <a:lstStyle/>
          <a:p>
            <a:r>
              <a:rPr lang="es-MX" sz="2800" dirty="0" err="1" smtClean="0"/>
              <a:t>Enterprice</a:t>
            </a:r>
            <a:r>
              <a:rPr lang="es-MX" sz="2800" dirty="0" smtClean="0"/>
              <a:t> </a:t>
            </a:r>
            <a:r>
              <a:rPr lang="es-MX" sz="2800" dirty="0" err="1" smtClean="0"/>
              <a:t>Resource</a:t>
            </a:r>
            <a:r>
              <a:rPr lang="es-MX" sz="2800" dirty="0" smtClean="0"/>
              <a:t> </a:t>
            </a:r>
            <a:r>
              <a:rPr lang="es-MX" sz="2800" dirty="0" err="1" smtClean="0"/>
              <a:t>Planning</a:t>
            </a:r>
            <a:endParaRPr lang="es-MX" sz="2800" dirty="0"/>
          </a:p>
        </p:txBody>
      </p:sp>
    </p:spTree>
    <p:extLst>
      <p:ext uri="{BB962C8B-B14F-4D97-AF65-F5344CB8AC3E}">
        <p14:creationId xmlns:p14="http://schemas.microsoft.com/office/powerpoint/2010/main" val="26698616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2" y="228374"/>
            <a:ext cx="9905998" cy="1051786"/>
          </a:xfrm>
        </p:spPr>
        <p:txBody>
          <a:bodyPr>
            <a:normAutofit fontScale="90000"/>
          </a:bodyPr>
          <a:lstStyle/>
          <a:p>
            <a:pPr algn="ctr"/>
            <a:r>
              <a:rPr lang="es-MX" b="1" dirty="0"/>
              <a:t>Sistemas integradores de la </a:t>
            </a:r>
            <a:br>
              <a:rPr lang="es-MX" b="1" dirty="0"/>
            </a:br>
            <a:r>
              <a:rPr lang="es-MX" b="1" dirty="0"/>
              <a:t>administración de la empresa</a:t>
            </a:r>
            <a:endParaRPr lang="es-MX" dirty="0"/>
          </a:p>
        </p:txBody>
      </p:sp>
      <p:sp>
        <p:nvSpPr>
          <p:cNvPr id="3" name="Marcador de contenido 2"/>
          <p:cNvSpPr>
            <a:spLocks noGrp="1"/>
          </p:cNvSpPr>
          <p:nvPr>
            <p:ph idx="1"/>
          </p:nvPr>
        </p:nvSpPr>
        <p:spPr/>
        <p:txBody>
          <a:bodyPr/>
          <a:lstStyle/>
          <a:p>
            <a:pPr marL="0" indent="0" algn="just">
              <a:buNone/>
            </a:pPr>
            <a:r>
              <a:rPr lang="es-MX" dirty="0" smtClean="0"/>
              <a:t>Un sistema integrador de la administración de la empresa (ERP, </a:t>
            </a:r>
            <a:r>
              <a:rPr lang="es-MX" dirty="0" err="1" smtClean="0"/>
              <a:t>enterprice</a:t>
            </a:r>
            <a:r>
              <a:rPr lang="es-MX" dirty="0" smtClean="0"/>
              <a:t> </a:t>
            </a:r>
            <a:r>
              <a:rPr lang="es-MX" dirty="0" err="1" smtClean="0"/>
              <a:t>resource</a:t>
            </a:r>
            <a:r>
              <a:rPr lang="es-MX" dirty="0" smtClean="0"/>
              <a:t> </a:t>
            </a:r>
            <a:r>
              <a:rPr lang="es-MX" dirty="0" err="1" smtClean="0"/>
              <a:t>planning</a:t>
            </a:r>
            <a:r>
              <a:rPr lang="es-MX" dirty="0" smtClean="0"/>
              <a:t>), es una plataforma tecnológica que incorpora, uniforma e integra los procesos operativos y no operativos de una organización. Son sistemas modulares, es decir, se instalan y se ponen en operación en etapas y por componentes, donde el objetivo es tener una empresa con todos sus procesos realizados a través del ERP.</a:t>
            </a:r>
            <a:endParaRPr lang="es-MX" dirty="0"/>
          </a:p>
        </p:txBody>
      </p:sp>
    </p:spTree>
    <p:extLst>
      <p:ext uri="{BB962C8B-B14F-4D97-AF65-F5344CB8AC3E}">
        <p14:creationId xmlns:p14="http://schemas.microsoft.com/office/powerpoint/2010/main" val="7856420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143030"/>
            <a:ext cx="9905998" cy="978634"/>
          </a:xfrm>
        </p:spPr>
        <p:txBody>
          <a:bodyPr>
            <a:normAutofit/>
          </a:bodyPr>
          <a:lstStyle/>
          <a:p>
            <a:pPr algn="ctr"/>
            <a:r>
              <a:rPr lang="es-MX" sz="2800" b="1" dirty="0"/>
              <a:t>Sistemas integradores de la </a:t>
            </a:r>
            <a:br>
              <a:rPr lang="es-MX" sz="2800" b="1" dirty="0"/>
            </a:br>
            <a:r>
              <a:rPr lang="es-MX" sz="2800" b="1" dirty="0"/>
              <a:t>administración de la empresa</a:t>
            </a:r>
            <a:endParaRPr lang="es-MX" sz="2800" dirty="0"/>
          </a:p>
        </p:txBody>
      </p:sp>
      <p:sp>
        <p:nvSpPr>
          <p:cNvPr id="3" name="Marcador de contenido 2"/>
          <p:cNvSpPr>
            <a:spLocks noGrp="1"/>
          </p:cNvSpPr>
          <p:nvPr>
            <p:ph idx="1"/>
          </p:nvPr>
        </p:nvSpPr>
        <p:spPr>
          <a:xfrm>
            <a:off x="1141412" y="1426464"/>
            <a:ext cx="9905999" cy="4754880"/>
          </a:xfrm>
        </p:spPr>
        <p:txBody>
          <a:bodyPr>
            <a:normAutofit/>
          </a:bodyPr>
          <a:lstStyle/>
          <a:p>
            <a:pPr marL="0" indent="0">
              <a:buNone/>
            </a:pPr>
            <a:r>
              <a:rPr lang="es-MX" dirty="0" smtClean="0">
                <a:solidFill>
                  <a:schemeClr val="accent2">
                    <a:lumMod val="75000"/>
                  </a:schemeClr>
                </a:solidFill>
              </a:rPr>
              <a:t>En los años 70´s</a:t>
            </a:r>
          </a:p>
          <a:p>
            <a:r>
              <a:rPr lang="es-MX" dirty="0" smtClean="0"/>
              <a:t>MRP</a:t>
            </a:r>
            <a:r>
              <a:rPr lang="es-MX" dirty="0"/>
              <a:t>, material </a:t>
            </a:r>
            <a:r>
              <a:rPr lang="es-MX" dirty="0" err="1"/>
              <a:t>requiriment</a:t>
            </a:r>
            <a:r>
              <a:rPr lang="es-MX" dirty="0"/>
              <a:t> </a:t>
            </a:r>
            <a:r>
              <a:rPr lang="es-MX" dirty="0" err="1" smtClean="0"/>
              <a:t>planning</a:t>
            </a:r>
            <a:r>
              <a:rPr lang="es-MX" dirty="0" smtClean="0"/>
              <a:t>. Soporte a las tareas de producción.</a:t>
            </a:r>
          </a:p>
          <a:p>
            <a:pPr marL="0" indent="0">
              <a:buNone/>
            </a:pPr>
            <a:r>
              <a:rPr lang="es-MX" dirty="0" smtClean="0">
                <a:solidFill>
                  <a:schemeClr val="accent2">
                    <a:lumMod val="75000"/>
                  </a:schemeClr>
                </a:solidFill>
              </a:rPr>
              <a:t>En los años 80´s</a:t>
            </a:r>
          </a:p>
          <a:p>
            <a:r>
              <a:rPr lang="es-MX" dirty="0" smtClean="0"/>
              <a:t>MRPII, incorpora el control de la planta así como actividades de la distribución de los productos terminados.</a:t>
            </a:r>
          </a:p>
          <a:p>
            <a:pPr marL="0" indent="0">
              <a:buNone/>
            </a:pPr>
            <a:r>
              <a:rPr lang="es-MX" dirty="0" smtClean="0">
                <a:solidFill>
                  <a:schemeClr val="accent2">
                    <a:lumMod val="75000"/>
                  </a:schemeClr>
                </a:solidFill>
              </a:rPr>
              <a:t>En los años 90´s</a:t>
            </a:r>
          </a:p>
          <a:p>
            <a:pPr marL="0" indent="0">
              <a:buNone/>
            </a:pPr>
            <a:r>
              <a:rPr lang="es-MX" dirty="0" smtClean="0"/>
              <a:t>Surgen los ERP en los cuales se agregaron módulos de áreas como finanzas, contabilidad, recursos humanos y las funciones de los predecesores referentes a la gestión de la producción-</a:t>
            </a:r>
          </a:p>
          <a:p>
            <a:endParaRPr lang="es-MX" dirty="0" smtClean="0"/>
          </a:p>
          <a:p>
            <a:endParaRPr lang="es-MX" dirty="0" smtClean="0"/>
          </a:p>
          <a:p>
            <a:endParaRPr lang="es-MX" dirty="0"/>
          </a:p>
        </p:txBody>
      </p:sp>
    </p:spTree>
    <p:extLst>
      <p:ext uri="{BB962C8B-B14F-4D97-AF65-F5344CB8AC3E}">
        <p14:creationId xmlns:p14="http://schemas.microsoft.com/office/powerpoint/2010/main" val="30438927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43877" y="191798"/>
            <a:ext cx="9905998" cy="1015210"/>
          </a:xfrm>
        </p:spPr>
        <p:txBody>
          <a:bodyPr>
            <a:normAutofit/>
          </a:bodyPr>
          <a:lstStyle/>
          <a:p>
            <a:pPr algn="ctr"/>
            <a:r>
              <a:rPr lang="es-MX" sz="3200" b="1" dirty="0"/>
              <a:t>Sistemas integradores de la </a:t>
            </a:r>
            <a:br>
              <a:rPr lang="es-MX" sz="3200" b="1" dirty="0"/>
            </a:br>
            <a:r>
              <a:rPr lang="es-MX" sz="2800" b="1" dirty="0"/>
              <a:t>administración</a:t>
            </a:r>
            <a:r>
              <a:rPr lang="es-MX" sz="3200" b="1" dirty="0"/>
              <a:t> de la empresa</a:t>
            </a:r>
            <a:endParaRPr lang="es-MX" sz="3200" dirty="0"/>
          </a:p>
        </p:txBody>
      </p:sp>
      <p:sp>
        <p:nvSpPr>
          <p:cNvPr id="3" name="Marcador de contenido 2"/>
          <p:cNvSpPr>
            <a:spLocks noGrp="1"/>
          </p:cNvSpPr>
          <p:nvPr>
            <p:ph idx="1"/>
          </p:nvPr>
        </p:nvSpPr>
        <p:spPr>
          <a:xfrm>
            <a:off x="1043876" y="2231136"/>
            <a:ext cx="9905999" cy="2987041"/>
          </a:xfrm>
        </p:spPr>
        <p:txBody>
          <a:bodyPr/>
          <a:lstStyle/>
          <a:p>
            <a:pPr marL="0" indent="0" algn="just">
              <a:buNone/>
            </a:pPr>
            <a:r>
              <a:rPr lang="es-MX" dirty="0" smtClean="0"/>
              <a:t>A finales de la década de los noventa y principios de este nuevo milenio surge lo que se conoce como ERPII, el cual incorpora módulos de atención con entidades externas de la empresa como proveedores y clientes. </a:t>
            </a:r>
          </a:p>
          <a:p>
            <a:pPr marL="0" indent="0" algn="just">
              <a:buNone/>
            </a:pPr>
            <a:r>
              <a:rPr lang="es-MX" dirty="0" smtClean="0"/>
              <a:t>Estos ERPII de ultima generación funcionan bajo la plataforma de </a:t>
            </a:r>
            <a:r>
              <a:rPr lang="es-MX" dirty="0" err="1" smtClean="0"/>
              <a:t>intenet</a:t>
            </a:r>
            <a:r>
              <a:rPr lang="es-MX" dirty="0" smtClean="0"/>
              <a:t>, navegadores y protocolos de comunicación, lo que los hace muy fáciles de instalar y con costos significativamente reducidos.</a:t>
            </a:r>
            <a:endParaRPr lang="es-MX" dirty="0"/>
          </a:p>
        </p:txBody>
      </p:sp>
    </p:spTree>
    <p:extLst>
      <p:ext uri="{BB962C8B-B14F-4D97-AF65-F5344CB8AC3E}">
        <p14:creationId xmlns:p14="http://schemas.microsoft.com/office/powerpoint/2010/main" val="106278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MX" sz="3200" dirty="0" smtClean="0"/>
              <a:t>VENTAJAS DE UN ERP DE ULTIMA GENERACIÓN</a:t>
            </a:r>
            <a:endParaRPr lang="es-MX" sz="3200" dirty="0"/>
          </a:p>
        </p:txBody>
      </p:sp>
      <p:sp>
        <p:nvSpPr>
          <p:cNvPr id="3" name="Marcador de contenido 2"/>
          <p:cNvSpPr>
            <a:spLocks noGrp="1"/>
          </p:cNvSpPr>
          <p:nvPr>
            <p:ph idx="1"/>
          </p:nvPr>
        </p:nvSpPr>
        <p:spPr>
          <a:xfrm>
            <a:off x="1141413" y="2578671"/>
            <a:ext cx="9905999" cy="3541714"/>
          </a:xfrm>
        </p:spPr>
        <p:txBody>
          <a:bodyPr/>
          <a:lstStyle/>
          <a:p>
            <a:pPr marL="457200" indent="-457200">
              <a:buFont typeface="+mj-lt"/>
              <a:buAutoNum type="arabicPeriod"/>
            </a:pPr>
            <a:r>
              <a:rPr lang="es-MX" dirty="0" smtClean="0"/>
              <a:t>No solo apoyan y optimizan los recursos internos de una empresa, sino que comparten la información con empresas vinculadas.</a:t>
            </a:r>
          </a:p>
          <a:p>
            <a:pPr marL="457200" indent="-457200">
              <a:buFont typeface="+mj-lt"/>
              <a:buAutoNum type="arabicPeriod"/>
            </a:pPr>
            <a:r>
              <a:rPr lang="es-MX" dirty="0" smtClean="0"/>
              <a:t>Los nuevos ERP amplían sus funciones, incluso aquellas mas especificas de industria individuales.</a:t>
            </a:r>
          </a:p>
          <a:p>
            <a:pPr marL="457200" indent="-457200">
              <a:buFont typeface="+mj-lt"/>
              <a:buAutoNum type="arabicPeriod"/>
            </a:pPr>
            <a:r>
              <a:rPr lang="es-MX" dirty="0" smtClean="0"/>
              <a:t>Tecnológicamente se basan en los protocolos de comunicación de internet.</a:t>
            </a:r>
            <a:endParaRPr lang="es-MX" dirty="0"/>
          </a:p>
        </p:txBody>
      </p:sp>
    </p:spTree>
    <p:extLst>
      <p:ext uri="{BB962C8B-B14F-4D97-AF65-F5344CB8AC3E}">
        <p14:creationId xmlns:p14="http://schemas.microsoft.com/office/powerpoint/2010/main" val="1397065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460022"/>
            <a:ext cx="9905998" cy="637258"/>
          </a:xfrm>
        </p:spPr>
        <p:txBody>
          <a:bodyPr>
            <a:normAutofit/>
          </a:bodyPr>
          <a:lstStyle/>
          <a:p>
            <a:pPr algn="ctr"/>
            <a:r>
              <a:rPr lang="es-MX" sz="3200" dirty="0"/>
              <a:t>VENTAJAS DE UN ERP DE ULTIMA GENERACIÓN</a:t>
            </a:r>
          </a:p>
        </p:txBody>
      </p:sp>
      <p:sp>
        <p:nvSpPr>
          <p:cNvPr id="3" name="Marcador de contenido 2"/>
          <p:cNvSpPr>
            <a:spLocks noGrp="1"/>
          </p:cNvSpPr>
          <p:nvPr>
            <p:ph idx="1"/>
          </p:nvPr>
        </p:nvSpPr>
        <p:spPr>
          <a:xfrm>
            <a:off x="1141412" y="1511808"/>
            <a:ext cx="9905999" cy="4791456"/>
          </a:xfrm>
        </p:spPr>
        <p:txBody>
          <a:bodyPr>
            <a:normAutofit fontScale="92500"/>
          </a:bodyPr>
          <a:lstStyle/>
          <a:p>
            <a:pPr marL="0" indent="0" algn="just">
              <a:buNone/>
            </a:pPr>
            <a:r>
              <a:rPr lang="es-MX" dirty="0" smtClean="0"/>
              <a:t>Tener los sistemas informáticos integrados permite que las empresas opten por una mejora en la calidad y cantidad de la información disponible, </a:t>
            </a:r>
            <a:r>
              <a:rPr lang="es-MX" dirty="0" err="1" smtClean="0"/>
              <a:t>asi</a:t>
            </a:r>
            <a:r>
              <a:rPr lang="es-MX" dirty="0" smtClean="0"/>
              <a:t> como en los procesos de negocio.</a:t>
            </a:r>
          </a:p>
          <a:p>
            <a:pPr marL="0" indent="0" algn="just">
              <a:buNone/>
            </a:pPr>
            <a:r>
              <a:rPr lang="es-MX" dirty="0" smtClean="0"/>
              <a:t>Algunos de los principales.</a:t>
            </a:r>
          </a:p>
          <a:p>
            <a:pPr marL="0" indent="0" algn="just">
              <a:buNone/>
            </a:pPr>
            <a:endParaRPr lang="es-MX" dirty="0" smtClean="0"/>
          </a:p>
          <a:p>
            <a:pPr algn="just"/>
            <a:r>
              <a:rPr lang="es-MX" dirty="0" smtClean="0"/>
              <a:t>Al tener todos los sistemas de los diferentes departamentos integrados se logra una visión global de la operación de la empresa.</a:t>
            </a:r>
          </a:p>
          <a:p>
            <a:pPr algn="just"/>
            <a:r>
              <a:rPr lang="es-MX" dirty="0" smtClean="0"/>
              <a:t>Los procesos de la cadena de suministro y producción, al estar automatizados, harán que la empresa tenga flexibilidad  de tener información relevante, actualizada e inmediata del estado de los eventos que vinculan al cliente con la empresa.</a:t>
            </a:r>
          </a:p>
          <a:p>
            <a:pPr algn="just"/>
            <a:endParaRPr lang="es-MX" dirty="0"/>
          </a:p>
        </p:txBody>
      </p:sp>
    </p:spTree>
    <p:extLst>
      <p:ext uri="{BB962C8B-B14F-4D97-AF65-F5344CB8AC3E}">
        <p14:creationId xmlns:p14="http://schemas.microsoft.com/office/powerpoint/2010/main" val="26277671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TM04033919[[fn=Circuito]]</Template>
  <TotalTime>132</TotalTime>
  <Words>1215</Words>
  <Application>Microsoft Office PowerPoint</Application>
  <PresentationFormat>Panorámica</PresentationFormat>
  <Paragraphs>65</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Trebuchet MS</vt:lpstr>
      <vt:lpstr>Tw Cen MT</vt:lpstr>
      <vt:lpstr>Circuito</vt:lpstr>
      <vt:lpstr>Sistemas integradores ERP</vt:lpstr>
      <vt:lpstr>Introducción</vt:lpstr>
      <vt:lpstr>Sistemas integradores de la  administración de la empresa</vt:lpstr>
      <vt:lpstr>ERP</vt:lpstr>
      <vt:lpstr>Sistemas integradores de la  administración de la empresa</vt:lpstr>
      <vt:lpstr>Sistemas integradores de la  administración de la empresa</vt:lpstr>
      <vt:lpstr>Sistemas integradores de la  administración de la empresa</vt:lpstr>
      <vt:lpstr>VENTAJAS DE UN ERP DE ULTIMA GENERACIÓN</vt:lpstr>
      <vt:lpstr>VENTAJAS DE UN ERP DE ULTIMA GENERACIÓN</vt:lpstr>
      <vt:lpstr>VENTAJAS DE UN ERP DE ULTIMA GENERACIÓN</vt:lpstr>
      <vt:lpstr>Sistemas integradores de la  administración de la empresa</vt:lpstr>
      <vt:lpstr>Sistemas integradores de la  administración de la empresa</vt:lpstr>
      <vt:lpstr>Sistemas integradores de la  administración de la empresa</vt:lpstr>
      <vt:lpstr>Sistemas integradores de la  administración de la empresa</vt:lpstr>
      <vt:lpstr>Sistemas integradores de la  administración de la empresa</vt:lpstr>
    </vt:vector>
  </TitlesOfParts>
  <Company>TuSoft.org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integradores ERP</dc:title>
  <dc:creator>Personal</dc:creator>
  <cp:lastModifiedBy>Personal</cp:lastModifiedBy>
  <cp:revision>15</cp:revision>
  <dcterms:created xsi:type="dcterms:W3CDTF">2015-09-21T03:16:54Z</dcterms:created>
  <dcterms:modified xsi:type="dcterms:W3CDTF">2015-09-21T05:29:03Z</dcterms:modified>
</cp:coreProperties>
</file>