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10/13/2015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3.2 METODOLOGIAS  DE CONSTRUCCION</a:t>
            </a:r>
            <a:endParaRPr lang="es-MX" dirty="0"/>
          </a:p>
        </p:txBody>
      </p:sp>
    </p:spTree>
    <p:extLst>
      <p:ext uri="{BB962C8B-B14F-4D97-AF65-F5344CB8AC3E}">
        <p14:creationId xmlns:p14="http://schemas.microsoft.com/office/powerpoint/2010/main" val="166611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METODOLOGÍA METHONTOLOGY.</a:t>
            </a:r>
            <a:endParaRPr lang="es-MX" dirty="0"/>
          </a:p>
        </p:txBody>
      </p:sp>
      <p:sp>
        <p:nvSpPr>
          <p:cNvPr id="3" name="Marcador de contenido 2"/>
          <p:cNvSpPr>
            <a:spLocks noGrp="1"/>
          </p:cNvSpPr>
          <p:nvPr>
            <p:ph idx="1"/>
          </p:nvPr>
        </p:nvSpPr>
        <p:spPr>
          <a:xfrm>
            <a:off x="1852863" y="2133600"/>
            <a:ext cx="9651749" cy="3777622"/>
          </a:xfrm>
        </p:spPr>
        <p:txBody>
          <a:bodyPr>
            <a:normAutofit lnSpcReduction="10000"/>
          </a:bodyPr>
          <a:lstStyle/>
          <a:p>
            <a:r>
              <a:rPr lang="es-MX" dirty="0"/>
              <a:t>Es una metodología creada en el Laboratorio de Inteligencia Artificial de la Universidad Técnica de Madrid. La creación de la ontología puede empezar desde cero o en base a la reutilización de otras existentes. </a:t>
            </a:r>
            <a:r>
              <a:rPr lang="es-MX" dirty="0" err="1"/>
              <a:t>Methontology</a:t>
            </a:r>
            <a:r>
              <a:rPr lang="es-MX" dirty="0"/>
              <a:t> incluye la identificación del proceso de desarrollo de la ontología (calendario, control, aseguramiento de calidad, adquisición de conocimiento), un ciclo de vida basado en la evolución de prototipos, para la cual sigue los pasos </a:t>
            </a:r>
            <a:r>
              <a:rPr lang="es-MX" dirty="0" smtClean="0"/>
              <a:t>definidos</a:t>
            </a:r>
          </a:p>
          <a:p>
            <a:r>
              <a:rPr lang="es-MX" dirty="0"/>
              <a:t>Especificación.- Definir el alcance y granularidad de la ontología.</a:t>
            </a:r>
          </a:p>
          <a:p>
            <a:r>
              <a:rPr lang="es-MX" dirty="0"/>
              <a:t>Conceptualización.- Permite organizar y estructurar el conocimiento adquirido mediante tablas, lenguaje UML, jerarquías etc.</a:t>
            </a:r>
          </a:p>
          <a:p>
            <a:r>
              <a:rPr lang="es-MX" dirty="0"/>
              <a:t>Implementación.- Representa la formalización de la ontología, es decir pasar la conceptualización de la ontología a un lenguaje como RDF, OWL, etc</a:t>
            </a:r>
            <a:r>
              <a:rPr lang="es-MX" dirty="0" smtClean="0"/>
              <a:t>.</a:t>
            </a:r>
          </a:p>
          <a:p>
            <a:r>
              <a:rPr lang="es-MX" dirty="0"/>
              <a:t>Evaluación.- Comprobar el funcionamiento de la ontología.</a:t>
            </a:r>
          </a:p>
          <a:p>
            <a:endParaRPr lang="es-MX" dirty="0"/>
          </a:p>
        </p:txBody>
      </p:sp>
    </p:spTree>
    <p:extLst>
      <p:ext uri="{BB962C8B-B14F-4D97-AF65-F5344CB8AC3E}">
        <p14:creationId xmlns:p14="http://schemas.microsoft.com/office/powerpoint/2010/main" val="159598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INTRODUCCION</a:t>
            </a:r>
            <a:endParaRPr lang="es-MX" dirty="0"/>
          </a:p>
        </p:txBody>
      </p:sp>
      <p:sp>
        <p:nvSpPr>
          <p:cNvPr id="3" name="Marcador de contenido 2"/>
          <p:cNvSpPr>
            <a:spLocks noGrp="1"/>
          </p:cNvSpPr>
          <p:nvPr>
            <p:ph idx="1"/>
          </p:nvPr>
        </p:nvSpPr>
        <p:spPr>
          <a:xfrm>
            <a:off x="2589212" y="2133600"/>
            <a:ext cx="8915400" cy="3777622"/>
          </a:xfrm>
        </p:spPr>
        <p:txBody>
          <a:bodyPr/>
          <a:lstStyle/>
          <a:p>
            <a:r>
              <a:rPr lang="es-MX" dirty="0"/>
              <a:t>Desde el comienzo de los noventa, las ontologías se convirtieron en un área de interés común para algunos grupos de investigación: de la línea de inteligencia artificial </a:t>
            </a:r>
            <a:r>
              <a:rPr lang="es-MX" dirty="0" smtClean="0"/>
              <a:t>, </a:t>
            </a:r>
            <a:r>
              <a:rPr lang="es-MX" dirty="0"/>
              <a:t>ingeniería del conocimiento </a:t>
            </a:r>
            <a:r>
              <a:rPr lang="es-MX" dirty="0" smtClean="0"/>
              <a:t>, </a:t>
            </a:r>
            <a:r>
              <a:rPr lang="es-MX" dirty="0"/>
              <a:t>procesamiento del lenguaje natural </a:t>
            </a:r>
            <a:r>
              <a:rPr lang="es-MX" dirty="0" smtClean="0"/>
              <a:t>y </a:t>
            </a:r>
            <a:r>
              <a:rPr lang="es-MX" dirty="0"/>
              <a:t>representación del conocimiento </a:t>
            </a:r>
            <a:r>
              <a:rPr lang="es-MX" dirty="0" smtClean="0"/>
              <a:t> </a:t>
            </a:r>
            <a:r>
              <a:rPr lang="es-MX" dirty="0"/>
              <a:t>entre otros. De manera más reciente, la noción de ontología se ha extendido a áreas tales como: integración inteligente de información desde orígenes heterogéneos </a:t>
            </a:r>
            <a:r>
              <a:rPr lang="es-MX" dirty="0" smtClean="0"/>
              <a:t>, </a:t>
            </a:r>
            <a:r>
              <a:rPr lang="es-MX" dirty="0"/>
              <a:t>recuperación de información </a:t>
            </a:r>
            <a:r>
              <a:rPr lang="es-MX" dirty="0" smtClean="0"/>
              <a:t> </a:t>
            </a:r>
            <a:r>
              <a:rPr lang="es-MX" dirty="0"/>
              <a:t>y la gestión del conocimiento </a:t>
            </a:r>
            <a:r>
              <a:rPr lang="es-MX" dirty="0" smtClean="0"/>
              <a:t>, </a:t>
            </a:r>
            <a:r>
              <a:rPr lang="es-MX" dirty="0"/>
              <a:t>incluso han llegado a abarcar el campo de los servicios Web</a:t>
            </a:r>
          </a:p>
        </p:txBody>
      </p:sp>
    </p:spTree>
    <p:extLst>
      <p:ext uri="{BB962C8B-B14F-4D97-AF65-F5344CB8AC3E}">
        <p14:creationId xmlns:p14="http://schemas.microsoft.com/office/powerpoint/2010/main" val="298963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UTILIDAD DE UNA ONTOLOGIA</a:t>
            </a:r>
            <a:endParaRPr lang="es-MX" dirty="0"/>
          </a:p>
        </p:txBody>
      </p:sp>
      <p:sp>
        <p:nvSpPr>
          <p:cNvPr id="3" name="Marcador de contenido 2"/>
          <p:cNvSpPr>
            <a:spLocks noGrp="1"/>
          </p:cNvSpPr>
          <p:nvPr>
            <p:ph idx="1"/>
          </p:nvPr>
        </p:nvSpPr>
        <p:spPr>
          <a:xfrm>
            <a:off x="2589212" y="2133600"/>
            <a:ext cx="5123030" cy="3777622"/>
          </a:xfrm>
        </p:spPr>
        <p:txBody>
          <a:bodyPr/>
          <a:lstStyle/>
          <a:p>
            <a:r>
              <a:rPr lang="es-MX" dirty="0"/>
              <a:t>Las ontologías favorecen la comunicación entre personas, organizaciones y aplicaciones porque proporcionan una comprensión común de un dominio, de modo que se eliminan confusiones conceptuales y terminológicas. Los problemas derivados de la falta de comprensión común entre personas revisten una gran importancia en la ciencia y en la tecnología.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8217" y="2133600"/>
            <a:ext cx="3084445" cy="3077410"/>
          </a:xfrm>
          <a:prstGeom prst="rect">
            <a:avLst/>
          </a:prstGeom>
        </p:spPr>
      </p:pic>
    </p:spTree>
    <p:extLst>
      <p:ext uri="{BB962C8B-B14F-4D97-AF65-F5344CB8AC3E}">
        <p14:creationId xmlns:p14="http://schemas.microsoft.com/office/powerpoint/2010/main" val="105104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UTILIDAD DE UNA ONTOLOGIA</a:t>
            </a:r>
          </a:p>
        </p:txBody>
      </p:sp>
      <p:sp>
        <p:nvSpPr>
          <p:cNvPr id="3" name="Marcador de contenido 2"/>
          <p:cNvSpPr>
            <a:spLocks noGrp="1"/>
          </p:cNvSpPr>
          <p:nvPr>
            <p:ph idx="1"/>
          </p:nvPr>
        </p:nvSpPr>
        <p:spPr>
          <a:xfrm>
            <a:off x="6160168" y="2133600"/>
            <a:ext cx="5344443" cy="3777622"/>
          </a:xfrm>
        </p:spPr>
        <p:txBody>
          <a:bodyPr>
            <a:normAutofit/>
          </a:bodyPr>
          <a:lstStyle/>
          <a:p>
            <a:r>
              <a:rPr lang="es-MX" dirty="0"/>
              <a:t>Las ontologías resultan muy útiles para facilitar el razonamiento automático, es decir, sin intervención humana. Partiendo de unas reglas de inferencia, un motor de razonamiento puede usar los datos de las ontologías para inferir conclusiones de ellos. Por ejemplo, si establecemos estas reglas: "Todos los ríos desembocan en un mar, en un océano o en un lago" y "Si el curso de un río termina en una población, esa población está junto al mar, océano o lago donde desemboca", las máquinas pueden hacer deducciones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487" y="2312820"/>
            <a:ext cx="3848100" cy="3305927"/>
          </a:xfrm>
          <a:prstGeom prst="rect">
            <a:avLst/>
          </a:prstGeom>
        </p:spPr>
      </p:pic>
    </p:spTree>
    <p:extLst>
      <p:ext uri="{BB962C8B-B14F-4D97-AF65-F5344CB8AC3E}">
        <p14:creationId xmlns:p14="http://schemas.microsoft.com/office/powerpoint/2010/main" val="137960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DISEÑO Y CREACION DE UNA ONTOLOGIA</a:t>
            </a:r>
            <a:endParaRPr lang="es-MX" dirty="0"/>
          </a:p>
        </p:txBody>
      </p:sp>
      <p:sp>
        <p:nvSpPr>
          <p:cNvPr id="3" name="Marcador de contenido 2"/>
          <p:cNvSpPr>
            <a:spLocks noGrp="1"/>
          </p:cNvSpPr>
          <p:nvPr>
            <p:ph idx="1"/>
          </p:nvPr>
        </p:nvSpPr>
        <p:spPr/>
        <p:txBody>
          <a:bodyPr>
            <a:normAutofit lnSpcReduction="10000"/>
          </a:bodyPr>
          <a:lstStyle/>
          <a:p>
            <a:r>
              <a:rPr lang="es-MX" dirty="0"/>
              <a:t>Como lo dijimos antes, no existe ni una sola forma o ni una sola </a:t>
            </a:r>
            <a:r>
              <a:rPr lang="es-MX" dirty="0" smtClean="0"/>
              <a:t>metodología </a:t>
            </a:r>
            <a:r>
              <a:rPr lang="es-MX" dirty="0"/>
              <a:t>“correcta” para desarrollar </a:t>
            </a:r>
            <a:r>
              <a:rPr lang="es-MX" dirty="0" smtClean="0"/>
              <a:t>ontologías. Aquí </a:t>
            </a:r>
            <a:r>
              <a:rPr lang="es-MX" dirty="0"/>
              <a:t>abordamos los puntos generales que deben ser tomados en </a:t>
            </a:r>
            <a:r>
              <a:rPr lang="es-MX" dirty="0" smtClean="0"/>
              <a:t>consideración </a:t>
            </a:r>
            <a:r>
              <a:rPr lang="es-MX" dirty="0"/>
              <a:t>y </a:t>
            </a:r>
            <a:r>
              <a:rPr lang="es-MX" dirty="0" smtClean="0"/>
              <a:t>uno </a:t>
            </a:r>
            <a:r>
              <a:rPr lang="es-MX" dirty="0"/>
              <a:t>de los procedimientos posibles para desarrollar una </a:t>
            </a:r>
            <a:r>
              <a:rPr lang="es-MX" dirty="0" smtClean="0"/>
              <a:t>ontología. </a:t>
            </a:r>
            <a:r>
              <a:rPr lang="es-MX" dirty="0"/>
              <a:t>Describimos un enfoque </a:t>
            </a:r>
            <a:r>
              <a:rPr lang="es-MX" dirty="0" smtClean="0"/>
              <a:t>iterativo</a:t>
            </a:r>
          </a:p>
          <a:p>
            <a:r>
              <a:rPr lang="es-MX" dirty="0"/>
              <a:t>1. No hay una forma correcta de modelar un dominio - siempre hay alternativas viables. La mejor </a:t>
            </a:r>
            <a:r>
              <a:rPr lang="es-MX" dirty="0" smtClean="0"/>
              <a:t>solución </a:t>
            </a:r>
            <a:r>
              <a:rPr lang="es-MX" dirty="0"/>
              <a:t>casi siempre depende de la </a:t>
            </a:r>
            <a:r>
              <a:rPr lang="es-MX" dirty="0" smtClean="0"/>
              <a:t>aplicación </a:t>
            </a:r>
            <a:r>
              <a:rPr lang="es-MX" dirty="0"/>
              <a:t>que tienes en mente y las extensiones que anticipas</a:t>
            </a:r>
            <a:r>
              <a:rPr lang="es-MX" dirty="0" smtClean="0"/>
              <a:t>.</a:t>
            </a:r>
          </a:p>
          <a:p>
            <a:r>
              <a:rPr lang="es-MX" dirty="0" smtClean="0"/>
              <a:t> </a:t>
            </a:r>
            <a:r>
              <a:rPr lang="es-MX" dirty="0"/>
              <a:t>2. El desarrollo de </a:t>
            </a:r>
            <a:r>
              <a:rPr lang="es-MX" dirty="0" smtClean="0"/>
              <a:t>ontologías </a:t>
            </a:r>
            <a:r>
              <a:rPr lang="es-MX" dirty="0"/>
              <a:t>es un proceso necesariamente iterativo</a:t>
            </a:r>
            <a:r>
              <a:rPr lang="es-MX" dirty="0" smtClean="0"/>
              <a:t>.</a:t>
            </a:r>
          </a:p>
          <a:p>
            <a:r>
              <a:rPr lang="es-MX" dirty="0" smtClean="0"/>
              <a:t> </a:t>
            </a:r>
            <a:r>
              <a:rPr lang="es-MX" dirty="0"/>
              <a:t>3. Los conceptos en la </a:t>
            </a:r>
            <a:r>
              <a:rPr lang="es-MX" dirty="0" smtClean="0"/>
              <a:t>ontología </a:t>
            </a:r>
            <a:r>
              <a:rPr lang="es-MX" dirty="0"/>
              <a:t>deben ser cercanos a los objetos </a:t>
            </a:r>
            <a:r>
              <a:rPr lang="es-MX" dirty="0" smtClean="0"/>
              <a:t>(físicos </a:t>
            </a:r>
            <a:r>
              <a:rPr lang="es-MX" dirty="0"/>
              <a:t>o </a:t>
            </a:r>
            <a:r>
              <a:rPr lang="es-MX" dirty="0" smtClean="0"/>
              <a:t>lógicos) </a:t>
            </a:r>
            <a:r>
              <a:rPr lang="es-MX" dirty="0"/>
              <a:t>y relaciones en tu dominio de </a:t>
            </a:r>
            <a:r>
              <a:rPr lang="es-MX" dirty="0" smtClean="0"/>
              <a:t>interés. </a:t>
            </a:r>
            <a:r>
              <a:rPr lang="es-MX" dirty="0"/>
              <a:t>Esos son muy probablemente sustantivos (objetos) o verbos (relaciones) en oraciones que describen tu dominio.</a:t>
            </a:r>
          </a:p>
        </p:txBody>
      </p:sp>
    </p:spTree>
    <p:extLst>
      <p:ext uri="{BB962C8B-B14F-4D97-AF65-F5344CB8AC3E}">
        <p14:creationId xmlns:p14="http://schemas.microsoft.com/office/powerpoint/2010/main" val="357852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METODOLOGÍA </a:t>
            </a:r>
            <a:r>
              <a:rPr lang="es-MX" dirty="0" err="1" smtClean="0"/>
              <a:t>CYc</a:t>
            </a:r>
            <a:endParaRPr lang="es-MX" dirty="0"/>
          </a:p>
        </p:txBody>
      </p:sp>
      <p:sp>
        <p:nvSpPr>
          <p:cNvPr id="3" name="Marcador de contenido 2"/>
          <p:cNvSpPr>
            <a:spLocks noGrp="1"/>
          </p:cNvSpPr>
          <p:nvPr>
            <p:ph idx="1"/>
          </p:nvPr>
        </p:nvSpPr>
        <p:spPr/>
        <p:txBody>
          <a:bodyPr/>
          <a:lstStyle/>
          <a:p>
            <a:pPr marL="0" indent="0">
              <a:buNone/>
            </a:pPr>
            <a:r>
              <a:rPr lang="es-MX" b="1" dirty="0" err="1"/>
              <a:t>Cyc</a:t>
            </a:r>
            <a:r>
              <a:rPr lang="es-MX" dirty="0"/>
              <a:t> (del inglés </a:t>
            </a:r>
            <a:r>
              <a:rPr lang="es-MX" dirty="0" err="1"/>
              <a:t>encyclopedia</a:t>
            </a:r>
            <a:r>
              <a:rPr lang="es-MX" dirty="0"/>
              <a:t>) es un proyecto de inteligencia artificial que intenta ensamblar una ontología comprensiva y una Base de datos de conocimiento general con el fin de permitir a las aplicaciones de inteligencia artificial realizar razonamientos del tipo humano.</a:t>
            </a:r>
            <a:endParaRPr lang="es-MX" dirty="0" smtClean="0"/>
          </a:p>
          <a:p>
            <a:pPr marL="0" indent="0">
              <a:buNone/>
            </a:pPr>
            <a:r>
              <a:rPr lang="es-MX" dirty="0"/>
              <a:t>P</a:t>
            </a:r>
            <a:r>
              <a:rPr lang="es-MX" dirty="0" smtClean="0"/>
              <a:t>ublicada </a:t>
            </a:r>
            <a:r>
              <a:rPr lang="es-MX" dirty="0"/>
              <a:t>por </a:t>
            </a:r>
            <a:r>
              <a:rPr lang="es-MX" dirty="0" err="1"/>
              <a:t>Lenat</a:t>
            </a:r>
            <a:r>
              <a:rPr lang="es-MX" dirty="0"/>
              <a:t> y </a:t>
            </a:r>
            <a:r>
              <a:rPr lang="es-MX" dirty="0" err="1"/>
              <a:t>Guha</a:t>
            </a:r>
            <a:r>
              <a:rPr lang="es-MX" dirty="0"/>
              <a:t> desde 1990 [13], en la que divulgaron algunos pasos generales para la construcción de ontologías; el primero consiste en extraer manualmente el conocimiento común que está implícito en diferentes fuentes para después, cuando se tenga suficiente conocimiento en la ontología, adquirir nuevo conocimiento común usando herramientas de procesamiento de lenguaje natural o aprendizaje computacional</a:t>
            </a:r>
          </a:p>
        </p:txBody>
      </p:sp>
    </p:spTree>
    <p:extLst>
      <p:ext uri="{BB962C8B-B14F-4D97-AF65-F5344CB8AC3E}">
        <p14:creationId xmlns:p14="http://schemas.microsoft.com/office/powerpoint/2010/main" val="420438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METODOLOGÍA DE USCHOLD Y KING </a:t>
            </a:r>
            <a:endParaRPr lang="es-MX" dirty="0"/>
          </a:p>
        </p:txBody>
      </p:sp>
      <p:sp>
        <p:nvSpPr>
          <p:cNvPr id="3" name="Marcador de contenido 2"/>
          <p:cNvSpPr>
            <a:spLocks noGrp="1"/>
          </p:cNvSpPr>
          <p:nvPr>
            <p:ph idx="1"/>
          </p:nvPr>
        </p:nvSpPr>
        <p:spPr/>
        <p:txBody>
          <a:bodyPr/>
          <a:lstStyle/>
          <a:p>
            <a:r>
              <a:rPr lang="es-MX" dirty="0" smtClean="0"/>
              <a:t>Permite </a:t>
            </a:r>
            <a:r>
              <a:rPr lang="es-MX" dirty="0"/>
              <a:t>la creación de ontologías en base a otras ya existentes. Recomienda los siguientes pasos:</a:t>
            </a:r>
          </a:p>
          <a:p>
            <a:r>
              <a:rPr lang="es-MX" dirty="0"/>
              <a:t>Identificación del propósito para el cual se construye la ontología</a:t>
            </a:r>
          </a:p>
          <a:p>
            <a:r>
              <a:rPr lang="es-MX" dirty="0"/>
              <a:t>Capturar los conceptos y las relaciones entre ellos.</a:t>
            </a:r>
          </a:p>
          <a:p>
            <a:r>
              <a:rPr lang="es-MX" dirty="0"/>
              <a:t>Codificación de la ontología</a:t>
            </a:r>
          </a:p>
          <a:p>
            <a:r>
              <a:rPr lang="es-MX" dirty="0"/>
              <a:t>Evaluación de la ontología</a:t>
            </a:r>
          </a:p>
          <a:p>
            <a:r>
              <a:rPr lang="es-MX" dirty="0"/>
              <a:t>Documentación de la ontología</a:t>
            </a:r>
          </a:p>
          <a:p>
            <a:endParaRPr lang="es-MX" dirty="0"/>
          </a:p>
        </p:txBody>
      </p:sp>
    </p:spTree>
    <p:extLst>
      <p:ext uri="{BB962C8B-B14F-4D97-AF65-F5344CB8AC3E}">
        <p14:creationId xmlns:p14="http://schemas.microsoft.com/office/powerpoint/2010/main" val="16595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METODOLOGÍA DE GRÜNINGER Y FOX</a:t>
            </a:r>
            <a:endParaRPr lang="es-MX" dirty="0"/>
          </a:p>
        </p:txBody>
      </p:sp>
      <p:sp>
        <p:nvSpPr>
          <p:cNvPr id="3" name="Marcador de contenido 2"/>
          <p:cNvSpPr>
            <a:spLocks noGrp="1"/>
          </p:cNvSpPr>
          <p:nvPr>
            <p:ph idx="1"/>
          </p:nvPr>
        </p:nvSpPr>
        <p:spPr>
          <a:xfrm>
            <a:off x="2141621" y="2157663"/>
            <a:ext cx="9345063" cy="3882190"/>
          </a:xfrm>
        </p:spPr>
        <p:txBody>
          <a:bodyPr>
            <a:normAutofit lnSpcReduction="10000"/>
          </a:bodyPr>
          <a:lstStyle/>
          <a:p>
            <a:r>
              <a:rPr lang="es-MX" dirty="0"/>
              <a:t>En esta metodología se proponen los siguientes pasos:</a:t>
            </a:r>
          </a:p>
          <a:p>
            <a:pPr>
              <a:buFont typeface="+mj-lt"/>
              <a:buAutoNum type="arabicParenR"/>
            </a:pPr>
            <a:r>
              <a:rPr lang="es-MX" dirty="0" smtClean="0"/>
              <a:t> Definición </a:t>
            </a:r>
            <a:r>
              <a:rPr lang="es-MX" dirty="0"/>
              <a:t>de los escenarios motivadores, es decir identificación de las posibles aplicaciones en las que la ontología será </a:t>
            </a:r>
            <a:r>
              <a:rPr lang="es-MX" dirty="0" smtClean="0"/>
              <a:t>usada.</a:t>
            </a:r>
          </a:p>
          <a:p>
            <a:pPr>
              <a:buFont typeface="+mj-lt"/>
              <a:buAutoNum type="arabicParenR"/>
            </a:pPr>
            <a:r>
              <a:rPr lang="es-MX" dirty="0"/>
              <a:t> Formulación de preguntas en lenguaje natural, a las que se les         denomina </a:t>
            </a:r>
            <a:r>
              <a:rPr lang="es-MX" i="1" u="sng" dirty="0"/>
              <a:t>cuestiones de competencia</a:t>
            </a:r>
            <a:r>
              <a:rPr lang="es-MX" dirty="0"/>
              <a:t>, esto con la finalidad de determinar el ámbito de la ontología</a:t>
            </a:r>
            <a:r>
              <a:rPr lang="es-MX" dirty="0" smtClean="0"/>
              <a:t>.</a:t>
            </a:r>
          </a:p>
          <a:p>
            <a:pPr>
              <a:buFont typeface="+mj-lt"/>
              <a:buAutoNum type="arabicParenR"/>
            </a:pPr>
            <a:r>
              <a:rPr lang="es-MX" dirty="0"/>
              <a:t>Especificación de la terminología, es decir en base a las preguntas realizadas en el paso anterior, se define conceptos principales, relaciones, propiedades, etc.</a:t>
            </a:r>
          </a:p>
          <a:p>
            <a:pPr>
              <a:buFont typeface="+mj-lt"/>
              <a:buAutoNum type="arabicParenR"/>
            </a:pPr>
            <a:r>
              <a:rPr lang="es-MX" dirty="0"/>
              <a:t>Formalización de las interrogantes.</a:t>
            </a:r>
          </a:p>
          <a:p>
            <a:pPr>
              <a:buFont typeface="+mj-lt"/>
              <a:buAutoNum type="arabicParenR"/>
            </a:pPr>
            <a:r>
              <a:rPr lang="es-MX" dirty="0"/>
              <a:t>Especificación de axiomas </a:t>
            </a:r>
            <a:r>
              <a:rPr lang="es-MX" dirty="0" smtClean="0"/>
              <a:t>formales</a:t>
            </a:r>
          </a:p>
          <a:p>
            <a:pPr>
              <a:buFont typeface="+mj-lt"/>
              <a:buAutoNum type="arabicParenR"/>
            </a:pPr>
            <a:r>
              <a:rPr lang="es-MX" dirty="0"/>
              <a:t>Verificación de la ontología.</a:t>
            </a:r>
          </a:p>
          <a:p>
            <a:pPr>
              <a:buFont typeface="+mj-lt"/>
              <a:buAutoNum type="arabicParenR"/>
            </a:pPr>
            <a:endParaRPr lang="es-MX" dirty="0"/>
          </a:p>
          <a:p>
            <a:pPr>
              <a:buFont typeface="+mj-lt"/>
              <a:buAutoNum type="arabicParenR"/>
            </a:pPr>
            <a:endParaRPr lang="es-MX" dirty="0" smtClean="0"/>
          </a:p>
          <a:p>
            <a:endParaRPr lang="es-MX" dirty="0"/>
          </a:p>
        </p:txBody>
      </p:sp>
    </p:spTree>
    <p:extLst>
      <p:ext uri="{BB962C8B-B14F-4D97-AF65-F5344CB8AC3E}">
        <p14:creationId xmlns:p14="http://schemas.microsoft.com/office/powerpoint/2010/main" val="67123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METODOLOGÍA ON-TO-KNOWLEDGE.</a:t>
            </a:r>
            <a:endParaRPr lang="es-MX" dirty="0"/>
          </a:p>
        </p:txBody>
      </p:sp>
      <p:sp>
        <p:nvSpPr>
          <p:cNvPr id="3" name="Marcador de contenido 2"/>
          <p:cNvSpPr>
            <a:spLocks noGrp="1"/>
          </p:cNvSpPr>
          <p:nvPr>
            <p:ph idx="1"/>
          </p:nvPr>
        </p:nvSpPr>
        <p:spPr/>
        <p:txBody>
          <a:bodyPr/>
          <a:lstStyle/>
          <a:p>
            <a:r>
              <a:rPr lang="es-MX" dirty="0"/>
              <a:t>Es un proyecto de la IST (Tecnologías de la Sociedad de la Información), mediante este proyecto se han desarrollado herramientas y métodos que soporten la administración de conocimiento, apoyado en una ontología compartible y usable.</a:t>
            </a:r>
          </a:p>
          <a:p>
            <a:r>
              <a:rPr lang="es-MX" dirty="0"/>
              <a:t>Esta metodología aplica ontologías a la información electrónica con la finalidad de mejorar la administración de conocimiento. Incluye los siguientes aspectos</a:t>
            </a:r>
          </a:p>
          <a:p>
            <a:r>
              <a:rPr lang="es-MX" dirty="0"/>
              <a:t>Identificación de metas, las cuales deberán ser cumplidas por herramientas de gestión de conocimiento.</a:t>
            </a:r>
          </a:p>
          <a:p>
            <a:r>
              <a:rPr lang="es-MX" dirty="0"/>
              <a:t>Evaluación de la ontología a partir de casos de estudio</a:t>
            </a:r>
          </a:p>
          <a:p>
            <a:endParaRPr lang="es-MX" dirty="0"/>
          </a:p>
        </p:txBody>
      </p:sp>
    </p:spTree>
    <p:extLst>
      <p:ext uri="{BB962C8B-B14F-4D97-AF65-F5344CB8AC3E}">
        <p14:creationId xmlns:p14="http://schemas.microsoft.com/office/powerpoint/2010/main" val="774087456"/>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47</TotalTime>
  <Words>747</Words>
  <Application>Microsoft Office PowerPoint</Application>
  <PresentationFormat>Panorámica</PresentationFormat>
  <Paragraphs>42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Espiral</vt:lpstr>
      <vt:lpstr>3.2 METODOLOGIAS  DE CONSTRUCCION</vt:lpstr>
      <vt:lpstr>INTRODUCCION</vt:lpstr>
      <vt:lpstr>UTILIDAD DE UNA ONTOLOGIA</vt:lpstr>
      <vt:lpstr>UTILIDAD DE UNA ONTOLOGIA</vt:lpstr>
      <vt:lpstr>DISEÑO Y CREACION DE UNA ONTOLOGIA</vt:lpstr>
      <vt:lpstr>METODOLOGÍA CYc</vt:lpstr>
      <vt:lpstr>METODOLOGÍA DE USCHOLD Y KING </vt:lpstr>
      <vt:lpstr>METODOLOGÍA DE GRÜNINGER Y FOX</vt:lpstr>
      <vt:lpstr>METODOLOGÍA ON-TO-KNOWLEDGE.</vt:lpstr>
      <vt:lpstr>METODOLOGÍA METHONTOLOGY.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 METODOLOGIAS  DE CONSTRUCCION</dc:title>
  <dc:creator>Charles</dc:creator>
  <cp:lastModifiedBy>Charles</cp:lastModifiedBy>
  <cp:revision>5</cp:revision>
  <dcterms:created xsi:type="dcterms:W3CDTF">2015-10-13T17:31:44Z</dcterms:created>
  <dcterms:modified xsi:type="dcterms:W3CDTF">2015-10-13T18:19:32Z</dcterms:modified>
</cp:coreProperties>
</file>