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0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395A1F42-5256-4874-B96D-4F16A196641E}" type="datetimeFigureOut">
              <a:rPr lang="es-MX" smtClean="0"/>
              <a:t>01/10/2015</a:t>
            </a:fld>
            <a:endParaRPr lang="es-MX"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7EDFEBFC-CB3D-4C3A-91C7-067759518F59}" type="slidenum">
              <a:rPr lang="es-MX" smtClean="0"/>
              <a:t>‹Nº›</a:t>
            </a:fld>
            <a:endParaRPr lang="es-MX"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95A1F42-5256-4874-B96D-4F16A196641E}" type="datetimeFigureOut">
              <a:rPr lang="es-MX" smtClean="0"/>
              <a:t>01/10/2015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7EDFEBFC-CB3D-4C3A-91C7-067759518F59}" type="slidenum">
              <a:rPr lang="es-MX" smtClean="0"/>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95A1F42-5256-4874-B96D-4F16A196641E}" type="datetimeFigureOut">
              <a:rPr lang="es-MX" smtClean="0"/>
              <a:t>01/10/2015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7EDFEBFC-CB3D-4C3A-91C7-067759518F59}" type="slidenum">
              <a:rPr lang="es-MX" smtClean="0"/>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395A1F42-5256-4874-B96D-4F16A196641E}" type="datetimeFigureOut">
              <a:rPr lang="es-MX" smtClean="0"/>
              <a:t>01/10/2015</a:t>
            </a:fld>
            <a:endParaRPr lang="es-MX" dirty="0"/>
          </a:p>
        </p:txBody>
      </p:sp>
      <p:sp>
        <p:nvSpPr>
          <p:cNvPr id="10" name="9 Marcador de pie de página"/>
          <p:cNvSpPr>
            <a:spLocks noGrp="1"/>
          </p:cNvSpPr>
          <p:nvPr>
            <p:ph type="ftr" sz="quarter" idx="16"/>
          </p:nvPr>
        </p:nvSpPr>
        <p:spPr/>
        <p:txBody>
          <a:bodyPr rtlCol="0"/>
          <a:lstStyle/>
          <a:p>
            <a:endParaRPr lang="es-MX" dirty="0"/>
          </a:p>
        </p:txBody>
      </p:sp>
      <p:pic>
        <p:nvPicPr>
          <p:cNvPr id="11" name="Imagen 5" descr="azul 20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1636" y="901452"/>
            <a:ext cx="104457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n 1"/>
          <p:cNvPicPr>
            <a:picLocks noChangeAspect="1" noChangeArrowheads="1"/>
          </p:cNvPicPr>
          <p:nvPr userDrawn="1"/>
        </p:nvPicPr>
        <p:blipFill>
          <a:blip r:embed="rId3">
            <a:extLst>
              <a:ext uri="{28A0092B-C50C-407E-A947-70E740481C1C}">
                <a14:useLocalDpi xmlns:a14="http://schemas.microsoft.com/office/drawing/2010/main" val="0"/>
              </a:ext>
            </a:extLst>
          </a:blip>
          <a:srcRect l="24426" t="16435" r="64307" b="71150"/>
          <a:stretch>
            <a:fillRect/>
          </a:stretch>
        </p:blipFill>
        <p:spPr bwMode="auto">
          <a:xfrm>
            <a:off x="7802081" y="3213075"/>
            <a:ext cx="13239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http://4.bp.blogspot.com/-xhHF2VLuVjw/Tb0OFfqnbRI/AAAAAAAAADk/4V9ZSWwsJj0/s1600/logo1.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51270" y="5357965"/>
            <a:ext cx="1025599" cy="768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395A1F42-5256-4874-B96D-4F16A196641E}" type="datetimeFigureOut">
              <a:rPr lang="es-MX" smtClean="0"/>
              <a:t>01/10/2015</a:t>
            </a:fld>
            <a:endParaRPr lang="es-MX"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7EDFEBFC-CB3D-4C3A-91C7-067759518F59}" type="slidenum">
              <a:rPr lang="es-MX" smtClean="0"/>
              <a:t>‹Nº›</a:t>
            </a:fld>
            <a:endParaRPr lang="es-MX"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395A1F42-5256-4874-B96D-4F16A196641E}" type="datetimeFigureOut">
              <a:rPr lang="es-MX" smtClean="0"/>
              <a:t>01/10/2015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7EDFEBFC-CB3D-4C3A-91C7-067759518F59}" type="slidenum">
              <a:rPr lang="es-MX" smtClean="0"/>
              <a:t>‹Nº›</a:t>
            </a:fld>
            <a:endParaRPr lang="es-MX"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395A1F42-5256-4874-B96D-4F16A196641E}" type="datetimeFigureOut">
              <a:rPr lang="es-MX" smtClean="0"/>
              <a:t>01/10/2015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7EDFEBFC-CB3D-4C3A-91C7-067759518F59}" type="slidenum">
              <a:rPr lang="es-MX" smtClean="0"/>
              <a:t>‹Nº›</a:t>
            </a:fld>
            <a:endParaRPr lang="es-MX"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395A1F42-5256-4874-B96D-4F16A196641E}" type="datetimeFigureOut">
              <a:rPr lang="es-MX" smtClean="0"/>
              <a:t>01/10/2015</a:t>
            </a:fld>
            <a:endParaRPr lang="es-MX" dirty="0"/>
          </a:p>
        </p:txBody>
      </p:sp>
      <p:sp>
        <p:nvSpPr>
          <p:cNvPr id="7" name="6 Marcador de número de diapositiva"/>
          <p:cNvSpPr>
            <a:spLocks noGrp="1"/>
          </p:cNvSpPr>
          <p:nvPr>
            <p:ph type="sldNum" sz="quarter" idx="11"/>
          </p:nvPr>
        </p:nvSpPr>
        <p:spPr/>
        <p:txBody>
          <a:bodyPr rtlCol="0"/>
          <a:lstStyle/>
          <a:p>
            <a:fld id="{7EDFEBFC-CB3D-4C3A-91C7-067759518F59}" type="slidenum">
              <a:rPr lang="es-MX" smtClean="0"/>
              <a:t>‹Nº›</a:t>
            </a:fld>
            <a:endParaRPr lang="es-MX" dirty="0"/>
          </a:p>
        </p:txBody>
      </p:sp>
      <p:sp>
        <p:nvSpPr>
          <p:cNvPr id="8" name="7 Marcador de pie de página"/>
          <p:cNvSpPr>
            <a:spLocks noGrp="1"/>
          </p:cNvSpPr>
          <p:nvPr>
            <p:ph type="ftr" sz="quarter" idx="12"/>
          </p:nvPr>
        </p:nvSpPr>
        <p:spPr/>
        <p:txBody>
          <a:bodyPr rtlCol="0"/>
          <a:lstStyle/>
          <a:p>
            <a:endParaRPr lang="es-MX"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95A1F42-5256-4874-B96D-4F16A196641E}" type="datetimeFigureOut">
              <a:rPr lang="es-MX" smtClean="0"/>
              <a:t>01/10/2015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7EDFEBFC-CB3D-4C3A-91C7-067759518F59}" type="slidenum">
              <a:rPr lang="es-MX" smtClean="0"/>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395A1F42-5256-4874-B96D-4F16A196641E}" type="datetimeFigureOut">
              <a:rPr lang="es-MX" smtClean="0"/>
              <a:t>01/10/2015</a:t>
            </a:fld>
            <a:endParaRPr lang="es-MX" dirty="0"/>
          </a:p>
        </p:txBody>
      </p:sp>
      <p:sp>
        <p:nvSpPr>
          <p:cNvPr id="22" name="21 Marcador de número de diapositiva"/>
          <p:cNvSpPr>
            <a:spLocks noGrp="1"/>
          </p:cNvSpPr>
          <p:nvPr>
            <p:ph type="sldNum" sz="quarter" idx="15"/>
          </p:nvPr>
        </p:nvSpPr>
        <p:spPr/>
        <p:txBody>
          <a:bodyPr rtlCol="0"/>
          <a:lstStyle/>
          <a:p>
            <a:fld id="{7EDFEBFC-CB3D-4C3A-91C7-067759518F59}" type="slidenum">
              <a:rPr lang="es-MX" smtClean="0"/>
              <a:t>‹Nº›</a:t>
            </a:fld>
            <a:endParaRPr lang="es-MX" dirty="0"/>
          </a:p>
        </p:txBody>
      </p:sp>
      <p:sp>
        <p:nvSpPr>
          <p:cNvPr id="23" name="22 Marcador de pie de página"/>
          <p:cNvSpPr>
            <a:spLocks noGrp="1"/>
          </p:cNvSpPr>
          <p:nvPr>
            <p:ph type="ftr" sz="quarter" idx="16"/>
          </p:nvPr>
        </p:nvSpPr>
        <p:spPr/>
        <p:txBody>
          <a:bodyPr rtlCol="0"/>
          <a:lstStyle/>
          <a:p>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395A1F42-5256-4874-B96D-4F16A196641E}" type="datetimeFigureOut">
              <a:rPr lang="es-MX" smtClean="0"/>
              <a:t>01/10/2015</a:t>
            </a:fld>
            <a:endParaRPr lang="es-MX" dirty="0"/>
          </a:p>
        </p:txBody>
      </p:sp>
      <p:sp>
        <p:nvSpPr>
          <p:cNvPr id="18" name="17 Marcador de número de diapositiva"/>
          <p:cNvSpPr>
            <a:spLocks noGrp="1"/>
          </p:cNvSpPr>
          <p:nvPr>
            <p:ph type="sldNum" sz="quarter" idx="11"/>
          </p:nvPr>
        </p:nvSpPr>
        <p:spPr/>
        <p:txBody>
          <a:bodyPr rtlCol="0"/>
          <a:lstStyle/>
          <a:p>
            <a:fld id="{7EDFEBFC-CB3D-4C3A-91C7-067759518F59}" type="slidenum">
              <a:rPr lang="es-MX" smtClean="0"/>
              <a:t>‹Nº›</a:t>
            </a:fld>
            <a:endParaRPr lang="es-MX" dirty="0"/>
          </a:p>
        </p:txBody>
      </p:sp>
      <p:sp>
        <p:nvSpPr>
          <p:cNvPr id="21" name="20 Marcador de pie de página"/>
          <p:cNvSpPr>
            <a:spLocks noGrp="1"/>
          </p:cNvSpPr>
          <p:nvPr>
            <p:ph type="ftr" sz="quarter" idx="12"/>
          </p:nvPr>
        </p:nvSpPr>
        <p:spPr/>
        <p:txBody>
          <a:bodyPr rtlCol="0"/>
          <a:lstStyle/>
          <a:p>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95A1F42-5256-4874-B96D-4F16A196641E}" type="datetimeFigureOut">
              <a:rPr lang="es-MX" smtClean="0"/>
              <a:t>01/10/2015</a:t>
            </a:fld>
            <a:endParaRPr lang="es-MX" dirty="0"/>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dirty="0"/>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EDFEBFC-CB3D-4C3A-91C7-067759518F59}" type="slidenum">
              <a:rPr lang="es-MX" smtClean="0"/>
              <a:t>‹Nº›</a:t>
            </a:fld>
            <a:endParaRPr lang="es-MX"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67744" y="1844824"/>
            <a:ext cx="6172200" cy="1894362"/>
          </a:xfrm>
        </p:spPr>
        <p:txBody>
          <a:bodyPr/>
          <a:lstStyle/>
          <a:p>
            <a:r>
              <a:rPr lang="es-MX" dirty="0" smtClean="0">
                <a:solidFill>
                  <a:schemeClr val="tx1"/>
                </a:solidFill>
              </a:rPr>
              <a:t>Unidad 2</a:t>
            </a:r>
            <a:br>
              <a:rPr lang="es-MX" dirty="0" smtClean="0">
                <a:solidFill>
                  <a:schemeClr val="tx1"/>
                </a:solidFill>
              </a:rPr>
            </a:br>
            <a:r>
              <a:rPr lang="es-MX" dirty="0" smtClean="0">
                <a:solidFill>
                  <a:schemeClr val="tx1"/>
                </a:solidFill>
              </a:rPr>
              <a:t>temas 2.3 y 2.4</a:t>
            </a:r>
            <a:endParaRPr lang="es-MX" dirty="0">
              <a:solidFill>
                <a:schemeClr val="tx1"/>
              </a:solidFill>
            </a:endParaRPr>
          </a:p>
        </p:txBody>
      </p:sp>
      <p:sp>
        <p:nvSpPr>
          <p:cNvPr id="3" name="2 Subtítulo"/>
          <p:cNvSpPr>
            <a:spLocks noGrp="1"/>
          </p:cNvSpPr>
          <p:nvPr>
            <p:ph type="subTitle" idx="1"/>
          </p:nvPr>
        </p:nvSpPr>
        <p:spPr>
          <a:xfrm>
            <a:off x="2286000" y="4149080"/>
            <a:ext cx="6678488" cy="2448272"/>
          </a:xfrm>
        </p:spPr>
        <p:txBody>
          <a:bodyPr>
            <a:normAutofit/>
          </a:bodyPr>
          <a:lstStyle/>
          <a:p>
            <a:endParaRPr lang="es-MX" dirty="0"/>
          </a:p>
          <a:p>
            <a:r>
              <a:rPr lang="es-MX" sz="2400" u="sng" dirty="0" smtClean="0">
                <a:solidFill>
                  <a:schemeClr val="tx1"/>
                </a:solidFill>
              </a:rPr>
              <a:t>Cruz Ledesma Josué Daniel</a:t>
            </a:r>
          </a:p>
          <a:p>
            <a:r>
              <a:rPr lang="es-MX" sz="2400" u="sng" dirty="0" smtClean="0">
                <a:solidFill>
                  <a:schemeClr val="tx1"/>
                </a:solidFill>
              </a:rPr>
              <a:t>Rodríguez Lazcano Erik Genaro</a:t>
            </a:r>
          </a:p>
          <a:p>
            <a:r>
              <a:rPr lang="es-MX" sz="2400" u="sng" dirty="0" smtClean="0">
                <a:solidFill>
                  <a:schemeClr val="tx1"/>
                </a:solidFill>
              </a:rPr>
              <a:t>Nájera Ramírez Sergio Daniel</a:t>
            </a:r>
            <a:endParaRPr lang="es-MX" sz="2400" u="sng" dirty="0">
              <a:solidFill>
                <a:schemeClr val="tx1"/>
              </a:solidFill>
            </a:endParaRPr>
          </a:p>
        </p:txBody>
      </p:sp>
      <p:pic>
        <p:nvPicPr>
          <p:cNvPr id="4" name="Imagen 5" descr="azul 2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636" y="901452"/>
            <a:ext cx="104457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
          <p:cNvPicPr>
            <a:picLocks noChangeAspect="1" noChangeArrowheads="1"/>
          </p:cNvPicPr>
          <p:nvPr/>
        </p:nvPicPr>
        <p:blipFill>
          <a:blip r:embed="rId3">
            <a:extLst>
              <a:ext uri="{28A0092B-C50C-407E-A947-70E740481C1C}">
                <a14:useLocalDpi xmlns:a14="http://schemas.microsoft.com/office/drawing/2010/main" val="0"/>
              </a:ext>
            </a:extLst>
          </a:blip>
          <a:srcRect l="24426" t="16435" r="64307" b="71150"/>
          <a:stretch>
            <a:fillRect/>
          </a:stretch>
        </p:blipFill>
        <p:spPr bwMode="auto">
          <a:xfrm>
            <a:off x="7802081" y="3213075"/>
            <a:ext cx="13239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4.bp.blogspot.com/-xhHF2VLuVjw/Tb0OFfqnbRI/AAAAAAAAADk/4V9ZSWwsJj0/s1600/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1270" y="5357965"/>
            <a:ext cx="1025599" cy="76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243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tipos de conocimiento</a:t>
            </a:r>
            <a:endParaRPr lang="es-MX" dirty="0"/>
          </a:p>
        </p:txBody>
      </p:sp>
      <p:sp>
        <p:nvSpPr>
          <p:cNvPr id="3" name="2 Marcador de contenido"/>
          <p:cNvSpPr>
            <a:spLocks noGrp="1"/>
          </p:cNvSpPr>
          <p:nvPr>
            <p:ph sz="quarter" idx="1"/>
          </p:nvPr>
        </p:nvSpPr>
        <p:spPr/>
        <p:txBody>
          <a:bodyPr/>
          <a:lstStyle/>
          <a:p>
            <a:r>
              <a:rPr lang="es-MX" dirty="0"/>
              <a:t>El conocimiento es explícito si puede ser transferido de un individuo a otro usando algún tipo de sistema de comunicación formal, siendo éste generable y </a:t>
            </a:r>
            <a:r>
              <a:rPr lang="es-MX" dirty="0" smtClean="0"/>
              <a:t>codificable.</a:t>
            </a:r>
          </a:p>
          <a:p>
            <a:endParaRPr lang="es-MX" dirty="0"/>
          </a:p>
          <a:p>
            <a:r>
              <a:rPr lang="es-MX" dirty="0" smtClean="0"/>
              <a:t>Por </a:t>
            </a:r>
            <a:r>
              <a:rPr lang="es-MX" dirty="0"/>
              <a:t>otro lado el conocimiento tácito es visto como conocimiento poco codificado y está profundamente arraigado en nuestra experiencia y nuestros modelos mentales</a:t>
            </a:r>
            <a:r>
              <a:rPr lang="es-MX" dirty="0" smtClean="0"/>
              <a:t>.</a:t>
            </a:r>
            <a:endParaRPr lang="es-MX" dirty="0"/>
          </a:p>
        </p:txBody>
      </p:sp>
    </p:spTree>
    <p:extLst>
      <p:ext uri="{BB962C8B-B14F-4D97-AF65-F5344CB8AC3E}">
        <p14:creationId xmlns:p14="http://schemas.microsoft.com/office/powerpoint/2010/main" val="2659808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Adquisición del </a:t>
            </a:r>
            <a:r>
              <a:rPr lang="es-MX" b="1" dirty="0" smtClean="0"/>
              <a:t>Conocimiento</a:t>
            </a:r>
            <a:endParaRPr lang="es-MX" dirty="0"/>
          </a:p>
        </p:txBody>
      </p:sp>
      <p:sp>
        <p:nvSpPr>
          <p:cNvPr id="3" name="2 Marcador de contenido"/>
          <p:cNvSpPr>
            <a:spLocks noGrp="1"/>
          </p:cNvSpPr>
          <p:nvPr>
            <p:ph sz="quarter" idx="1"/>
          </p:nvPr>
        </p:nvSpPr>
        <p:spPr/>
        <p:txBody>
          <a:bodyPr>
            <a:normAutofit fontScale="92500"/>
          </a:bodyPr>
          <a:lstStyle/>
          <a:p>
            <a:r>
              <a:rPr lang="es-MX" dirty="0" smtClean="0"/>
              <a:t>Para </a:t>
            </a:r>
            <a:r>
              <a:rPr lang="es-MX" dirty="0"/>
              <a:t>hablar de este proceso es importante tener en cuenta que la Ingeniería del Conocimiento divide el conocimiento en dos tipos:</a:t>
            </a:r>
          </a:p>
          <a:p>
            <a:pPr marL="0" indent="0">
              <a:buNone/>
            </a:pPr>
            <a:r>
              <a:rPr lang="es-MX" b="1" dirty="0"/>
              <a:t>Fuente de conocimiento estática</a:t>
            </a:r>
            <a:endParaRPr lang="es-MX" dirty="0"/>
          </a:p>
          <a:p>
            <a:r>
              <a:rPr lang="es-MX" dirty="0"/>
              <a:t>Estamos hablando de todo aquel conocimiento que es tangible a nosotros, bajo estas características estaríamos hablando del Conocimiento explícito desde el punto de vista de Nonaka y Takeuchi.</a:t>
            </a:r>
          </a:p>
          <a:p>
            <a:pPr marL="0" indent="0">
              <a:buNone/>
            </a:pPr>
            <a:r>
              <a:rPr lang="es-MX" b="1" dirty="0"/>
              <a:t>Fuente de conocimiento dinámica</a:t>
            </a:r>
            <a:endParaRPr lang="es-MX" dirty="0"/>
          </a:p>
          <a:p>
            <a:r>
              <a:rPr lang="es-MX" dirty="0"/>
              <a:t>Este tipo de conocimiento tiene características de variabilidad, cambiante, basado en la experiencia, por ende se estaría hablando del Conocimiento Implícito según Nonaka y Takeuchi.</a:t>
            </a:r>
          </a:p>
          <a:p>
            <a:endParaRPr lang="es-MX" dirty="0"/>
          </a:p>
        </p:txBody>
      </p:sp>
    </p:spTree>
    <p:extLst>
      <p:ext uri="{BB962C8B-B14F-4D97-AF65-F5344CB8AC3E}">
        <p14:creationId xmlns:p14="http://schemas.microsoft.com/office/powerpoint/2010/main" val="3559747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Representación, manipulación y validación</a:t>
            </a:r>
            <a:endParaRPr lang="es-MX" dirty="0"/>
          </a:p>
        </p:txBody>
      </p:sp>
      <p:sp>
        <p:nvSpPr>
          <p:cNvPr id="3" name="2 Marcador de contenido"/>
          <p:cNvSpPr>
            <a:spLocks noGrp="1"/>
          </p:cNvSpPr>
          <p:nvPr>
            <p:ph sz="quarter" idx="1"/>
          </p:nvPr>
        </p:nvSpPr>
        <p:spPr/>
        <p:txBody>
          <a:bodyPr>
            <a:normAutofit/>
          </a:bodyPr>
          <a:lstStyle/>
          <a:p>
            <a:pPr marL="0" indent="0">
              <a:buNone/>
            </a:pPr>
            <a:r>
              <a:rPr lang="es-MX" b="1" dirty="0" smtClean="0"/>
              <a:t>Representación </a:t>
            </a:r>
            <a:r>
              <a:rPr lang="es-MX" b="1" dirty="0"/>
              <a:t>del Conocimiento</a:t>
            </a:r>
            <a:endParaRPr lang="es-MX" dirty="0"/>
          </a:p>
          <a:p>
            <a:r>
              <a:rPr lang="es-MX" dirty="0"/>
              <a:t>Este proceso consiste en tomar el conocimiento explícito y tácito </a:t>
            </a:r>
            <a:r>
              <a:rPr lang="es-MX" dirty="0" smtClean="0"/>
              <a:t>adquirido para </a:t>
            </a:r>
            <a:r>
              <a:rPr lang="es-MX" dirty="0"/>
              <a:t>llevarlo a una forma entendible por las personas que vayan a </a:t>
            </a:r>
            <a:r>
              <a:rPr lang="es-MX" dirty="0" smtClean="0"/>
              <a:t>utilizarlo</a:t>
            </a:r>
          </a:p>
          <a:p>
            <a:pPr marL="0" indent="0">
              <a:buNone/>
            </a:pPr>
            <a:endParaRPr lang="es-MX" b="1" dirty="0" smtClean="0"/>
          </a:p>
          <a:p>
            <a:pPr marL="0" indent="0">
              <a:buNone/>
            </a:pPr>
            <a:r>
              <a:rPr lang="es-MX" b="1" dirty="0" smtClean="0"/>
              <a:t>Manipulación </a:t>
            </a:r>
            <a:r>
              <a:rPr lang="es-MX" b="1" dirty="0"/>
              <a:t>y Validación del Conocimiento</a:t>
            </a:r>
            <a:endParaRPr lang="es-MX" dirty="0"/>
          </a:p>
          <a:p>
            <a:r>
              <a:rPr lang="es-MX" dirty="0"/>
              <a:t>Lo más importante de este proceso es el conocimiento que se adquirió del experto, de las diversas fuentes y de la representación de este, sean iguales a la realidad</a:t>
            </a:r>
            <a:r>
              <a:rPr lang="es-MX" dirty="0" smtClean="0"/>
              <a:t>.</a:t>
            </a:r>
          </a:p>
        </p:txBody>
      </p:sp>
    </p:spTree>
    <p:extLst>
      <p:ext uri="{BB962C8B-B14F-4D97-AF65-F5344CB8AC3E}">
        <p14:creationId xmlns:p14="http://schemas.microsoft.com/office/powerpoint/2010/main" val="1987558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pic>
        <p:nvPicPr>
          <p:cNvPr id="4" name="3 Marcador de contenido"/>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8568952" cy="2520280"/>
          </a:xfrm>
          <a:prstGeom prst="rect">
            <a:avLst/>
          </a:prstGeom>
          <a:noFill/>
          <a:ln>
            <a:noFill/>
          </a:ln>
        </p:spPr>
      </p:pic>
    </p:spTree>
    <p:extLst>
      <p:ext uri="{BB962C8B-B14F-4D97-AF65-F5344CB8AC3E}">
        <p14:creationId xmlns:p14="http://schemas.microsoft.com/office/powerpoint/2010/main" val="434404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TEORÍAS SOBRE LA CONSTRUCCIÓN DEL </a:t>
            </a:r>
            <a:r>
              <a:rPr lang="es-MX" b="1" dirty="0" smtClean="0"/>
              <a:t>CONOCIMIENTO</a:t>
            </a:r>
            <a:endParaRPr lang="es-MX" dirty="0"/>
          </a:p>
        </p:txBody>
      </p:sp>
      <p:sp>
        <p:nvSpPr>
          <p:cNvPr id="3" name="2 Marcador de contenido"/>
          <p:cNvSpPr>
            <a:spLocks noGrp="1"/>
          </p:cNvSpPr>
          <p:nvPr>
            <p:ph sz="quarter" idx="1"/>
          </p:nvPr>
        </p:nvSpPr>
        <p:spPr>
          <a:xfrm>
            <a:off x="457200" y="1600200"/>
            <a:ext cx="7467600" cy="4997152"/>
          </a:xfrm>
        </p:spPr>
        <p:txBody>
          <a:bodyPr>
            <a:normAutofit fontScale="25000" lnSpcReduction="20000"/>
          </a:bodyPr>
          <a:lstStyle/>
          <a:p>
            <a:pPr lvl="0"/>
            <a:r>
              <a:rPr lang="es-MX" sz="8000" dirty="0" smtClean="0"/>
              <a:t>Perspectiva </a:t>
            </a:r>
            <a:r>
              <a:rPr lang="es-MX" sz="8000" dirty="0"/>
              <a:t>individual o psicologista: El individuo es el protagonista de la construcción de teorías. </a:t>
            </a:r>
            <a:endParaRPr lang="es-MX" sz="8000" dirty="0" smtClean="0"/>
          </a:p>
          <a:p>
            <a:pPr lvl="0"/>
            <a:r>
              <a:rPr lang="es-MX" sz="8000" dirty="0" smtClean="0"/>
              <a:t>Perspectiva </a:t>
            </a:r>
            <a:r>
              <a:rPr lang="es-MX" sz="8000" dirty="0"/>
              <a:t>cultural o sociologista: El conocimiento tiene origen sociocultural. Concibe el conocimiento como artefacto de las comunidades sociales. </a:t>
            </a:r>
            <a:endParaRPr lang="es-MX" sz="8000" dirty="0" smtClean="0"/>
          </a:p>
          <a:p>
            <a:pPr marL="0" lvl="0" indent="0">
              <a:buNone/>
            </a:pPr>
            <a:endParaRPr lang="es-MX" sz="8000" dirty="0"/>
          </a:p>
          <a:p>
            <a:pPr marL="0" indent="0">
              <a:buNone/>
            </a:pPr>
            <a:r>
              <a:rPr lang="es-MX" sz="8000" b="1" dirty="0"/>
              <a:t>A) Mecanismos de construcción de lo real</a:t>
            </a:r>
            <a:endParaRPr lang="es-MX" sz="8000" dirty="0"/>
          </a:p>
          <a:p>
            <a:pPr lvl="0"/>
            <a:r>
              <a:rPr lang="es-MX" sz="8000" dirty="0"/>
              <a:t>Ningún conocimiento humano esta preformado. El objeto se construye mediante la realización de un conjunto de esquemas u operaciones aplicadas a él.</a:t>
            </a:r>
          </a:p>
          <a:p>
            <a:pPr lvl="0"/>
            <a:r>
              <a:rPr lang="es-MX" sz="8000" dirty="0"/>
              <a:t>Esquemas sensoriomotores --- Esquemas mentales --- Operaciones lógicas </a:t>
            </a:r>
          </a:p>
          <a:p>
            <a:pPr lvl="0"/>
            <a:r>
              <a:rPr lang="es-MX" sz="8000" dirty="0"/>
              <a:t>Piaget.- Menciona que existe una continuidad entre la biología y la mente. </a:t>
            </a:r>
            <a:endParaRPr lang="es-MX" sz="8000" dirty="0" smtClean="0"/>
          </a:p>
          <a:p>
            <a:pPr lvl="0"/>
            <a:r>
              <a:rPr lang="es-MX" sz="8000" dirty="0" smtClean="0"/>
              <a:t>La </a:t>
            </a:r>
            <a:r>
              <a:rPr lang="es-MX" sz="8000" dirty="0"/>
              <a:t>adaptación es la tendencia de los organismos a ajustarse a las condiciones </a:t>
            </a:r>
            <a:r>
              <a:rPr lang="es-MX" sz="8000" dirty="0" smtClean="0"/>
              <a:t>ambientales.</a:t>
            </a:r>
            <a:endParaRPr lang="es-MX" sz="8000" dirty="0"/>
          </a:p>
        </p:txBody>
      </p:sp>
    </p:spTree>
    <p:extLst>
      <p:ext uri="{BB962C8B-B14F-4D97-AF65-F5344CB8AC3E}">
        <p14:creationId xmlns:p14="http://schemas.microsoft.com/office/powerpoint/2010/main" val="3566414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TEORÍAS SOBRE LA CONSTRUCCIÓN DEL CONOCIMIENTO</a:t>
            </a:r>
            <a:endParaRPr lang="es-MX" dirty="0"/>
          </a:p>
        </p:txBody>
      </p:sp>
      <p:sp>
        <p:nvSpPr>
          <p:cNvPr id="3" name="2 Marcador de contenido"/>
          <p:cNvSpPr>
            <a:spLocks noGrp="1"/>
          </p:cNvSpPr>
          <p:nvPr>
            <p:ph sz="quarter" idx="1"/>
          </p:nvPr>
        </p:nvSpPr>
        <p:spPr/>
        <p:txBody>
          <a:bodyPr>
            <a:normAutofit fontScale="85000" lnSpcReduction="20000"/>
          </a:bodyPr>
          <a:lstStyle/>
          <a:p>
            <a:pPr marL="0" indent="0">
              <a:buNone/>
            </a:pPr>
            <a:r>
              <a:rPr lang="es-MX" b="1" dirty="0"/>
              <a:t>B) La dinámica de la construcción del conocimiento</a:t>
            </a:r>
            <a:endParaRPr lang="es-MX" dirty="0"/>
          </a:p>
          <a:p>
            <a:pPr lvl="0"/>
            <a:r>
              <a:rPr lang="es-MX" dirty="0"/>
              <a:t>Una vez en la adolescencia Piaget decide cambiar la analogía biologística por la científica por la construcción de lo real y lo posible (método hipotético-deductivo</a:t>
            </a:r>
            <a:r>
              <a:rPr lang="es-MX" dirty="0" smtClean="0"/>
              <a:t>).</a:t>
            </a:r>
          </a:p>
          <a:p>
            <a:pPr marL="0" lvl="0" indent="0">
              <a:buNone/>
            </a:pPr>
            <a:r>
              <a:rPr lang="es-MX" dirty="0"/>
              <a:t> </a:t>
            </a:r>
          </a:p>
          <a:p>
            <a:pPr marL="0" indent="0">
              <a:buNone/>
            </a:pPr>
            <a:r>
              <a:rPr lang="es-MX" b="1" dirty="0"/>
              <a:t>C) Los dos </a:t>
            </a:r>
            <a:r>
              <a:rPr lang="es-MX" b="1" dirty="0" smtClean="0"/>
              <a:t>aspectos </a:t>
            </a:r>
            <a:r>
              <a:rPr lang="es-MX" b="1" dirty="0"/>
              <a:t>del conocimiento operatorio y figurativo</a:t>
            </a:r>
            <a:endParaRPr lang="es-MX" dirty="0"/>
          </a:p>
          <a:p>
            <a:pPr lvl="0"/>
            <a:r>
              <a:rPr lang="es-MX" dirty="0"/>
              <a:t>El operatorio comprende las reglas de construcción y transformaciones del objeto que son abstractas y libres de contenido, el figurativo se refiere al contenido específico al que se aplican las reglas. </a:t>
            </a:r>
            <a:endParaRPr lang="es-MX" dirty="0" smtClean="0"/>
          </a:p>
          <a:p>
            <a:pPr marL="0" lvl="0" indent="0">
              <a:buNone/>
            </a:pPr>
            <a:r>
              <a:rPr lang="es-MX" dirty="0"/>
              <a:t> </a:t>
            </a:r>
          </a:p>
          <a:p>
            <a:pPr marL="0" indent="0">
              <a:buNone/>
            </a:pPr>
            <a:r>
              <a:rPr lang="es-MX" b="1" dirty="0"/>
              <a:t>D) Relación entre cultura y cognición: el universalismo</a:t>
            </a:r>
            <a:endParaRPr lang="es-MX" dirty="0"/>
          </a:p>
          <a:p>
            <a:pPr lvl="0"/>
            <a:r>
              <a:rPr lang="es-MX" dirty="0"/>
              <a:t>Las diferencias culturales pueden alterar el ritmo de la evolución pero no modificar sustancialmente la secuenciación del desarrollo</a:t>
            </a:r>
            <a:r>
              <a:rPr lang="es-MX" dirty="0" smtClean="0"/>
              <a:t>.</a:t>
            </a:r>
            <a:endParaRPr lang="es-MX" dirty="0"/>
          </a:p>
        </p:txBody>
      </p:sp>
    </p:spTree>
    <p:extLst>
      <p:ext uri="{BB962C8B-B14F-4D97-AF65-F5344CB8AC3E}">
        <p14:creationId xmlns:p14="http://schemas.microsoft.com/office/powerpoint/2010/main" val="695882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Razonamiento</a:t>
            </a:r>
            <a:endParaRPr lang="es-MX" dirty="0"/>
          </a:p>
        </p:txBody>
      </p:sp>
      <p:sp>
        <p:nvSpPr>
          <p:cNvPr id="3" name="2 Marcador de contenido"/>
          <p:cNvSpPr>
            <a:spLocks noGrp="1"/>
          </p:cNvSpPr>
          <p:nvPr>
            <p:ph sz="quarter" idx="1"/>
          </p:nvPr>
        </p:nvSpPr>
        <p:spPr/>
        <p:txBody>
          <a:bodyPr>
            <a:normAutofit fontScale="92500" lnSpcReduction="20000"/>
          </a:bodyPr>
          <a:lstStyle/>
          <a:p>
            <a:r>
              <a:rPr lang="es-MX" dirty="0" smtClean="0"/>
              <a:t>Se entiende </a:t>
            </a:r>
            <a:r>
              <a:rPr lang="es-MX" dirty="0"/>
              <a:t>por razonamiento a la facultad que permite resolver problemas, extraer conclusiones y aprender de manera consciente de los hechos, estableciendo conexiones causales y lógicas necesarias entre ellos. En sentido más restringido se puede hablar de diferentes tipos de razonamiento</a:t>
            </a:r>
            <a:r>
              <a:rPr lang="es-MX" dirty="0" smtClean="0"/>
              <a:t>:</a:t>
            </a:r>
          </a:p>
          <a:p>
            <a:endParaRPr lang="es-MX" dirty="0"/>
          </a:p>
          <a:p>
            <a:r>
              <a:rPr lang="es-MX" dirty="0"/>
              <a:t>El razonamiento argumentativo en tanto actividad mental se corresponde con la actividad lingüística de argumentar. </a:t>
            </a:r>
            <a:endParaRPr lang="es-MX" dirty="0" smtClean="0"/>
          </a:p>
          <a:p>
            <a:endParaRPr lang="es-MX" dirty="0"/>
          </a:p>
          <a:p>
            <a:r>
              <a:rPr lang="es-MX" dirty="0" smtClean="0"/>
              <a:t>El </a:t>
            </a:r>
            <a:r>
              <a:rPr lang="es-MX" dirty="0"/>
              <a:t>razonamiento lógico o causal es un proceso de lógica mediante la cual, partiendo de uno o más juicios, se deriva la validez, la posibilidad o la falsedad de otro juicio distinto</a:t>
            </a:r>
            <a:r>
              <a:rPr lang="es-MX" dirty="0" smtClean="0"/>
              <a:t>.</a:t>
            </a:r>
            <a:endParaRPr lang="es-MX" dirty="0"/>
          </a:p>
        </p:txBody>
      </p:sp>
    </p:spTree>
    <p:extLst>
      <p:ext uri="{BB962C8B-B14F-4D97-AF65-F5344CB8AC3E}">
        <p14:creationId xmlns:p14="http://schemas.microsoft.com/office/powerpoint/2010/main" val="272084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razonamiento</a:t>
            </a:r>
            <a:endParaRPr lang="es-MX" dirty="0"/>
          </a:p>
        </p:txBody>
      </p:sp>
      <p:sp>
        <p:nvSpPr>
          <p:cNvPr id="3" name="2 Marcador de contenido"/>
          <p:cNvSpPr>
            <a:spLocks noGrp="1"/>
          </p:cNvSpPr>
          <p:nvPr>
            <p:ph sz="quarter" idx="1"/>
          </p:nvPr>
        </p:nvSpPr>
        <p:spPr/>
        <p:txBody>
          <a:bodyPr>
            <a:normAutofit fontScale="92500" lnSpcReduction="10000"/>
          </a:bodyPr>
          <a:lstStyle/>
          <a:p>
            <a:pPr marL="0" indent="0">
              <a:buNone/>
            </a:pPr>
            <a:r>
              <a:rPr lang="es-MX" b="1" dirty="0"/>
              <a:t>Razonamiento no lógico</a:t>
            </a:r>
            <a:endParaRPr lang="es-MX" dirty="0"/>
          </a:p>
          <a:p>
            <a:r>
              <a:rPr lang="es-MX" dirty="0"/>
              <a:t>Existe otro tipo de razonamiento denominado razonamiento no lógico o informal, el cual no sólo se basa en premisas con una única alternativa correcta (razonamiento lógico-formal, el descrito anteriormente), sino que es más amplio en cuanto a soluciones, basándose en la experiencia y en el contexto</a:t>
            </a:r>
            <a:r>
              <a:rPr lang="es-MX" dirty="0" smtClean="0"/>
              <a:t>.</a:t>
            </a:r>
          </a:p>
          <a:p>
            <a:pPr marL="0" indent="0">
              <a:buNone/>
            </a:pPr>
            <a:endParaRPr lang="es-MX" dirty="0"/>
          </a:p>
          <a:p>
            <a:r>
              <a:rPr lang="es-MX" dirty="0" smtClean="0"/>
              <a:t>En </a:t>
            </a:r>
            <a:r>
              <a:rPr lang="es-MX" dirty="0"/>
              <a:t>un </a:t>
            </a:r>
            <a:r>
              <a:rPr lang="es-MX" b="1" dirty="0"/>
              <a:t>razonamiento inductivo válido</a:t>
            </a:r>
            <a:r>
              <a:rPr lang="es-MX" dirty="0"/>
              <a:t>, por lo tanto, es posible afirmar las premisas y, simultáneamente, negar la conclusión sin contradecirse. Acertar en la conclusión será una cuestión de probabilidades reales.</a:t>
            </a:r>
          </a:p>
          <a:p>
            <a:endParaRPr lang="es-MX" dirty="0"/>
          </a:p>
        </p:txBody>
      </p:sp>
    </p:spTree>
    <p:extLst>
      <p:ext uri="{BB962C8B-B14F-4D97-AF65-F5344CB8AC3E}">
        <p14:creationId xmlns:p14="http://schemas.microsoft.com/office/powerpoint/2010/main" val="1562886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43408"/>
            <a:ext cx="7467600" cy="1143000"/>
          </a:xfrm>
        </p:spPr>
        <p:txBody>
          <a:bodyPr/>
          <a:lstStyle/>
          <a:p>
            <a:r>
              <a:rPr lang="es-MX" dirty="0" smtClean="0"/>
              <a:t>Tipos de razonamiento</a:t>
            </a:r>
            <a:endParaRPr lang="es-MX" dirty="0"/>
          </a:p>
        </p:txBody>
      </p:sp>
      <p:sp>
        <p:nvSpPr>
          <p:cNvPr id="3" name="2 Marcador de contenido"/>
          <p:cNvSpPr>
            <a:spLocks noGrp="1"/>
          </p:cNvSpPr>
          <p:nvPr>
            <p:ph sz="quarter" idx="1"/>
          </p:nvPr>
        </p:nvSpPr>
        <p:spPr>
          <a:xfrm>
            <a:off x="457200" y="1052736"/>
            <a:ext cx="7467600" cy="5421216"/>
          </a:xfrm>
        </p:spPr>
        <p:txBody>
          <a:bodyPr>
            <a:normAutofit fontScale="62500" lnSpcReduction="20000"/>
          </a:bodyPr>
          <a:lstStyle/>
          <a:p>
            <a:pPr marL="0" indent="0">
              <a:buNone/>
            </a:pPr>
            <a:r>
              <a:rPr lang="es-MX" b="1" dirty="0" smtClean="0"/>
              <a:t>LA</a:t>
            </a:r>
            <a:r>
              <a:rPr lang="es-MX" b="1" dirty="0"/>
              <a:t> INDUCCION</a:t>
            </a:r>
            <a:r>
              <a:rPr lang="es-MX" dirty="0"/>
              <a:t>, es considerada generalmente como un razonamiento que va de lo particular a lo general, se soporta en la experiencia personal, o la observación, es muy importante saber que el razonamiento inductivo solo nos permite un conocimiento parcial, no nos ofrece certeza, la evaluación de los razonamientos inductivos depende de la fuerza que tiene al llevarnos a la conclusión</a:t>
            </a:r>
            <a:br>
              <a:rPr lang="es-MX" dirty="0"/>
            </a:br>
            <a:r>
              <a:rPr lang="es-MX" dirty="0"/>
              <a:t>Los tipos son:</a:t>
            </a:r>
          </a:p>
          <a:p>
            <a:pPr lvl="0"/>
            <a:r>
              <a:rPr lang="es-MX" dirty="0"/>
              <a:t>La Generalización</a:t>
            </a:r>
          </a:p>
          <a:p>
            <a:pPr lvl="0"/>
            <a:r>
              <a:rPr lang="es-MX" dirty="0"/>
              <a:t>La Analogía</a:t>
            </a:r>
          </a:p>
          <a:p>
            <a:pPr lvl="0"/>
            <a:r>
              <a:rPr lang="es-MX" dirty="0"/>
              <a:t>Causa / Efecto</a:t>
            </a:r>
          </a:p>
          <a:p>
            <a:pPr marL="0" indent="0">
              <a:buNone/>
            </a:pPr>
            <a:r>
              <a:rPr lang="es-MX" dirty="0"/>
              <a:t/>
            </a:r>
            <a:br>
              <a:rPr lang="es-MX" dirty="0"/>
            </a:br>
            <a:r>
              <a:rPr lang="es-MX" b="1" dirty="0"/>
              <a:t>LA DEDUCCION</a:t>
            </a:r>
            <a:r>
              <a:rPr lang="es-MX" dirty="0"/>
              <a:t>, contrario a la anterior se considera  que va de lo general a lo particular, la fuente de conocimiento no es la experiencia, si no son las Leyes, las Reglas o Principios universalmente aceptados, este tipo de razonamiento, cuando es correcto,, nos permite llegar a obtener certeza, lo que lo diferencia del pensamiento inductivo</a:t>
            </a:r>
            <a:br>
              <a:rPr lang="es-MX" dirty="0"/>
            </a:br>
            <a:r>
              <a:rPr lang="es-MX" dirty="0"/>
              <a:t>Los tipos son:</a:t>
            </a:r>
          </a:p>
          <a:p>
            <a:pPr lvl="0"/>
            <a:r>
              <a:rPr lang="es-MX" dirty="0"/>
              <a:t>Categórico</a:t>
            </a:r>
          </a:p>
          <a:p>
            <a:pPr lvl="0"/>
            <a:r>
              <a:rPr lang="es-MX" dirty="0"/>
              <a:t>Proposicional</a:t>
            </a:r>
          </a:p>
          <a:p>
            <a:pPr lvl="0"/>
            <a:r>
              <a:rPr lang="es-MX" dirty="0"/>
              <a:t>Disyunción / Dilema</a:t>
            </a:r>
          </a:p>
          <a:p>
            <a:pPr marL="0" indent="0">
              <a:buNone/>
            </a:pPr>
            <a:r>
              <a:rPr lang="es-MX" dirty="0"/>
              <a:t/>
            </a:r>
            <a:br>
              <a:rPr lang="es-MX" dirty="0"/>
            </a:br>
            <a:r>
              <a:rPr lang="es-MX" b="1" dirty="0"/>
              <a:t>LA HIPOTESIS O ABDUCCION</a:t>
            </a:r>
            <a:r>
              <a:rPr lang="es-MX" dirty="0"/>
              <a:t>, es de los razonamientos más frecuentes que realizamos en la vida diaria,  obtiene el conocimiento a través de hipótesis, formuladas a partir de diferentes signos</a:t>
            </a:r>
            <a:r>
              <a:rPr lang="es-MX" dirty="0" smtClean="0"/>
              <a:t>.</a:t>
            </a:r>
            <a:endParaRPr lang="es-MX" dirty="0"/>
          </a:p>
        </p:txBody>
      </p:sp>
    </p:spTree>
    <p:extLst>
      <p:ext uri="{BB962C8B-B14F-4D97-AF65-F5344CB8AC3E}">
        <p14:creationId xmlns:p14="http://schemas.microsoft.com/office/powerpoint/2010/main" val="2885317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Tipos de razonamiento</a:t>
            </a:r>
            <a:endParaRPr lang="es-MX" dirty="0"/>
          </a:p>
        </p:txBody>
      </p:sp>
      <p:sp>
        <p:nvSpPr>
          <p:cNvPr id="3" name="2 Marcador de contenido"/>
          <p:cNvSpPr>
            <a:spLocks noGrp="1"/>
          </p:cNvSpPr>
          <p:nvPr>
            <p:ph sz="quarter" idx="1"/>
          </p:nvPr>
        </p:nvSpPr>
        <p:spPr/>
        <p:txBody>
          <a:bodyPr>
            <a:normAutofit fontScale="32500" lnSpcReduction="20000"/>
          </a:bodyPr>
          <a:lstStyle/>
          <a:p>
            <a:r>
              <a:rPr lang="es-MX" sz="7200" b="1" dirty="0"/>
              <a:t>1. INDUCTIVAS</a:t>
            </a:r>
            <a:br>
              <a:rPr lang="es-MX" sz="7200" b="1" dirty="0"/>
            </a:br>
            <a:r>
              <a:rPr lang="es-MX" sz="7200" dirty="0"/>
              <a:t/>
            </a:r>
            <a:br>
              <a:rPr lang="es-MX" sz="7200" dirty="0"/>
            </a:br>
            <a:r>
              <a:rPr lang="es-MX" sz="7200" b="1" dirty="0"/>
              <a:t>a) LA GENERALIZACION INDUCTIVA</a:t>
            </a:r>
            <a:r>
              <a:rPr lang="es-MX" sz="7200" dirty="0"/>
              <a:t>, consiste en obtener una conclusión de una población a partir de una muestra de esta, es una de las más frecuentes, y al aplicarla mal, nos lleva a razonamientos errados, como los prejuicios.</a:t>
            </a:r>
            <a:br>
              <a:rPr lang="es-MX" sz="7200" dirty="0"/>
            </a:br>
            <a:r>
              <a:rPr lang="es-MX" sz="7200" dirty="0"/>
              <a:t>El análisis de la Generalización Inductiva depende del análisis de la muestra, la cual debe ser:</a:t>
            </a:r>
            <a:br>
              <a:rPr lang="es-MX" sz="7200" dirty="0"/>
            </a:br>
            <a:r>
              <a:rPr lang="es-MX" sz="7200" dirty="0"/>
              <a:t>Debe ser</a:t>
            </a:r>
          </a:p>
          <a:p>
            <a:pPr lvl="0"/>
            <a:r>
              <a:rPr lang="es-MX" sz="7200" dirty="0"/>
              <a:t>Suficiente</a:t>
            </a:r>
          </a:p>
          <a:p>
            <a:pPr lvl="0"/>
            <a:r>
              <a:rPr lang="es-MX" sz="7200" dirty="0"/>
              <a:t>Representativa</a:t>
            </a:r>
          </a:p>
          <a:p>
            <a:r>
              <a:rPr lang="es-MX" sz="7200" dirty="0"/>
              <a:t>Una muestra suficiente significa que el número de casos o individuos sean suficientes para llegar a la conclusión, cuando no lo es, el error está determinado por el </a:t>
            </a:r>
            <a:r>
              <a:rPr lang="es-MX" sz="7200" dirty="0" smtClean="0"/>
              <a:t>azar</a:t>
            </a:r>
            <a:endParaRPr lang="es-MX" dirty="0"/>
          </a:p>
        </p:txBody>
      </p:sp>
    </p:spTree>
    <p:extLst>
      <p:ext uri="{BB962C8B-B14F-4D97-AF65-F5344CB8AC3E}">
        <p14:creationId xmlns:p14="http://schemas.microsoft.com/office/powerpoint/2010/main" val="270399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Ontologías</a:t>
            </a:r>
            <a:endParaRPr lang="es-MX" dirty="0"/>
          </a:p>
        </p:txBody>
      </p:sp>
      <p:sp>
        <p:nvSpPr>
          <p:cNvPr id="3" name="2 Marcador de contenido"/>
          <p:cNvSpPr>
            <a:spLocks noGrp="1"/>
          </p:cNvSpPr>
          <p:nvPr>
            <p:ph sz="quarter" idx="1"/>
          </p:nvPr>
        </p:nvSpPr>
        <p:spPr/>
        <p:txBody>
          <a:bodyPr/>
          <a:lstStyle/>
          <a:p>
            <a:r>
              <a:rPr lang="es-MX" dirty="0"/>
              <a:t>Se trata de convertir la información en conocimiento, referenciando datos dentro de las páginas Web, anotando páginas Web, mediante metadatos con un esquema común consensuado sobre algún dominio</a:t>
            </a:r>
            <a:r>
              <a:rPr lang="es-MX" dirty="0" smtClean="0"/>
              <a:t>.</a:t>
            </a:r>
          </a:p>
          <a:p>
            <a:endParaRPr lang="es-MX" dirty="0"/>
          </a:p>
          <a:p>
            <a:r>
              <a:rPr lang="es-MX" dirty="0"/>
              <a:t>Las ontologías proporcionan la vía para representar este conocimiento. Las ontologías permiten trabajar con conceptos, en lugar de palabras clave, en los sistemas de recuperación de información</a:t>
            </a:r>
          </a:p>
        </p:txBody>
      </p:sp>
    </p:spTree>
    <p:extLst>
      <p:ext uri="{BB962C8B-B14F-4D97-AF65-F5344CB8AC3E}">
        <p14:creationId xmlns:p14="http://schemas.microsoft.com/office/powerpoint/2010/main" val="886649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Tipos de razonamiento</a:t>
            </a:r>
            <a:endParaRPr lang="es-MX" dirty="0"/>
          </a:p>
        </p:txBody>
      </p:sp>
      <p:sp>
        <p:nvSpPr>
          <p:cNvPr id="3" name="2 Marcador de contenido"/>
          <p:cNvSpPr>
            <a:spLocks noGrp="1"/>
          </p:cNvSpPr>
          <p:nvPr>
            <p:ph sz="quarter" idx="1"/>
          </p:nvPr>
        </p:nvSpPr>
        <p:spPr/>
        <p:txBody>
          <a:bodyPr>
            <a:noAutofit/>
          </a:bodyPr>
          <a:lstStyle/>
          <a:p>
            <a:r>
              <a:rPr lang="es-MX" sz="2000" b="1" dirty="0"/>
              <a:t>b) LA ANALOGIA</a:t>
            </a:r>
            <a:r>
              <a:rPr lang="es-MX" sz="2000" dirty="0"/>
              <a:t>, mientras la generalización toma una muestra conocida para determinar un conocimiento sobre una población mayor, la analogía es una relación uno a uno entre un evento o caso conocido y otro que no conocemos, significa que esperamos conocer algo que desconocemos a través de otro que si </a:t>
            </a:r>
            <a:r>
              <a:rPr lang="es-MX" sz="2000" dirty="0" smtClean="0"/>
              <a:t>conocemos, pero </a:t>
            </a:r>
            <a:r>
              <a:rPr lang="es-MX" sz="2000" dirty="0"/>
              <a:t>que se le parece</a:t>
            </a:r>
            <a:br>
              <a:rPr lang="es-MX" sz="2000" dirty="0"/>
            </a:br>
            <a:r>
              <a:rPr lang="es-MX" sz="2000" dirty="0"/>
              <a:t>P</a:t>
            </a:r>
            <a:r>
              <a:rPr lang="es-MX" sz="2000" dirty="0" smtClean="0"/>
              <a:t>ara </a:t>
            </a:r>
            <a:r>
              <a:rPr lang="es-MX" sz="2000" dirty="0"/>
              <a:t>saber si una analogía es correcta, debemos determinar el grado de similitud y si esta generara la concordancia necesaria, las características que ambas comparten pueden ser de dos tipos</a:t>
            </a:r>
          </a:p>
          <a:p>
            <a:pPr lvl="0"/>
            <a:r>
              <a:rPr lang="es-MX" sz="2000" dirty="0"/>
              <a:t>Esencia</a:t>
            </a:r>
          </a:p>
          <a:p>
            <a:pPr lvl="0"/>
            <a:r>
              <a:rPr lang="es-MX" sz="2000" dirty="0" smtClean="0"/>
              <a:t>Accidente</a:t>
            </a:r>
            <a:endParaRPr lang="es-MX" sz="2000" dirty="0"/>
          </a:p>
        </p:txBody>
      </p:sp>
    </p:spTree>
    <p:extLst>
      <p:ext uri="{BB962C8B-B14F-4D97-AF65-F5344CB8AC3E}">
        <p14:creationId xmlns:p14="http://schemas.microsoft.com/office/powerpoint/2010/main" val="1888715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Tipos de razonamiento</a:t>
            </a:r>
            <a:endParaRPr lang="es-MX" dirty="0"/>
          </a:p>
        </p:txBody>
      </p:sp>
      <p:sp>
        <p:nvSpPr>
          <p:cNvPr id="3" name="2 Marcador de contenido"/>
          <p:cNvSpPr>
            <a:spLocks noGrp="1"/>
          </p:cNvSpPr>
          <p:nvPr>
            <p:ph sz="quarter" idx="1"/>
          </p:nvPr>
        </p:nvSpPr>
        <p:spPr/>
        <p:txBody>
          <a:bodyPr>
            <a:normAutofit/>
          </a:bodyPr>
          <a:lstStyle/>
          <a:p>
            <a:pPr marL="0" indent="0">
              <a:buNone/>
            </a:pPr>
            <a:r>
              <a:rPr lang="es-MX" sz="1900" b="1" dirty="0"/>
              <a:t>c) CAUSA / EFECTO</a:t>
            </a:r>
            <a:r>
              <a:rPr lang="es-MX" sz="1900" dirty="0"/>
              <a:t>, cuando dos eventos son consecutivos en el tiempo, podemos considerar una relación, de forma que el primero es causa del segundo, por ser inductivo no nos puede dar certeza, pero puede tener más fortaleza en la medida que yo descarte los siguientes puntos:</a:t>
            </a:r>
          </a:p>
          <a:p>
            <a:pPr lvl="0"/>
            <a:r>
              <a:rPr lang="es-MX" sz="1900" dirty="0"/>
              <a:t>Confundir las Causas Necesarias con las Suficientes</a:t>
            </a:r>
          </a:p>
          <a:p>
            <a:pPr lvl="0"/>
            <a:r>
              <a:rPr lang="es-MX" sz="1900" dirty="0"/>
              <a:t>Confundirlas entre sí, la Causa con el Efecto y el Efecto con la Causa</a:t>
            </a:r>
          </a:p>
          <a:p>
            <a:pPr lvl="0"/>
            <a:r>
              <a:rPr lang="es-MX" sz="1900" dirty="0"/>
              <a:t>Considerar dos Eventos como Causa y Efecto, cuando en realidad ambos son Efectos de otro Evento que les es común </a:t>
            </a:r>
          </a:p>
          <a:p>
            <a:pPr lvl="0"/>
            <a:r>
              <a:rPr lang="es-MX" sz="1900" dirty="0"/>
              <a:t>No hay relación, es producto del AZAR</a:t>
            </a:r>
          </a:p>
          <a:p>
            <a:r>
              <a:rPr lang="es-MX" sz="1900" dirty="0"/>
              <a:t>Una Causa puede ser con respecto a un Efecto</a:t>
            </a:r>
          </a:p>
          <a:p>
            <a:pPr lvl="0"/>
            <a:r>
              <a:rPr lang="es-MX" sz="1900" dirty="0"/>
              <a:t>Suficiente</a:t>
            </a:r>
          </a:p>
          <a:p>
            <a:pPr lvl="0"/>
            <a:r>
              <a:rPr lang="es-MX" sz="1900" dirty="0" smtClean="0"/>
              <a:t>Necesario</a:t>
            </a:r>
            <a:endParaRPr lang="es-MX" sz="1900" dirty="0"/>
          </a:p>
        </p:txBody>
      </p:sp>
    </p:spTree>
    <p:extLst>
      <p:ext uri="{BB962C8B-B14F-4D97-AF65-F5344CB8AC3E}">
        <p14:creationId xmlns:p14="http://schemas.microsoft.com/office/powerpoint/2010/main" val="2347180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Tipos de razonamiento</a:t>
            </a:r>
            <a:endParaRPr lang="es-MX" dirty="0"/>
          </a:p>
        </p:txBody>
      </p:sp>
      <p:sp>
        <p:nvSpPr>
          <p:cNvPr id="3" name="2 Marcador de contenido"/>
          <p:cNvSpPr>
            <a:spLocks noGrp="1"/>
          </p:cNvSpPr>
          <p:nvPr>
            <p:ph sz="quarter" idx="1"/>
          </p:nvPr>
        </p:nvSpPr>
        <p:spPr/>
        <p:txBody>
          <a:bodyPr>
            <a:normAutofit fontScale="32500" lnSpcReduction="20000"/>
          </a:bodyPr>
          <a:lstStyle/>
          <a:p>
            <a:pPr marL="0" indent="0">
              <a:buNone/>
            </a:pPr>
            <a:r>
              <a:rPr lang="es-MX" sz="5500" b="1" dirty="0"/>
              <a:t>2. DEDUCTIVAS</a:t>
            </a:r>
            <a:endParaRPr lang="es-MX" sz="5500" dirty="0"/>
          </a:p>
          <a:p>
            <a:r>
              <a:rPr lang="es-MX" sz="5500" b="1" dirty="0"/>
              <a:t>a) CATEGORICO,</a:t>
            </a:r>
            <a:r>
              <a:rPr lang="es-MX" sz="5500" dirty="0"/>
              <a:t> establece la pertenencia de uno o varios elementos dentro de determinado grupo o categoría, parte de una o más premisas, si estas son verdaderas, y la construcción del razonamiento es correcta (valido), nos da la certeza que la conclusión es verdadera o correcta, el silogismo, determinado como dos premisas que nos permite llegar a una conclusión.</a:t>
            </a:r>
            <a:br>
              <a:rPr lang="es-MX" sz="5500" dirty="0"/>
            </a:br>
            <a:r>
              <a:rPr lang="es-MX" sz="5500" dirty="0"/>
              <a:t> </a:t>
            </a:r>
          </a:p>
          <a:p>
            <a:r>
              <a:rPr lang="es-MX" sz="5500" b="1" dirty="0"/>
              <a:t>b) PROPOSICIONAL o Condicional</a:t>
            </a:r>
            <a:r>
              <a:rPr lang="es-MX" sz="5500" dirty="0"/>
              <a:t>, nos permite relacionar dos premisas, donde una (conocida como antecedente) es condición para que se presente la otra (consecuente), el razonamiento correcto se logra cuando logramos afirmar el antecedente, o negar el consecuente, hacerlo de forma contraria nos lleva al error</a:t>
            </a:r>
          </a:p>
          <a:p>
            <a:endParaRPr lang="es-MX" sz="5500" dirty="0" smtClean="0"/>
          </a:p>
          <a:p>
            <a:r>
              <a:rPr lang="es-MX" sz="5500" b="1" dirty="0" smtClean="0"/>
              <a:t>c</a:t>
            </a:r>
            <a:r>
              <a:rPr lang="es-MX" sz="5500" b="1" dirty="0"/>
              <a:t>) DISYUNCION / DILEMA, </a:t>
            </a:r>
            <a:r>
              <a:rPr lang="es-MX" sz="5500" dirty="0"/>
              <a:t>relaciona las premisas como contradictorias o contrarias permitiendo llegar a una conclusión al descartar una u </a:t>
            </a:r>
            <a:r>
              <a:rPr lang="es-MX" sz="5500" dirty="0" smtClean="0"/>
              <a:t>otra</a:t>
            </a:r>
            <a:endParaRPr lang="es-MX" sz="5500" dirty="0"/>
          </a:p>
        </p:txBody>
      </p:sp>
    </p:spTree>
    <p:extLst>
      <p:ext uri="{BB962C8B-B14F-4D97-AF65-F5344CB8AC3E}">
        <p14:creationId xmlns:p14="http://schemas.microsoft.com/office/powerpoint/2010/main" val="646166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Tipos de razonamiento</a:t>
            </a:r>
            <a:endParaRPr lang="es-MX" dirty="0"/>
          </a:p>
        </p:txBody>
      </p:sp>
      <p:sp>
        <p:nvSpPr>
          <p:cNvPr id="3" name="2 Marcador de contenido"/>
          <p:cNvSpPr>
            <a:spLocks noGrp="1"/>
          </p:cNvSpPr>
          <p:nvPr>
            <p:ph sz="quarter" idx="1"/>
          </p:nvPr>
        </p:nvSpPr>
        <p:spPr/>
        <p:txBody>
          <a:bodyPr>
            <a:normAutofit/>
          </a:bodyPr>
          <a:lstStyle/>
          <a:p>
            <a:r>
              <a:rPr lang="es-MX" sz="2800" b="1" dirty="0" smtClean="0"/>
              <a:t>RAZONAMIENTO </a:t>
            </a:r>
            <a:r>
              <a:rPr lang="es-MX" sz="2800" b="1" dirty="0"/>
              <a:t>HIPOTÉTICO</a:t>
            </a:r>
            <a:br>
              <a:rPr lang="es-MX" sz="2800" b="1" dirty="0"/>
            </a:br>
            <a:r>
              <a:rPr lang="es-MX" sz="2800" dirty="0"/>
              <a:t/>
            </a:r>
            <a:br>
              <a:rPr lang="es-MX" sz="2800" dirty="0"/>
            </a:br>
            <a:r>
              <a:rPr lang="es-MX" sz="2800" dirty="0"/>
              <a:t>El razonamiento hipotético, llega a conclusiones a través de la observación de diferentes signos, que cuando se presentan en conjunto aumentan la probabilidad de confirmar determinada </a:t>
            </a:r>
            <a:r>
              <a:rPr lang="es-MX" sz="2800" dirty="0" smtClean="0"/>
              <a:t>hipótesis</a:t>
            </a:r>
            <a:endParaRPr lang="es-MX" sz="2800" dirty="0"/>
          </a:p>
        </p:txBody>
      </p:sp>
    </p:spTree>
    <p:extLst>
      <p:ext uri="{BB962C8B-B14F-4D97-AF65-F5344CB8AC3E}">
        <p14:creationId xmlns:p14="http://schemas.microsoft.com/office/powerpoint/2010/main" val="3481552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sz="quarter" idx="1"/>
          </p:nvPr>
        </p:nvSpPr>
        <p:spPr/>
        <p:txBody>
          <a:bodyPr>
            <a:normAutofit/>
          </a:bodyPr>
          <a:lstStyle/>
          <a:p>
            <a:pPr algn="ctr"/>
            <a:r>
              <a:rPr lang="es-MX" sz="4400" dirty="0"/>
              <a:t>¡</a:t>
            </a:r>
            <a:r>
              <a:rPr lang="es-MX" sz="4400" dirty="0" smtClean="0"/>
              <a:t>GRACIAS POR SU ATENCION!</a:t>
            </a:r>
          </a:p>
          <a:p>
            <a:pPr algn="ctr"/>
            <a:endParaRPr lang="es-MX" sz="4400" dirty="0" smtClean="0"/>
          </a:p>
          <a:p>
            <a:pPr algn="ctr"/>
            <a:r>
              <a:rPr lang="es-MX" sz="4400" dirty="0" smtClean="0"/>
              <a:t>SUERTE EN EL TEST!!!</a:t>
            </a:r>
            <a:endParaRPr lang="es-MX" sz="4400" dirty="0"/>
          </a:p>
        </p:txBody>
      </p:sp>
    </p:spTree>
    <p:extLst>
      <p:ext uri="{BB962C8B-B14F-4D97-AF65-F5344CB8AC3E}">
        <p14:creationId xmlns:p14="http://schemas.microsoft.com/office/powerpoint/2010/main" val="1893536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59432"/>
            <a:ext cx="7467600" cy="1143000"/>
          </a:xfrm>
        </p:spPr>
        <p:txBody>
          <a:bodyPr/>
          <a:lstStyle/>
          <a:p>
            <a:r>
              <a:rPr lang="es-MX" u="sng" dirty="0" smtClean="0">
                <a:solidFill>
                  <a:schemeClr val="tx1"/>
                </a:solidFill>
              </a:rPr>
              <a:t>TEST</a:t>
            </a:r>
            <a:endParaRPr lang="es-MX" u="sng" dirty="0">
              <a:solidFill>
                <a:schemeClr val="tx1"/>
              </a:solidFill>
            </a:endParaRPr>
          </a:p>
        </p:txBody>
      </p:sp>
      <p:sp>
        <p:nvSpPr>
          <p:cNvPr id="3" name="2 Marcador de contenido"/>
          <p:cNvSpPr>
            <a:spLocks noGrp="1"/>
          </p:cNvSpPr>
          <p:nvPr>
            <p:ph sz="quarter" idx="1"/>
          </p:nvPr>
        </p:nvSpPr>
        <p:spPr>
          <a:xfrm>
            <a:off x="457200" y="692696"/>
            <a:ext cx="7467600" cy="5904656"/>
          </a:xfrm>
        </p:spPr>
        <p:txBody>
          <a:bodyPr>
            <a:normAutofit/>
          </a:bodyPr>
          <a:lstStyle/>
          <a:p>
            <a:pPr marL="457200" indent="-457200">
              <a:buFont typeface="+mj-lt"/>
              <a:buAutoNum type="arabicPeriod"/>
            </a:pPr>
            <a:r>
              <a:rPr lang="es-MX" sz="2500" b="1" dirty="0" smtClean="0">
                <a:latin typeface="Times New Roman" pitchFamily="18" charset="0"/>
                <a:cs typeface="Times New Roman" pitchFamily="18" charset="0"/>
              </a:rPr>
              <a:t>¿Qué son las </a:t>
            </a:r>
            <a:r>
              <a:rPr lang="es-MX" sz="2500" b="1" dirty="0" smtClean="0">
                <a:latin typeface="Times New Roman" pitchFamily="18" charset="0"/>
                <a:cs typeface="Times New Roman" pitchFamily="18" charset="0"/>
              </a:rPr>
              <a:t>ontologías</a:t>
            </a:r>
            <a:r>
              <a:rPr lang="es-MX" sz="2500" b="1" dirty="0" smtClean="0">
                <a:latin typeface="Times New Roman" pitchFamily="18" charset="0"/>
                <a:cs typeface="Times New Roman" pitchFamily="18" charset="0"/>
              </a:rPr>
              <a:t>?</a:t>
            </a:r>
          </a:p>
          <a:p>
            <a:pPr marL="457200" indent="-457200">
              <a:buFont typeface="+mj-lt"/>
              <a:buAutoNum type="arabicPeriod"/>
            </a:pPr>
            <a:r>
              <a:rPr lang="es-MX" sz="2500" b="1" dirty="0" smtClean="0">
                <a:latin typeface="Times New Roman" pitchFamily="18" charset="0"/>
                <a:cs typeface="Times New Roman" pitchFamily="18" charset="0"/>
              </a:rPr>
              <a:t>Mencione un lenguaje de programación que sirva para representar el conocimiento de las antologías</a:t>
            </a:r>
          </a:p>
          <a:p>
            <a:pPr marL="457200" indent="-457200">
              <a:buFont typeface="+mj-lt"/>
              <a:buAutoNum type="arabicPeriod"/>
            </a:pPr>
            <a:r>
              <a:rPr lang="es-MX" sz="2500" b="1" dirty="0" smtClean="0">
                <a:latin typeface="Times New Roman" pitchFamily="18" charset="0"/>
                <a:cs typeface="Times New Roman" pitchFamily="18" charset="0"/>
              </a:rPr>
              <a:t>Mencione las versiones de OWL y sus diferencias</a:t>
            </a:r>
          </a:p>
          <a:p>
            <a:pPr marL="457200" indent="-457200">
              <a:buFont typeface="+mj-lt"/>
              <a:buAutoNum type="arabicPeriod"/>
            </a:pPr>
            <a:r>
              <a:rPr lang="es-MX" sz="2500" b="1" dirty="0" smtClean="0">
                <a:latin typeface="Times New Roman" pitchFamily="18" charset="0"/>
                <a:cs typeface="Times New Roman" pitchFamily="18" charset="0"/>
              </a:rPr>
              <a:t>Menciona las 5 etapas de la adquisición del conocimiento</a:t>
            </a:r>
          </a:p>
          <a:p>
            <a:pPr marL="457200" indent="-457200">
              <a:buFont typeface="+mj-lt"/>
              <a:buAutoNum type="arabicPeriod"/>
            </a:pPr>
            <a:r>
              <a:rPr lang="es-MX" sz="2500" b="1" dirty="0" smtClean="0">
                <a:latin typeface="Times New Roman" pitchFamily="18" charset="0"/>
                <a:cs typeface="Times New Roman" pitchFamily="18" charset="0"/>
              </a:rPr>
              <a:t>Diferencia entre dato, información y conocimiento</a:t>
            </a:r>
          </a:p>
          <a:p>
            <a:pPr marL="457200" indent="-457200">
              <a:buFont typeface="+mj-lt"/>
              <a:buAutoNum type="arabicPeriod"/>
            </a:pPr>
            <a:r>
              <a:rPr lang="es-MX" sz="2500" b="1" dirty="0" smtClean="0">
                <a:latin typeface="Times New Roman" pitchFamily="18" charset="0"/>
                <a:cs typeface="Times New Roman" pitchFamily="18" charset="0"/>
              </a:rPr>
              <a:t>¿Qué es la fuente de conocimiento dinámica?</a:t>
            </a:r>
          </a:p>
          <a:p>
            <a:pPr marL="457200" indent="-457200">
              <a:buFont typeface="+mj-lt"/>
              <a:buAutoNum type="arabicPeriod"/>
            </a:pPr>
            <a:r>
              <a:rPr lang="es-MX" sz="2500" b="1" dirty="0" smtClean="0">
                <a:latin typeface="Times New Roman" pitchFamily="18" charset="0"/>
                <a:cs typeface="Times New Roman" pitchFamily="18" charset="0"/>
              </a:rPr>
              <a:t>¿Qué es razonamiento?</a:t>
            </a:r>
          </a:p>
          <a:p>
            <a:pPr marL="457200" indent="-457200">
              <a:buFont typeface="+mj-lt"/>
              <a:buAutoNum type="arabicPeriod"/>
            </a:pPr>
            <a:r>
              <a:rPr lang="es-MX" sz="2500" b="1" dirty="0" smtClean="0">
                <a:latin typeface="Times New Roman" pitchFamily="18" charset="0"/>
                <a:cs typeface="Times New Roman" pitchFamily="18" charset="0"/>
              </a:rPr>
              <a:t>¿</a:t>
            </a:r>
            <a:r>
              <a:rPr lang="es-MX" sz="2500" b="1" smtClean="0">
                <a:latin typeface="Times New Roman" pitchFamily="18" charset="0"/>
                <a:cs typeface="Times New Roman" pitchFamily="18" charset="0"/>
              </a:rPr>
              <a:t>Qué </a:t>
            </a:r>
            <a:r>
              <a:rPr lang="es-MX" sz="2500" b="1" smtClean="0">
                <a:latin typeface="Times New Roman" pitchFamily="18" charset="0"/>
                <a:cs typeface="Times New Roman" pitchFamily="18" charset="0"/>
              </a:rPr>
              <a:t>es razonamiento </a:t>
            </a:r>
            <a:r>
              <a:rPr lang="es-MX" sz="2500" b="1" dirty="0" smtClean="0">
                <a:latin typeface="Times New Roman" pitchFamily="18" charset="0"/>
                <a:cs typeface="Times New Roman" pitchFamily="18" charset="0"/>
              </a:rPr>
              <a:t>lógico o casual?</a:t>
            </a:r>
          </a:p>
          <a:p>
            <a:pPr marL="457200" indent="-457200">
              <a:buFont typeface="+mj-lt"/>
              <a:buAutoNum type="arabicPeriod"/>
            </a:pPr>
            <a:r>
              <a:rPr lang="es-MX" sz="2500" b="1" dirty="0" smtClean="0">
                <a:latin typeface="Times New Roman" pitchFamily="18" charset="0"/>
                <a:cs typeface="Times New Roman" pitchFamily="18" charset="0"/>
              </a:rPr>
              <a:t>Mencione cuales son los tipos de razonamiento</a:t>
            </a:r>
          </a:p>
          <a:p>
            <a:pPr marL="457200" indent="-457200">
              <a:buFont typeface="+mj-lt"/>
              <a:buAutoNum type="arabicPeriod"/>
            </a:pPr>
            <a:r>
              <a:rPr lang="es-MX" sz="2500" b="1" dirty="0" smtClean="0">
                <a:latin typeface="Times New Roman" pitchFamily="18" charset="0"/>
                <a:cs typeface="Times New Roman" pitchFamily="18" charset="0"/>
              </a:rPr>
              <a:t>¿Cómo funciona el razonamiento hipotético?</a:t>
            </a:r>
          </a:p>
          <a:p>
            <a:pPr marL="457200" indent="-457200">
              <a:buFont typeface="+mj-lt"/>
              <a:buAutoNum type="arabicPeriod"/>
            </a:pPr>
            <a:r>
              <a:rPr lang="es-MX" sz="2500" b="1" dirty="0" smtClean="0">
                <a:latin typeface="Times New Roman" pitchFamily="18" charset="0"/>
                <a:cs typeface="Times New Roman" pitchFamily="18" charset="0"/>
              </a:rPr>
              <a:t>¿Qué es una analogía?</a:t>
            </a:r>
            <a:endParaRPr lang="es-MX" sz="2500" b="1" dirty="0">
              <a:latin typeface="Times New Roman" pitchFamily="18" charset="0"/>
              <a:cs typeface="Times New Roman" pitchFamily="18" charset="0"/>
            </a:endParaRPr>
          </a:p>
        </p:txBody>
      </p:sp>
    </p:spTree>
    <p:extLst>
      <p:ext uri="{BB962C8B-B14F-4D97-AF65-F5344CB8AC3E}">
        <p14:creationId xmlns:p14="http://schemas.microsoft.com/office/powerpoint/2010/main" val="1470189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¿Qué es una ontología?</a:t>
            </a:r>
            <a:endParaRPr lang="es-MX" dirty="0"/>
          </a:p>
        </p:txBody>
      </p:sp>
      <p:sp>
        <p:nvSpPr>
          <p:cNvPr id="3" name="2 Marcador de contenido"/>
          <p:cNvSpPr>
            <a:spLocks noGrp="1"/>
          </p:cNvSpPr>
          <p:nvPr>
            <p:ph sz="quarter" idx="1"/>
          </p:nvPr>
        </p:nvSpPr>
        <p:spPr/>
        <p:txBody>
          <a:bodyPr/>
          <a:lstStyle/>
          <a:p>
            <a:r>
              <a:rPr lang="es-MX" dirty="0"/>
              <a:t>“Una ontología es una especificación explícita de una conceptualización”, según Thomas </a:t>
            </a:r>
            <a:r>
              <a:rPr lang="es-MX" dirty="0" smtClean="0"/>
              <a:t>Gruber</a:t>
            </a:r>
          </a:p>
          <a:p>
            <a:endParaRPr lang="es-MX" dirty="0"/>
          </a:p>
          <a:p>
            <a:r>
              <a:rPr lang="es-MX" dirty="0"/>
              <a:t>Una ontología no es una base de datos ni un programa (porque tienen sus propios formatos internos), no es una conceptualización (porque no es una especificación, es sólo una vista) ni una tabla de contenidos (aunque una taxonomía sí es una ontología).</a:t>
            </a:r>
          </a:p>
        </p:txBody>
      </p:sp>
    </p:spTree>
    <p:extLst>
      <p:ext uri="{BB962C8B-B14F-4D97-AF65-F5344CB8AC3E}">
        <p14:creationId xmlns:p14="http://schemas.microsoft.com/office/powerpoint/2010/main" val="1383170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43408"/>
            <a:ext cx="7467600" cy="1143000"/>
          </a:xfrm>
        </p:spPr>
        <p:txBody>
          <a:bodyPr/>
          <a:lstStyle/>
          <a:p>
            <a:r>
              <a:rPr lang="es-MX" dirty="0" smtClean="0"/>
              <a:t>Sirven para:</a:t>
            </a:r>
            <a:endParaRPr lang="es-MX" dirty="0"/>
          </a:p>
        </p:txBody>
      </p:sp>
      <p:sp>
        <p:nvSpPr>
          <p:cNvPr id="3" name="2 Marcador de contenido"/>
          <p:cNvSpPr>
            <a:spLocks noGrp="1"/>
          </p:cNvSpPr>
          <p:nvPr>
            <p:ph sz="quarter" idx="1"/>
          </p:nvPr>
        </p:nvSpPr>
        <p:spPr>
          <a:xfrm>
            <a:off x="457200" y="980728"/>
            <a:ext cx="7467600" cy="5760640"/>
          </a:xfrm>
        </p:spPr>
        <p:txBody>
          <a:bodyPr>
            <a:normAutofit fontScale="77500" lnSpcReduction="20000"/>
          </a:bodyPr>
          <a:lstStyle/>
          <a:p>
            <a:r>
              <a:rPr lang="es-MX" dirty="0"/>
              <a:t>Permitir el intercambio de datos entre programas. </a:t>
            </a:r>
          </a:p>
          <a:p>
            <a:r>
              <a:rPr lang="es-MX" dirty="0"/>
              <a:t>• Simplificar la unificación (o traducción) de distintas representaciones.</a:t>
            </a:r>
          </a:p>
          <a:p>
            <a:r>
              <a:rPr lang="es-MX" dirty="0" smtClean="0"/>
              <a:t>• </a:t>
            </a:r>
            <a:r>
              <a:rPr lang="es-MX" dirty="0"/>
              <a:t>Facilitar la comunicación entre personas. </a:t>
            </a:r>
            <a:endParaRPr lang="es-MX" dirty="0" smtClean="0"/>
          </a:p>
          <a:p>
            <a:r>
              <a:rPr lang="es-MX" dirty="0" smtClean="0"/>
              <a:t>• </a:t>
            </a:r>
            <a:r>
              <a:rPr lang="es-MX" dirty="0"/>
              <a:t>Conceptos: son las ideas básicas que se intentan formalizar. Los conceptos pueden ser clases de objetos, métodos, planes, estrategias, procesos de razonamiento, etc. </a:t>
            </a:r>
          </a:p>
          <a:p>
            <a:r>
              <a:rPr lang="es-MX" dirty="0"/>
              <a:t>• Relaciones: representan la interacción y enlace entre los conceptos del dominio. Suelen formar la taxonomía del dominio. Por ejemplo: subclase-de, parte-de, parte-exhaustiva-de, conectado-a, etc. </a:t>
            </a:r>
          </a:p>
          <a:p>
            <a:r>
              <a:rPr lang="es-MX" dirty="0"/>
              <a:t>• Funciones: son un tipo concreto de relación donde se identifica un elemento mediante el cálculo de una función que considera varios elementos de la ontología. Por ejemplo, pueden parecer funciones como categorizar-clase, asignar fecha, etc. </a:t>
            </a:r>
          </a:p>
          <a:p>
            <a:r>
              <a:rPr lang="es-MX" dirty="0"/>
              <a:t>• Instancias: se utilizan para representar objetos determinados de un concepto. </a:t>
            </a:r>
          </a:p>
          <a:p>
            <a:r>
              <a:rPr lang="es-MX" dirty="0"/>
              <a:t>• Axiomas: son teoremas que se declaran sobre relaciones que deben cumplir los elementos de la ontología. Por ejemplo: “Si A y B son de la clase C, entonces A no es subclase de B”, “Para todo A que cumpla la condición C1, A es B”, etc. </a:t>
            </a:r>
          </a:p>
          <a:p>
            <a:endParaRPr lang="es-MX" dirty="0"/>
          </a:p>
        </p:txBody>
      </p:sp>
    </p:spTree>
    <p:extLst>
      <p:ext uri="{BB962C8B-B14F-4D97-AF65-F5344CB8AC3E}">
        <p14:creationId xmlns:p14="http://schemas.microsoft.com/office/powerpoint/2010/main" val="404936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Su desarrollo incluye:</a:t>
            </a:r>
            <a:endParaRPr lang="es-MX" dirty="0"/>
          </a:p>
        </p:txBody>
      </p:sp>
      <p:sp>
        <p:nvSpPr>
          <p:cNvPr id="3" name="2 Marcador de contenido"/>
          <p:cNvSpPr>
            <a:spLocks noGrp="1"/>
          </p:cNvSpPr>
          <p:nvPr>
            <p:ph sz="quarter" idx="1"/>
          </p:nvPr>
        </p:nvSpPr>
        <p:spPr/>
        <p:txBody>
          <a:bodyPr/>
          <a:lstStyle/>
          <a:p>
            <a:r>
              <a:rPr lang="es-MX" dirty="0"/>
              <a:t>• Definir clases en la ontología </a:t>
            </a:r>
          </a:p>
          <a:p>
            <a:r>
              <a:rPr lang="es-MX" dirty="0"/>
              <a:t>• Colocar las clases en una jerarquía de taxonomías (subclase superclase) </a:t>
            </a:r>
          </a:p>
          <a:p>
            <a:r>
              <a:rPr lang="es-MX" dirty="0"/>
              <a:t>• Definir slots (propiedades) y describir los valores permitidos para esos slots. </a:t>
            </a:r>
          </a:p>
          <a:p>
            <a:r>
              <a:rPr lang="es-MX" dirty="0"/>
              <a:t>• Rellenar los valores de los slots con ejemplos</a:t>
            </a:r>
            <a:r>
              <a:rPr lang="es-MX" dirty="0" smtClean="0"/>
              <a:t>.</a:t>
            </a:r>
            <a:endParaRPr lang="es-MX" dirty="0"/>
          </a:p>
        </p:txBody>
      </p:sp>
    </p:spTree>
    <p:extLst>
      <p:ext uri="{BB962C8B-B14F-4D97-AF65-F5344CB8AC3E}">
        <p14:creationId xmlns:p14="http://schemas.microsoft.com/office/powerpoint/2010/main" val="3761228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075240" cy="1143000"/>
          </a:xfrm>
        </p:spPr>
        <p:txBody>
          <a:bodyPr/>
          <a:lstStyle/>
          <a:p>
            <a:r>
              <a:rPr lang="es-MX" dirty="0" smtClean="0"/>
              <a:t>RDF </a:t>
            </a:r>
            <a:r>
              <a:rPr lang="es-MX" dirty="0"/>
              <a:t>y OWL (Web </a:t>
            </a:r>
            <a:r>
              <a:rPr lang="es-MX" dirty="0" smtClean="0"/>
              <a:t>Ontology </a:t>
            </a:r>
            <a:r>
              <a:rPr lang="es-MX" dirty="0"/>
              <a:t>Language)</a:t>
            </a:r>
          </a:p>
        </p:txBody>
      </p:sp>
      <p:sp>
        <p:nvSpPr>
          <p:cNvPr id="3" name="2 Marcador de contenido"/>
          <p:cNvSpPr>
            <a:spLocks noGrp="1"/>
          </p:cNvSpPr>
          <p:nvPr>
            <p:ph sz="quarter" idx="1"/>
          </p:nvPr>
        </p:nvSpPr>
        <p:spPr>
          <a:xfrm>
            <a:off x="457200" y="1412776"/>
            <a:ext cx="7467600" cy="5256584"/>
          </a:xfrm>
        </p:spPr>
        <p:txBody>
          <a:bodyPr>
            <a:normAutofit fontScale="70000" lnSpcReduction="20000"/>
          </a:bodyPr>
          <a:lstStyle/>
          <a:p>
            <a:r>
              <a:rPr lang="es-MX" dirty="0" smtClean="0"/>
              <a:t>OWL</a:t>
            </a:r>
            <a:r>
              <a:rPr lang="es-MX" dirty="0"/>
              <a:t>. RDF y OWL (Web </a:t>
            </a:r>
            <a:r>
              <a:rPr lang="es-MX" dirty="0" smtClean="0"/>
              <a:t>Ontology </a:t>
            </a:r>
            <a:r>
              <a:rPr lang="es-MX" dirty="0"/>
              <a:t>Language) son estándares para la Web Semántica que proporcionan un marco para la gestión, integración, compartición y reutilización de datos en el </a:t>
            </a:r>
            <a:r>
              <a:rPr lang="es-MX" dirty="0" smtClean="0"/>
              <a:t>Web.</a:t>
            </a:r>
          </a:p>
          <a:p>
            <a:pPr marL="0" indent="0">
              <a:buNone/>
            </a:pPr>
            <a:endParaRPr lang="es-MX" dirty="0"/>
          </a:p>
          <a:p>
            <a:pPr marL="0" indent="0">
              <a:buNone/>
            </a:pPr>
            <a:r>
              <a:rPr lang="es-MX" dirty="0" smtClean="0"/>
              <a:t>OWL </a:t>
            </a:r>
            <a:r>
              <a:rPr lang="es-MX" dirty="0"/>
              <a:t>consta de 3 sublenguajes: </a:t>
            </a:r>
          </a:p>
          <a:p>
            <a:r>
              <a:rPr lang="es-MX" dirty="0"/>
              <a:t>• OWL Lite, suficiente para los usuarios que tan sólo piden posibilidades de clasificación en la jerarquía de conceptos (clases) de la ontología y restricciones simples</a:t>
            </a:r>
            <a:r>
              <a:rPr lang="es-MX" dirty="0" smtClean="0"/>
              <a:t>.</a:t>
            </a:r>
          </a:p>
          <a:p>
            <a:r>
              <a:rPr lang="es-MX" dirty="0" smtClean="0"/>
              <a:t>• </a:t>
            </a:r>
            <a:r>
              <a:rPr lang="es-MX" dirty="0"/>
              <a:t>OWL DL (Description Logic) es el lenguaje indicado para los usuarios que requieren el máximo de expresividad pero exigiendo completitud computacional (se garantiza que todas las conclusiones son computables) y decibilidad (todos los cálculos acaban en un tiempo finito</a:t>
            </a:r>
            <a:r>
              <a:rPr lang="es-MX" dirty="0" smtClean="0"/>
              <a:t>).</a:t>
            </a:r>
          </a:p>
          <a:p>
            <a:r>
              <a:rPr lang="es-MX" dirty="0" smtClean="0"/>
              <a:t>• </a:t>
            </a:r>
            <a:r>
              <a:rPr lang="es-MX" dirty="0"/>
              <a:t>OWL Full se dirige a aquellos usuarios que necesitan la máxima expresividad y la libertad sintáctica de RDF pero sin garantía computacionales. </a:t>
            </a:r>
            <a:endParaRPr lang="es-MX" dirty="0" smtClean="0"/>
          </a:p>
          <a:p>
            <a:endParaRPr lang="es-MX" dirty="0"/>
          </a:p>
          <a:p>
            <a:r>
              <a:rPr lang="es-MX" dirty="0" smtClean="0"/>
              <a:t>Cualquier </a:t>
            </a:r>
            <a:r>
              <a:rPr lang="es-MX" dirty="0"/>
              <a:t>documento OWL (Lite, DL, Full) es un RDF document, y cualquier documento RDF es un documento OWL Full pero sólo algunos documentos RDF serán documentos OWL Lite o OWL DL legales. Por esta razón, hay que tener cuidado cuando se desea migrar un documento RDF a OWL.</a:t>
            </a:r>
          </a:p>
          <a:p>
            <a:endParaRPr lang="es-MX" dirty="0"/>
          </a:p>
        </p:txBody>
      </p:sp>
    </p:spTree>
    <p:extLst>
      <p:ext uri="{BB962C8B-B14F-4D97-AF65-F5344CB8AC3E}">
        <p14:creationId xmlns:p14="http://schemas.microsoft.com/office/powerpoint/2010/main" val="2397081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7467600" cy="1143000"/>
          </a:xfrm>
        </p:spPr>
        <p:txBody>
          <a:bodyPr>
            <a:normAutofit/>
          </a:bodyPr>
          <a:lstStyle/>
          <a:p>
            <a:r>
              <a:rPr lang="es-MX" b="1" dirty="0"/>
              <a:t>FORMALIZACION DE </a:t>
            </a:r>
            <a:r>
              <a:rPr lang="es-MX" b="1" dirty="0" smtClean="0"/>
              <a:t>CONOCIMIENTO</a:t>
            </a:r>
            <a:endParaRPr lang="es-MX" dirty="0"/>
          </a:p>
        </p:txBody>
      </p:sp>
      <p:sp>
        <p:nvSpPr>
          <p:cNvPr id="3" name="2 Marcador de contenido"/>
          <p:cNvSpPr>
            <a:spLocks noGrp="1"/>
          </p:cNvSpPr>
          <p:nvPr>
            <p:ph sz="quarter" idx="1"/>
          </p:nvPr>
        </p:nvSpPr>
        <p:spPr>
          <a:xfrm>
            <a:off x="457200" y="1412776"/>
            <a:ext cx="7467600" cy="5328592"/>
          </a:xfrm>
        </p:spPr>
        <p:txBody>
          <a:bodyPr>
            <a:normAutofit fontScale="70000" lnSpcReduction="20000"/>
          </a:bodyPr>
          <a:lstStyle/>
          <a:p>
            <a:pPr marL="0" indent="0">
              <a:buNone/>
            </a:pPr>
            <a:r>
              <a:rPr lang="es-MX" b="1" dirty="0" smtClean="0"/>
              <a:t>Etapas </a:t>
            </a:r>
            <a:r>
              <a:rPr lang="es-MX" b="1" dirty="0"/>
              <a:t>de la Adquisición del conocimiento.</a:t>
            </a:r>
          </a:p>
          <a:p>
            <a:r>
              <a:rPr lang="es-MX" dirty="0"/>
              <a:t>En el proceso de Adquisición del conocimiento se identifican 5 etapas para la extracción del conocimiento a continuación son descritas de manera general: </a:t>
            </a:r>
          </a:p>
          <a:p>
            <a:r>
              <a:rPr lang="es-MX" dirty="0"/>
              <a:t>1. Identificación. Durante esta etapa, el problema y sus características principales son reconocidos. El problema es dividido en subproblemas (si es necesario), los participantes son identificados, y se describen los recursos. </a:t>
            </a:r>
            <a:endParaRPr lang="es-MX" dirty="0" smtClean="0"/>
          </a:p>
          <a:p>
            <a:r>
              <a:rPr lang="es-MX" dirty="0" smtClean="0"/>
              <a:t>2</a:t>
            </a:r>
            <a:r>
              <a:rPr lang="es-MX" dirty="0"/>
              <a:t>. Entendimiento. El conocimiento importante para una situación de decisión puede estar diferenciado. </a:t>
            </a:r>
            <a:endParaRPr lang="es-MX" dirty="0" smtClean="0"/>
          </a:p>
          <a:p>
            <a:r>
              <a:rPr lang="es-MX" dirty="0" smtClean="0"/>
              <a:t>3</a:t>
            </a:r>
            <a:r>
              <a:rPr lang="es-MX" dirty="0"/>
              <a:t>. Formalización. El conocimiento es adquirido por la representación en la Base de conocimiento. La forma en la cual el conocimiento es organizado y representado puede determinar la metodología de adquisición. </a:t>
            </a:r>
            <a:endParaRPr lang="es-MX" dirty="0" smtClean="0"/>
          </a:p>
          <a:p>
            <a:r>
              <a:rPr lang="es-MX" dirty="0" smtClean="0"/>
              <a:t>4</a:t>
            </a:r>
            <a:r>
              <a:rPr lang="es-MX" dirty="0"/>
              <a:t>. Implementación. Esta etapa involucra la programación del conocimiento en la computadora. Sin embargo, las mejoras del conocimiento están hechas con adquisiciones adicionales o cambios. Un prototipo de SE es desarrollado en esta etapa. </a:t>
            </a:r>
          </a:p>
          <a:p>
            <a:r>
              <a:rPr lang="es-MX" dirty="0"/>
              <a:t>5. Pruebas. En la etapa final, el Ingeniero de conocimiento prueba el sistema por medio de ejemplos. Los resultados son mostrados al experto humano y las reglas (o cualquier Representación del conocimiento) son revisadas de ser necesario. En otras palabras, se examina la validez del conocimiento.</a:t>
            </a:r>
          </a:p>
          <a:p>
            <a:endParaRPr lang="es-MX" dirty="0"/>
          </a:p>
        </p:txBody>
      </p:sp>
    </p:spTree>
    <p:extLst>
      <p:ext uri="{BB962C8B-B14F-4D97-AF65-F5344CB8AC3E}">
        <p14:creationId xmlns:p14="http://schemas.microsoft.com/office/powerpoint/2010/main" val="3568373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art02esq1"/>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73409" y="188640"/>
            <a:ext cx="5904656" cy="2952328"/>
          </a:xfrm>
          <a:prstGeom prst="rect">
            <a:avLst/>
          </a:prstGeom>
          <a:noFill/>
          <a:ln>
            <a:noFill/>
          </a:ln>
        </p:spPr>
      </p:pic>
      <p:pic>
        <p:nvPicPr>
          <p:cNvPr id="5" name="4 Imagen" descr="https://upload.wikimedia.org/wikipedia/commons/thumb/0/0e/Esquema_conocimiento.png/600px-Esquema_conocimiento.png"/>
          <p:cNvPicPr/>
          <p:nvPr/>
        </p:nvPicPr>
        <p:blipFill>
          <a:blip r:embed="rId3">
            <a:extLst>
              <a:ext uri="{28A0092B-C50C-407E-A947-70E740481C1C}">
                <a14:useLocalDpi xmlns:a14="http://schemas.microsoft.com/office/drawing/2010/main" val="0"/>
              </a:ext>
            </a:extLst>
          </a:blip>
          <a:srcRect/>
          <a:stretch>
            <a:fillRect/>
          </a:stretch>
        </p:blipFill>
        <p:spPr bwMode="auto">
          <a:xfrm>
            <a:off x="539552" y="3302346"/>
            <a:ext cx="7776864" cy="3006973"/>
          </a:xfrm>
          <a:prstGeom prst="rect">
            <a:avLst/>
          </a:prstGeom>
          <a:noFill/>
          <a:ln>
            <a:noFill/>
          </a:ln>
        </p:spPr>
      </p:pic>
    </p:spTree>
    <p:extLst>
      <p:ext uri="{BB962C8B-B14F-4D97-AF65-F5344CB8AC3E}">
        <p14:creationId xmlns:p14="http://schemas.microsoft.com/office/powerpoint/2010/main" val="2487189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Gestión del </a:t>
            </a:r>
            <a:r>
              <a:rPr lang="es-MX" b="1" dirty="0" smtClean="0"/>
              <a:t>conocimiento</a:t>
            </a:r>
            <a:endParaRPr lang="es-MX" dirty="0"/>
          </a:p>
        </p:txBody>
      </p:sp>
      <p:sp>
        <p:nvSpPr>
          <p:cNvPr id="3" name="2 Marcador de contenido"/>
          <p:cNvSpPr>
            <a:spLocks noGrp="1"/>
          </p:cNvSpPr>
          <p:nvPr>
            <p:ph sz="quarter" idx="1"/>
          </p:nvPr>
        </p:nvSpPr>
        <p:spPr/>
        <p:txBody>
          <a:bodyPr>
            <a:normAutofit fontScale="92500" lnSpcReduction="10000"/>
          </a:bodyPr>
          <a:lstStyle/>
          <a:p>
            <a:r>
              <a:rPr lang="es-MX" dirty="0" smtClean="0"/>
              <a:t>Nonaka </a:t>
            </a:r>
            <a:r>
              <a:rPr lang="es-MX" dirty="0"/>
              <a:t>y</a:t>
            </a:r>
            <a:r>
              <a:rPr lang="es-MX" dirty="0" smtClean="0"/>
              <a:t> Takeuchi definen </a:t>
            </a:r>
            <a:r>
              <a:rPr lang="es-MX" dirty="0"/>
              <a:t>al conocimiento </a:t>
            </a:r>
            <a:r>
              <a:rPr lang="es-MX" dirty="0" smtClean="0"/>
              <a:t>como </a:t>
            </a:r>
            <a:r>
              <a:rPr lang="es-MX" dirty="0"/>
              <a:t>“La creencia en una verdad justificada”, esto quiere decir que si se cree en una propuesta de conocimiento ésta solo puede ser justificada por hechos, siendo está definición a mi juicio una de las de mayor peso.</a:t>
            </a:r>
          </a:p>
          <a:p>
            <a:endParaRPr lang="es-MX" dirty="0" smtClean="0"/>
          </a:p>
          <a:p>
            <a:r>
              <a:rPr lang="es-MX" dirty="0"/>
              <a:t>E</a:t>
            </a:r>
            <a:r>
              <a:rPr lang="es-MX" dirty="0" smtClean="0"/>
              <a:t>s </a:t>
            </a:r>
            <a:r>
              <a:rPr lang="es-MX" dirty="0"/>
              <a:t>más que su simple administración en un entorno determinado, se trata también por ejemplo de utilizar este recurso para crear nuevo conocimiento, involucrar en la planificación de cual será entre los objetivos y la estrategia de la organización, realizar estudios del impacto que tendría está interconexión en toda la organización, proporcionar herramientas de control y seguimiento para protegerlo en la difusión.</a:t>
            </a:r>
          </a:p>
        </p:txBody>
      </p:sp>
    </p:spTree>
    <p:extLst>
      <p:ext uri="{BB962C8B-B14F-4D97-AF65-F5344CB8AC3E}">
        <p14:creationId xmlns:p14="http://schemas.microsoft.com/office/powerpoint/2010/main" val="15332004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176</TotalTime>
  <Words>1792</Words>
  <Application>Microsoft Office PowerPoint</Application>
  <PresentationFormat>Presentación en pantalla (4:3)</PresentationFormat>
  <Paragraphs>144</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Mirador</vt:lpstr>
      <vt:lpstr>Unidad 2 temas 2.3 y 2.4</vt:lpstr>
      <vt:lpstr>Ontologías</vt:lpstr>
      <vt:lpstr>¿Qué es una ontología?</vt:lpstr>
      <vt:lpstr>Sirven para:</vt:lpstr>
      <vt:lpstr>Su desarrollo incluye:</vt:lpstr>
      <vt:lpstr>RDF y OWL (Web Ontology Language)</vt:lpstr>
      <vt:lpstr>FORMALIZACION DE CONOCIMIENTO</vt:lpstr>
      <vt:lpstr>Presentación de PowerPoint</vt:lpstr>
      <vt:lpstr>Gestión del conocimiento</vt:lpstr>
      <vt:lpstr>2 tipos de conocimiento</vt:lpstr>
      <vt:lpstr>Adquisición del Conocimiento</vt:lpstr>
      <vt:lpstr>Representación, manipulación y validación</vt:lpstr>
      <vt:lpstr>Presentación de PowerPoint</vt:lpstr>
      <vt:lpstr>TEORÍAS SOBRE LA CONSTRUCCIÓN DEL CONOCIMIENTO</vt:lpstr>
      <vt:lpstr>TEORÍAS SOBRE LA CONSTRUCCIÓN DEL CONOCIMIENTO</vt:lpstr>
      <vt:lpstr>Razonamiento</vt:lpstr>
      <vt:lpstr>razonamiento</vt:lpstr>
      <vt:lpstr>Tipos de razonamiento</vt:lpstr>
      <vt:lpstr>Tipos de razonamiento</vt:lpstr>
      <vt:lpstr>Tipos de razonamiento</vt:lpstr>
      <vt:lpstr>Tipos de razonamiento</vt:lpstr>
      <vt:lpstr>Tipos de razonamiento</vt:lpstr>
      <vt:lpstr>Tipos de razonamiento</vt:lpstr>
      <vt:lpstr>Presentación de PowerPoint</vt:lpstr>
      <vt:lpstr>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temas 2.3 y 2.4</dc:title>
  <dc:creator>POKEDANN</dc:creator>
  <cp:lastModifiedBy>POKEDANN</cp:lastModifiedBy>
  <cp:revision>12</cp:revision>
  <dcterms:created xsi:type="dcterms:W3CDTF">2015-10-01T06:59:46Z</dcterms:created>
  <dcterms:modified xsi:type="dcterms:W3CDTF">2015-10-01T21:56:05Z</dcterms:modified>
</cp:coreProperties>
</file>