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6"/>
  </p:notesMasterIdLst>
  <p:sldIdLst>
    <p:sldId id="256" r:id="rId2"/>
    <p:sldId id="257" r:id="rId3"/>
    <p:sldId id="258" r:id="rId4"/>
    <p:sldId id="259" r:id="rId5"/>
    <p:sldId id="260" r:id="rId6"/>
    <p:sldId id="264"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9AF99-27ED-47E5-969D-9AAE4D49EE18}" type="datetimeFigureOut">
              <a:rPr lang="es-MX" smtClean="0"/>
              <a:t>17/09/2015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CC5001-F0C8-4CF2-A3E8-4E413F27867F}" type="slidenum">
              <a:rPr lang="es-MX" smtClean="0"/>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95CC5001-F0C8-4CF2-A3E8-4E413F27867F}" type="slidenum">
              <a:rPr lang="es-MX" smtClean="0"/>
              <a:t>34</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FB76CB6E-B5E0-4F0A-BAB9-91A26E36F875}" type="datetimeFigureOut">
              <a:rPr lang="es-MX" smtClean="0"/>
              <a:pPr/>
              <a:t>17/09/2015</a:t>
            </a:fld>
            <a:endParaRPr lang="es-MX"/>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C790F494-5A9F-4A0D-8801-1F300FB5EF0D}"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B76CB6E-B5E0-4F0A-BAB9-91A26E36F875}" type="datetimeFigureOut">
              <a:rPr lang="es-MX" smtClean="0"/>
              <a:pPr/>
              <a:t>17/09/2015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B76CB6E-B5E0-4F0A-BAB9-91A26E36F875}" type="datetimeFigureOut">
              <a:rPr lang="es-MX" smtClean="0"/>
              <a:pPr/>
              <a:t>17/09/2015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B76CB6E-B5E0-4F0A-BAB9-91A26E36F875}" type="datetimeFigureOut">
              <a:rPr lang="es-MX" smtClean="0"/>
              <a:pPr/>
              <a:t>17/09/2015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FB76CB6E-B5E0-4F0A-BAB9-91A26E36F875}" type="datetimeFigureOut">
              <a:rPr lang="es-MX" smtClean="0"/>
              <a:pPr/>
              <a:t>17/09/2015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B76CB6E-B5E0-4F0A-BAB9-91A26E36F875}" type="datetimeFigureOut">
              <a:rPr lang="es-MX" smtClean="0"/>
              <a:pPr/>
              <a:t>17/09/2015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B76CB6E-B5E0-4F0A-BAB9-91A26E36F875}" type="datetimeFigureOut">
              <a:rPr lang="es-MX" smtClean="0"/>
              <a:pPr/>
              <a:t>17/09/2015</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FB76CB6E-B5E0-4F0A-BAB9-91A26E36F875}" type="datetimeFigureOut">
              <a:rPr lang="es-MX" smtClean="0"/>
              <a:pPr/>
              <a:t>17/09/2015</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FB76CB6E-B5E0-4F0A-BAB9-91A26E36F875}" type="datetimeFigureOut">
              <a:rPr lang="es-MX" smtClean="0"/>
              <a:pPr/>
              <a:t>17/09/2015</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FB76CB6E-B5E0-4F0A-BAB9-91A26E36F875}" type="datetimeFigureOut">
              <a:rPr lang="es-MX" smtClean="0"/>
              <a:pPr/>
              <a:t>17/09/2015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C790F494-5A9F-4A0D-8801-1F300FB5EF0D}"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FB76CB6E-B5E0-4F0A-BAB9-91A26E36F875}" type="datetimeFigureOut">
              <a:rPr lang="es-MX" smtClean="0"/>
              <a:pPr/>
              <a:t>17/09/2015</a:t>
            </a:fld>
            <a:endParaRPr lang="es-MX"/>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C790F494-5A9F-4A0D-8801-1F300FB5EF0D}" type="slidenum">
              <a:rPr lang="es-MX" smtClean="0"/>
              <a:pPr/>
              <a:t>‹Nº›</a:t>
            </a:fld>
            <a:endParaRPr lang="es-MX"/>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B76CB6E-B5E0-4F0A-BAB9-91A26E36F875}" type="datetimeFigureOut">
              <a:rPr lang="es-MX" smtClean="0"/>
              <a:pPr/>
              <a:t>17/09/2015</a:t>
            </a:fld>
            <a:endParaRPr lang="es-MX"/>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790F494-5A9F-4A0D-8801-1F300FB5EF0D}"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4.bp.blogspot.com/_j7BLnQQZoo0/Sh8A8tkMpwI/AAAAAAAAAGo/L8OSOBqy9js/s1600-h/Dibujo+4.bm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lvex.ugr.es/idbis/db/docs/intro/D%20Modelo%20relacional.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hipertexto.info/documentos/ontologias.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539552" y="1052736"/>
            <a:ext cx="8229600" cy="4525963"/>
          </a:xfrm>
        </p:spPr>
        <p:txBody>
          <a:bodyPr>
            <a:normAutofit/>
          </a:bodyPr>
          <a:lstStyle/>
          <a:p>
            <a:pPr>
              <a:buNone/>
            </a:pPr>
            <a:r>
              <a:rPr lang="es-ES" dirty="0" smtClean="0"/>
              <a:t>EQUIPO#1</a:t>
            </a:r>
          </a:p>
          <a:p>
            <a:pPr>
              <a:buNone/>
            </a:pPr>
            <a:r>
              <a:rPr lang="es-ES" dirty="0" smtClean="0"/>
              <a:t>UNIDAD 2</a:t>
            </a:r>
          </a:p>
          <a:p>
            <a:pPr>
              <a:buNone/>
            </a:pPr>
            <a:r>
              <a:rPr lang="es-ES" dirty="0" smtClean="0"/>
              <a:t>  INTRODUCCION AL MODELADO Y ADM. DEL CONOCIMIENTO</a:t>
            </a:r>
          </a:p>
          <a:p>
            <a:pPr>
              <a:buNone/>
            </a:pPr>
            <a:r>
              <a:rPr lang="es-ES" dirty="0" smtClean="0"/>
              <a:t>    INTEGRANTES: Pérez candanosa ramón Israel</a:t>
            </a:r>
          </a:p>
          <a:p>
            <a:pPr>
              <a:buNone/>
            </a:pPr>
            <a:r>
              <a:rPr lang="es-ES" dirty="0"/>
              <a:t> </a:t>
            </a:r>
            <a:r>
              <a:rPr lang="es-ES" dirty="0" smtClean="0"/>
              <a:t>                            Nicolás </a:t>
            </a:r>
            <a:r>
              <a:rPr lang="es-ES" dirty="0"/>
              <a:t>T</a:t>
            </a:r>
            <a:r>
              <a:rPr lang="es-ES" dirty="0" smtClean="0"/>
              <a:t>orres Gerardo</a:t>
            </a:r>
          </a:p>
          <a:p>
            <a:pPr>
              <a:buNone/>
            </a:pPr>
            <a:r>
              <a:rPr lang="es-ES" dirty="0"/>
              <a:t> </a:t>
            </a:r>
            <a:r>
              <a:rPr lang="es-ES" dirty="0" smtClean="0"/>
              <a:t>                     </a:t>
            </a:r>
            <a:r>
              <a:rPr lang="es-ES" dirty="0"/>
              <a:t>M</a:t>
            </a:r>
            <a:r>
              <a:rPr lang="es-ES" dirty="0" smtClean="0"/>
              <a:t>oreno Cárdenas Elvira Yolanda</a:t>
            </a:r>
          </a:p>
          <a:p>
            <a:pPr>
              <a:buNone/>
            </a:pPr>
            <a:r>
              <a:rPr lang="es-ES" dirty="0"/>
              <a:t> </a:t>
            </a:r>
            <a:r>
              <a:rPr lang="es-ES" dirty="0" smtClean="0"/>
              <a:t>                               Morales Martell Sarai</a:t>
            </a:r>
          </a:p>
        </p:txBody>
      </p:sp>
      <p:pic>
        <p:nvPicPr>
          <p:cNvPr id="6" name="5 Imagen" descr="descarga.jpg"/>
          <p:cNvPicPr>
            <a:picLocks noChangeAspect="1"/>
          </p:cNvPicPr>
          <p:nvPr/>
        </p:nvPicPr>
        <p:blipFill>
          <a:blip r:embed="rId2" cstate="print"/>
          <a:stretch>
            <a:fillRect/>
          </a:stretch>
        </p:blipFill>
        <p:spPr>
          <a:xfrm>
            <a:off x="5724128" y="260648"/>
            <a:ext cx="2952750" cy="15525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89776" y="1700012"/>
            <a:ext cx="6336406" cy="4431983"/>
          </a:xfrm>
          <a:prstGeom prst="rect">
            <a:avLst/>
          </a:prstGeom>
          <a:noFill/>
        </p:spPr>
        <p:txBody>
          <a:bodyPr wrap="square" rtlCol="0">
            <a:spAutoFit/>
          </a:bodyPr>
          <a:lstStyle/>
          <a:p>
            <a:pPr marL="342900" indent="-342900" algn="just">
              <a:buFont typeface="Wingdings" panose="05000000000000000000" pitchFamily="2" charset="2"/>
              <a:buChar char="q"/>
            </a:pPr>
            <a:r>
              <a:rPr lang="es-MX" sz="2400" dirty="0" smtClean="0">
                <a:latin typeface="Arial" panose="020B0604020202020204" pitchFamily="34" charset="0"/>
                <a:cs typeface="Arial" panose="020B0604020202020204" pitchFamily="34" charset="0"/>
              </a:rPr>
              <a:t>Análisis</a:t>
            </a:r>
            <a:r>
              <a:rPr lang="es-MX" sz="2400" dirty="0">
                <a:latin typeface="Arial" panose="020B0604020202020204" pitchFamily="34" charset="0"/>
                <a:cs typeface="Arial" panose="020B0604020202020204" pitchFamily="34" charset="0"/>
              </a:rPr>
              <a:t>, evaluación y descripción de cargos.</a:t>
            </a:r>
          </a:p>
          <a:p>
            <a:pPr marL="342900" indent="-342900" algn="just">
              <a:buFont typeface="Wingdings" panose="05000000000000000000" pitchFamily="2" charset="2"/>
              <a:buChar char="q"/>
            </a:pPr>
            <a:r>
              <a:rPr lang="es-MX" sz="2400" dirty="0">
                <a:latin typeface="Arial" panose="020B0604020202020204" pitchFamily="34" charset="0"/>
                <a:cs typeface="Arial" panose="020B0604020202020204" pitchFamily="34" charset="0"/>
              </a:rPr>
              <a:t>Organización de tareas.</a:t>
            </a:r>
          </a:p>
          <a:p>
            <a:pPr marL="342900" indent="-342900" algn="just">
              <a:buFont typeface="Wingdings" panose="05000000000000000000" pitchFamily="2" charset="2"/>
              <a:buChar char="q"/>
            </a:pPr>
            <a:r>
              <a:rPr lang="es-MX" sz="2400" dirty="0">
                <a:latin typeface="Arial" panose="020B0604020202020204" pitchFamily="34" charset="0"/>
                <a:cs typeface="Arial" panose="020B0604020202020204" pitchFamily="34" charset="0"/>
              </a:rPr>
              <a:t>Estudios de métodos de trabajo.</a:t>
            </a:r>
          </a:p>
          <a:p>
            <a:pPr marL="342900" indent="-342900" algn="just">
              <a:buFont typeface="Wingdings" panose="05000000000000000000" pitchFamily="2" charset="2"/>
              <a:buChar char="q"/>
            </a:pPr>
            <a:r>
              <a:rPr lang="es-MX" sz="2400" dirty="0">
                <a:latin typeface="Arial" panose="020B0604020202020204" pitchFamily="34" charset="0"/>
                <a:cs typeface="Arial" panose="020B0604020202020204" pitchFamily="34" charset="0"/>
              </a:rPr>
              <a:t>Mediciones de carga de trabajo por áreas.</a:t>
            </a:r>
          </a:p>
          <a:p>
            <a:pPr marL="342900" indent="-342900" algn="just">
              <a:buFont typeface="Wingdings" panose="05000000000000000000" pitchFamily="2" charset="2"/>
              <a:buChar char="q"/>
            </a:pPr>
            <a:r>
              <a:rPr lang="es-MX" sz="2400" dirty="0">
                <a:latin typeface="Arial" panose="020B0604020202020204" pitchFamily="34" charset="0"/>
                <a:cs typeface="Arial" panose="020B0604020202020204" pitchFamily="34" charset="0"/>
              </a:rPr>
              <a:t>Diseño de estructuras.</a:t>
            </a:r>
          </a:p>
          <a:p>
            <a:pPr marL="342900" indent="-342900" algn="just">
              <a:buFont typeface="Wingdings" panose="05000000000000000000" pitchFamily="2" charset="2"/>
              <a:buChar char="q"/>
            </a:pPr>
            <a:r>
              <a:rPr lang="es-MX" sz="2400" dirty="0">
                <a:latin typeface="Arial" panose="020B0604020202020204" pitchFamily="34" charset="0"/>
                <a:cs typeface="Arial" panose="020B0604020202020204" pitchFamily="34" charset="0"/>
              </a:rPr>
              <a:t>Departamentos de áreas, dotación (suministros) y servicios.</a:t>
            </a:r>
          </a:p>
          <a:p>
            <a:pPr marL="342900" indent="-342900" algn="just">
              <a:buFont typeface="Wingdings" panose="05000000000000000000" pitchFamily="2" charset="2"/>
              <a:buChar char="q"/>
            </a:pPr>
            <a:r>
              <a:rPr lang="es-MX" sz="2400" dirty="0">
                <a:latin typeface="Arial" panose="020B0604020202020204" pitchFamily="34" charset="0"/>
                <a:cs typeface="Arial" panose="020B0604020202020204" pitchFamily="34" charset="0"/>
              </a:rPr>
              <a:t>Manuales de funciones.</a:t>
            </a:r>
          </a:p>
          <a:p>
            <a:pPr marL="342900" indent="-342900" algn="just">
              <a:buFont typeface="Wingdings" panose="05000000000000000000" pitchFamily="2" charset="2"/>
              <a:buChar char="q"/>
            </a:pPr>
            <a:r>
              <a:rPr lang="es-MX" sz="2400" dirty="0">
                <a:latin typeface="Arial" panose="020B0604020202020204" pitchFamily="34" charset="0"/>
                <a:cs typeface="Arial" panose="020B0604020202020204" pitchFamily="34" charset="0"/>
              </a:rPr>
              <a:t>Manuales de procedimientos Gestión de documentos y flujo de datos.</a:t>
            </a:r>
          </a:p>
          <a:p>
            <a:endParaRPr lang="es-MX" dirty="0"/>
          </a:p>
        </p:txBody>
      </p:sp>
      <p:sp>
        <p:nvSpPr>
          <p:cNvPr id="6" name="Rectángulo 5"/>
          <p:cNvSpPr/>
          <p:nvPr/>
        </p:nvSpPr>
        <p:spPr>
          <a:xfrm>
            <a:off x="-1041759" y="584743"/>
            <a:ext cx="9070112" cy="923330"/>
          </a:xfrm>
          <a:prstGeom prst="rect">
            <a:avLst/>
          </a:prstGeom>
          <a:noFill/>
        </p:spPr>
        <p:txBody>
          <a:bodyPr wrap="none" lIns="91440" tIns="45720" rIns="91440" bIns="45720">
            <a:spAutoFit/>
          </a:bodyPr>
          <a:lstStyle/>
          <a:p>
            <a:pPr algn="ctr"/>
            <a:r>
              <a:rPr lang="es-MX" sz="5400" b="1" cap="none" spc="0" dirty="0" smtClean="0">
                <a:ln w="22225">
                  <a:solidFill>
                    <a:schemeClr val="accent2"/>
                  </a:solidFill>
                  <a:prstDash val="solid"/>
                </a:ln>
                <a:solidFill>
                  <a:schemeClr val="accent2">
                    <a:lumMod val="40000"/>
                    <a:lumOff val="60000"/>
                  </a:schemeClr>
                </a:solidFill>
                <a:effectLst/>
              </a:rPr>
              <a:t>Métodos Organizacionales</a:t>
            </a:r>
            <a:endParaRPr lang="es-MX"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 xmlns:p14="http://schemas.microsoft.com/office/powerpoint/2010/main" val="77496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005" y="584743"/>
            <a:ext cx="7295587" cy="923330"/>
          </a:xfrm>
          <a:prstGeom prst="rect">
            <a:avLst/>
          </a:prstGeom>
          <a:noFill/>
        </p:spPr>
        <p:txBody>
          <a:bodyPr wrap="none" lIns="91440" tIns="45720" rIns="91440" bIns="45720">
            <a:spAutoFit/>
          </a:bodyPr>
          <a:lstStyle/>
          <a:p>
            <a:pPr algn="ctr"/>
            <a:r>
              <a:rPr lang="es-MX" sz="5400" b="1" cap="none" spc="0" dirty="0" smtClean="0">
                <a:ln w="22225">
                  <a:solidFill>
                    <a:schemeClr val="accent2"/>
                  </a:solidFill>
                  <a:prstDash val="solid"/>
                </a:ln>
                <a:solidFill>
                  <a:schemeClr val="accent2">
                    <a:lumMod val="40000"/>
                    <a:lumOff val="60000"/>
                  </a:schemeClr>
                </a:solidFill>
                <a:effectLst/>
              </a:rPr>
              <a:t>Métodos de Procesos</a:t>
            </a:r>
            <a:endParaRPr lang="es-MX" sz="5400" b="1" cap="none" spc="0" dirty="0">
              <a:ln w="22225">
                <a:solidFill>
                  <a:schemeClr val="accent2"/>
                </a:solidFill>
                <a:prstDash val="solid"/>
              </a:ln>
              <a:solidFill>
                <a:schemeClr val="accent2">
                  <a:lumMod val="40000"/>
                  <a:lumOff val="60000"/>
                </a:schemeClr>
              </a:solidFill>
              <a:effectLst/>
            </a:endParaRPr>
          </a:p>
        </p:txBody>
      </p:sp>
      <p:sp>
        <p:nvSpPr>
          <p:cNvPr id="5" name="CuadroTexto 4"/>
          <p:cNvSpPr txBox="1"/>
          <p:nvPr/>
        </p:nvSpPr>
        <p:spPr>
          <a:xfrm>
            <a:off x="560231" y="2047742"/>
            <a:ext cx="6800045" cy="4524315"/>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modelado de procesos</a:t>
            </a:r>
            <a:r>
              <a:rPr lang="es-MX" sz="2400" dirty="0">
                <a:latin typeface="Arial" panose="020B0604020202020204" pitchFamily="34" charset="0"/>
                <a:cs typeface="Arial" panose="020B0604020202020204" pitchFamily="34" charset="0"/>
              </a:rPr>
              <a:t> debe ser entendido, a saber, por dos cuestiones importantes: el modelado y los procesos. Frecuentemente los sistemas (conjuntos de procesos y subprocesos integrados en una organización) son difíciles de comprender, amplios, complejos y confusos; con múltiples puntos de contacto entre sí y con un buen número de áreas funcionales, departamentos y puestos implicados. Un modelo puede dar la oportunidad de organizar y documentar la información sobre un sistema.</a:t>
            </a:r>
          </a:p>
        </p:txBody>
      </p:sp>
    </p:spTree>
    <p:extLst>
      <p:ext uri="{BB962C8B-B14F-4D97-AF65-F5344CB8AC3E}">
        <p14:creationId xmlns="" xmlns:p14="http://schemas.microsoft.com/office/powerpoint/2010/main" val="379086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15816" y="332656"/>
            <a:ext cx="2656497" cy="923330"/>
          </a:xfrm>
          <a:prstGeom prst="rect">
            <a:avLst/>
          </a:prstGeom>
          <a:noFill/>
        </p:spPr>
        <p:txBody>
          <a:bodyPr wrap="none" lIns="91440" tIns="45720" rIns="91440" bIns="45720">
            <a:spAutoFit/>
          </a:bodyPr>
          <a:lstStyle/>
          <a:p>
            <a:pPr algn="ctr"/>
            <a:r>
              <a:rPr lang="es-MX" sz="5400" b="1" cap="none" spc="0" dirty="0" smtClean="0">
                <a:ln w="22225">
                  <a:solidFill>
                    <a:schemeClr val="accent2"/>
                  </a:solidFill>
                  <a:prstDash val="solid"/>
                </a:ln>
                <a:solidFill>
                  <a:schemeClr val="accent2">
                    <a:lumMod val="40000"/>
                    <a:lumOff val="60000"/>
                  </a:schemeClr>
                </a:solidFill>
                <a:effectLst/>
              </a:rPr>
              <a:t>Modelo</a:t>
            </a:r>
            <a:endParaRPr lang="es-MX" sz="5400" b="1" cap="none" spc="0" dirty="0">
              <a:ln w="22225">
                <a:solidFill>
                  <a:schemeClr val="accent2"/>
                </a:solidFill>
                <a:prstDash val="solid"/>
              </a:ln>
              <a:solidFill>
                <a:schemeClr val="accent2">
                  <a:lumMod val="40000"/>
                  <a:lumOff val="60000"/>
                </a:schemeClr>
              </a:solidFill>
              <a:effectLst/>
            </a:endParaRPr>
          </a:p>
        </p:txBody>
      </p:sp>
      <p:sp>
        <p:nvSpPr>
          <p:cNvPr id="5" name="CuadroTexto 4"/>
          <p:cNvSpPr txBox="1"/>
          <p:nvPr/>
        </p:nvSpPr>
        <p:spPr>
          <a:xfrm>
            <a:off x="1547664" y="1124744"/>
            <a:ext cx="5950003" cy="6647974"/>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Pero ¿qué es un modelo? Un modelo es una representación de una realidad. Modelar es desarrollar una descripción lo suficientemente buena de un sistema y de las actividades llevadas a cabo en él.</a:t>
            </a:r>
          </a:p>
          <a:p>
            <a:pPr algn="just"/>
            <a:r>
              <a:rPr lang="es-MX" sz="2400" dirty="0">
                <a:latin typeface="Arial" panose="020B0604020202020204" pitchFamily="34" charset="0"/>
                <a:cs typeface="Arial" panose="020B0604020202020204" pitchFamily="34" charset="0"/>
              </a:rPr>
              <a:t>Cuando un proceso es modelado, con ayuda de una representación gráfica (diagrama de proceso), pueden apreciarse con facilidad las interrelaciones existentes entre distintas actividades, analizar cada actividad, definir los puntos de contacto con otros procesos, así como identificar los subprocesos comprendidos. Al mismo tiempo, los problemas existentes pueden ponerse de manifiesto claramente dando la oportunidad al inicio de acciones de mejora.</a:t>
            </a:r>
          </a:p>
          <a:p>
            <a:endParaRPr lang="es-MX" dirty="0"/>
          </a:p>
        </p:txBody>
      </p:sp>
    </p:spTree>
    <p:extLst>
      <p:ext uri="{BB962C8B-B14F-4D97-AF65-F5344CB8AC3E}">
        <p14:creationId xmlns="" xmlns:p14="http://schemas.microsoft.com/office/powerpoint/2010/main" val="102661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43368" y="0"/>
            <a:ext cx="5825202" cy="1646302"/>
          </a:xfrm>
        </p:spPr>
        <p:txBody>
          <a:bodyPr/>
          <a:lstStyle/>
          <a:p>
            <a:pPr algn="ctr"/>
            <a:r>
              <a:rPr lang="es-MX" dirty="0" smtClean="0"/>
              <a:t>IDEF</a:t>
            </a:r>
            <a:endParaRPr lang="es-MX" dirty="0"/>
          </a:p>
        </p:txBody>
      </p:sp>
      <p:sp>
        <p:nvSpPr>
          <p:cNvPr id="11" name="Rectangle 12"/>
          <p:cNvSpPr>
            <a:spLocks noChangeArrowheads="1"/>
          </p:cNvSpPr>
          <p:nvPr/>
        </p:nvSpPr>
        <p:spPr bwMode="auto">
          <a:xfrm>
            <a:off x="0" y="2568059"/>
            <a:ext cx="184731"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2" name="CuadroTexto 11"/>
          <p:cNvSpPr txBox="1"/>
          <p:nvPr/>
        </p:nvSpPr>
        <p:spPr>
          <a:xfrm>
            <a:off x="333786" y="2408351"/>
            <a:ext cx="7244366" cy="4370427"/>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IDEF0 es una técnica de modelación concebida para representar de manera estructurada y jerárquica las actividades que conforman un sistema o empresa, y los objetos o datos que soportan la interacción de esas actividades.</a:t>
            </a:r>
          </a:p>
          <a:p>
            <a:r>
              <a:rPr lang="es-MX" sz="2000" dirty="0">
                <a:latin typeface="Arial" panose="020B0604020202020204" pitchFamily="34" charset="0"/>
                <a:cs typeface="Arial" panose="020B0604020202020204" pitchFamily="34" charset="0"/>
              </a:rPr>
              <a:t>Un modelo IDEF0 se compone de una serie jerárquica de diagramas que permiten mediante niveles de detalle, describir las funciones especificadas en el nivel superior. En las vistas superiores del modelo la interacción entre las actividades representadas permite visualizar los procesos fundamentales que sustentan la organización. Los elementos gráficos utilizados para la construcción de los diagramas IDEF0 son cuadros y flechas. </a:t>
            </a:r>
          </a:p>
          <a:p>
            <a:endParaRPr lang="es-MX" dirty="0"/>
          </a:p>
        </p:txBody>
      </p:sp>
    </p:spTree>
    <p:extLst>
      <p:ext uri="{BB962C8B-B14F-4D97-AF65-F5344CB8AC3E}">
        <p14:creationId xmlns="" xmlns:p14="http://schemas.microsoft.com/office/powerpoint/2010/main" val="30935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descr="http://www.monografias.com/trabajos56/modelar-negocio/Image13908.gif"/>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56834" y="0"/>
            <a:ext cx="3189245" cy="3810152"/>
          </a:xfrm>
          <a:prstGeom prst="rect">
            <a:avLst/>
          </a:prstGeom>
          <a:noFill/>
          <a:ln>
            <a:noFill/>
          </a:ln>
        </p:spPr>
      </p:pic>
      <p:sp>
        <p:nvSpPr>
          <p:cNvPr id="12" name="CuadroTexto 11"/>
          <p:cNvSpPr txBox="1"/>
          <p:nvPr/>
        </p:nvSpPr>
        <p:spPr>
          <a:xfrm>
            <a:off x="0" y="3718680"/>
            <a:ext cx="9008772" cy="3693319"/>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La semántica de utilización de estos elementos gráficos es la siguiente</a:t>
            </a:r>
            <a:r>
              <a:rPr lang="es-MX" dirty="0" smtClean="0">
                <a:latin typeface="Arial" panose="020B0604020202020204" pitchFamily="34" charset="0"/>
                <a:cs typeface="Arial" panose="020B0604020202020204" pitchFamily="34" charset="0"/>
              </a:rPr>
              <a:t>:</a:t>
            </a:r>
          </a:p>
          <a:p>
            <a:r>
              <a:rPr lang="es-MX" dirty="0" smtClean="0">
                <a:latin typeface="Arial" panose="020B0604020202020204" pitchFamily="34" charset="0"/>
                <a:cs typeface="Arial" panose="020B0604020202020204" pitchFamily="34" charset="0"/>
              </a:rPr>
              <a:t>Actividad</a:t>
            </a:r>
            <a:r>
              <a:rPr lang="es-MX" dirty="0">
                <a:latin typeface="Arial" panose="020B0604020202020204" pitchFamily="34" charset="0"/>
                <a:cs typeface="Arial" panose="020B0604020202020204" pitchFamily="34" charset="0"/>
              </a:rPr>
              <a:t>: se representa con un cuadro, indica una función, proceso o transformación.</a:t>
            </a:r>
          </a:p>
          <a:p>
            <a:r>
              <a:rPr lang="es-MX" dirty="0">
                <a:latin typeface="Arial" panose="020B0604020202020204" pitchFamily="34" charset="0"/>
                <a:cs typeface="Arial" panose="020B0604020202020204" pitchFamily="34" charset="0"/>
              </a:rPr>
              <a:t>Entrada: se representa con una flecha entrando por el lado izquierdo de la actividad, indica los materiales o informaciones que se transformarán en la actividad para obtener la salida.</a:t>
            </a:r>
          </a:p>
          <a:p>
            <a:r>
              <a:rPr lang="es-MX" dirty="0">
                <a:latin typeface="Arial" panose="020B0604020202020204" pitchFamily="34" charset="0"/>
                <a:cs typeface="Arial" panose="020B0604020202020204" pitchFamily="34" charset="0"/>
              </a:rPr>
              <a:t>Salida: se representa con una flecha saliendo del lado derecho de la actividad, indica los objetos o informaciones producidos por la ocurrencia de la actividad.</a:t>
            </a:r>
          </a:p>
          <a:p>
            <a:r>
              <a:rPr lang="es-MX" dirty="0">
                <a:latin typeface="Arial" panose="020B0604020202020204" pitchFamily="34" charset="0"/>
                <a:cs typeface="Arial" panose="020B0604020202020204" pitchFamily="34" charset="0"/>
              </a:rPr>
              <a:t>Control: se representa con una flecha entrando por la parte superior, indica las regulaciones que determinan si una actividad se realiza o no. </a:t>
            </a:r>
            <a:r>
              <a:rPr lang="es-MX" dirty="0" err="1">
                <a:latin typeface="Arial" panose="020B0604020202020204" pitchFamily="34" charset="0"/>
                <a:cs typeface="Arial" panose="020B0604020202020204" pitchFamily="34" charset="0"/>
              </a:rPr>
              <a:t>Ej</a:t>
            </a:r>
            <a:r>
              <a:rPr lang="es-MX" dirty="0">
                <a:latin typeface="Arial" panose="020B0604020202020204" pitchFamily="34" charset="0"/>
                <a:cs typeface="Arial" panose="020B0604020202020204" pitchFamily="34" charset="0"/>
              </a:rPr>
              <a:t>: normas, guías, reglas, políticas, etc.</a:t>
            </a:r>
          </a:p>
          <a:p>
            <a:r>
              <a:rPr lang="es-MX" dirty="0">
                <a:latin typeface="Arial" panose="020B0604020202020204" pitchFamily="34" charset="0"/>
                <a:cs typeface="Arial" panose="020B0604020202020204" pitchFamily="34" charset="0"/>
              </a:rPr>
              <a:t>Sujeto: se representa con una flecha entrando por la parte inferior, indica los recursos que ejecutan una actividad. </a:t>
            </a:r>
            <a:r>
              <a:rPr lang="es-MX" dirty="0" err="1">
                <a:latin typeface="Arial" panose="020B0604020202020204" pitchFamily="34" charset="0"/>
                <a:cs typeface="Arial" panose="020B0604020202020204" pitchFamily="34" charset="0"/>
              </a:rPr>
              <a:t>Ej</a:t>
            </a:r>
            <a:r>
              <a:rPr lang="es-MX" dirty="0">
                <a:latin typeface="Arial" panose="020B0604020202020204" pitchFamily="34" charset="0"/>
                <a:cs typeface="Arial" panose="020B0604020202020204" pitchFamily="34" charset="0"/>
              </a:rPr>
              <a:t>: personas, maquinarias, etc</a:t>
            </a:r>
            <a:r>
              <a:rPr lang="es-MX" dirty="0"/>
              <a:t>.</a:t>
            </a:r>
          </a:p>
          <a:p>
            <a:endParaRPr lang="es-MX" dirty="0"/>
          </a:p>
        </p:txBody>
      </p:sp>
    </p:spTree>
    <p:extLst>
      <p:ext uri="{BB962C8B-B14F-4D97-AF65-F5344CB8AC3E}">
        <p14:creationId xmlns="" xmlns:p14="http://schemas.microsoft.com/office/powerpoint/2010/main" val="295423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41668"/>
            <a:ext cx="9002333" cy="5355312"/>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Ventajas de IDEF0 para modelar procesos de negocio</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smtClean="0">
                <a:latin typeface="Arial" panose="020B0604020202020204" pitchFamily="34" charset="0"/>
                <a:cs typeface="Arial" panose="020B0604020202020204" pitchFamily="34" charset="0"/>
              </a:rPr>
              <a:t>Permite </a:t>
            </a:r>
            <a:r>
              <a:rPr lang="es-MX" dirty="0">
                <a:latin typeface="Arial" panose="020B0604020202020204" pitchFamily="34" charset="0"/>
                <a:cs typeface="Arial" panose="020B0604020202020204" pitchFamily="34" charset="0"/>
              </a:rPr>
              <a:t>representar el proceso cronológicamente. Se describe el flujo orientado al cliente final de ese negocio, cruzando todas las actividades de la organización que dan cumplimiento a la solicitud de producto o servicio que realiza el cliente, representando así la "cadena de valor" de la empresa (se modela un proceso por cada tipo de producto o servicio que brinda la empresa).</a:t>
            </a:r>
          </a:p>
          <a:p>
            <a:pPr marL="285750" indent="-285750">
              <a:buFont typeface="Arial" panose="020B0604020202020204" pitchFamily="34" charset="0"/>
              <a:buChar char="•"/>
            </a:pPr>
            <a:r>
              <a:rPr lang="es-MX" dirty="0">
                <a:latin typeface="Arial" panose="020B0604020202020204" pitchFamily="34" charset="0"/>
                <a:cs typeface="Arial" panose="020B0604020202020204" pitchFamily="34" charset="0"/>
              </a:rPr>
              <a:t>Es una notación simple (basada en cuadros y flechas) que cualquier empleado puede usar para describir qué hace en el negocio. Involucrar a los empleados de la organización en la modelación del negocio permite ahorrar tiempo simultaneando el trabajo en varias áreas, así como obtener un modelo más fiel ya que ha sido elaborado por sus protagonistas.</a:t>
            </a:r>
          </a:p>
          <a:p>
            <a:pPr marL="285750" indent="-285750">
              <a:buFont typeface="Arial" panose="020B0604020202020204" pitchFamily="34" charset="0"/>
              <a:buChar char="•"/>
            </a:pPr>
            <a:r>
              <a:rPr lang="es-MX" dirty="0">
                <a:latin typeface="Arial" panose="020B0604020202020204" pitchFamily="34" charset="0"/>
                <a:cs typeface="Arial" panose="020B0604020202020204" pitchFamily="34" charset="0"/>
              </a:rPr>
              <a:t>Permite incorporar en el flujo los datos que entran y salen de las actividades, así como las reglas del negocio y los actores, todo en la misma vista.</a:t>
            </a:r>
          </a:p>
          <a:p>
            <a:pPr marL="285750" indent="-285750">
              <a:buFont typeface="Arial" panose="020B0604020202020204" pitchFamily="34" charset="0"/>
              <a:buChar char="•"/>
            </a:pPr>
            <a:r>
              <a:rPr lang="es-MX" dirty="0">
                <a:latin typeface="Arial" panose="020B0604020202020204" pitchFamily="34" charset="0"/>
                <a:cs typeface="Arial" panose="020B0604020202020204" pitchFamily="34" charset="0"/>
              </a:rPr>
              <a:t>Permite descomponer una actividad como un proceso a su vez.</a:t>
            </a:r>
          </a:p>
          <a:p>
            <a:pPr marL="285750" indent="-285750">
              <a:buFont typeface="Arial" panose="020B0604020202020204" pitchFamily="34" charset="0"/>
              <a:buChar char="•"/>
            </a:pPr>
            <a:r>
              <a:rPr lang="es-MX" dirty="0">
                <a:latin typeface="Arial" panose="020B0604020202020204" pitchFamily="34" charset="0"/>
                <a:cs typeface="Arial" panose="020B0604020202020204" pitchFamily="34" charset="0"/>
              </a:rPr>
              <a:t>Permite descubrir problemas de organización en el negocio que deben ser arreglados, para "no informatizar el caos" sino organizar el negocio y luego informatizarlo.</a:t>
            </a:r>
          </a:p>
        </p:txBody>
      </p:sp>
    </p:spTree>
    <p:extLst>
      <p:ext uri="{BB962C8B-B14F-4D97-AF65-F5344CB8AC3E}">
        <p14:creationId xmlns="" xmlns:p14="http://schemas.microsoft.com/office/powerpoint/2010/main" val="35713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8001" y="2160589"/>
            <a:ext cx="6447501" cy="2617473"/>
          </a:xfrm>
        </p:spPr>
        <p:txBody>
          <a:bodyPr>
            <a:normAutofit fontScale="62500" lnSpcReduction="20000"/>
          </a:bodyPr>
          <a:lstStyle/>
          <a:p>
            <a:pPr marL="0" indent="0">
              <a:buNone/>
            </a:pPr>
            <a:r>
              <a:rPr lang="es-MX" dirty="0">
                <a:solidFill>
                  <a:schemeClr val="tx1"/>
                </a:solidFill>
                <a:latin typeface="Arial" panose="020B0604020202020204" pitchFamily="34" charset="0"/>
                <a:cs typeface="Arial" panose="020B0604020202020204" pitchFamily="34" charset="0"/>
              </a:rPr>
              <a:t>IDEF3 es una técnica de modelación para representar el flujo de trabajo de un proceso, así como sus objetos participantes a partir de la descripción dada por un experto. Permite documentar a nivel de detalle un proceso facilitando su análisis a través de la identificación y captura del conocimiento crítico del mismo.</a:t>
            </a:r>
          </a:p>
          <a:p>
            <a:pPr marL="0" indent="0">
              <a:buNone/>
            </a:pPr>
            <a:r>
              <a:rPr lang="es-MX" dirty="0">
                <a:solidFill>
                  <a:schemeClr val="tx1"/>
                </a:solidFill>
                <a:latin typeface="Arial" panose="020B0604020202020204" pitchFamily="34" charset="0"/>
                <a:cs typeface="Arial" panose="020B0604020202020204" pitchFamily="34" charset="0"/>
              </a:rPr>
              <a:t>Los componentes fundamentales que emplea IDEF3 en su representación son: unidad de trabajo, ligas, conexiones y referencias.</a:t>
            </a:r>
          </a:p>
          <a:p>
            <a:pPr marL="0" indent="0">
              <a:buNone/>
            </a:pPr>
            <a:r>
              <a:rPr lang="es-MX" dirty="0">
                <a:solidFill>
                  <a:schemeClr val="tx1"/>
                </a:solidFill>
                <a:latin typeface="Arial" panose="020B0604020202020204" pitchFamily="34" charset="0"/>
                <a:cs typeface="Arial" panose="020B0604020202020204" pitchFamily="34" charset="0"/>
              </a:rPr>
              <a:t>Unidad de Trabajo: representa una actividad, siempre tiene un identificador único y puede tener una referencia asociada a una actividad IDEF0. </a:t>
            </a:r>
          </a:p>
          <a:p>
            <a:endParaRPr lang="es-MX" dirty="0"/>
          </a:p>
        </p:txBody>
      </p:sp>
      <p:sp>
        <p:nvSpPr>
          <p:cNvPr id="2" name="Título 1"/>
          <p:cNvSpPr>
            <a:spLocks noGrp="1"/>
          </p:cNvSpPr>
          <p:nvPr>
            <p:ph type="title"/>
          </p:nvPr>
        </p:nvSpPr>
        <p:spPr/>
        <p:txBody>
          <a:bodyPr/>
          <a:lstStyle/>
          <a:p>
            <a:pPr algn="ctr"/>
            <a:r>
              <a:rPr lang="es-MX" dirty="0" smtClean="0">
                <a:latin typeface="Arial" panose="020B0604020202020204" pitchFamily="34" charset="0"/>
                <a:cs typeface="Arial" panose="020B0604020202020204" pitchFamily="34" charset="0"/>
              </a:rPr>
              <a:t>IDEF3</a:t>
            </a:r>
            <a:endParaRPr lang="es-MX"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91532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n 26" descr="http://www.monografias.com/trabajos56/modelar-negocio/Image13911.gif"/>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3528" y="5063767"/>
            <a:ext cx="1499209" cy="503118"/>
          </a:xfrm>
          <a:prstGeom prst="rect">
            <a:avLst/>
          </a:prstGeom>
          <a:noFill/>
          <a:ln>
            <a:noFill/>
          </a:ln>
        </p:spPr>
      </p:pic>
      <p:pic>
        <p:nvPicPr>
          <p:cNvPr id="26" name="Imagen 25" descr="http://www.monografias.com/trabajos56/modelar-negocio/Image13910.gif"/>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3529" y="3823128"/>
            <a:ext cx="1499209" cy="674397"/>
          </a:xfrm>
          <a:prstGeom prst="rect">
            <a:avLst/>
          </a:prstGeom>
          <a:noFill/>
          <a:ln>
            <a:noFill/>
          </a:ln>
        </p:spPr>
      </p:pic>
      <p:sp>
        <p:nvSpPr>
          <p:cNvPr id="7" name="CuadroTexto 6"/>
          <p:cNvSpPr txBox="1"/>
          <p:nvPr/>
        </p:nvSpPr>
        <p:spPr>
          <a:xfrm>
            <a:off x="123528" y="2743199"/>
            <a:ext cx="9144000" cy="3693319"/>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Ligas: representan relaciones restrictivas entre actividades, son unidireccionales, pueden iniciar y terminar en cualquier parte de la actividad ("cuadro"), debe estar etiquetada</a:t>
            </a:r>
            <a:r>
              <a:rPr lang="es-MX" dirty="0" smtClean="0">
                <a:latin typeface="Arial" panose="020B0604020202020204" pitchFamily="34" charset="0"/>
                <a:cs typeface="Arial" panose="020B0604020202020204" pitchFamily="34" charset="0"/>
              </a:rPr>
              <a:t>.</a:t>
            </a:r>
          </a:p>
          <a:p>
            <a:r>
              <a:rPr lang="es-MX" dirty="0">
                <a:latin typeface="Arial" panose="020B0604020202020204" pitchFamily="34" charset="0"/>
                <a:cs typeface="Arial" panose="020B0604020202020204" pitchFamily="34" charset="0"/>
              </a:rPr>
              <a:t>Existen tres tipos de ligas: </a:t>
            </a:r>
          </a:p>
          <a:p>
            <a:r>
              <a:rPr lang="es-MX" dirty="0">
                <a:latin typeface="Arial" panose="020B0604020202020204" pitchFamily="34" charset="0"/>
                <a:cs typeface="Arial" panose="020B0604020202020204" pitchFamily="34" charset="0"/>
              </a:rPr>
              <a:t>Precedencia </a:t>
            </a:r>
            <a:r>
              <a:rPr lang="es-MX" dirty="0" smtClean="0">
                <a:latin typeface="Arial" panose="020B0604020202020204" pitchFamily="34" charset="0"/>
                <a:cs typeface="Arial" panose="020B0604020202020204" pitchFamily="34" charset="0"/>
              </a:rPr>
              <a:t>temporal</a:t>
            </a:r>
          </a:p>
          <a:p>
            <a:endParaRPr lang="es-MX" dirty="0">
              <a:latin typeface="Arial" panose="020B0604020202020204" pitchFamily="34" charset="0"/>
              <a:cs typeface="Arial" panose="020B0604020202020204" pitchFamily="34" charset="0"/>
            </a:endParaRPr>
          </a:p>
          <a:p>
            <a:endParaRPr lang="es-MX" dirty="0" smtClean="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El proceso origen debe concluir antes de que el proceso destino pueda comenzar.</a:t>
            </a:r>
          </a:p>
          <a:p>
            <a:r>
              <a:rPr lang="es-MX" dirty="0">
                <a:latin typeface="Arial" panose="020B0604020202020204" pitchFamily="34" charset="0"/>
                <a:cs typeface="Arial" panose="020B0604020202020204" pitchFamily="34" charset="0"/>
              </a:rPr>
              <a:t>Flujo de </a:t>
            </a:r>
            <a:r>
              <a:rPr lang="es-MX" dirty="0" smtClean="0">
                <a:latin typeface="Arial" panose="020B0604020202020204" pitchFamily="34" charset="0"/>
                <a:cs typeface="Arial" panose="020B0604020202020204" pitchFamily="34" charset="0"/>
              </a:rPr>
              <a:t>objeto</a:t>
            </a:r>
          </a:p>
          <a:p>
            <a:endParaRPr lang="es-MX" dirty="0"/>
          </a:p>
          <a:p>
            <a:r>
              <a:rPr lang="es-MX" dirty="0" smtClean="0"/>
              <a:t>   </a:t>
            </a:r>
          </a:p>
          <a:p>
            <a:endParaRPr lang="es-MX" dirty="0" smtClean="0"/>
          </a:p>
          <a:p>
            <a:endParaRPr lang="es-MX" dirty="0"/>
          </a:p>
        </p:txBody>
      </p:sp>
      <p:pic>
        <p:nvPicPr>
          <p:cNvPr id="23" name="Imagen 22" descr="http://www.monografias.com/trabajos56/modelar-negocio/Image13909.gif"/>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60940" y="1"/>
            <a:ext cx="2419776" cy="1983346"/>
          </a:xfrm>
          <a:prstGeom prst="rect">
            <a:avLst/>
          </a:prstGeom>
          <a:noFill/>
          <a:ln>
            <a:noFill/>
          </a:ln>
        </p:spPr>
      </p:pic>
    </p:spTree>
    <p:extLst>
      <p:ext uri="{BB962C8B-B14F-4D97-AF65-F5344CB8AC3E}">
        <p14:creationId xmlns="" xmlns:p14="http://schemas.microsoft.com/office/powerpoint/2010/main" val="366172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 y="128789"/>
            <a:ext cx="8992673" cy="3139321"/>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Enfatiza la participación de un objeto entre dos procesos, indicando precedencia temporal, el proceso origen debe concluir antes de que el proceso destino pueda terminar. </a:t>
            </a:r>
          </a:p>
          <a:p>
            <a:r>
              <a:rPr lang="es-MX" dirty="0">
                <a:latin typeface="Arial" panose="020B0604020202020204" pitchFamily="34" charset="0"/>
                <a:cs typeface="Arial" panose="020B0604020202020204" pitchFamily="34" charset="0"/>
              </a:rPr>
              <a:t>Relacional</a:t>
            </a:r>
          </a:p>
          <a:p>
            <a:endParaRPr lang="es-MX" dirty="0" smtClean="0">
              <a:latin typeface="Arial" panose="020B0604020202020204" pitchFamily="34" charset="0"/>
              <a:cs typeface="Arial" panose="020B0604020202020204" pitchFamily="34" charset="0"/>
            </a:endParaRPr>
          </a:p>
          <a:p>
            <a:endParaRPr lang="es-MX" dirty="0" smtClean="0">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a:p>
            <a:endParaRPr lang="es-ES" dirty="0" smtClean="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Existencia </a:t>
            </a:r>
            <a:r>
              <a:rPr lang="es-ES" dirty="0">
                <a:latin typeface="Arial" panose="020B0604020202020204" pitchFamily="34" charset="0"/>
                <a:cs typeface="Arial" panose="020B0604020202020204" pitchFamily="34" charset="0"/>
              </a:rPr>
              <a:t>de una relación entre los procesos ligados. El proceso origen comenzará antes que el proceso destino termine.</a:t>
            </a:r>
            <a:endParaRPr lang="es-MX" dirty="0">
              <a:latin typeface="Arial" panose="020B0604020202020204" pitchFamily="34" charset="0"/>
              <a:cs typeface="Arial" panose="020B0604020202020204" pitchFamily="34" charset="0"/>
            </a:endParaRPr>
          </a:p>
          <a:p>
            <a:endParaRPr lang="es-MX" dirty="0"/>
          </a:p>
        </p:txBody>
      </p:sp>
      <p:pic>
        <p:nvPicPr>
          <p:cNvPr id="5" name="Imagen 4" descr="http://www.monografias.com/trabajos56/modelar-negocio/Image13912.gif"/>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021158"/>
            <a:ext cx="1989786" cy="949311"/>
          </a:xfrm>
          <a:prstGeom prst="rect">
            <a:avLst/>
          </a:prstGeom>
          <a:noFill/>
          <a:ln>
            <a:noFill/>
          </a:ln>
        </p:spPr>
      </p:pic>
    </p:spTree>
    <p:extLst>
      <p:ext uri="{BB962C8B-B14F-4D97-AF65-F5344CB8AC3E}">
        <p14:creationId xmlns="" xmlns:p14="http://schemas.microsoft.com/office/powerpoint/2010/main" val="191789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MX" dirty="0">
                <a:solidFill>
                  <a:schemeClr val="tx1"/>
                </a:solidFill>
                <a:latin typeface="Arial" panose="020B0604020202020204" pitchFamily="34" charset="0"/>
                <a:cs typeface="Arial" panose="020B0604020202020204" pitchFamily="34" charset="0"/>
              </a:rPr>
              <a:t>Un Diagrama es una representación gráfica de una colección de elementos de modelado, a menudo dibujada como un grafo conexo de arcos (relaciones) y vértices (otros elementos del modelo). Un diagrama no es un elemento semántico, un diagrama muestra representaciones de elementos semánticos del modelo, pero su significado no se ve afectado por la forma en que son representados. Un diagrama está contenido dentro de un paquete.</a:t>
            </a:r>
            <a:r>
              <a:rPr lang="es-MX" dirty="0"/>
              <a:t/>
            </a:r>
            <a:br>
              <a:rPr lang="es-MX" dirty="0"/>
            </a:br>
            <a:endParaRPr lang="es-MX" dirty="0"/>
          </a:p>
        </p:txBody>
      </p:sp>
      <p:sp>
        <p:nvSpPr>
          <p:cNvPr id="2" name="Título 1"/>
          <p:cNvSpPr>
            <a:spLocks noGrp="1"/>
          </p:cNvSpPr>
          <p:nvPr>
            <p:ph type="title"/>
          </p:nvPr>
        </p:nvSpPr>
        <p:spPr/>
        <p:txBody>
          <a:bodyPr/>
          <a:lstStyle/>
          <a:p>
            <a:r>
              <a:rPr lang="es-MX" dirty="0" smtClean="0"/>
              <a:t>DIAGRAMAS UML</a:t>
            </a:r>
            <a:endParaRPr lang="es-MX" dirty="0"/>
          </a:p>
        </p:txBody>
      </p:sp>
    </p:spTree>
    <p:extLst>
      <p:ext uri="{BB962C8B-B14F-4D97-AF65-F5344CB8AC3E}">
        <p14:creationId xmlns="" xmlns:p14="http://schemas.microsoft.com/office/powerpoint/2010/main" val="289280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pPr algn="just"/>
            <a:r>
              <a:rPr lang="es-MX" dirty="0" smtClean="0"/>
              <a:t>Lenguaje Unificado de Modelado (UML, por sus siglas en inglés, </a:t>
            </a:r>
            <a:r>
              <a:rPr lang="es-MX" dirty="0" err="1" smtClean="0"/>
              <a:t>Unified</a:t>
            </a:r>
            <a:r>
              <a:rPr lang="es-MX" dirty="0" smtClean="0"/>
              <a:t> </a:t>
            </a:r>
            <a:r>
              <a:rPr lang="es-MX" dirty="0" err="1" smtClean="0"/>
              <a:t>Modeling</a:t>
            </a:r>
            <a:r>
              <a:rPr lang="es-MX" dirty="0" smtClean="0"/>
              <a:t> </a:t>
            </a:r>
            <a:r>
              <a:rPr lang="es-MX" dirty="0" err="1" smtClean="0"/>
              <a:t>Language</a:t>
            </a:r>
            <a:r>
              <a:rPr lang="es-MX" dirty="0" smtClean="0"/>
              <a:t>) </a:t>
            </a:r>
          </a:p>
          <a:p>
            <a:pPr algn="just"/>
            <a:r>
              <a:rPr lang="es-MX" dirty="0" smtClean="0"/>
              <a:t>Es un lenguaje gráfico para visualizar, especificar, construir y documentar un sistema. UML ofrece un estándar para describir un "plano" del sistema (modelo), incluyendo aspectos conceptuales tales como procesos de negocio, funciones del sistema, y aspectos concretos como expresiones de lenguajes de programación, esquemas de bases de datos y compuestos reciclados.</a:t>
            </a:r>
            <a:endParaRPr lang="es-MX" dirty="0"/>
          </a:p>
        </p:txBody>
      </p:sp>
      <p:sp>
        <p:nvSpPr>
          <p:cNvPr id="2" name="1 Título"/>
          <p:cNvSpPr>
            <a:spLocks noGrp="1"/>
          </p:cNvSpPr>
          <p:nvPr>
            <p:ph type="title"/>
          </p:nvPr>
        </p:nvSpPr>
        <p:spPr/>
        <p:txBody>
          <a:bodyPr/>
          <a:lstStyle/>
          <a:p>
            <a:pPr algn="ctr"/>
            <a:r>
              <a:rPr lang="es-ES" dirty="0" smtClean="0"/>
              <a:t>MODELADO</a:t>
            </a:r>
            <a:endParaRPr lang="es-MX"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44380"/>
            <a:ext cx="8978566" cy="7571303"/>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Diagrama:</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Los diagramas se utilizan generalmente para facilitar el entendimiento de largas cantidades de datos y la relación entre diferentes partes de los datos también para realizar </a:t>
            </a:r>
            <a:r>
              <a:rPr lang="es-MX" dirty="0" smtClean="0">
                <a:latin typeface="Arial" panose="020B0604020202020204" pitchFamily="34" charset="0"/>
                <a:cs typeface="Arial" panose="020B0604020202020204" pitchFamily="34" charset="0"/>
              </a:rPr>
              <a:t>cálculos electrónicos. </a:t>
            </a: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Atributo,</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Es la expresión gráfica que ilustra a base de recuadros y flechas los pasos que se deben seguir para producir algo. En donde los recuadros enmarcan a los agentes encargados de ejecutar lo que señalan las flechas que representan las acciones </a:t>
            </a:r>
            <a:r>
              <a:rPr lang="es-MX" dirty="0" smtClean="0">
                <a:latin typeface="Arial" panose="020B0604020202020204" pitchFamily="34" charset="0"/>
                <a:cs typeface="Arial" panose="020B0604020202020204" pitchFamily="34" charset="0"/>
              </a:rPr>
              <a:t>o </a:t>
            </a:r>
            <a:r>
              <a:rPr lang="es-MX" dirty="0">
                <a:latin typeface="Arial" panose="020B0604020202020204" pitchFamily="34" charset="0"/>
                <a:cs typeface="Arial" panose="020B0604020202020204" pitchFamily="34" charset="0"/>
              </a:rPr>
              <a:t>pasos.</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C</a:t>
            </a:r>
            <a:r>
              <a:rPr lang="es-MX" dirty="0" smtClean="0">
                <a:latin typeface="Arial" panose="020B0604020202020204" pitchFamily="34" charset="0"/>
                <a:cs typeface="Arial" panose="020B0604020202020204" pitchFamily="34" charset="0"/>
              </a:rPr>
              <a:t>lase: Es </a:t>
            </a:r>
            <a:r>
              <a:rPr lang="es-MX" dirty="0">
                <a:latin typeface="Arial" panose="020B0604020202020204" pitchFamily="34" charset="0"/>
                <a:cs typeface="Arial" panose="020B0604020202020204" pitchFamily="34" charset="0"/>
              </a:rPr>
              <a:t>la unidad básica que encapsula toda la información de un Objeto</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smtClean="0">
                <a:latin typeface="Arial" panose="020B0604020202020204" pitchFamily="34" charset="0"/>
                <a:cs typeface="Arial" panose="020B0604020202020204" pitchFamily="34" charset="0"/>
              </a:rPr>
              <a:t>Método</a:t>
            </a:r>
            <a:r>
              <a:rPr lang="es-MX" dirty="0">
                <a:latin typeface="Arial" panose="020B0604020202020204" pitchFamily="34" charset="0"/>
                <a:cs typeface="Arial" panose="020B0604020202020204" pitchFamily="34" charset="0"/>
              </a:rPr>
              <a:t>:</a:t>
            </a:r>
            <a:r>
              <a:rPr lang="es-MX" dirty="0" smtClean="0">
                <a:latin typeface="Arial" panose="020B0604020202020204" pitchFamily="34" charset="0"/>
                <a:cs typeface="Arial" panose="020B0604020202020204" pitchFamily="34" charset="0"/>
              </a:rPr>
              <a:t> UML </a:t>
            </a:r>
            <a:r>
              <a:rPr lang="es-MX" dirty="0">
                <a:latin typeface="Arial" panose="020B0604020202020204" pitchFamily="34" charset="0"/>
                <a:cs typeface="Arial" panose="020B0604020202020204" pitchFamily="34" charset="0"/>
              </a:rPr>
              <a:t>es un lenguaje para hacer modelos y es independiente de los métodos de análisis y diseño</a:t>
            </a:r>
            <a:br>
              <a:rPr lang="es-MX" dirty="0">
                <a:latin typeface="Arial" panose="020B0604020202020204" pitchFamily="34" charset="0"/>
                <a:cs typeface="Arial" panose="020B0604020202020204" pitchFamily="34" charset="0"/>
              </a:rPr>
            </a:br>
            <a:r>
              <a:rPr lang="es-MX" dirty="0" smtClean="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smtClean="0">
                <a:latin typeface="Arial" panose="020B0604020202020204" pitchFamily="34" charset="0"/>
                <a:cs typeface="Arial" panose="020B0604020202020204" pitchFamily="34" charset="0"/>
              </a:rPr>
              <a:t>Atributos</a:t>
            </a:r>
            <a:r>
              <a:rPr lang="es-MX" dirty="0">
                <a:latin typeface="Arial" panose="020B0604020202020204" pitchFamily="34" charset="0"/>
                <a:cs typeface="Arial" panose="020B0604020202020204" pitchFamily="34" charset="0"/>
              </a:rPr>
              <a:t>:</a:t>
            </a:r>
            <a:r>
              <a:rPr lang="es-MX" dirty="0" smtClean="0">
                <a:latin typeface="Arial" panose="020B0604020202020204" pitchFamily="34" charset="0"/>
                <a:cs typeface="Arial" panose="020B0604020202020204" pitchFamily="34" charset="0"/>
              </a:rPr>
              <a:t> Un </a:t>
            </a:r>
            <a:r>
              <a:rPr lang="es-MX" dirty="0">
                <a:latin typeface="Arial" panose="020B0604020202020204" pitchFamily="34" charset="0"/>
                <a:cs typeface="Arial" panose="020B0604020202020204" pitchFamily="34" charset="0"/>
              </a:rPr>
              <a:t>atributo es la cualidad que se adjudica o predica de un ser con sentido de identidad</a:t>
            </a:r>
            <a:r>
              <a:rPr lang="es-MX" dirty="0" smtClean="0">
                <a:latin typeface="Arial" panose="020B0604020202020204" pitchFamily="34" charset="0"/>
                <a:cs typeface="Arial" panose="020B0604020202020204" pitchFamily="34" charset="0"/>
              </a:rPr>
              <a:t>.</a:t>
            </a:r>
          </a:p>
          <a:p>
            <a:endParaRPr lang="es-MX" dirty="0" smtClean="0">
              <a:latin typeface="Arial" panose="020B0604020202020204" pitchFamily="34" charset="0"/>
              <a:cs typeface="Arial" panose="020B0604020202020204" pitchFamily="34" charset="0"/>
            </a:endParaRPr>
          </a:p>
          <a:p>
            <a:r>
              <a:rPr lang="es-MX" dirty="0" smtClean="0">
                <a:latin typeface="Arial" panose="020B0604020202020204" pitchFamily="34" charset="0"/>
                <a:cs typeface="Arial" panose="020B0604020202020204" pitchFamily="34" charset="0"/>
              </a:rPr>
              <a:t>Herencia: En </a:t>
            </a:r>
            <a:r>
              <a:rPr lang="es-MX" dirty="0">
                <a:latin typeface="Arial" panose="020B0604020202020204" pitchFamily="34" charset="0"/>
                <a:cs typeface="Arial" panose="020B0604020202020204" pitchFamily="34" charset="0"/>
              </a:rPr>
              <a:t>la programación orientada a objetos, la herencia es un mecanismo que permite derivar una clase de otra, de manera que extienda su funcionalidad.</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smtClean="0">
                <a:latin typeface="Arial" panose="020B0604020202020204" pitchFamily="34" charset="0"/>
                <a:cs typeface="Arial" panose="020B0604020202020204" pitchFamily="34" charset="0"/>
              </a:rPr>
              <a:t>Composición: </a:t>
            </a:r>
            <a:r>
              <a:rPr lang="es-MX" dirty="0">
                <a:latin typeface="Arial" panose="020B0604020202020204" pitchFamily="34" charset="0"/>
                <a:cs typeface="Arial" panose="020B0604020202020204" pitchFamily="34" charset="0"/>
              </a:rPr>
              <a:t>La composición en referencia al lenguaje visual, supone la organización de los elementos que forman el conjunto de la imagen, con el fin de obtener un efecto de unidad y orden.</a:t>
            </a:r>
          </a:p>
        </p:txBody>
      </p:sp>
    </p:spTree>
    <p:extLst>
      <p:ext uri="{BB962C8B-B14F-4D97-AF65-F5344CB8AC3E}">
        <p14:creationId xmlns="" xmlns:p14="http://schemas.microsoft.com/office/powerpoint/2010/main" val="157761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2031325"/>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ELEMENTOS</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
            </a:r>
            <a:br>
              <a:rPr lang="es-MX" dirty="0">
                <a:latin typeface="Arial" panose="020B0604020202020204" pitchFamily="34" charset="0"/>
                <a:cs typeface="Arial" panose="020B0604020202020204" pitchFamily="34" charset="0"/>
              </a:rPr>
            </a:br>
            <a:r>
              <a:rPr lang="es-MX" dirty="0">
                <a:latin typeface="Arial" panose="020B0604020202020204" pitchFamily="34" charset="0"/>
                <a:cs typeface="Arial" panose="020B0604020202020204" pitchFamily="34" charset="0"/>
              </a:rPr>
              <a:t>Clase Es la unidad básica que encapsula toda la información de un Objeto (un objeto es una instancia de una clase). A través de ella podemos modelar el entorno en estudio (una Casa, un Auto, una Cuenta Corriente, etc.). En UML, una clase es representada por un rectángulo que posee tres divisiones:</a:t>
            </a:r>
            <a:r>
              <a:rPr lang="es-MX" dirty="0"/>
              <a:t/>
            </a:r>
            <a:br>
              <a:rPr lang="es-MX" dirty="0"/>
            </a:br>
            <a:endParaRPr lang="es-MX" dirty="0"/>
          </a:p>
        </p:txBody>
      </p:sp>
      <p:pic>
        <p:nvPicPr>
          <p:cNvPr id="5" name="Imagen 4" descr="http://4.bp.blogspot.com/_j7BLnQQZoo0/Sh79QlURugI/AAAAAAAAAGI/jpF047s64rE/s400/Dibujo+1.bmp"/>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54780" y="1754327"/>
            <a:ext cx="2859881" cy="3347063"/>
          </a:xfrm>
          <a:prstGeom prst="rect">
            <a:avLst/>
          </a:prstGeom>
          <a:noFill/>
          <a:ln>
            <a:noFill/>
          </a:ln>
        </p:spPr>
      </p:pic>
    </p:spTree>
    <p:extLst>
      <p:ext uri="{BB962C8B-B14F-4D97-AF65-F5344CB8AC3E}">
        <p14:creationId xmlns="" xmlns:p14="http://schemas.microsoft.com/office/powerpoint/2010/main" val="291701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http://4.bp.blogspot.com/_j7BLnQQZoo0/Sh8A8tkMpwI/AAAAAAAAAGo/L8OSOBqy9js/s400/Dibujo+4.bmp">
            <a:hlinkClick r:id="rId2"/>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61098" y="96419"/>
            <a:ext cx="3705112" cy="3332581"/>
          </a:xfrm>
          <a:prstGeom prst="rect">
            <a:avLst/>
          </a:prstGeom>
          <a:noFill/>
          <a:ln>
            <a:noFill/>
          </a:ln>
        </p:spPr>
      </p:pic>
      <p:sp>
        <p:nvSpPr>
          <p:cNvPr id="5" name="CuadroTexto 4"/>
          <p:cNvSpPr txBox="1"/>
          <p:nvPr/>
        </p:nvSpPr>
        <p:spPr>
          <a:xfrm>
            <a:off x="0" y="3573379"/>
            <a:ext cx="9144000" cy="1200329"/>
          </a:xfrm>
          <a:prstGeom prst="rect">
            <a:avLst/>
          </a:prstGeom>
          <a:noFill/>
        </p:spPr>
        <p:txBody>
          <a:bodyPr wrap="square" rtlCol="0">
            <a:spAutoFit/>
          </a:bodyPr>
          <a:lstStyle/>
          <a:p>
            <a:r>
              <a:rPr lang="es-MX" dirty="0" smtClean="0">
                <a:latin typeface="Arial" panose="020B0604020202020204" pitchFamily="34" charset="0"/>
                <a:cs typeface="Arial" panose="020B0604020202020204" pitchFamily="34" charset="0"/>
              </a:rPr>
              <a:t>Herencia </a:t>
            </a:r>
            <a:r>
              <a:rPr lang="es-MX" dirty="0">
                <a:latin typeface="Arial" panose="020B0604020202020204" pitchFamily="34" charset="0"/>
                <a:cs typeface="Arial" panose="020B0604020202020204" pitchFamily="34" charset="0"/>
              </a:rPr>
              <a:t>(Especialización/Generalización):</a:t>
            </a:r>
          </a:p>
          <a:p>
            <a:r>
              <a:rPr lang="es-MX" dirty="0" smtClean="0">
                <a:latin typeface="Arial" panose="020B0604020202020204" pitchFamily="34" charset="0"/>
                <a:cs typeface="Arial" panose="020B0604020202020204" pitchFamily="34" charset="0"/>
              </a:rPr>
              <a:t>Indica </a:t>
            </a:r>
            <a:r>
              <a:rPr lang="es-MX" dirty="0">
                <a:latin typeface="Arial" panose="020B0604020202020204" pitchFamily="34" charset="0"/>
                <a:cs typeface="Arial" panose="020B0604020202020204" pitchFamily="34" charset="0"/>
              </a:rPr>
              <a:t>que una subclase hereda los métodos y atributos especificados por una Súper Clase, por ende la Subclase además de poseer sus propios métodos y atributos, poseerá las características y atributos visibles de la Súper Clase (public y protected</a:t>
            </a:r>
            <a:r>
              <a:rPr lang="es-MX" dirty="0" smtClean="0">
                <a:latin typeface="Arial" panose="020B0604020202020204" pitchFamily="34" charset="0"/>
                <a:cs typeface="Arial" panose="020B0604020202020204" pitchFamily="34" charset="0"/>
              </a:rPr>
              <a:t>)</a:t>
            </a:r>
            <a:endParaRPr lang="es-MX"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819583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endParaRPr lang="es-MX" dirty="0" smtClean="0"/>
          </a:p>
          <a:p>
            <a:pPr algn="just"/>
            <a:endParaRPr lang="es-MX" dirty="0" smtClean="0"/>
          </a:p>
          <a:p>
            <a:pPr algn="just"/>
            <a:r>
              <a:rPr lang="es-MX" dirty="0" smtClean="0">
                <a:latin typeface="Arial" panose="020B0604020202020204" pitchFamily="34" charset="0"/>
                <a:cs typeface="Arial" panose="020B0604020202020204" pitchFamily="34" charset="0"/>
              </a:rPr>
              <a:t>El modelo relacional constituye una alternativa para la organización y representación de la información que se pretende almacenar en una base de datos. </a:t>
            </a:r>
            <a:endParaRPr lang="es-MX" dirty="0">
              <a:latin typeface="Arial" panose="020B0604020202020204" pitchFamily="34" charset="0"/>
              <a:cs typeface="Arial" panose="020B0604020202020204" pitchFamily="34" charset="0"/>
            </a:endParaRPr>
          </a:p>
        </p:txBody>
      </p:sp>
      <p:sp>
        <p:nvSpPr>
          <p:cNvPr id="2" name="1 Título"/>
          <p:cNvSpPr>
            <a:spLocks noGrp="1"/>
          </p:cNvSpPr>
          <p:nvPr>
            <p:ph type="title"/>
          </p:nvPr>
        </p:nvSpPr>
        <p:spPr/>
        <p:txBody>
          <a:bodyPr>
            <a:normAutofit fontScale="90000"/>
          </a:bodyPr>
          <a:lstStyle/>
          <a:p>
            <a:r>
              <a:rPr lang="es-MX" dirty="0" smtClean="0"/>
              <a:t>MODELOS RELACIONALES DE DATOS </a:t>
            </a:r>
            <a:endParaRPr lang="es-MX" dirty="0"/>
          </a:p>
        </p:txBody>
      </p:sp>
    </p:spTree>
    <p:extLst>
      <p:ext uri="{BB962C8B-B14F-4D97-AF65-F5344CB8AC3E}">
        <p14:creationId xmlns="" xmlns:p14="http://schemas.microsoft.com/office/powerpoint/2010/main" val="18896884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latin typeface="Arial" panose="020B0604020202020204" pitchFamily="34" charset="0"/>
                <a:cs typeface="Arial" panose="020B0604020202020204" pitchFamily="34" charset="0"/>
              </a:rPr>
              <a:t>El modelo de datos relacional organiza y representa los datos en forma de tablas o relaciones:</a:t>
            </a:r>
          </a:p>
          <a:p>
            <a:endParaRPr lang="es-MX" dirty="0" smtClean="0">
              <a:latin typeface="Arial" panose="020B0604020202020204" pitchFamily="34" charset="0"/>
              <a:cs typeface="Arial" panose="020B0604020202020204" pitchFamily="34" charset="0"/>
            </a:endParaRPr>
          </a:p>
          <a:p>
            <a:r>
              <a:rPr lang="es-MX" dirty="0" smtClean="0">
                <a:latin typeface="Arial" panose="020B0604020202020204" pitchFamily="34" charset="0"/>
                <a:cs typeface="Arial" panose="020B0604020202020204" pitchFamily="34" charset="0"/>
              </a:rPr>
              <a:t>LOGICA</a:t>
            </a:r>
          </a:p>
          <a:p>
            <a:r>
              <a:rPr lang="es-MX" dirty="0" smtClean="0">
                <a:latin typeface="Arial" panose="020B0604020202020204" pitchFamily="34" charset="0"/>
                <a:cs typeface="Arial" panose="020B0604020202020204" pitchFamily="34" charset="0"/>
              </a:rPr>
              <a:t>FÍSICA</a:t>
            </a:r>
          </a:p>
          <a:p>
            <a:r>
              <a:rPr lang="es-MX" dirty="0" smtClean="0">
                <a:latin typeface="Arial" panose="020B0604020202020204" pitchFamily="34" charset="0"/>
                <a:cs typeface="Arial" panose="020B0604020202020204" pitchFamily="34" charset="0"/>
              </a:rPr>
              <a:t>MODELO RELACIONAL</a:t>
            </a:r>
          </a:p>
          <a:p>
            <a:endParaRPr lang="es-MX" dirty="0"/>
          </a:p>
        </p:txBody>
      </p:sp>
      <p:sp>
        <p:nvSpPr>
          <p:cNvPr id="2" name="1 Título"/>
          <p:cNvSpPr>
            <a:spLocks noGrp="1"/>
          </p:cNvSpPr>
          <p:nvPr>
            <p:ph type="title"/>
          </p:nvPr>
        </p:nvSpPr>
        <p:spPr/>
        <p:txBody>
          <a:bodyPr>
            <a:normAutofit fontScale="90000"/>
          </a:bodyPr>
          <a:lstStyle/>
          <a:p>
            <a:r>
              <a:rPr lang="es-MX" dirty="0" smtClean="0"/>
              <a:t>MODELOS RELACIONALES DE DATOS</a:t>
            </a:r>
            <a:endParaRPr lang="es-MX" dirty="0"/>
          </a:p>
        </p:txBody>
      </p:sp>
    </p:spTree>
    <p:extLst>
      <p:ext uri="{BB962C8B-B14F-4D97-AF65-F5344CB8AC3E}">
        <p14:creationId xmlns="" xmlns:p14="http://schemas.microsoft.com/office/powerpoint/2010/main" val="21861871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095031" y="2324100"/>
            <a:ext cx="4672950" cy="3508375"/>
          </a:xfrm>
        </p:spPr>
      </p:pic>
      <p:sp>
        <p:nvSpPr>
          <p:cNvPr id="2" name="1 Título"/>
          <p:cNvSpPr>
            <a:spLocks noGrp="1"/>
          </p:cNvSpPr>
          <p:nvPr>
            <p:ph type="title"/>
          </p:nvPr>
        </p:nvSpPr>
        <p:spPr/>
        <p:txBody>
          <a:bodyPr>
            <a:normAutofit fontScale="90000"/>
          </a:bodyPr>
          <a:lstStyle/>
          <a:p>
            <a:r>
              <a:rPr lang="es-MX" dirty="0" smtClean="0"/>
              <a:t>EJEMPLOS MODELOS RELACIONALES DE DATOS</a:t>
            </a:r>
            <a:endParaRPr lang="es-MX" dirty="0"/>
          </a:p>
        </p:txBody>
      </p:sp>
    </p:spTree>
    <p:extLst>
      <p:ext uri="{BB962C8B-B14F-4D97-AF65-F5344CB8AC3E}">
        <p14:creationId xmlns="" xmlns:p14="http://schemas.microsoft.com/office/powerpoint/2010/main" val="8277150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endParaRPr lang="es-MX" b="1" dirty="0"/>
          </a:p>
          <a:p>
            <a:pPr algn="just"/>
            <a:r>
              <a:rPr lang="es-MX" b="1" dirty="0" smtClean="0">
                <a:latin typeface="Arial" panose="020B0604020202020204" pitchFamily="34" charset="0"/>
                <a:cs typeface="Arial" panose="020B0604020202020204" pitchFamily="34" charset="0"/>
              </a:rPr>
              <a:t>Restricción de integridad: </a:t>
            </a:r>
          </a:p>
          <a:p>
            <a:pPr marL="0" indent="0" algn="just">
              <a:buNone/>
            </a:pPr>
            <a:r>
              <a:rPr lang="es-MX" dirty="0" smtClean="0">
                <a:latin typeface="Arial" panose="020B0604020202020204" pitchFamily="34" charset="0"/>
                <a:cs typeface="Arial" panose="020B0604020202020204" pitchFamily="34" charset="0"/>
              </a:rPr>
              <a:t>Condición necesaria para preservar la corrección semántica de la base de datos.</a:t>
            </a:r>
          </a:p>
          <a:p>
            <a:pPr algn="just"/>
            <a:r>
              <a:rPr lang="es-MX" b="1" dirty="0" smtClean="0">
                <a:latin typeface="Arial" panose="020B0604020202020204" pitchFamily="34" charset="0"/>
                <a:cs typeface="Arial" panose="020B0604020202020204" pitchFamily="34" charset="0"/>
              </a:rPr>
              <a:t>DOMINIO:</a:t>
            </a:r>
            <a:r>
              <a:rPr lang="es-MX" dirty="0" smtClean="0">
                <a:latin typeface="Arial" panose="020B0604020202020204" pitchFamily="34" charset="0"/>
                <a:cs typeface="Arial" panose="020B0604020202020204" pitchFamily="34" charset="0"/>
              </a:rPr>
              <a:t> </a:t>
            </a:r>
          </a:p>
          <a:p>
            <a:pPr marL="0" indent="0" algn="just">
              <a:buNone/>
            </a:pPr>
            <a:r>
              <a:rPr lang="es-MX" dirty="0" smtClean="0">
                <a:latin typeface="Arial" panose="020B0604020202020204" pitchFamily="34" charset="0"/>
                <a:cs typeface="Arial" panose="020B0604020202020204" pitchFamily="34" charset="0"/>
              </a:rPr>
              <a:t>Los dominios de los atributos de una relación deben ser atómicos</a:t>
            </a:r>
            <a:endParaRPr lang="es-MX" dirty="0">
              <a:latin typeface="Arial" panose="020B0604020202020204" pitchFamily="34" charset="0"/>
              <a:cs typeface="Arial" panose="020B0604020202020204" pitchFamily="34" charset="0"/>
            </a:endParaRPr>
          </a:p>
        </p:txBody>
      </p:sp>
      <p:sp>
        <p:nvSpPr>
          <p:cNvPr id="2" name="1 Título"/>
          <p:cNvSpPr>
            <a:spLocks noGrp="1"/>
          </p:cNvSpPr>
          <p:nvPr>
            <p:ph type="title"/>
          </p:nvPr>
        </p:nvSpPr>
        <p:spPr/>
        <p:txBody>
          <a:bodyPr>
            <a:normAutofit fontScale="90000"/>
          </a:bodyPr>
          <a:lstStyle/>
          <a:p>
            <a:r>
              <a:rPr lang="es-MX" dirty="0" smtClean="0"/>
              <a:t>ESQUEMA DE LA BASE DE DATOS</a:t>
            </a:r>
            <a:endParaRPr lang="es-MX" dirty="0"/>
          </a:p>
        </p:txBody>
      </p:sp>
    </p:spTree>
    <p:extLst>
      <p:ext uri="{BB962C8B-B14F-4D97-AF65-F5344CB8AC3E}">
        <p14:creationId xmlns="" xmlns:p14="http://schemas.microsoft.com/office/powerpoint/2010/main" val="379155222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endParaRPr lang="es-MX" b="1" dirty="0" smtClean="0">
              <a:latin typeface="Arial" panose="020B0604020202020204" pitchFamily="34" charset="0"/>
              <a:cs typeface="Arial" panose="020B0604020202020204" pitchFamily="34" charset="0"/>
            </a:endParaRPr>
          </a:p>
          <a:p>
            <a:pPr algn="just"/>
            <a:r>
              <a:rPr lang="es-MX" b="1" dirty="0" smtClean="0">
                <a:latin typeface="Arial" panose="020B0604020202020204" pitchFamily="34" charset="0"/>
                <a:cs typeface="Arial" panose="020B0604020202020204" pitchFamily="34" charset="0"/>
              </a:rPr>
              <a:t>CLAVE: </a:t>
            </a:r>
          </a:p>
          <a:p>
            <a:pPr marL="0" indent="0" algn="just">
              <a:buNone/>
            </a:pPr>
            <a:r>
              <a:rPr lang="es-MX" dirty="0" smtClean="0">
                <a:latin typeface="Arial" panose="020B0604020202020204" pitchFamily="34" charset="0"/>
                <a:cs typeface="Arial" panose="020B0604020202020204" pitchFamily="34" charset="0"/>
              </a:rPr>
              <a:t>En una relación no puede haber ninguna </a:t>
            </a:r>
            <a:r>
              <a:rPr lang="es-MX" dirty="0" err="1" smtClean="0">
                <a:latin typeface="Arial" panose="020B0604020202020204" pitchFamily="34" charset="0"/>
                <a:cs typeface="Arial" panose="020B0604020202020204" pitchFamily="34" charset="0"/>
              </a:rPr>
              <a:t>tupla</a:t>
            </a:r>
            <a:r>
              <a:rPr lang="es-MX" dirty="0" smtClean="0">
                <a:latin typeface="Arial" panose="020B0604020202020204" pitchFamily="34" charset="0"/>
                <a:cs typeface="Arial" panose="020B0604020202020204" pitchFamily="34" charset="0"/>
              </a:rPr>
              <a:t> repetida.</a:t>
            </a:r>
          </a:p>
          <a:p>
            <a:pPr algn="just"/>
            <a:r>
              <a:rPr lang="es-MX" b="1" dirty="0" smtClean="0">
                <a:latin typeface="Arial" panose="020B0604020202020204" pitchFamily="34" charset="0"/>
                <a:cs typeface="Arial" panose="020B0604020202020204" pitchFamily="34" charset="0"/>
              </a:rPr>
              <a:t>INTEGRIDAD de ENTIDAD: </a:t>
            </a:r>
          </a:p>
          <a:p>
            <a:pPr marL="0" indent="0" algn="just">
              <a:buNone/>
            </a:pPr>
            <a:r>
              <a:rPr lang="es-MX" dirty="0" smtClean="0">
                <a:latin typeface="Arial" panose="020B0604020202020204" pitchFamily="34" charset="0"/>
                <a:cs typeface="Arial" panose="020B0604020202020204" pitchFamily="34" charset="0"/>
              </a:rPr>
              <a:t>Ninguna </a:t>
            </a:r>
            <a:r>
              <a:rPr lang="es-MX" dirty="0" err="1" smtClean="0">
                <a:latin typeface="Arial" panose="020B0604020202020204" pitchFamily="34" charset="0"/>
                <a:cs typeface="Arial" panose="020B0604020202020204" pitchFamily="34" charset="0"/>
              </a:rPr>
              <a:t>tupla</a:t>
            </a:r>
            <a:r>
              <a:rPr lang="es-MX" dirty="0" smtClean="0">
                <a:latin typeface="Arial" panose="020B0604020202020204" pitchFamily="34" charset="0"/>
                <a:cs typeface="Arial" panose="020B0604020202020204" pitchFamily="34" charset="0"/>
              </a:rPr>
              <a:t> de una relación puede tomar valores nulos en los atributos que forman parte de su clave primaria.</a:t>
            </a:r>
          </a:p>
        </p:txBody>
      </p:sp>
      <p:sp>
        <p:nvSpPr>
          <p:cNvPr id="2" name="1 Título"/>
          <p:cNvSpPr>
            <a:spLocks noGrp="1"/>
          </p:cNvSpPr>
          <p:nvPr>
            <p:ph type="title"/>
          </p:nvPr>
        </p:nvSpPr>
        <p:spPr/>
        <p:txBody>
          <a:bodyPr>
            <a:normAutofit fontScale="90000"/>
          </a:bodyPr>
          <a:lstStyle/>
          <a:p>
            <a:r>
              <a:rPr lang="es-MX" dirty="0" smtClean="0"/>
              <a:t>MODELOS RELACIONALES DE DATOS</a:t>
            </a:r>
            <a:endParaRPr lang="es-MX" dirty="0"/>
          </a:p>
        </p:txBody>
      </p:sp>
    </p:spTree>
    <p:extLst>
      <p:ext uri="{BB962C8B-B14F-4D97-AF65-F5344CB8AC3E}">
        <p14:creationId xmlns="" xmlns:p14="http://schemas.microsoft.com/office/powerpoint/2010/main" val="31510418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b="1" dirty="0" smtClean="0"/>
              <a:t>Atributos: </a:t>
            </a:r>
          </a:p>
          <a:p>
            <a:pPr marL="0" indent="0">
              <a:buNone/>
            </a:pPr>
            <a:r>
              <a:rPr lang="es-MX" dirty="0" smtClean="0"/>
              <a:t>Los atributos del tipo de entidad. </a:t>
            </a:r>
          </a:p>
          <a:p>
            <a:pPr marL="0" indent="0">
              <a:buNone/>
            </a:pPr>
            <a:endParaRPr lang="es-MX" b="1" dirty="0"/>
          </a:p>
          <a:p>
            <a:r>
              <a:rPr lang="es-MX" b="1" dirty="0" smtClean="0"/>
              <a:t>Clave primaria: </a:t>
            </a:r>
          </a:p>
          <a:p>
            <a:pPr marL="0" indent="0">
              <a:buNone/>
            </a:pPr>
            <a:r>
              <a:rPr lang="es-MX" dirty="0" smtClean="0"/>
              <a:t>Una de las claves candidatas del conjunto de entidades. </a:t>
            </a:r>
            <a:endParaRPr lang="es-MX" dirty="0"/>
          </a:p>
        </p:txBody>
      </p:sp>
      <p:sp>
        <p:nvSpPr>
          <p:cNvPr id="2" name="1 Título"/>
          <p:cNvSpPr>
            <a:spLocks noGrp="1"/>
          </p:cNvSpPr>
          <p:nvPr>
            <p:ph type="title"/>
          </p:nvPr>
        </p:nvSpPr>
        <p:spPr/>
        <p:txBody>
          <a:bodyPr>
            <a:normAutofit fontScale="90000"/>
          </a:bodyPr>
          <a:lstStyle/>
          <a:p>
            <a:r>
              <a:rPr lang="es-MX" dirty="0" smtClean="0"/>
              <a:t>MODELOS RELACIONALES DE DATOS</a:t>
            </a:r>
            <a:endParaRPr lang="es-MX" dirty="0"/>
          </a:p>
        </p:txBody>
      </p:sp>
    </p:spTree>
    <p:extLst>
      <p:ext uri="{BB962C8B-B14F-4D97-AF65-F5344CB8AC3E}">
        <p14:creationId xmlns="" xmlns:p14="http://schemas.microsoft.com/office/powerpoint/2010/main" val="154314917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075618" y="1412776"/>
            <a:ext cx="6384637" cy="2376264"/>
          </a:xfrm>
        </p:spPr>
      </p:pic>
      <p:sp>
        <p:nvSpPr>
          <p:cNvPr id="2" name="1 Título"/>
          <p:cNvSpPr>
            <a:spLocks noGrp="1"/>
          </p:cNvSpPr>
          <p:nvPr>
            <p:ph type="title"/>
          </p:nvPr>
        </p:nvSpPr>
        <p:spPr/>
        <p:txBody>
          <a:bodyPr>
            <a:normAutofit fontScale="90000"/>
          </a:bodyPr>
          <a:lstStyle/>
          <a:p>
            <a:r>
              <a:rPr lang="es-MX" dirty="0" smtClean="0"/>
              <a:t>MODELOS RELACIONALES DE DATOS</a:t>
            </a:r>
            <a:endParaRPr lang="es-MX" dirty="0"/>
          </a:p>
        </p:txBody>
      </p:sp>
      <p:pic>
        <p:nvPicPr>
          <p:cNvPr id="6"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29338" t="42262" r="28160" b="30556"/>
          <a:stretch/>
        </p:blipFill>
        <p:spPr bwMode="auto">
          <a:xfrm>
            <a:off x="987368" y="4013758"/>
            <a:ext cx="6536960" cy="23505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527130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04664"/>
            <a:ext cx="8229600" cy="4525963"/>
          </a:xfrm>
        </p:spPr>
        <p:txBody>
          <a:bodyPr/>
          <a:lstStyle/>
          <a:p>
            <a:pPr algn="just">
              <a:buNone/>
            </a:pPr>
            <a:r>
              <a:rPr lang="es-MX" dirty="0" smtClean="0"/>
              <a:t>     Es </a:t>
            </a:r>
            <a:r>
              <a:rPr lang="es-MX" dirty="0"/>
              <a:t>importante remarcar que UML es </a:t>
            </a:r>
            <a:r>
              <a:rPr lang="es-MX" dirty="0" smtClean="0"/>
              <a:t>un "lenguaje </a:t>
            </a:r>
            <a:r>
              <a:rPr lang="es-MX" dirty="0"/>
              <a:t>de modelado" para especificar o para </a:t>
            </a:r>
            <a:r>
              <a:rPr lang="es-MX" dirty="0" smtClean="0"/>
              <a:t>describir </a:t>
            </a:r>
            <a:r>
              <a:rPr lang="es-MX" dirty="0"/>
              <a:t>métodos o procesos. Se utiliza para </a:t>
            </a:r>
            <a:r>
              <a:rPr lang="es-MX" dirty="0" smtClean="0"/>
              <a:t>definir </a:t>
            </a:r>
            <a:r>
              <a:rPr lang="es-MX" dirty="0"/>
              <a:t>un </a:t>
            </a:r>
            <a:r>
              <a:rPr lang="es-MX" dirty="0" smtClean="0"/>
              <a:t>sistema</a:t>
            </a:r>
          </a:p>
          <a:p>
            <a:pPr>
              <a:buNone/>
            </a:pPr>
            <a:endParaRPr lang="es-MX" dirty="0" smtClean="0"/>
          </a:p>
          <a:p>
            <a:pPr>
              <a:buNone/>
            </a:pPr>
            <a:endParaRPr lang="es-MX" dirty="0"/>
          </a:p>
        </p:txBody>
      </p:sp>
      <p:pic>
        <p:nvPicPr>
          <p:cNvPr id="4" name="3 Imagen" descr="15v16n02-13060887fig06.jpg"/>
          <p:cNvPicPr>
            <a:picLocks noChangeAspect="1"/>
          </p:cNvPicPr>
          <p:nvPr/>
        </p:nvPicPr>
        <p:blipFill>
          <a:blip r:embed="rId2" cstate="print"/>
          <a:stretch>
            <a:fillRect/>
          </a:stretch>
        </p:blipFill>
        <p:spPr>
          <a:xfrm>
            <a:off x="2051720" y="2852936"/>
            <a:ext cx="4966203" cy="31157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608" y="1988840"/>
            <a:ext cx="7056900" cy="4320480"/>
          </a:xfrm>
        </p:spPr>
        <p:txBody>
          <a:bodyPr>
            <a:noAutofit/>
          </a:bodyPr>
          <a:lstStyle/>
          <a:p>
            <a:pPr algn="just"/>
            <a:r>
              <a:rPr lang="es-MX" sz="2800" dirty="0">
                <a:latin typeface="Arial" panose="020B0604020202020204" pitchFamily="34" charset="0"/>
                <a:cs typeface="Arial" panose="020B0604020202020204" pitchFamily="34" charset="0"/>
              </a:rPr>
              <a:t>S</a:t>
            </a:r>
            <a:r>
              <a:rPr lang="es-MX" dirty="0">
                <a:latin typeface="Arial" panose="020B0604020202020204" pitchFamily="34" charset="0"/>
                <a:cs typeface="Arial" panose="020B0604020202020204" pitchFamily="34" charset="0"/>
              </a:rPr>
              <a:t>e trata de convertir la información en conocimiento mediante unas estructuras de conocimiento </a:t>
            </a:r>
            <a:r>
              <a:rPr lang="es-MX" dirty="0" smtClean="0">
                <a:latin typeface="Arial" panose="020B0604020202020204" pitchFamily="34" charset="0"/>
                <a:cs typeface="Arial" panose="020B0604020202020204" pitchFamily="34" charset="0"/>
              </a:rPr>
              <a:t>formalizadas que </a:t>
            </a:r>
            <a:r>
              <a:rPr lang="es-MX" dirty="0">
                <a:latin typeface="Arial" panose="020B0604020202020204" pitchFamily="34" charset="0"/>
                <a:cs typeface="Arial" panose="020B0604020202020204" pitchFamily="34" charset="0"/>
              </a:rPr>
              <a:t>referencien los datos, por </a:t>
            </a:r>
            <a:r>
              <a:rPr lang="es-MX" dirty="0" smtClean="0">
                <a:latin typeface="Arial" panose="020B0604020202020204" pitchFamily="34" charset="0"/>
                <a:cs typeface="Arial" panose="020B0604020202020204" pitchFamily="34" charset="0"/>
              </a:rPr>
              <a:t>medio. </a:t>
            </a:r>
          </a:p>
          <a:p>
            <a:pPr algn="just"/>
            <a:r>
              <a:rPr lang="es-MX" dirty="0">
                <a:latin typeface="Arial" panose="020B0604020202020204" pitchFamily="34" charset="0"/>
                <a:cs typeface="Arial" panose="020B0604020202020204" pitchFamily="34" charset="0"/>
              </a:rPr>
              <a:t>Una ontología define los términos y las relaciones básicas para la comprensión de un área del conocimiento, así como las reglas para poder combinar los términos para definir las extensiones de este tipo de vocabulario </a:t>
            </a:r>
            <a:r>
              <a:rPr lang="es-MX" dirty="0" smtClean="0">
                <a:latin typeface="Arial" panose="020B0604020202020204" pitchFamily="34" charset="0"/>
                <a:cs typeface="Arial" panose="020B0604020202020204" pitchFamily="34" charset="0"/>
              </a:rPr>
              <a:t>controlado.</a:t>
            </a:r>
            <a:endParaRPr lang="es-MX" dirty="0">
              <a:latin typeface="Arial" panose="020B0604020202020204" pitchFamily="34" charset="0"/>
              <a:cs typeface="Arial" panose="020B0604020202020204" pitchFamily="34" charset="0"/>
            </a:endParaRPr>
          </a:p>
        </p:txBody>
      </p:sp>
      <p:sp>
        <p:nvSpPr>
          <p:cNvPr id="2" name="1 Título"/>
          <p:cNvSpPr>
            <a:spLocks noGrp="1"/>
          </p:cNvSpPr>
          <p:nvPr>
            <p:ph type="title"/>
          </p:nvPr>
        </p:nvSpPr>
        <p:spPr>
          <a:xfrm>
            <a:off x="1043608" y="836712"/>
            <a:ext cx="7024744" cy="1143000"/>
          </a:xfrm>
        </p:spPr>
        <p:txBody>
          <a:bodyPr/>
          <a:lstStyle/>
          <a:p>
            <a:r>
              <a:rPr lang="es-MX" dirty="0" smtClean="0"/>
              <a:t>ONTOLOGIAS</a:t>
            </a:r>
            <a:endParaRPr lang="es-MX" dirty="0"/>
          </a:p>
        </p:txBody>
      </p:sp>
    </p:spTree>
    <p:extLst>
      <p:ext uri="{BB962C8B-B14F-4D97-AF65-F5344CB8AC3E}">
        <p14:creationId xmlns="" xmlns:p14="http://schemas.microsoft.com/office/powerpoint/2010/main" val="16921509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r>
              <a:rPr lang="es-MX" b="1" dirty="0" smtClean="0">
                <a:latin typeface="Arial" panose="020B0604020202020204" pitchFamily="34" charset="0"/>
                <a:cs typeface="Arial" panose="020B0604020202020204" pitchFamily="34" charset="0"/>
              </a:rPr>
              <a:t>RDF:</a:t>
            </a:r>
          </a:p>
          <a:p>
            <a:pPr marL="0" indent="0" algn="just">
              <a:buNone/>
            </a:pPr>
            <a:r>
              <a:rPr lang="es-MX" dirty="0" smtClean="0">
                <a:latin typeface="Arial" panose="020B0604020202020204" pitchFamily="34" charset="0"/>
                <a:cs typeface="Arial" panose="020B0604020202020204" pitchFamily="34" charset="0"/>
              </a:rPr>
              <a:t>Es </a:t>
            </a:r>
            <a:r>
              <a:rPr lang="es-MX" dirty="0">
                <a:latin typeface="Arial" panose="020B0604020202020204" pitchFamily="34" charset="0"/>
                <a:cs typeface="Arial" panose="020B0604020202020204" pitchFamily="34" charset="0"/>
              </a:rPr>
              <a:t>un </a:t>
            </a:r>
            <a:r>
              <a:rPr lang="es-MX" dirty="0" err="1">
                <a:latin typeface="Arial" panose="020B0604020202020204" pitchFamily="34" charset="0"/>
                <a:cs typeface="Arial" panose="020B0604020202020204" pitchFamily="34" charset="0"/>
              </a:rPr>
              <a:t>framework</a:t>
            </a:r>
            <a:r>
              <a:rPr lang="es-MX" dirty="0">
                <a:latin typeface="Arial" panose="020B0604020202020204" pitchFamily="34" charset="0"/>
                <a:cs typeface="Arial" panose="020B0604020202020204" pitchFamily="34" charset="0"/>
              </a:rPr>
              <a:t> para metadatos en </a:t>
            </a:r>
            <a:r>
              <a:rPr lang="es-MX" dirty="0" smtClean="0">
                <a:latin typeface="Arial" panose="020B0604020202020204" pitchFamily="34" charset="0"/>
                <a:cs typeface="Arial" panose="020B0604020202020204" pitchFamily="34" charset="0"/>
              </a:rPr>
              <a:t>la </a:t>
            </a:r>
            <a:r>
              <a:rPr lang="es-MX" dirty="0" err="1" smtClean="0">
                <a:latin typeface="Arial" panose="020B0604020202020204" pitchFamily="34" charset="0"/>
                <a:cs typeface="Arial" panose="020B0604020202020204" pitchFamily="34" charset="0"/>
              </a:rPr>
              <a:t>World</a:t>
            </a:r>
            <a:r>
              <a:rPr lang="es-MX" dirty="0" smtClean="0">
                <a:latin typeface="Arial" panose="020B0604020202020204" pitchFamily="34" charset="0"/>
                <a:cs typeface="Arial" panose="020B0604020202020204" pitchFamily="34" charset="0"/>
              </a:rPr>
              <a:t> Wide Web. Este</a:t>
            </a:r>
            <a:r>
              <a:rPr lang="es-MX" dirty="0">
                <a:latin typeface="Arial" panose="020B0604020202020204" pitchFamily="34" charset="0"/>
                <a:cs typeface="Arial" panose="020B0604020202020204" pitchFamily="34" charset="0"/>
              </a:rPr>
              <a:t> modelo se basa en la idea de convertir las declaraciones de los recursos en </a:t>
            </a:r>
            <a:r>
              <a:rPr lang="es-MX" dirty="0" smtClean="0">
                <a:latin typeface="Arial" panose="020B0604020202020204" pitchFamily="34" charset="0"/>
                <a:cs typeface="Arial" panose="020B0604020202020204" pitchFamily="34" charset="0"/>
              </a:rPr>
              <a:t>expresiones.</a:t>
            </a:r>
          </a:p>
          <a:p>
            <a:pPr algn="just"/>
            <a:r>
              <a:rPr lang="es-MX" b="1" dirty="0" smtClean="0">
                <a:latin typeface="Arial" panose="020B0604020202020204" pitchFamily="34" charset="0"/>
                <a:cs typeface="Arial" panose="020B0604020202020204" pitchFamily="34" charset="0"/>
              </a:rPr>
              <a:t>OWL:</a:t>
            </a:r>
          </a:p>
          <a:p>
            <a:pPr marL="0" indent="0" algn="just">
              <a:buNone/>
            </a:pPr>
            <a:r>
              <a:rPr lang="es-MX" dirty="0" smtClean="0">
                <a:latin typeface="Arial" panose="020B0604020202020204" pitchFamily="34" charset="0"/>
                <a:cs typeface="Arial" panose="020B0604020202020204" pitchFamily="34" charset="0"/>
              </a:rPr>
              <a:t>Un</a:t>
            </a:r>
            <a:r>
              <a:rPr lang="es-MX" dirty="0">
                <a:latin typeface="Arial" panose="020B0604020202020204" pitchFamily="34" charset="0"/>
                <a:cs typeface="Arial" panose="020B0604020202020204" pitchFamily="34" charset="0"/>
              </a:rPr>
              <a:t> lenguaje de marcado para publicar y compartir </a:t>
            </a:r>
            <a:r>
              <a:rPr lang="es-MX" dirty="0" smtClean="0">
                <a:latin typeface="Arial" panose="020B0604020202020204" pitchFamily="34" charset="0"/>
                <a:cs typeface="Arial" panose="020B0604020202020204" pitchFamily="34" charset="0"/>
              </a:rPr>
              <a:t>datos en </a:t>
            </a:r>
            <a:r>
              <a:rPr lang="es-MX" dirty="0">
                <a:latin typeface="Arial" panose="020B0604020202020204" pitchFamily="34" charset="0"/>
                <a:cs typeface="Arial" panose="020B0604020202020204" pitchFamily="34" charset="0"/>
              </a:rPr>
              <a:t>la WWW. </a:t>
            </a:r>
            <a:r>
              <a:rPr lang="es-MX" dirty="0" smtClean="0">
                <a:latin typeface="Arial" panose="020B0604020202020204" pitchFamily="34" charset="0"/>
                <a:cs typeface="Arial" panose="020B0604020202020204" pitchFamily="34" charset="0"/>
              </a:rPr>
              <a:t> OWL</a:t>
            </a:r>
            <a:r>
              <a:rPr lang="es-MX" dirty="0">
                <a:latin typeface="Arial" panose="020B0604020202020204" pitchFamily="34" charset="0"/>
                <a:cs typeface="Arial" panose="020B0604020202020204" pitchFamily="34" charset="0"/>
              </a:rPr>
              <a:t> tiene como objetivo facilitar un modelo de marcado construido sobre RDF y codificado en XML.</a:t>
            </a:r>
          </a:p>
        </p:txBody>
      </p:sp>
      <p:sp>
        <p:nvSpPr>
          <p:cNvPr id="2" name="1 Título"/>
          <p:cNvSpPr>
            <a:spLocks noGrp="1"/>
          </p:cNvSpPr>
          <p:nvPr>
            <p:ph type="title"/>
          </p:nvPr>
        </p:nvSpPr>
        <p:spPr/>
        <p:txBody>
          <a:bodyPr>
            <a:normAutofit fontScale="90000"/>
          </a:bodyPr>
          <a:lstStyle/>
          <a:p>
            <a:r>
              <a:rPr lang="es-MX" dirty="0" smtClean="0"/>
              <a:t>LENGUAJES QUE USAN LAS ONTOLOGIAS</a:t>
            </a:r>
            <a:endParaRPr lang="es-MX" dirty="0"/>
          </a:p>
        </p:txBody>
      </p:sp>
    </p:spTree>
    <p:extLst>
      <p:ext uri="{BB962C8B-B14F-4D97-AF65-F5344CB8AC3E}">
        <p14:creationId xmlns="" xmlns:p14="http://schemas.microsoft.com/office/powerpoint/2010/main" val="41476696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algn="just"/>
            <a:r>
              <a:rPr lang="es-MX" b="1" dirty="0" err="1" smtClean="0">
                <a:latin typeface="Arial" panose="020B0604020202020204" pitchFamily="34" charset="0"/>
                <a:cs typeface="Arial" panose="020B0604020202020204" pitchFamily="34" charset="0"/>
              </a:rPr>
              <a:t>GECOsoft</a:t>
            </a:r>
            <a:r>
              <a:rPr lang="es-MX" b="1" dirty="0" smtClean="0">
                <a:latin typeface="Arial" panose="020B0604020202020204" pitchFamily="34" charset="0"/>
                <a:cs typeface="Arial" panose="020B0604020202020204" pitchFamily="34" charset="0"/>
              </a:rPr>
              <a:t>:</a:t>
            </a:r>
          </a:p>
          <a:p>
            <a:pPr marL="0" indent="0" algn="just">
              <a:buNone/>
            </a:pPr>
            <a:r>
              <a:rPr lang="es-MX" dirty="0" smtClean="0">
                <a:latin typeface="Arial" panose="020B0604020202020204" pitchFamily="34" charset="0"/>
                <a:cs typeface="Arial" panose="020B0604020202020204" pitchFamily="34" charset="0"/>
              </a:rPr>
              <a:t>Está </a:t>
            </a:r>
            <a:r>
              <a:rPr lang="es-MX" dirty="0">
                <a:latin typeface="Arial" panose="020B0604020202020204" pitchFamily="34" charset="0"/>
                <a:cs typeface="Arial" panose="020B0604020202020204" pitchFamily="34" charset="0"/>
              </a:rPr>
              <a:t>compuesto </a:t>
            </a:r>
            <a:r>
              <a:rPr lang="es-MX" dirty="0" smtClean="0">
                <a:latin typeface="Arial" panose="020B0604020202020204" pitchFamily="34" charset="0"/>
                <a:cs typeface="Arial" panose="020B0604020202020204" pitchFamily="34" charset="0"/>
              </a:rPr>
              <a:t>por un </a:t>
            </a:r>
            <a:r>
              <a:rPr lang="es-MX" dirty="0">
                <a:latin typeface="Arial" panose="020B0604020202020204" pitchFamily="34" charset="0"/>
                <a:cs typeface="Arial" panose="020B0604020202020204" pitchFamily="34" charset="0"/>
              </a:rPr>
              <a:t>Editor de Conocimiento, llamado </a:t>
            </a:r>
            <a:r>
              <a:rPr lang="es-MX" dirty="0" err="1" smtClean="0">
                <a:latin typeface="Arial" panose="020B0604020202020204" pitchFamily="34" charset="0"/>
                <a:cs typeface="Arial" panose="020B0604020202020204" pitchFamily="34" charset="0"/>
              </a:rPr>
              <a:t>Macosoft</a:t>
            </a:r>
            <a:r>
              <a:rPr lang="es-MX" dirty="0">
                <a:latin typeface="Arial" panose="020B0604020202020204" pitchFamily="34" charset="0"/>
                <a:cs typeface="Arial" panose="020B0604020202020204" pitchFamily="34" charset="0"/>
              </a:rPr>
              <a:t> </a:t>
            </a:r>
            <a:r>
              <a:rPr lang="es-MX" dirty="0" smtClean="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cuyas funcionalidades básicas permiten automatizar el proceso de construcción de conocimiento en forma de Mapas </a:t>
            </a:r>
            <a:r>
              <a:rPr lang="es-MX" dirty="0" smtClean="0">
                <a:latin typeface="Arial" panose="020B0604020202020204" pitchFamily="34" charset="0"/>
                <a:cs typeface="Arial" panose="020B0604020202020204" pitchFamily="34" charset="0"/>
              </a:rPr>
              <a:t>Conceptuales.</a:t>
            </a:r>
          </a:p>
          <a:p>
            <a:pPr marL="0" indent="0" algn="just">
              <a:buNone/>
            </a:pPr>
            <a:endParaRPr lang="es-MX" dirty="0" smtClean="0">
              <a:latin typeface="Arial" panose="020B0604020202020204" pitchFamily="34" charset="0"/>
              <a:cs typeface="Arial" panose="020B0604020202020204" pitchFamily="34" charset="0"/>
            </a:endParaRPr>
          </a:p>
          <a:p>
            <a:pPr algn="just"/>
            <a:r>
              <a:rPr lang="es-MX" b="1" dirty="0" smtClean="0">
                <a:latin typeface="Arial" panose="020B0604020202020204" pitchFamily="34" charset="0"/>
                <a:cs typeface="Arial" panose="020B0604020202020204" pitchFamily="34" charset="0"/>
              </a:rPr>
              <a:t>PROTEGE:</a:t>
            </a:r>
          </a:p>
          <a:p>
            <a:pPr marL="0" indent="0" algn="just">
              <a:buNone/>
            </a:pPr>
            <a:r>
              <a:rPr lang="es-MX" dirty="0" err="1" smtClean="0">
                <a:latin typeface="Arial" panose="020B0604020202020204" pitchFamily="34" charset="0"/>
                <a:cs typeface="Arial" panose="020B0604020202020204" pitchFamily="34" charset="0"/>
              </a:rPr>
              <a:t>Protégé</a:t>
            </a:r>
            <a:r>
              <a:rPr lang="es-MX" dirty="0" smtClean="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es una herramienta para el desarrollo de Ontologías y Sistemas basados en el </a:t>
            </a:r>
            <a:r>
              <a:rPr lang="es-MX" dirty="0" smtClean="0">
                <a:latin typeface="Arial" panose="020B0604020202020204" pitchFamily="34" charset="0"/>
                <a:cs typeface="Arial" panose="020B0604020202020204" pitchFamily="34" charset="0"/>
              </a:rPr>
              <a:t>conocimiento. </a:t>
            </a:r>
            <a:r>
              <a:rPr lang="es-MX" dirty="0" err="1" smtClean="0">
                <a:latin typeface="Arial" panose="020B0604020202020204" pitchFamily="34" charset="0"/>
                <a:cs typeface="Arial" panose="020B0604020202020204" pitchFamily="34" charset="0"/>
              </a:rPr>
              <a:t>Protégé</a:t>
            </a:r>
            <a:r>
              <a:rPr lang="es-MX" dirty="0" smtClean="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está desarrollada en JAVA y puede funcionar perfectamente bajo WINDOWS</a:t>
            </a:r>
            <a:r>
              <a:rPr lang="es-MX" dirty="0" smtClean="0">
                <a:latin typeface="Arial" panose="020B0604020202020204" pitchFamily="34" charset="0"/>
                <a:cs typeface="Arial" panose="020B0604020202020204" pitchFamily="34" charset="0"/>
              </a:rPr>
              <a:t>.</a:t>
            </a:r>
            <a:r>
              <a:rPr lang="es-MX" dirty="0" smtClean="0"/>
              <a:t> </a:t>
            </a:r>
            <a:r>
              <a:rPr lang="es-MX" dirty="0"/>
              <a:t> </a:t>
            </a:r>
            <a:endParaRPr lang="es-MX" dirty="0" smtClean="0"/>
          </a:p>
          <a:p>
            <a:pPr algn="just"/>
            <a:endParaRPr lang="es-MX" dirty="0"/>
          </a:p>
        </p:txBody>
      </p:sp>
      <p:sp>
        <p:nvSpPr>
          <p:cNvPr id="2" name="1 Título"/>
          <p:cNvSpPr>
            <a:spLocks noGrp="1"/>
          </p:cNvSpPr>
          <p:nvPr>
            <p:ph type="title"/>
          </p:nvPr>
        </p:nvSpPr>
        <p:spPr/>
        <p:txBody>
          <a:bodyPr>
            <a:normAutofit fontScale="90000"/>
          </a:bodyPr>
          <a:lstStyle/>
          <a:p>
            <a:r>
              <a:rPr lang="es-MX" dirty="0" smtClean="0"/>
              <a:t>HERRAMIENTAS UTILIZADAS PARA ONTOLOGIAS</a:t>
            </a:r>
            <a:endParaRPr lang="es-MX" dirty="0"/>
          </a:p>
        </p:txBody>
      </p:sp>
    </p:spTree>
    <p:extLst>
      <p:ext uri="{BB962C8B-B14F-4D97-AF65-F5344CB8AC3E}">
        <p14:creationId xmlns="" xmlns:p14="http://schemas.microsoft.com/office/powerpoint/2010/main" val="17277194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092590" y="2324100"/>
            <a:ext cx="4677833" cy="3508375"/>
          </a:xfrm>
        </p:spPr>
      </p:pic>
      <p:sp>
        <p:nvSpPr>
          <p:cNvPr id="2" name="1 Título"/>
          <p:cNvSpPr>
            <a:spLocks noGrp="1"/>
          </p:cNvSpPr>
          <p:nvPr>
            <p:ph type="title"/>
          </p:nvPr>
        </p:nvSpPr>
        <p:spPr/>
        <p:txBody>
          <a:bodyPr>
            <a:normAutofit fontScale="90000"/>
          </a:bodyPr>
          <a:lstStyle/>
          <a:p>
            <a:r>
              <a:rPr lang="es-MX" dirty="0" smtClean="0"/>
              <a:t>EJEMPLO MODELO RELACIONAL ONTOLOGICO</a:t>
            </a:r>
            <a:endParaRPr lang="es-MX" dirty="0"/>
          </a:p>
        </p:txBody>
      </p:sp>
    </p:spTree>
    <p:extLst>
      <p:ext uri="{BB962C8B-B14F-4D97-AF65-F5344CB8AC3E}">
        <p14:creationId xmlns="" xmlns:p14="http://schemas.microsoft.com/office/powerpoint/2010/main" val="37292372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dirty="0" smtClean="0">
                <a:hlinkClick r:id="rId3"/>
              </a:rPr>
              <a:t>http://elvex.ugr.es/idbis/db/docs/intro/D%20Modelo%20relacional.pdf</a:t>
            </a:r>
            <a:endParaRPr lang="es-MX" dirty="0" smtClean="0"/>
          </a:p>
          <a:p>
            <a:endParaRPr lang="es-MX" dirty="0"/>
          </a:p>
          <a:p>
            <a:r>
              <a:rPr lang="es-MX" dirty="0" smtClean="0">
                <a:hlinkClick r:id="rId4"/>
              </a:rPr>
              <a:t>http://www.hipertexto.info/documentos/ontologias.htm</a:t>
            </a:r>
            <a:endParaRPr lang="es-MX" dirty="0" smtClean="0"/>
          </a:p>
          <a:p>
            <a:endParaRPr lang="es-MX" dirty="0" smtClean="0"/>
          </a:p>
          <a:p>
            <a:endParaRPr lang="es-MX" dirty="0"/>
          </a:p>
        </p:txBody>
      </p:sp>
    </p:spTree>
    <p:extLst>
      <p:ext uri="{BB962C8B-B14F-4D97-AF65-F5344CB8AC3E}">
        <p14:creationId xmlns="" xmlns:p14="http://schemas.microsoft.com/office/powerpoint/2010/main" val="5723078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mapa-conceptual-de-uml-2-638.jpg"/>
          <p:cNvPicPr>
            <a:picLocks noGrp="1" noChangeAspect="1"/>
          </p:cNvPicPr>
          <p:nvPr>
            <p:ph idx="1"/>
          </p:nvPr>
        </p:nvPicPr>
        <p:blipFill>
          <a:blip r:embed="rId2" cstate="print"/>
          <a:stretch>
            <a:fillRect/>
          </a:stretch>
        </p:blipFill>
        <p:spPr>
          <a:xfrm>
            <a:off x="-16096" y="476672"/>
            <a:ext cx="9160096" cy="554461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buNone/>
            </a:pPr>
            <a:r>
              <a:rPr lang="es-MX" dirty="0" smtClean="0"/>
              <a:t>  La </a:t>
            </a:r>
            <a:r>
              <a:rPr lang="es-MX" dirty="0"/>
              <a:t>Gestión del conocimiento </a:t>
            </a:r>
            <a:r>
              <a:rPr lang="es-MX" dirty="0" smtClean="0"/>
              <a:t> </a:t>
            </a:r>
            <a:r>
              <a:rPr lang="es-MX" dirty="0"/>
              <a:t>es un concepto aplicado en las organizaciones, que pretende transferir el conocimiento y experiencia existente entre sus miembros, de modo que pueda ser utilizado como un recurso disponible para otros en la organización.</a:t>
            </a:r>
          </a:p>
          <a:p>
            <a:pPr algn="just"/>
            <a:endParaRPr lang="es-MX" dirty="0"/>
          </a:p>
        </p:txBody>
      </p:sp>
      <p:sp>
        <p:nvSpPr>
          <p:cNvPr id="2" name="1 Título"/>
          <p:cNvSpPr>
            <a:spLocks noGrp="1"/>
          </p:cNvSpPr>
          <p:nvPr>
            <p:ph type="title"/>
          </p:nvPr>
        </p:nvSpPr>
        <p:spPr/>
        <p:txBody>
          <a:bodyPr>
            <a:normAutofit/>
          </a:bodyPr>
          <a:lstStyle/>
          <a:p>
            <a:r>
              <a:rPr lang="es-ES" dirty="0" smtClean="0"/>
              <a:t>ADM DEL CONOCIMIENTO</a:t>
            </a:r>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548680"/>
            <a:ext cx="8229600" cy="4525963"/>
          </a:xfrm>
        </p:spPr>
        <p:txBody>
          <a:bodyPr/>
          <a:lstStyle/>
          <a:p>
            <a:pPr>
              <a:buNone/>
            </a:pPr>
            <a:r>
              <a:rPr lang="es-MX" dirty="0" smtClean="0"/>
              <a:t>   La administración del conocimiento es el proceso que continuamente asegura el desarrollo y la aplicación de todo tipo de conocimientos pertinentes de una empresa con objeto de mejorar su capacidad de resolución de problemas y así contribuir a la sostenibilidad de sus ventajas competitivas</a:t>
            </a:r>
          </a:p>
          <a:p>
            <a:pPr>
              <a:buNone/>
            </a:pPr>
            <a:endParaRPr lang="es-MX" dirty="0"/>
          </a:p>
        </p:txBody>
      </p:sp>
      <p:pic>
        <p:nvPicPr>
          <p:cNvPr id="4" name="3 Imagen" descr="396x360xteoria-evolucion-gestion-conocimiento1.gif.pagespeed.ic.MQ39hWBl0v.png"/>
          <p:cNvPicPr>
            <a:picLocks noChangeAspect="1"/>
          </p:cNvPicPr>
          <p:nvPr/>
        </p:nvPicPr>
        <p:blipFill>
          <a:blip r:embed="rId2" cstate="print"/>
          <a:stretch>
            <a:fillRect/>
          </a:stretch>
        </p:blipFill>
        <p:spPr>
          <a:xfrm>
            <a:off x="3491880" y="3429000"/>
            <a:ext cx="37719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Image17063.gif"/>
          <p:cNvPicPr>
            <a:picLocks noGrp="1" noChangeAspect="1"/>
          </p:cNvPicPr>
          <p:nvPr>
            <p:ph idx="1"/>
          </p:nvPr>
        </p:nvPicPr>
        <p:blipFill>
          <a:blip r:embed="rId2" cstate="print"/>
          <a:stretch>
            <a:fillRect/>
          </a:stretch>
        </p:blipFill>
        <p:spPr>
          <a:xfrm>
            <a:off x="1187624" y="1412776"/>
            <a:ext cx="6799260" cy="404178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217443"/>
          </a:xfrm>
        </p:spPr>
        <p:txBody>
          <a:bodyPr>
            <a:normAutofit fontScale="77500" lnSpcReduction="20000"/>
          </a:bodyPr>
          <a:lstStyle/>
          <a:p>
            <a:r>
              <a:rPr lang="es-MX" dirty="0" smtClean="0"/>
              <a:t>Los datos y la información son todo aquello que se sabe acerca de los procesos y que responde a preguntas como ¿qué?, ¿cuándo?, ¿cuánto?, ¿a qué hora?</a:t>
            </a:r>
          </a:p>
          <a:p>
            <a:r>
              <a:rPr lang="es-MX" dirty="0" smtClean="0"/>
              <a:t>El conocimiento responde a preguntas que empiezan con ¿cómo?, es decir, todo aquello que generalmente sólo algunos miembros de la organización sabe y lo tiene en su cabeza pero no ha sido transformado en un conocimiento explícito.</a:t>
            </a:r>
          </a:p>
          <a:p>
            <a:r>
              <a:rPr lang="es-MX" dirty="0" smtClean="0"/>
              <a:t>El entendimiento responde a preguntas que empiezan con ¿por qué? lo cual permite a la organización mejorar de manera continua cuando se entienden los procesos y se toman acciones para corregir deficiencias y promover mayor eficiencia y productividad.</a:t>
            </a:r>
          </a:p>
          <a:p>
            <a:r>
              <a:rPr lang="es-MX" dirty="0" smtClean="0"/>
              <a:t>La sabiduría implica el uso adecuado de todo el aprendizaje organizacional para tomar decisiones estratégicas a lo largo del tiempo que garanticen el mayor de los éxitos.</a:t>
            </a:r>
          </a:p>
          <a:p>
            <a:endParaRPr lang="es-MX" dirty="0" smtClean="0"/>
          </a:p>
          <a:p>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6025" y="2009104"/>
            <a:ext cx="7022206" cy="4893647"/>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Un modelo organizacional, también llamado estructura organizacional, define a una organización a través de su marco de trabajo, incluyendo las líneas de autoridad, las comunicaciones, los deberes y las asignaciones de recursos. Un modelo está dirigido por las metas de la organización y sirve como el contexto en el cual se operan los procesos y el negocio es hecho. El modelo ideal depende de la naturaleza del negocio y los desafíos que enfrenta. A su vez, el modelo determina el número de empleados necesitados y sus grupos de habilidades requeridas.</a:t>
            </a:r>
          </a:p>
        </p:txBody>
      </p:sp>
      <p:sp>
        <p:nvSpPr>
          <p:cNvPr id="5" name="Rectángulo 4"/>
          <p:cNvSpPr/>
          <p:nvPr/>
        </p:nvSpPr>
        <p:spPr>
          <a:xfrm>
            <a:off x="73888" y="260648"/>
            <a:ext cx="9070112" cy="923330"/>
          </a:xfrm>
          <a:prstGeom prst="rect">
            <a:avLst/>
          </a:prstGeom>
          <a:noFill/>
        </p:spPr>
        <p:txBody>
          <a:bodyPr wrap="none" lIns="91440" tIns="45720" rIns="91440" bIns="45720">
            <a:spAutoFit/>
          </a:bodyPr>
          <a:lstStyle/>
          <a:p>
            <a:pPr algn="ctr"/>
            <a:r>
              <a:rPr lang="es-MX" sz="5400" b="1" cap="none" spc="0" dirty="0" smtClean="0">
                <a:ln w="22225">
                  <a:solidFill>
                    <a:schemeClr val="accent2"/>
                  </a:solidFill>
                  <a:prstDash val="solid"/>
                </a:ln>
                <a:solidFill>
                  <a:schemeClr val="accent2">
                    <a:lumMod val="40000"/>
                    <a:lumOff val="60000"/>
                  </a:schemeClr>
                </a:solidFill>
                <a:effectLst/>
              </a:rPr>
              <a:t>Métodos Organizacionales</a:t>
            </a:r>
            <a:endParaRPr lang="es-MX"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 xmlns:p14="http://schemas.microsoft.com/office/powerpoint/2010/main" val="963988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988</TotalTime>
  <Words>1751</Words>
  <Application>Microsoft Office PowerPoint</Application>
  <PresentationFormat>Presentación en pantalla (4:3)</PresentationFormat>
  <Paragraphs>128</Paragraphs>
  <Slides>34</Slides>
  <Notes>1</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Concurrencia</vt:lpstr>
      <vt:lpstr>Diapositiva 1</vt:lpstr>
      <vt:lpstr>MODELADO</vt:lpstr>
      <vt:lpstr>Diapositiva 3</vt:lpstr>
      <vt:lpstr>Diapositiva 4</vt:lpstr>
      <vt:lpstr>ADM DEL CONOCIMIENTO</vt:lpstr>
      <vt:lpstr>Diapositiva 6</vt:lpstr>
      <vt:lpstr>Diapositiva 7</vt:lpstr>
      <vt:lpstr>Diapositiva 8</vt:lpstr>
      <vt:lpstr>Diapositiva 9</vt:lpstr>
      <vt:lpstr>Diapositiva 10</vt:lpstr>
      <vt:lpstr>Diapositiva 11</vt:lpstr>
      <vt:lpstr>Diapositiva 12</vt:lpstr>
      <vt:lpstr>IDEF</vt:lpstr>
      <vt:lpstr>Diapositiva 14</vt:lpstr>
      <vt:lpstr>Diapositiva 15</vt:lpstr>
      <vt:lpstr>IDEF3</vt:lpstr>
      <vt:lpstr>Diapositiva 17</vt:lpstr>
      <vt:lpstr>Diapositiva 18</vt:lpstr>
      <vt:lpstr>DIAGRAMAS UML</vt:lpstr>
      <vt:lpstr>Diapositiva 20</vt:lpstr>
      <vt:lpstr>Diapositiva 21</vt:lpstr>
      <vt:lpstr>Diapositiva 22</vt:lpstr>
      <vt:lpstr>MODELOS RELACIONALES DE DATOS </vt:lpstr>
      <vt:lpstr>MODELOS RELACIONALES DE DATOS</vt:lpstr>
      <vt:lpstr>EJEMPLOS MODELOS RELACIONALES DE DATOS</vt:lpstr>
      <vt:lpstr>ESQUEMA DE LA BASE DE DATOS</vt:lpstr>
      <vt:lpstr>MODELOS RELACIONALES DE DATOS</vt:lpstr>
      <vt:lpstr>MODELOS RELACIONALES DE DATOS</vt:lpstr>
      <vt:lpstr>MODELOS RELACIONALES DE DATOS</vt:lpstr>
      <vt:lpstr>ONTOLOGIAS</vt:lpstr>
      <vt:lpstr>LENGUAJES QUE USAN LAS ONTOLOGIAS</vt:lpstr>
      <vt:lpstr>HERRAMIENTAS UTILIZADAS PARA ONTOLOGIAS</vt:lpstr>
      <vt:lpstr>EJEMPLO MODELO RELACIONAL ONTOLOGICO</vt:lpstr>
      <vt:lpstr>Diapositiva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Gerardo</dc:creator>
  <cp:lastModifiedBy>Gerardo</cp:lastModifiedBy>
  <cp:revision>16</cp:revision>
  <dcterms:created xsi:type="dcterms:W3CDTF">2015-09-15T03:09:25Z</dcterms:created>
  <dcterms:modified xsi:type="dcterms:W3CDTF">2015-09-17T20:38:00Z</dcterms:modified>
</cp:coreProperties>
</file>