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88825"/>
  <p:notesSz cx="6858000" cy="9144000"/>
  <p:embeddedFontLst>
    <p:embeddedFont>
      <p:font typeface="Constantia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3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onstantia-bold.fntdata"/><Relationship Id="rId25" Type="http://schemas.openxmlformats.org/officeDocument/2006/relationships/font" Target="fonts/Constantia-regular.fntdata"/><Relationship Id="rId28" Type="http://schemas.openxmlformats.org/officeDocument/2006/relationships/font" Target="fonts/Constantia-boldItalic.fntdata"/><Relationship Id="rId27" Type="http://schemas.openxmlformats.org/officeDocument/2006/relationships/font" Target="fonts/Constanti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97" name="Shape 197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04" name="Shape 204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11" name="Shape 211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18" name="Shape 21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27" name="Shape 227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40" name="Shape 240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47" name="Shape 247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sz="12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56" name="Shape 256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sz="12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63" name="Shape 263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sz="12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showMasterSp="0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24" name="Shape 24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fmla="val 29167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sp>
        <p:nvSpPr>
          <p:cNvPr id="27" name="Shape 27"/>
          <p:cNvSpPr txBox="1"/>
          <p:nvPr>
            <p:ph type="ctrTitle"/>
          </p:nvPr>
        </p:nvSpPr>
        <p:spPr>
          <a:xfrm>
            <a:off x="1828324" y="362396"/>
            <a:ext cx="914161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nstantia"/>
              <a:buNone/>
              <a:defRPr b="0" i="0" sz="6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1828324" y="2089595"/>
            <a:ext cx="9141619" cy="886344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/>
          <a:lstStyle>
            <a:lvl1pPr lv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669014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669014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9014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9014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9014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tantia"/>
              <a:buNone/>
              <a:defRPr b="0" i="0" sz="3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 rot="5400000">
            <a:off x="3808413" y="-989330"/>
            <a:ext cx="4572000" cy="975106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/>
          <a:lstStyle>
            <a:lvl1pPr indent="-4064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669014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901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901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901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1" type="ftr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0" type="dt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showMasterSp="0" type="vertTitleAndTx">
  <p:cSld name="VERTICAL_TITLE_AND_VERTICAL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101" name="Shape 101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fmla="val 29167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grpSp>
        <p:nvGrpSpPr>
          <p:cNvPr id="104" name="Shape 104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05" name="Shape 105"/>
            <p:cNvSpPr/>
            <p:nvPr/>
          </p:nvSpPr>
          <p:spPr>
            <a:xfrm rot="5400000">
              <a:off x="4119794" y="119293"/>
              <a:ext cx="904412" cy="9144000"/>
            </a:xfrm>
            <a:custGeom>
              <a:pathLst>
                <a:path extrusionOk="0" h="9144000" w="904412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dk1">
                <a:alpha val="784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 rot="5400000">
              <a:off x="4023569" y="23069"/>
              <a:ext cx="1096862" cy="9144000"/>
            </a:xfrm>
            <a:custGeom>
              <a:pathLst>
                <a:path extrusionOk="0" h="9144000" w="1096862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dk1">
                <a:alpha val="470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sp>
        <p:nvSpPr>
          <p:cNvPr id="107" name="Shape 107"/>
          <p:cNvSpPr txBox="1"/>
          <p:nvPr>
            <p:ph type="title"/>
          </p:nvPr>
        </p:nvSpPr>
        <p:spPr>
          <a:xfrm rot="5400000">
            <a:off x="8154380" y="2747194"/>
            <a:ext cx="5021685" cy="1828324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tantia"/>
              <a:buNone/>
              <a:defRPr b="0" i="0" sz="3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 rot="5400000">
            <a:off x="2821768" y="-452372"/>
            <a:ext cx="5021685" cy="8227457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/>
          <a:lstStyle>
            <a:lvl1pPr indent="-4064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669014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901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901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901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0" type="dt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contenido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tantia"/>
              <a:buNone/>
              <a:defRPr b="0" i="0" sz="3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/>
          <a:lstStyle>
            <a:lvl1pPr indent="-4064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669014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901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901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901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141412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tantia"/>
              <a:buNone/>
              <a:defRPr b="0" i="0" sz="3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1141412" y="1600200"/>
            <a:ext cx="487553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/>
          <a:lstStyle>
            <a:lvl1pPr indent="-4064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669014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901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901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901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6094412" y="1600200"/>
            <a:ext cx="487553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/>
          <a:lstStyle>
            <a:lvl1pPr indent="-4064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669014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901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901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901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1141412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tantia"/>
              <a:buNone/>
              <a:defRPr b="0" i="0" sz="3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1141412" y="1524000"/>
            <a:ext cx="4875530" cy="816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/>
          <a:lstStyle>
            <a:lvl1pPr indent="-2286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669014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669014"/>
              </a:buClr>
              <a:buSzPts val="2700"/>
              <a:buFont typeface="Arial"/>
              <a:buNone/>
              <a:defRPr b="1" i="0" sz="27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9014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9014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9014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1141412" y="2413000"/>
            <a:ext cx="4875530" cy="3759199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/>
          <a:lstStyle>
            <a:lvl1pPr indent="-4064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669014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901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901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901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3" type="body"/>
          </p:nvPr>
        </p:nvSpPr>
        <p:spPr>
          <a:xfrm>
            <a:off x="6094412" y="1524000"/>
            <a:ext cx="4875530" cy="816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/>
          <a:lstStyle>
            <a:lvl1pPr indent="-2286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669014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669014"/>
              </a:buClr>
              <a:buSzPts val="2700"/>
              <a:buFont typeface="Arial"/>
              <a:buNone/>
              <a:defRPr b="1" i="0" sz="27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9014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9014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9014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4" type="body"/>
          </p:nvPr>
        </p:nvSpPr>
        <p:spPr>
          <a:xfrm>
            <a:off x="6094412" y="2413000"/>
            <a:ext cx="4875530" cy="3759199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/>
          <a:lstStyle>
            <a:lvl1pPr indent="-4064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669014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901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901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901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showMasterSp="0" type="secHead">
  <p:cSld name="SECTION_HEAD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Shape 55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56" name="Shape 56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fmla="val 29167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grpSp>
        <p:nvGrpSpPr>
          <p:cNvPr id="59" name="Shape 59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60" name="Shape 60"/>
            <p:cNvSpPr/>
            <p:nvPr/>
          </p:nvSpPr>
          <p:spPr>
            <a:xfrm rot="5400000">
              <a:off x="4119794" y="119293"/>
              <a:ext cx="904412" cy="9144000"/>
            </a:xfrm>
            <a:custGeom>
              <a:pathLst>
                <a:path extrusionOk="0" h="9144000" w="904412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dk1">
                <a:alpha val="784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 rot="5400000">
              <a:off x="4023569" y="33343"/>
              <a:ext cx="1096862" cy="9144000"/>
            </a:xfrm>
            <a:custGeom>
              <a:pathLst>
                <a:path extrusionOk="0" h="9144000" w="1096862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dk1">
                <a:alpha val="470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sp>
        <p:nvSpPr>
          <p:cNvPr id="62" name="Shape 62"/>
          <p:cNvSpPr txBox="1"/>
          <p:nvPr>
            <p:ph type="title"/>
          </p:nvPr>
        </p:nvSpPr>
        <p:spPr>
          <a:xfrm>
            <a:off x="1828324" y="1932518"/>
            <a:ext cx="9141619" cy="2105367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nstantia"/>
              <a:buNone/>
              <a:defRPr b="0" i="0" sz="6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1828324" y="4084264"/>
            <a:ext cx="9141619" cy="933297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/>
          <a:lstStyle>
            <a:lvl1pPr indent="-2286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669014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669014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9014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9014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888888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9014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888888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888888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888888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888888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888888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tantia"/>
              <a:buNone/>
              <a:defRPr b="0" i="0" sz="3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showMasterSp="0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Shape 73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74" name="Shape 74"/>
            <p:cNvSpPr/>
            <p:nvPr/>
          </p:nvSpPr>
          <p:spPr>
            <a:xfrm rot="5400000">
              <a:off x="4119794" y="119293"/>
              <a:ext cx="904412" cy="9144000"/>
            </a:xfrm>
            <a:custGeom>
              <a:pathLst>
                <a:path extrusionOk="0" h="9144000" w="904412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dk1">
                <a:alpha val="784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 rot="5400000">
              <a:off x="4023569" y="33343"/>
              <a:ext cx="1096862" cy="9144000"/>
            </a:xfrm>
            <a:custGeom>
              <a:pathLst>
                <a:path extrusionOk="0" h="9144000" w="1096862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dk1">
                <a:alpha val="470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sp>
        <p:nvSpPr>
          <p:cNvPr id="76" name="Shape 76"/>
          <p:cNvSpPr txBox="1"/>
          <p:nvPr>
            <p:ph idx="11" type="ftr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tantia"/>
              <a:buNone/>
              <a:defRPr b="0" i="0" sz="3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875530" y="1600200"/>
            <a:ext cx="6094413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/>
          <a:lstStyle>
            <a:lvl1pPr indent="-4064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669014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901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901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901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2" type="body"/>
          </p:nvPr>
        </p:nvSpPr>
        <p:spPr>
          <a:xfrm>
            <a:off x="1218883" y="1600202"/>
            <a:ext cx="3453500" cy="4571999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/>
          <a:lstStyle>
            <a:lvl1pPr indent="-2286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669014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669014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9014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9014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9014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leyenda" type="picTx">
  <p:cSld name="PICTURE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tantia"/>
              <a:buNone/>
              <a:defRPr b="0" i="0" sz="3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descr="Marcador de posición vacío para agregar una imagen. Haga clic en el marcador de posición y seleccione la imagen que desee agregar" id="88" name="Shape 88"/>
          <p:cNvSpPr/>
          <p:nvPr>
            <p:ph idx="2" type="pic"/>
          </p:nvPr>
        </p:nvSpPr>
        <p:spPr>
          <a:xfrm>
            <a:off x="1218887" y="1600200"/>
            <a:ext cx="6703850" cy="3657600"/>
          </a:xfrm>
          <a:prstGeom prst="roundRect">
            <a:avLst>
              <a:gd fmla="val 3098" name="adj"/>
            </a:avLst>
          </a:prstGeom>
          <a:noFill/>
          <a:ln>
            <a:noFill/>
          </a:ln>
        </p:spPr>
        <p:txBody>
          <a:bodyPr anchorCtr="0" anchor="t" bIns="60925" lIns="121875" spcFirstLastPara="1" rIns="121875" wrap="square" tIns="60925"/>
          <a:lstStyle>
            <a:lvl1pPr lv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669014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9014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9014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9014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8125883" y="1600200"/>
            <a:ext cx="2844059" cy="37592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/>
          <a:lstStyle>
            <a:lvl1pPr indent="-2286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669014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669014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9014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9014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9014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0" type="dt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11" name="Shape 11"/>
            <p:cNvSpPr/>
            <p:nvPr/>
          </p:nvSpPr>
          <p:spPr>
            <a:xfrm rot="5400000">
              <a:off x="4119794" y="119293"/>
              <a:ext cx="904412" cy="9144000"/>
            </a:xfrm>
            <a:custGeom>
              <a:pathLst>
                <a:path extrusionOk="0" h="9144000" w="904412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dk1">
                <a:alpha val="784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2" name="Shape 12"/>
            <p:cNvSpPr/>
            <p:nvPr/>
          </p:nvSpPr>
          <p:spPr>
            <a:xfrm rot="5400000">
              <a:off x="4023569" y="33343"/>
              <a:ext cx="1096862" cy="9144000"/>
            </a:xfrm>
            <a:custGeom>
              <a:pathLst>
                <a:path extrusionOk="0" h="9144000" w="1096862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dk1">
                <a:alpha val="470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grpSp>
        <p:nvGrpSpPr>
          <p:cNvPr id="13" name="Shape 13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14" name="Shape 14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fmla="val 29167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sp>
        <p:nvSpPr>
          <p:cNvPr id="17" name="Shape 17"/>
          <p:cNvSpPr txBox="1"/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tantia"/>
              <a:buNone/>
              <a:defRPr b="0" i="0" sz="3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/>
          <a:lstStyle>
            <a:lvl1pPr indent="-4064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669014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901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901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901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gif"/><Relationship Id="rId4" Type="http://schemas.openxmlformats.org/officeDocument/2006/relationships/hyperlink" Target="https://stanbol.apache.org/" TargetMode="External"/><Relationship Id="rId5" Type="http://schemas.openxmlformats.org/officeDocument/2006/relationships/hyperlink" Target="https://www.iks-project.eu/" TargetMode="External"/><Relationship Id="rId6" Type="http://schemas.openxmlformats.org/officeDocument/2006/relationships/hyperlink" Target="http://wolfgangziegler.net/semantic-content-enhancements-drupal-apache-stanbol-viejs" TargetMode="External"/><Relationship Id="rId7" Type="http://schemas.openxmlformats.org/officeDocument/2006/relationships/hyperlink" Target="https://en.wikipedia.org/wiki/Apache_Stanbol" TargetMode="External"/><Relationship Id="rId8" Type="http://schemas.openxmlformats.org/officeDocument/2006/relationships/hyperlink" Target="http://www.frikipandi.com/internet/20160108/cms-cuales-los-mas-usados-infografia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8FDF1"/>
            </a:gs>
            <a:gs pos="74000">
              <a:srgbClr val="CDEE8B"/>
            </a:gs>
            <a:gs pos="83000">
              <a:srgbClr val="CDEE8B"/>
            </a:gs>
            <a:gs pos="100000">
              <a:srgbClr val="DEF4B1"/>
            </a:gs>
          </a:gsLst>
          <a:lin ang="5400000" scaled="0"/>
        </a:gra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ctrTitle"/>
          </p:nvPr>
        </p:nvSpPr>
        <p:spPr>
          <a:xfrm>
            <a:off x="1828324" y="362396"/>
            <a:ext cx="914161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nstantia"/>
              <a:buNone/>
            </a:pPr>
            <a:r>
              <a:rPr b="0" i="0" lang="es-ES" sz="6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Apache Stanbol</a:t>
            </a:r>
            <a:endParaRPr b="0" i="0" sz="6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18" name="Shape 118"/>
          <p:cNvSpPr txBox="1"/>
          <p:nvPr>
            <p:ph idx="1" type="subTitle"/>
          </p:nvPr>
        </p:nvSpPr>
        <p:spPr>
          <a:xfrm>
            <a:off x="333772" y="5723961"/>
            <a:ext cx="9141619" cy="886344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669014"/>
              </a:buClr>
              <a:buSzPts val="2380"/>
              <a:buFont typeface="Arial"/>
              <a:buNone/>
            </a:pPr>
            <a:r>
              <a:rPr b="0" i="0" lang="es-ES" sz="2380" u="none" cap="none" strike="noStrike">
                <a:solidFill>
                  <a:srgbClr val="0C0C0C"/>
                </a:solidFill>
                <a:latin typeface="Constantia"/>
                <a:ea typeface="Constantia"/>
                <a:cs typeface="Constantia"/>
                <a:sym typeface="Constantia"/>
              </a:rPr>
              <a:t>Jorge Gordo Aguilar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ts val="2380"/>
              <a:buFont typeface="Arial"/>
              <a:buNone/>
            </a:pPr>
            <a:r>
              <a:rPr b="0" i="0" lang="es-ES" sz="2380" u="none" cap="none" strike="noStrike">
                <a:solidFill>
                  <a:srgbClr val="0C0C0C"/>
                </a:solidFill>
                <a:latin typeface="Constantia"/>
                <a:ea typeface="Constantia"/>
                <a:cs typeface="Constantia"/>
                <a:sym typeface="Constantia"/>
              </a:rPr>
              <a:t>Antonio Rodríguez Artacho</a:t>
            </a:r>
            <a:endParaRPr/>
          </a:p>
        </p:txBody>
      </p:sp>
      <p:pic>
        <p:nvPicPr>
          <p:cNvPr descr="Resultado de imagen de apache stanbol png" id="119" name="Shape 1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18348" y="2348880"/>
            <a:ext cx="5976664" cy="272658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6632773" y="6052432"/>
            <a:ext cx="5685235" cy="886344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9014"/>
              </a:buClr>
              <a:buSzPts val="2800"/>
              <a:buFont typeface="Arial"/>
              <a:buNone/>
            </a:pPr>
            <a:r>
              <a:rPr b="0" i="0" lang="es-ES" sz="2800" u="none" cap="none" strike="noStrike">
                <a:solidFill>
                  <a:srgbClr val="0C0C0C"/>
                </a:solidFill>
                <a:latin typeface="Constantia"/>
                <a:ea typeface="Constantia"/>
                <a:cs typeface="Constantia"/>
                <a:sym typeface="Constantia"/>
              </a:rPr>
              <a:t>Complementos de Bases de Datos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tantia"/>
              <a:buNone/>
            </a:pPr>
            <a:r>
              <a:rPr b="0" i="0" lang="es-ES" sz="3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Índice</a:t>
            </a:r>
            <a:endParaRPr/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9014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Qué es Apache Stanbol</a:t>
            </a:r>
            <a:endParaRPr b="0" i="0" sz="2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04747" lvl="0" marL="304747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Sistemas de gestión de contenido semántico</a:t>
            </a:r>
            <a:endParaRPr/>
          </a:p>
          <a:p>
            <a:pPr indent="-304747" lvl="0" marL="304747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ts val="3200"/>
              <a:buFont typeface="Arial"/>
              <a:buChar char="•"/>
            </a:pPr>
            <a:r>
              <a:rPr b="1" i="0" lang="es-ES" sz="3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Funcionalidades principales</a:t>
            </a:r>
            <a:endParaRPr/>
          </a:p>
          <a:p>
            <a:pPr indent="-304747" lvl="0" marL="304747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Mejora de contenido</a:t>
            </a:r>
            <a:endParaRPr/>
          </a:p>
          <a:p>
            <a:pPr indent="-304747" lvl="0" marL="304747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Bibliografía</a:t>
            </a:r>
            <a:endParaRPr/>
          </a:p>
          <a:p>
            <a:pPr indent="-304747" lvl="0" marL="304747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Preguntas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1141412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tantia"/>
              <a:buNone/>
            </a:pPr>
            <a:r>
              <a:rPr b="0" i="0" lang="es-ES" sz="3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Funcionalidades principales</a:t>
            </a:r>
            <a:endParaRPr/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1141412" y="1600200"/>
            <a:ext cx="102815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7" lvl="0" marL="30474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69014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Mejora de contenido</a:t>
            </a:r>
            <a:endParaRPr/>
          </a:p>
          <a:p>
            <a:pPr indent="-304747" lvl="1" marL="755772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669014"/>
              </a:buClr>
              <a:buSzPts val="2400"/>
              <a:buFont typeface="Arial"/>
              <a:buChar char="–"/>
            </a:pPr>
            <a:r>
              <a:rPr b="0" i="0" lang="es-E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Añade información semántica a contenido “no semántico”</a:t>
            </a:r>
            <a:endParaRPr/>
          </a:p>
          <a:p>
            <a:pPr indent="-304747" lvl="0" marL="304747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Razonador</a:t>
            </a:r>
            <a:endParaRPr/>
          </a:p>
          <a:p>
            <a:pPr indent="-304747" lvl="1" marL="755772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669014"/>
              </a:buClr>
              <a:buSzPts val="2400"/>
              <a:buFont typeface="Arial"/>
              <a:buChar char="–"/>
            </a:pPr>
            <a:r>
              <a:rPr b="0" i="0" lang="es-E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Recupera información semántica adicional a partir del punto anterior</a:t>
            </a:r>
            <a:endParaRPr/>
          </a:p>
          <a:p>
            <a:pPr indent="-304747" lvl="0" marL="304747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Modelos de conocimiento</a:t>
            </a:r>
            <a:endParaRPr/>
          </a:p>
          <a:p>
            <a:pPr indent="-304747" lvl="1" marL="755772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669014"/>
              </a:buClr>
              <a:buSzPts val="2400"/>
              <a:buFont typeface="Arial"/>
              <a:buChar char="–"/>
            </a:pPr>
            <a:r>
              <a:rPr b="0" i="0" lang="es-E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Define y manipula modelos de datos (ontologías) que son usados para la información semántica</a:t>
            </a:r>
            <a:endParaRPr/>
          </a:p>
          <a:p>
            <a:pPr indent="-304747" lvl="0" marL="304747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Persistencia</a:t>
            </a:r>
            <a:endParaRPr/>
          </a:p>
          <a:p>
            <a:pPr indent="-304747" lvl="1" marL="755772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669014"/>
              </a:buClr>
              <a:buSzPts val="2400"/>
              <a:buFont typeface="Arial"/>
              <a:buChar char="–"/>
            </a:pPr>
            <a:r>
              <a:rPr b="0" i="0" lang="es-E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Almacena la información semántica y la hace consultable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tantia"/>
              <a:buNone/>
            </a:pPr>
            <a:r>
              <a:rPr b="0" i="0" lang="es-ES" sz="3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Índice</a:t>
            </a:r>
            <a:endParaRPr/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9014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Qué es Apache Stanbol</a:t>
            </a:r>
            <a:endParaRPr b="0" i="0" sz="2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04747" lvl="0" marL="304747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Sistemas de gestión de contenido semántico</a:t>
            </a:r>
            <a:endParaRPr/>
          </a:p>
          <a:p>
            <a:pPr indent="-304747" lvl="0" marL="304747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Funcionalidades principales</a:t>
            </a:r>
            <a:endParaRPr/>
          </a:p>
          <a:p>
            <a:pPr indent="-304747" lvl="0" marL="304747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ts val="3200"/>
              <a:buFont typeface="Arial"/>
              <a:buChar char="•"/>
            </a:pPr>
            <a:r>
              <a:rPr b="1" i="0" lang="es-ES" sz="3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Mejora de contenido</a:t>
            </a:r>
            <a:endParaRPr/>
          </a:p>
          <a:p>
            <a:pPr indent="-304747" lvl="0" marL="304747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Bibliografía</a:t>
            </a:r>
            <a:endParaRPr b="1" i="0" sz="2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04747" lvl="0" marL="304747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Preguntas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1141412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tantia"/>
              <a:buNone/>
            </a:pPr>
            <a:r>
              <a:rPr b="0" i="0" lang="es-ES" sz="3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Mejora de contenido</a:t>
            </a:r>
            <a:endParaRPr/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1141412" y="1600200"/>
            <a:ext cx="10281592" cy="211683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9014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Proporciona una API RESTful y Java que nos permite extraer información semántica a partir de cierto contenido. </a:t>
            </a:r>
            <a:endParaRPr/>
          </a:p>
          <a:p>
            <a:pPr indent="-304747" lvl="0" marL="304747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Stanbol interpreta este contenido como </a:t>
            </a:r>
            <a:r>
              <a:rPr b="1" i="0" lang="es-ES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un ítem de contenido, </a:t>
            </a:r>
            <a:r>
              <a:rPr b="0" i="0" lang="es-ES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o ContentItem.</a:t>
            </a:r>
            <a:endParaRPr/>
          </a:p>
        </p:txBody>
      </p:sp>
      <p:pic>
        <p:nvPicPr>
          <p:cNvPr descr="Content Item Overview" id="222" name="Shape 2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8748" y="3068960"/>
            <a:ext cx="2448272" cy="3563213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 txBox="1"/>
          <p:nvPr/>
        </p:nvSpPr>
        <p:spPr>
          <a:xfrm>
            <a:off x="1120896" y="3734961"/>
            <a:ext cx="7853836" cy="211683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9014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Este objeto es creado a partir de la petición, y se usa a lo largo de todo el proceso de mejora.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1141412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tantia"/>
              <a:buNone/>
            </a:pPr>
            <a:r>
              <a:rPr b="0" i="0" lang="es-ES" sz="3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Mejora de contenido</a:t>
            </a:r>
            <a:endParaRPr/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1141412" y="1600200"/>
            <a:ext cx="102815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9014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El ítem de contenido es procesado por un </a:t>
            </a:r>
            <a:r>
              <a:rPr b="1" i="0" lang="es-ES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motor de mejora</a:t>
            </a:r>
            <a:r>
              <a:rPr b="0" i="0" lang="es-ES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, definido en la </a:t>
            </a:r>
            <a:r>
              <a:rPr b="1" i="0" lang="es-ES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cadena de mejora.</a:t>
            </a:r>
            <a:endParaRPr/>
          </a:p>
          <a:p>
            <a:pPr indent="-304747" lvl="0" marL="304747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Los motores de mejora son los componentes responsables de encontrar y extraer la información semántica del ítem de contenido.</a:t>
            </a:r>
            <a:endParaRPr/>
          </a:p>
          <a:p>
            <a:pPr indent="-304747" lvl="0" marL="304747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Una cadena de mejora define un conjunto de motores de mejora que procesarán los ítems de contenido.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Shape 2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5940" y="0"/>
            <a:ext cx="8791575" cy="669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tantia"/>
              <a:buNone/>
            </a:pPr>
            <a:r>
              <a:rPr b="0" i="0" lang="es-ES" sz="3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Índice</a:t>
            </a:r>
            <a:endParaRPr/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9014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Qué es Apache Stanbol</a:t>
            </a:r>
            <a:endParaRPr b="0" i="0" sz="2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04747" lvl="0" marL="304747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Sistemas de gestión de contenido semántico</a:t>
            </a:r>
            <a:endParaRPr/>
          </a:p>
          <a:p>
            <a:pPr indent="-304747" lvl="0" marL="304747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Funcionalidades principales</a:t>
            </a:r>
            <a:endParaRPr/>
          </a:p>
          <a:p>
            <a:pPr indent="-304747" lvl="0" marL="304747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Mejora de contenido</a:t>
            </a:r>
            <a:endParaRPr/>
          </a:p>
          <a:p>
            <a:pPr indent="-304747" lvl="0" marL="304747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ts val="3200"/>
              <a:buFont typeface="Arial"/>
              <a:buChar char="•"/>
            </a:pPr>
            <a:r>
              <a:rPr b="1" i="0" lang="es-ES" sz="3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Bibliografía</a:t>
            </a:r>
            <a:endParaRPr/>
          </a:p>
          <a:p>
            <a:pPr indent="-304747" lvl="0" marL="304747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ts val="3200"/>
              <a:buFont typeface="Arial"/>
              <a:buChar char="•"/>
            </a:pPr>
            <a:r>
              <a:rPr b="0" i="0" lang="es-ES" sz="3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Preguntas</a:t>
            </a:r>
            <a:endParaRPr/>
          </a:p>
          <a:p>
            <a:pPr indent="-101547" lvl="0" marL="304747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1141412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tantia"/>
              <a:buNone/>
            </a:pPr>
            <a:r>
              <a:rPr b="0" i="0" lang="es-ES" sz="3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Bibliografía</a:t>
            </a:r>
            <a:endParaRPr/>
          </a:p>
        </p:txBody>
      </p:sp>
      <p:pic>
        <p:nvPicPr>
          <p:cNvPr descr="Resultado de imagen de bibliography logo" id="250" name="Shape 2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4452" y="548680"/>
            <a:ext cx="3317830" cy="1452506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Shape 251"/>
          <p:cNvSpPr txBox="1"/>
          <p:nvPr/>
        </p:nvSpPr>
        <p:spPr>
          <a:xfrm>
            <a:off x="586168" y="2252531"/>
            <a:ext cx="102815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9014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9014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586168" y="2420888"/>
            <a:ext cx="9684708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s-ES" sz="2400" u="sng" cap="none" strike="noStrike">
                <a:solidFill>
                  <a:schemeClr val="hlink"/>
                </a:solidFill>
                <a:latin typeface="Constantia"/>
                <a:ea typeface="Constantia"/>
                <a:cs typeface="Constantia"/>
                <a:sym typeface="Constantia"/>
                <a:hlinkClick r:id="rId4"/>
              </a:rPr>
              <a:t>https://stanbol.apache.org</a:t>
            </a:r>
            <a:r>
              <a:rPr b="0" i="0" lang="es-E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s-ES" sz="2400" u="sng" cap="none" strike="noStrike">
                <a:solidFill>
                  <a:schemeClr val="hlink"/>
                </a:solidFill>
                <a:latin typeface="Constantia"/>
                <a:ea typeface="Constantia"/>
                <a:cs typeface="Constantia"/>
                <a:sym typeface="Constantia"/>
                <a:hlinkClick r:id="rId5"/>
              </a:rPr>
              <a:t>https://www.iks-project.eu/</a:t>
            </a:r>
            <a:r>
              <a:rPr b="0" i="0" lang="es-E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s-ES" sz="2400" u="sng" cap="none" strike="noStrike">
                <a:solidFill>
                  <a:schemeClr val="hlink"/>
                </a:solidFill>
                <a:latin typeface="Constantia"/>
                <a:ea typeface="Constantia"/>
                <a:cs typeface="Constantia"/>
                <a:sym typeface="Constantia"/>
                <a:hlinkClick r:id="rId6"/>
              </a:rPr>
              <a:t>http://wolfgangziegler.net/semantic-content-enhancements-drupal-apache-stanbol-viejs</a:t>
            </a:r>
            <a:r>
              <a:rPr b="0" i="0" lang="es-E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s-ES" sz="2400" u="sng" cap="none" strike="noStrike">
                <a:solidFill>
                  <a:schemeClr val="hlink"/>
                </a:solidFill>
                <a:latin typeface="Constantia"/>
                <a:ea typeface="Constantia"/>
                <a:cs typeface="Constantia"/>
                <a:sym typeface="Constantia"/>
                <a:hlinkClick r:id="rId7"/>
              </a:rPr>
              <a:t>https://en.wikipedia.org/wiki/Apache_Stanbol</a:t>
            </a:r>
            <a:r>
              <a:rPr b="0" i="0" lang="es-E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s-ES" sz="2400" u="sng" cap="none" strike="noStrike">
                <a:solidFill>
                  <a:schemeClr val="hlink"/>
                </a:solidFill>
                <a:latin typeface="Constantia"/>
                <a:ea typeface="Constantia"/>
                <a:cs typeface="Constantia"/>
                <a:sym typeface="Constantia"/>
                <a:hlinkClick r:id="rId8"/>
              </a:rPr>
              <a:t>http://www.frikipandi.com/internet/20160108/cms-cuales-los-mas-usados-infografia/</a:t>
            </a:r>
            <a:r>
              <a:rPr b="0" i="0" lang="es-E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tantia"/>
              <a:buNone/>
            </a:pPr>
            <a:r>
              <a:rPr b="0" i="0" lang="es-ES" sz="3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Índice</a:t>
            </a:r>
            <a:endParaRPr/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9014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Qué es Apache Stanbol</a:t>
            </a:r>
            <a:endParaRPr b="0" i="0" sz="2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04747" lvl="0" marL="304747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Sistemas de gestión de contenido semántico</a:t>
            </a:r>
            <a:endParaRPr/>
          </a:p>
          <a:p>
            <a:pPr indent="-304747" lvl="0" marL="304747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Funcionalidades principales</a:t>
            </a:r>
            <a:endParaRPr/>
          </a:p>
          <a:p>
            <a:pPr indent="-304747" lvl="0" marL="304747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Mejora de contenido</a:t>
            </a:r>
            <a:endParaRPr/>
          </a:p>
          <a:p>
            <a:pPr indent="-304747" lvl="0" marL="304747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Bibliografía</a:t>
            </a:r>
            <a:endParaRPr/>
          </a:p>
          <a:p>
            <a:pPr indent="-304747" lvl="0" marL="304747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ts val="2800"/>
              <a:buFont typeface="Arial"/>
              <a:buChar char="•"/>
            </a:pPr>
            <a:r>
              <a:rPr b="1" i="0" lang="es-ES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Preguntas</a:t>
            </a:r>
            <a:endParaRPr/>
          </a:p>
          <a:p>
            <a:pPr indent="-126947" lvl="0" marL="304747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1141412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tantia"/>
              <a:buNone/>
            </a:pPr>
            <a:r>
              <a:rPr b="0" i="0" lang="es-ES" sz="3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Preguntas</a:t>
            </a:r>
            <a:endParaRPr/>
          </a:p>
        </p:txBody>
      </p:sp>
      <p:pic>
        <p:nvPicPr>
          <p:cNvPr id="266" name="Shape 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938" y="1716200"/>
            <a:ext cx="7938000" cy="447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tantia"/>
              <a:buNone/>
            </a:pPr>
            <a:r>
              <a:rPr b="0" i="0" lang="es-ES" sz="3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Índice</a:t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9014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Qué es Apache Stanbol</a:t>
            </a:r>
            <a:endParaRPr b="0" i="0" sz="2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04747" lvl="0" marL="304747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Sistemas de gestión de contenido semántico</a:t>
            </a:r>
            <a:endParaRPr/>
          </a:p>
          <a:p>
            <a:pPr indent="-304747" lvl="0" marL="304747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Funcionalidades principales</a:t>
            </a:r>
            <a:endParaRPr/>
          </a:p>
          <a:p>
            <a:pPr indent="-304747" lvl="0" marL="304747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Mejora de contenido</a:t>
            </a:r>
            <a:endParaRPr/>
          </a:p>
          <a:p>
            <a:pPr indent="-304747" lvl="0" marL="304747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Bibliografía</a:t>
            </a:r>
            <a:endParaRPr/>
          </a:p>
          <a:p>
            <a:pPr indent="-304747" lvl="0" marL="304747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Preguntas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tantia"/>
              <a:buNone/>
            </a:pPr>
            <a:r>
              <a:rPr b="0" i="0" lang="es-ES" sz="3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Índice</a:t>
            </a:r>
            <a:endParaRPr/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9014"/>
              </a:buClr>
              <a:buSzPts val="3200"/>
              <a:buFont typeface="Arial"/>
              <a:buChar char="•"/>
            </a:pPr>
            <a:r>
              <a:rPr b="1" i="0" lang="es-ES" sz="3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Qué es Apache Stanbol</a:t>
            </a:r>
            <a:endParaRPr b="1" i="0" sz="32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04747" lvl="0" marL="304747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Sistemas de gestión de contenido semántico</a:t>
            </a:r>
            <a:endParaRPr b="1" i="0" sz="2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04747" lvl="0" marL="304747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Funcionalidades principales</a:t>
            </a:r>
            <a:endParaRPr/>
          </a:p>
          <a:p>
            <a:pPr indent="-304747" lvl="0" marL="304747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Mejora de contenido</a:t>
            </a:r>
            <a:endParaRPr/>
          </a:p>
          <a:p>
            <a:pPr indent="-304747" lvl="0" marL="304747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Bibliografía</a:t>
            </a:r>
            <a:endParaRPr/>
          </a:p>
          <a:p>
            <a:pPr indent="-304747" lvl="0" marL="304747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Preguntas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tantia"/>
              <a:buNone/>
            </a:pPr>
            <a:r>
              <a:rPr b="0" i="0" lang="es-ES" sz="3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Qué es Apache Stanbol</a:t>
            </a:r>
            <a:endParaRPr b="0" i="0" sz="3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9014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Software de código abierto desarrollado por Apache y escrito en Java</a:t>
            </a:r>
            <a:endParaRPr/>
          </a:p>
          <a:p>
            <a:pPr indent="-304747" lvl="0" marL="304747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Compuesto por una pila de componentes pensados para la web semántica</a:t>
            </a:r>
            <a:endParaRPr/>
          </a:p>
          <a:p>
            <a:pPr indent="-304747" lvl="0" marL="304747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Cada componente es accesible por una interfaz RESTful, y devuelve resultados en formato RDF y JSON</a:t>
            </a:r>
            <a:endParaRPr/>
          </a:p>
          <a:p>
            <a:pPr indent="-304747" lvl="0" marL="304747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Puede ejecutarse como una aplicación JAR o ser desplegado en un servidor como un archivo WAR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1141412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tantia"/>
              <a:buNone/>
            </a:pPr>
            <a:r>
              <a:rPr b="0" i="0" lang="es-ES" sz="3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Qué es Apache Stanbol</a:t>
            </a:r>
            <a:endParaRPr b="0" i="0" sz="3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1169640" y="1772816"/>
            <a:ext cx="9849544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9014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Pensado para ampliar los sistemas de gestión de contenido (CMS) hacia la web semántica</a:t>
            </a:r>
            <a:endParaRPr/>
          </a:p>
          <a:p>
            <a:pPr indent="-126947" lvl="0" marL="304747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descr="Apache Stanbol - the Semantic Engine" id="149" name="Shape 1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7152" y="3155023"/>
            <a:ext cx="8659579" cy="2095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tantia"/>
              <a:buNone/>
            </a:pPr>
            <a:r>
              <a:rPr b="0" i="0" lang="es-ES" sz="3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Índice</a:t>
            </a:r>
            <a:endParaRPr/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9014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Qué es Apache Stanbol</a:t>
            </a:r>
            <a:endParaRPr b="0" i="0" sz="2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04747" lvl="0" marL="304747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ts val="3200"/>
              <a:buFont typeface="Arial"/>
              <a:buChar char="•"/>
            </a:pPr>
            <a:r>
              <a:rPr b="1" i="0" lang="es-ES" sz="3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Sistemas de gestión de contenido semántico</a:t>
            </a:r>
            <a:endParaRPr/>
          </a:p>
          <a:p>
            <a:pPr indent="-304747" lvl="0" marL="304747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Funcionalidades principales</a:t>
            </a:r>
            <a:endParaRPr/>
          </a:p>
          <a:p>
            <a:pPr indent="-304747" lvl="0" marL="304747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Mejora de contenido</a:t>
            </a:r>
            <a:endParaRPr/>
          </a:p>
          <a:p>
            <a:pPr indent="-304747" lvl="0" marL="304747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Bibliografía</a:t>
            </a:r>
            <a:endParaRPr/>
          </a:p>
          <a:p>
            <a:pPr indent="-304747" lvl="0" marL="304747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Preguntas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tantia"/>
              <a:buNone/>
            </a:pPr>
            <a:r>
              <a:rPr b="1" i="0" lang="es-ES" sz="3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Sistemas de gestión de contenido semántico</a:t>
            </a:r>
            <a:endParaRPr b="0" i="0" sz="3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162" name="Shape 16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1117" y="2708920"/>
            <a:ext cx="6378160" cy="3143028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1218883" y="1600200"/>
            <a:ext cx="975106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9014"/>
              </a:buClr>
              <a:buSzPts val="2800"/>
              <a:buFont typeface="Arial"/>
              <a:buNone/>
            </a:pPr>
            <a:r>
              <a:rPr b="0" i="0" lang="es-ES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Nos permite administrar contenidos como documentos, informes o artículos para que puedan ser visitados de forma online</a:t>
            </a:r>
            <a:endParaRPr/>
          </a:p>
        </p:txBody>
      </p:sp>
      <p:pic>
        <p:nvPicPr>
          <p:cNvPr descr="Resultado de imagen de cms" id="164" name="Shape 1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8628" y="3992835"/>
            <a:ext cx="3825963" cy="2529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1141412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tantia"/>
              <a:buNone/>
            </a:pPr>
            <a:r>
              <a:rPr b="0" i="0" lang="es-ES" sz="3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Sistemas de gestión de contenido semántico</a:t>
            </a:r>
            <a:endParaRPr/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1169640" y="1772816"/>
            <a:ext cx="4780756" cy="4536504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9014"/>
              </a:buClr>
              <a:buSzPts val="2800"/>
              <a:buFont typeface="Arial"/>
              <a:buNone/>
            </a:pPr>
            <a:r>
              <a:rPr b="1" i="0" lang="es-ES" sz="2800" u="sng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CMS tradicional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ts val="2800"/>
              <a:buFont typeface="Arial"/>
              <a:buNone/>
            </a:pPr>
            <a:r>
              <a:rPr b="0" i="0" lang="es-ES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Unidad atómica: documento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ts val="2800"/>
              <a:buFont typeface="Arial"/>
              <a:buNone/>
            </a:pPr>
            <a:r>
              <a:rPr b="0" i="0" lang="es-ES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Metadatos: autor, tags, etc.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ts val="2800"/>
              <a:buFont typeface="Arial"/>
              <a:buNone/>
            </a:pPr>
            <a:r>
              <a:rPr b="0" i="0" lang="es-ES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Búsquedas: “Strings” en el documento </a:t>
            </a:r>
            <a:endParaRPr/>
          </a:p>
        </p:txBody>
      </p:sp>
      <p:sp>
        <p:nvSpPr>
          <p:cNvPr id="172" name="Shape 172"/>
          <p:cNvSpPr txBox="1"/>
          <p:nvPr/>
        </p:nvSpPr>
        <p:spPr>
          <a:xfrm>
            <a:off x="6272538" y="1772816"/>
            <a:ext cx="4780756" cy="4536504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9014"/>
              </a:buClr>
              <a:buSzPts val="2800"/>
              <a:buFont typeface="Arial"/>
              <a:buNone/>
            </a:pPr>
            <a:r>
              <a:rPr b="1" i="0" lang="es-ES" sz="2800" u="sng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CMS semántico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ts val="2800"/>
              <a:buFont typeface="Arial"/>
              <a:buNone/>
            </a:pPr>
            <a:r>
              <a:rPr b="0" i="0" lang="es-ES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Unidad atómica: entidad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ts val="2800"/>
              <a:buFont typeface="Arial"/>
              <a:buNone/>
            </a:pPr>
            <a:r>
              <a:rPr b="0" i="0" lang="es-ES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Metadatos: tipos de entidad, tipos relacionados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ts val="2800"/>
              <a:buFont typeface="Arial"/>
              <a:buNone/>
            </a:pPr>
            <a:r>
              <a:rPr b="0" i="0" lang="es-ES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Búsquedas: por entidad y sus relaciones</a:t>
            </a:r>
            <a:endParaRPr/>
          </a:p>
        </p:txBody>
      </p:sp>
      <p:pic>
        <p:nvPicPr>
          <p:cNvPr descr="Resultado de imagen de sistema de gestion de contenido png" id="173" name="Shape 1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6915" y="4902558"/>
            <a:ext cx="3094993" cy="1955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1141412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tantia"/>
              <a:buNone/>
            </a:pPr>
            <a:r>
              <a:rPr b="0" i="0" lang="es-ES" sz="3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Sistemas de gestión de contenido semántico</a:t>
            </a:r>
            <a:endParaRPr/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1169640" y="1772816"/>
            <a:ext cx="9605292" cy="4464496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9014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No hay necesidad de reemplazar la tecnología actual que se esté utilizando, solamente extenderla.</a:t>
            </a:r>
            <a:endParaRPr/>
          </a:p>
        </p:txBody>
      </p:sp>
      <p:grpSp>
        <p:nvGrpSpPr>
          <p:cNvPr id="181" name="Shape 181"/>
          <p:cNvGrpSpPr/>
          <p:nvPr/>
        </p:nvGrpSpPr>
        <p:grpSpPr>
          <a:xfrm>
            <a:off x="3564851" y="2782146"/>
            <a:ext cx="4904180" cy="3588252"/>
            <a:chOff x="947532" y="1218"/>
            <a:chExt cx="4904180" cy="3588252"/>
          </a:xfrm>
        </p:grpSpPr>
        <p:sp>
          <p:nvSpPr>
            <p:cNvPr id="182" name="Shape 182"/>
            <p:cNvSpPr/>
            <p:nvPr/>
          </p:nvSpPr>
          <p:spPr>
            <a:xfrm>
              <a:off x="2475018" y="1218"/>
              <a:ext cx="1849208" cy="924604"/>
            </a:xfrm>
            <a:prstGeom prst="roundRect">
              <a:avLst>
                <a:gd fmla="val 10000" name="adj"/>
              </a:avLst>
            </a:prstGeom>
            <a:solidFill>
              <a:srgbClr val="DA121A"/>
            </a:solidFill>
            <a:ln>
              <a:noFill/>
            </a:ln>
            <a:effectLst>
              <a:outerShdw blurRad="44450" rotWithShape="0" algn="ctr" dir="5400000" dist="13970">
                <a:srgbClr val="000000">
                  <a:alpha val="4470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 txBox="1"/>
            <p:nvPr/>
          </p:nvSpPr>
          <p:spPr>
            <a:xfrm>
              <a:off x="2502099" y="28299"/>
              <a:ext cx="1795046" cy="8704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nstantia"/>
                <a:buNone/>
              </a:pPr>
              <a:r>
                <a:rPr b="0" i="0" lang="es-ES" sz="3200" u="none" cap="none" strike="noStrik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Apache Stanbol</a:t>
              </a:r>
              <a:endParaRPr b="0" i="0" sz="32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 rot="3600000">
              <a:off x="4456192" y="2929073"/>
              <a:ext cx="964610" cy="323611"/>
            </a:xfrm>
            <a:prstGeom prst="leftRightArrow">
              <a:avLst>
                <a:gd fmla="val 60000" name="adj1"/>
                <a:gd fmla="val 50000" name="adj2"/>
              </a:avLst>
            </a:prstGeom>
            <a:solidFill>
              <a:srgbClr val="C3DC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Shape 185"/>
            <p:cNvSpPr txBox="1"/>
            <p:nvPr/>
          </p:nvSpPr>
          <p:spPr>
            <a:xfrm rot="3600000">
              <a:off x="4553275" y="2993795"/>
              <a:ext cx="770444" cy="1941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onstantia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4002504" y="2646901"/>
              <a:ext cx="1849208" cy="924604"/>
            </a:xfrm>
            <a:prstGeom prst="roundRect">
              <a:avLst>
                <a:gd fmla="val 10000" name="adj"/>
              </a:avLst>
            </a:prstGeom>
            <a:solidFill>
              <a:srgbClr val="630B57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Shape 187"/>
            <p:cNvSpPr txBox="1"/>
            <p:nvPr/>
          </p:nvSpPr>
          <p:spPr>
            <a:xfrm>
              <a:off x="4029585" y="2673982"/>
              <a:ext cx="1795046" cy="8704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onstantia"/>
                <a:buNone/>
              </a:pPr>
              <a:r>
                <a:rPr b="0" i="0" lang="es-ES" sz="2400" u="none" cap="none" strike="noStrik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Base de datos</a:t>
              </a: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 rot="10800000">
              <a:off x="2917317" y="2947397"/>
              <a:ext cx="964610" cy="323611"/>
            </a:xfrm>
            <a:prstGeom prst="leftRightArrow">
              <a:avLst>
                <a:gd fmla="val 60000" name="adj1"/>
                <a:gd fmla="val 50000" name="adj2"/>
              </a:avLst>
            </a:prstGeom>
            <a:solidFill>
              <a:srgbClr val="2E57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Shape 189"/>
            <p:cNvSpPr txBox="1"/>
            <p:nvPr/>
          </p:nvSpPr>
          <p:spPr>
            <a:xfrm>
              <a:off x="3014400" y="3012119"/>
              <a:ext cx="770444" cy="1941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onstantia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947532" y="2646901"/>
              <a:ext cx="1849208" cy="924604"/>
            </a:xfrm>
            <a:prstGeom prst="roundRect">
              <a:avLst>
                <a:gd fmla="val 10000" name="adj"/>
              </a:avLst>
            </a:prstGeom>
            <a:solidFill>
              <a:srgbClr val="FCDD09"/>
            </a:solidFill>
            <a:ln>
              <a:noFill/>
            </a:ln>
            <a:effectLst>
              <a:outerShdw blurRad="44450" rotWithShape="0" algn="ctr" dir="5400000" dist="13970">
                <a:srgbClr val="000000">
                  <a:alpha val="4470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Shape 191"/>
            <p:cNvSpPr txBox="1"/>
            <p:nvPr/>
          </p:nvSpPr>
          <p:spPr>
            <a:xfrm>
              <a:off x="974613" y="2673982"/>
              <a:ext cx="1795046" cy="8704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onstantia"/>
                <a:buNone/>
              </a:pPr>
              <a:r>
                <a:rPr b="0" i="0" lang="es-ES" sz="26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CMS tradicional</a:t>
              </a: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 rot="-3600000">
              <a:off x="2153574" y="1624556"/>
              <a:ext cx="964610" cy="323611"/>
            </a:xfrm>
            <a:prstGeom prst="leftRightArrow">
              <a:avLst>
                <a:gd fmla="val 60000" name="adj1"/>
                <a:gd fmla="val 50000" name="adj2"/>
              </a:avLst>
            </a:prstGeom>
            <a:solidFill>
              <a:srgbClr val="F8856D"/>
            </a:solidFill>
            <a:ln cap="flat" cmpd="sng" w="9525">
              <a:solidFill>
                <a:srgbClr val="80D05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Shape 193"/>
            <p:cNvSpPr txBox="1"/>
            <p:nvPr/>
          </p:nvSpPr>
          <p:spPr>
            <a:xfrm rot="-3600000">
              <a:off x="2250657" y="1689278"/>
              <a:ext cx="770444" cy="1941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onstantia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Cooking_16x9">
      <a:dk1>
        <a:srgbClr val="000000"/>
      </a:dk1>
      <a:lt1>
        <a:srgbClr val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cina 16x9">
  <a:themeElements>
    <a:clrScheme name="Cooking_16x9">
      <a:dk1>
        <a:srgbClr val="000000"/>
      </a:dk1>
      <a:lt1>
        <a:srgbClr val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