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8" r:id="rId5"/>
    <p:sldId id="270" r:id="rId6"/>
    <p:sldId id="271" r:id="rId7"/>
    <p:sldId id="272" r:id="rId8"/>
    <p:sldId id="273" r:id="rId9"/>
    <p:sldId id="269" r:id="rId10"/>
    <p:sldId id="260" r:id="rId11"/>
    <p:sldId id="258" r:id="rId12"/>
    <p:sldId id="261" r:id="rId13"/>
    <p:sldId id="277" r:id="rId14"/>
    <p:sldId id="264" r:id="rId15"/>
    <p:sldId id="276" r:id="rId16"/>
    <p:sldId id="262" r:id="rId17"/>
    <p:sldId id="275" r:id="rId18"/>
    <p:sldId id="274" r:id="rId19"/>
    <p:sldId id="263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SD:Users:anthony:Downloads:SwipeKey_User_Study_data_06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SD:Users:anthony:Downloads:SwipeKey_User_Study_data_06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 w="38100" cap="flat" cmpd="sng" algn="ctr">
              <a:solidFill>
                <a:schemeClr val="lt1"/>
              </a:solidFill>
              <a:prstDash val="solid"/>
            </a:ln>
            <a:effectLst/>
          </c:spPr>
          <c:invertIfNegative val="0"/>
          <c:cat>
            <c:strRef>
              <c:f>工作表1!$N$3:$P$3</c:f>
              <c:strCache>
                <c:ptCount val="3"/>
                <c:pt idx="0">
                  <c:v>4-swipe</c:v>
                </c:pt>
                <c:pt idx="1">
                  <c:v>9-swipe</c:v>
                </c:pt>
                <c:pt idx="2">
                  <c:v>swipeboar</c:v>
                </c:pt>
              </c:strCache>
            </c:strRef>
          </c:cat>
          <c:val>
            <c:numRef>
              <c:f>工作表1!$N$5:$P$5</c:f>
              <c:numCache>
                <c:formatCode>General</c:formatCode>
                <c:ptCount val="3"/>
                <c:pt idx="0">
                  <c:v>11.22825329377481</c:v>
                </c:pt>
                <c:pt idx="1">
                  <c:v>10.84586413130811</c:v>
                </c:pt>
                <c:pt idx="2">
                  <c:v>6.716596406338614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963368"/>
        <c:axId val="2127965864"/>
      </c:barChart>
      <c:catAx>
        <c:axId val="2127963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2127965864"/>
        <c:crosses val="autoZero"/>
        <c:auto val="1"/>
        <c:lblAlgn val="ctr"/>
        <c:lblOffset val="100"/>
        <c:noMultiLvlLbl val="0"/>
      </c:catAx>
      <c:valAx>
        <c:axId val="2127965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2127963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3681102362205"/>
          <c:y val="0.0601851851851852"/>
          <c:w val="0.871076334208224"/>
          <c:h val="0.822469378827647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工作表1!$P$13</c:f>
              <c:strCache>
                <c:ptCount val="1"/>
                <c:pt idx="0">
                  <c:v>4-swipe</c:v>
                </c:pt>
              </c:strCache>
            </c:strRef>
          </c:tx>
          <c:cat>
            <c:numRef>
              <c:f>工作表1!$Q$9:$Z$9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工作表1!$Q$13:$Z$13</c:f>
              <c:numCache>
                <c:formatCode>General</c:formatCode>
                <c:ptCount val="10"/>
                <c:pt idx="0">
                  <c:v>9.213438735177863</c:v>
                </c:pt>
                <c:pt idx="1">
                  <c:v>14.1593984962406</c:v>
                </c:pt>
                <c:pt idx="2">
                  <c:v>10.3</c:v>
                </c:pt>
                <c:pt idx="3">
                  <c:v>9.182871182871175</c:v>
                </c:pt>
                <c:pt idx="4">
                  <c:v>11.56695156695157</c:v>
                </c:pt>
                <c:pt idx="5">
                  <c:v>10.81613756613757</c:v>
                </c:pt>
                <c:pt idx="6">
                  <c:v>10.4810752688172</c:v>
                </c:pt>
                <c:pt idx="7">
                  <c:v>10.85333333333334</c:v>
                </c:pt>
                <c:pt idx="8">
                  <c:v>12.96739130434782</c:v>
                </c:pt>
                <c:pt idx="9">
                  <c:v>12.74193548387097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工作表1!$P$14</c:f>
              <c:strCache>
                <c:ptCount val="1"/>
                <c:pt idx="0">
                  <c:v>9-swipe</c:v>
                </c:pt>
              </c:strCache>
            </c:strRef>
          </c:tx>
          <c:cat>
            <c:numRef>
              <c:f>工作表1!$Q$9:$Z$9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工作表1!$Q$14:$Z$14</c:f>
              <c:numCache>
                <c:formatCode>General</c:formatCode>
                <c:ptCount val="10"/>
                <c:pt idx="0">
                  <c:v>9.33699433261677</c:v>
                </c:pt>
                <c:pt idx="1">
                  <c:v>8.097974822112748</c:v>
                </c:pt>
                <c:pt idx="2">
                  <c:v>9.371225071225071</c:v>
                </c:pt>
                <c:pt idx="3">
                  <c:v>9.50883190883191</c:v>
                </c:pt>
                <c:pt idx="4">
                  <c:v>9.5</c:v>
                </c:pt>
                <c:pt idx="5">
                  <c:v>12.49901185770751</c:v>
                </c:pt>
                <c:pt idx="6">
                  <c:v>12.60633484162896</c:v>
                </c:pt>
                <c:pt idx="7">
                  <c:v>11.03423197492163</c:v>
                </c:pt>
                <c:pt idx="8">
                  <c:v>12.77922077922078</c:v>
                </c:pt>
                <c:pt idx="9">
                  <c:v>13.72481572481572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工作表1!$P$15</c:f>
              <c:strCache>
                <c:ptCount val="1"/>
                <c:pt idx="0">
                  <c:v>swipeboar</c:v>
                </c:pt>
              </c:strCache>
            </c:strRef>
          </c:tx>
          <c:cat>
            <c:numRef>
              <c:f>工作表1!$Q$9:$Z$9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工作表1!$Q$15:$Z$15</c:f>
              <c:numCache>
                <c:formatCode>General</c:formatCode>
                <c:ptCount val="10"/>
                <c:pt idx="0">
                  <c:v>4.1590174531351</c:v>
                </c:pt>
                <c:pt idx="1">
                  <c:v>5.022247360482654</c:v>
                </c:pt>
                <c:pt idx="2">
                  <c:v>6.125783699059562</c:v>
                </c:pt>
                <c:pt idx="3">
                  <c:v>6.842190016103056</c:v>
                </c:pt>
                <c:pt idx="4">
                  <c:v>6.698851300675007</c:v>
                </c:pt>
                <c:pt idx="5">
                  <c:v>6.942946990116802</c:v>
                </c:pt>
                <c:pt idx="6">
                  <c:v>8.015173067804647</c:v>
                </c:pt>
                <c:pt idx="7">
                  <c:v>7.227464008859356</c:v>
                </c:pt>
                <c:pt idx="8">
                  <c:v>8.384192151934087</c:v>
                </c:pt>
                <c:pt idx="9">
                  <c:v>7.748098015215878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039592"/>
        <c:axId val="2128042744"/>
      </c:lineChart>
      <c:catAx>
        <c:axId val="2128039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rgbClr val="FFFFFF"/>
                </a:solidFill>
              </a:defRPr>
            </a:pPr>
            <a:endParaRPr lang="zh-TW"/>
          </a:p>
        </c:txPr>
        <c:crossAx val="2128042744"/>
        <c:crosses val="autoZero"/>
        <c:auto val="1"/>
        <c:lblAlgn val="ctr"/>
        <c:lblOffset val="100"/>
        <c:noMultiLvlLbl val="0"/>
      </c:catAx>
      <c:valAx>
        <c:axId val="212804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rgbClr val="FFFFFF"/>
                </a:solidFill>
              </a:defRPr>
            </a:pPr>
            <a:endParaRPr lang="zh-TW"/>
          </a:p>
        </c:txPr>
        <c:crossAx val="2128039592"/>
        <c:crosses val="autoZero"/>
        <c:crossBetween val="between"/>
      </c:valAx>
      <c:spPr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429472574402776"/>
          <c:y val="0.578127734033246"/>
          <c:w val="0.501694915254237"/>
          <c:h val="0.278929352580927"/>
        </c:manualLayout>
      </c:layout>
      <c:overlay val="0"/>
      <c:txPr>
        <a:bodyPr/>
        <a:lstStyle/>
        <a:p>
          <a:pPr>
            <a:defRPr sz="16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40C36-3995-D84A-B2C4-BD3814489247}" type="datetimeFigureOut">
              <a:rPr kumimoji="1" lang="zh-TW" altLang="en-US" smtClean="0"/>
              <a:t>15/7/25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A31A-42DA-B842-ACFF-EA87714A1C2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  <a:p>
            <a:r>
              <a:rPr kumimoji="1" lang="zh-TW" altLang="en-US" dirty="0"/>
              <a:t>----- 會議記錄 (15/6/12 11:03) -----</a:t>
            </a:r>
          </a:p>
          <a:p>
            <a:r>
              <a:rPr kumimoji="1" lang="zh-TW" altLang="en-US" dirty="0"/>
              <a:t>Improving designing for swipe </a:t>
            </a:r>
            <a:r>
              <a:rPr kumimoji="1" lang="zh-TW" altLang="en-US" dirty="0" smtClean="0"/>
              <a:t>keyboard</a:t>
            </a:r>
            <a:r>
              <a:rPr kumimoji="1" lang="en-US" altLang="zh-TW" dirty="0" smtClean="0"/>
              <a:t>. Don’t over claim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1A31A-42DA-B842-ACFF-EA87714A1C2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68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6800" dirty="0" err="1" smtClean="0"/>
              <a:t>SwipeKey</a:t>
            </a:r>
            <a:endParaRPr kumimoji="1" lang="zh-TW" altLang="en-US" sz="68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083733" y="3966882"/>
            <a:ext cx="7279217" cy="1752600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/>
              <a:t>Better Design for </a:t>
            </a:r>
            <a:r>
              <a:rPr kumimoji="1" lang="en-US" altLang="zh-TW" sz="2800" dirty="0" err="1" smtClean="0"/>
              <a:t>Smartwatch</a:t>
            </a:r>
            <a:r>
              <a:rPr kumimoji="1" lang="en-US" altLang="zh-TW" sz="2800" dirty="0" smtClean="0"/>
              <a:t> Keyboard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836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63" y="2565400"/>
            <a:ext cx="7583487" cy="1044388"/>
          </a:xfrm>
        </p:spPr>
        <p:txBody>
          <a:bodyPr/>
          <a:lstStyle/>
          <a:p>
            <a:r>
              <a:rPr kumimoji="1" lang="en-US" altLang="zh-TW" dirty="0" smtClean="0"/>
              <a:t>What is a better design of a specific size of </a:t>
            </a:r>
            <a:r>
              <a:rPr kumimoji="1" lang="en-US" altLang="zh-TW" dirty="0" err="1" smtClean="0"/>
              <a:t>smartwatch</a:t>
            </a:r>
            <a:r>
              <a:rPr kumimoji="1" lang="en-US" altLang="zh-TW" dirty="0" smtClean="0"/>
              <a:t> 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63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an Optimal Input Required 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 input error </a:t>
            </a:r>
            <a:r>
              <a:rPr kumimoji="1" lang="en-US" altLang="zh-TW" sz="3200" dirty="0" smtClean="0"/>
              <a:t>– Clear input identification and no complicate layout or movement</a:t>
            </a:r>
          </a:p>
          <a:p>
            <a:r>
              <a:rPr kumimoji="1" lang="en-US" altLang="zh-TW" sz="3200" dirty="0" smtClean="0">
                <a:solidFill>
                  <a:srgbClr val="FFB8B9"/>
                </a:solidFill>
              </a:rPr>
              <a:t>Less move </a:t>
            </a:r>
            <a:r>
              <a:rPr kumimoji="1" lang="en-US" altLang="zh-TW" sz="3200" dirty="0" smtClean="0"/>
              <a:t>– Increase input speed</a:t>
            </a:r>
          </a:p>
          <a:p>
            <a:endParaRPr kumimoji="1" lang="en-US" altLang="zh-TW" sz="3200" dirty="0" smtClean="0">
              <a:solidFill>
                <a:srgbClr val="FFB8B9"/>
              </a:solidFill>
            </a:endParaRPr>
          </a:p>
          <a:p>
            <a:endParaRPr kumimoji="1" lang="en-US" altLang="zh-TW" sz="3200" dirty="0" smtClean="0"/>
          </a:p>
          <a:p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15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SwipeKey</a:t>
            </a:r>
            <a:r>
              <a:rPr kumimoji="1" lang="en-US" altLang="zh-TW" dirty="0" smtClean="0"/>
              <a:t> Satisfies All Conditions </a:t>
            </a:r>
            <a:endParaRPr kumimoji="1"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 input error </a:t>
            </a:r>
            <a:r>
              <a:rPr kumimoji="1" lang="en-US" altLang="zh-TW" sz="3200" dirty="0" smtClean="0"/>
              <a:t>– Make effective button size N times larger, </a:t>
            </a:r>
            <a:r>
              <a:rPr kumimoji="1" lang="en-US" altLang="zh-TW" sz="3200" dirty="0"/>
              <a:t>w</a:t>
            </a:r>
            <a:r>
              <a:rPr kumimoji="1" lang="en-US" altLang="zh-TW" sz="3200" dirty="0" smtClean="0"/>
              <a:t>here N is how many entry each button. Consistent and simple move lower error rate</a:t>
            </a:r>
          </a:p>
          <a:p>
            <a:r>
              <a:rPr kumimoji="1" lang="en-US" altLang="zh-TW" sz="3200" dirty="0" smtClean="0">
                <a:solidFill>
                  <a:srgbClr val="FFB8B9"/>
                </a:solidFill>
              </a:rPr>
              <a:t>Less move </a:t>
            </a:r>
            <a:r>
              <a:rPr kumimoji="1" lang="en-US" altLang="zh-TW" sz="3200" dirty="0" smtClean="0"/>
              <a:t>– One move is better than two.</a:t>
            </a:r>
          </a:p>
        </p:txBody>
      </p:sp>
    </p:spTree>
    <p:extLst>
      <p:ext uri="{BB962C8B-B14F-4D97-AF65-F5344CB8AC3E}">
        <p14:creationId xmlns:p14="http://schemas.microsoft.com/office/powerpoint/2010/main" val="21076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Assumption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used square shaped button to make sure that user could move to the correct angle. For example if the button with 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spect ratio 2 then it would be hard to swipe to direction with 45 degree from horizontal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74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Studies-1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574801"/>
            <a:ext cx="7583487" cy="499533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Virtual watch size(30*30 mm)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20 users need to record left/right hand and finger contact area</a:t>
            </a:r>
          </a:p>
          <a:p>
            <a:r>
              <a:rPr kumimoji="1" lang="en-US" altLang="zh-TW" dirty="0" smtClean="0"/>
              <a:t>Button size test: </a:t>
            </a:r>
            <a:r>
              <a:rPr kumimoji="1" lang="en-US" altLang="zh-TW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4, 9, 16, 25</a:t>
            </a:r>
            <a:r>
              <a:rPr kumimoji="1" lang="en-US" altLang="zh-TW" dirty="0" smtClean="0"/>
              <a:t>, 36 -&gt; in order test, each test 1 </a:t>
            </a:r>
            <a:r>
              <a:rPr kumimoji="1" lang="en-US" altLang="zh-TW" dirty="0" err="1" smtClean="0"/>
              <a:t>mins</a:t>
            </a:r>
            <a:r>
              <a:rPr kumimoji="1" lang="en-US" altLang="zh-TW" dirty="0" smtClean="0"/>
              <a:t>; check error rate and speed</a:t>
            </a:r>
          </a:p>
          <a:p>
            <a:r>
              <a:rPr kumimoji="1" lang="en-US" altLang="zh-TW" dirty="0" smtClean="0"/>
              <a:t>Swipe direction test: </a:t>
            </a:r>
            <a:r>
              <a:rPr kumimoji="1" lang="en-US" altLang="zh-TW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4, 5, 6, 7, 8, 9, 10, 11 </a:t>
            </a:r>
            <a:r>
              <a:rPr kumimoji="1" lang="en-US" altLang="zh-TW" dirty="0" smtClean="0"/>
              <a:t>-&gt;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in order test, each test 1 </a:t>
            </a:r>
            <a:r>
              <a:rPr kumimoji="1" lang="en-US" altLang="zh-TW" dirty="0" err="1" smtClean="0"/>
              <a:t>mins</a:t>
            </a:r>
            <a:r>
              <a:rPr kumimoji="1" lang="en-US" altLang="zh-TW" dirty="0"/>
              <a:t>; check error rate and </a:t>
            </a:r>
            <a:r>
              <a:rPr kumimoji="1" lang="en-US" altLang="zh-TW" dirty="0" smtClean="0"/>
              <a:t>speed</a:t>
            </a:r>
          </a:p>
          <a:p>
            <a:r>
              <a:rPr kumimoji="1" lang="en-US" altLang="zh-TW" dirty="0" smtClean="0"/>
              <a:t>35~40 entry test(Key to button combination) : </a:t>
            </a: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40 / 2 * 20 </a:t>
            </a:r>
            <a:r>
              <a:rPr kumimoji="1" lang="en-US" altLang="zh-TW" dirty="0" smtClean="0"/>
              <a:t>/ 3 * 12 / </a:t>
            </a:r>
            <a:r>
              <a:rPr kumimoji="1" lang="en-US" altLang="zh-TW" dirty="0" smtClean="0">
                <a:solidFill>
                  <a:srgbClr val="FFB8B9"/>
                </a:solidFill>
              </a:rPr>
              <a:t>4 * 9</a:t>
            </a:r>
            <a:r>
              <a:rPr kumimoji="1" lang="en-US" altLang="zh-TW" dirty="0" smtClean="0"/>
              <a:t> / </a:t>
            </a:r>
            <a:r>
              <a:rPr kumimoji="1" lang="en-US" altLang="zh-TW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 * 7</a:t>
            </a:r>
            <a:r>
              <a:rPr kumimoji="1" lang="en-US" altLang="zh-TW" dirty="0" smtClean="0"/>
              <a:t> / </a:t>
            </a:r>
            <a:r>
              <a:rPr kumimoji="1" lang="en-US" altLang="zh-TW" dirty="0" smtClean="0">
                <a:solidFill>
                  <a:srgbClr val="FFB8B9"/>
                </a:solidFill>
              </a:rPr>
              <a:t>6 * 6 / 7 * 5 / 8 * 5 </a:t>
            </a:r>
            <a:r>
              <a:rPr kumimoji="1" lang="en-US" altLang="zh-TW" dirty="0" smtClean="0"/>
              <a:t>/ </a:t>
            </a:r>
            <a:r>
              <a:rPr kumimoji="1" lang="en-US" altLang="zh-TW" dirty="0" smtClean="0">
                <a:solidFill>
                  <a:srgbClr val="FFB8B9"/>
                </a:solidFill>
              </a:rPr>
              <a:t>9 * 4 </a:t>
            </a:r>
            <a:r>
              <a:rPr kumimoji="1" lang="en-US" altLang="zh-TW" dirty="0" smtClean="0">
                <a:solidFill>
                  <a:srgbClr val="FFFFFF"/>
                </a:solidFill>
              </a:rPr>
              <a:t>-&gt; counter balance order test, each test 1 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mins</a:t>
            </a:r>
            <a:r>
              <a:rPr kumimoji="1" lang="en-US" altLang="zh-TW" dirty="0"/>
              <a:t>; check error rate and speed</a:t>
            </a:r>
          </a:p>
          <a:p>
            <a:endParaRPr kumimoji="1" lang="en-US" altLang="zh-TW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5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Study 1 Questionnaire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573882"/>
            <a:ext cx="7583487" cy="4962387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TW" dirty="0" smtClean="0"/>
              <a:t>When you would find it is difficult to swipe to the correct direction(2, 2+1, 4, 4+1, 6, 6+1, 8, 8+1, 10, 10+1, Never)</a:t>
            </a:r>
          </a:p>
          <a:p>
            <a:pPr lvl="0"/>
            <a:r>
              <a:rPr lang="en-US" altLang="zh-TW" dirty="0" smtClean="0"/>
              <a:t>What size of button you start to feel it is hard to touch the correct button(2x2, 3x3, 4x4, 5x5, 6x6, Never)</a:t>
            </a:r>
            <a:endParaRPr lang="en-US" altLang="zh-TW" dirty="0"/>
          </a:p>
          <a:p>
            <a:pPr lvl="0"/>
            <a:r>
              <a:rPr lang="en-US" altLang="zh-TW" dirty="0" smtClean="0"/>
              <a:t>Have difficulties in correct input for this layout</a:t>
            </a:r>
            <a:r>
              <a:rPr lang="en-US" altLang="zh-TW" dirty="0"/>
              <a:t>(Strongly disagree, disagree, neutral,  agree, strongly agree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If you need to repeated selecting objects from a group of things(above 30), which methods you would like to use. (</a:t>
            </a:r>
            <a:r>
              <a:rPr lang="en-US" altLang="zh-TW" dirty="0" smtClean="0">
                <a:solidFill>
                  <a:srgbClr val="7F7F7F"/>
                </a:solidFill>
              </a:rPr>
              <a:t>40 buttons /  2 key * 20 buttons </a:t>
            </a:r>
            <a:r>
              <a:rPr lang="en-US" altLang="zh-TW" dirty="0" smtClean="0"/>
              <a:t>/ </a:t>
            </a:r>
            <a:r>
              <a:rPr kumimoji="1" lang="en-US" altLang="zh-TW" dirty="0" smtClean="0"/>
              <a:t>2+1 key </a:t>
            </a:r>
            <a:r>
              <a:rPr kumimoji="1" lang="en-US" altLang="zh-TW" dirty="0"/>
              <a:t>* </a:t>
            </a:r>
            <a:r>
              <a:rPr kumimoji="1" lang="en-US" altLang="zh-TW" dirty="0" smtClean="0"/>
              <a:t>12 buttons </a:t>
            </a:r>
            <a:r>
              <a:rPr kumimoji="1" lang="en-US" altLang="zh-TW" dirty="0"/>
              <a:t>/ </a:t>
            </a:r>
            <a:r>
              <a:rPr kumimoji="1" lang="en-US" altLang="zh-TW" dirty="0" smtClean="0">
                <a:solidFill>
                  <a:srgbClr val="FFB8B9"/>
                </a:solidFill>
              </a:rPr>
              <a:t>4 key </a:t>
            </a:r>
            <a:r>
              <a:rPr kumimoji="1" lang="en-US" altLang="zh-TW" dirty="0">
                <a:solidFill>
                  <a:srgbClr val="FFB8B9"/>
                </a:solidFill>
              </a:rPr>
              <a:t>* </a:t>
            </a:r>
            <a:r>
              <a:rPr kumimoji="1" lang="en-US" altLang="zh-TW" dirty="0" smtClean="0">
                <a:solidFill>
                  <a:srgbClr val="FFB8B9"/>
                </a:solidFill>
              </a:rPr>
              <a:t>9 buttons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/ </a:t>
            </a:r>
            <a:r>
              <a:rPr kumimoji="1" lang="en-US" altLang="zh-TW" dirty="0" smtClean="0"/>
              <a:t>4+1 key </a:t>
            </a:r>
            <a:r>
              <a:rPr kumimoji="1" lang="en-US" altLang="zh-TW" dirty="0"/>
              <a:t>* </a:t>
            </a:r>
            <a:r>
              <a:rPr kumimoji="1" lang="en-US" altLang="zh-TW" dirty="0" smtClean="0"/>
              <a:t>7 buttons </a:t>
            </a:r>
            <a:r>
              <a:rPr kumimoji="1" lang="en-US" altLang="zh-TW" dirty="0"/>
              <a:t>/ </a:t>
            </a:r>
            <a:r>
              <a:rPr kumimoji="1" lang="en-US" altLang="zh-TW" dirty="0" smtClean="0"/>
              <a:t>6 key </a:t>
            </a:r>
            <a:r>
              <a:rPr kumimoji="1" lang="en-US" altLang="zh-TW" dirty="0"/>
              <a:t>* </a:t>
            </a:r>
            <a:r>
              <a:rPr kumimoji="1" lang="en-US" altLang="zh-TW" dirty="0" smtClean="0"/>
              <a:t>6 buttons </a:t>
            </a:r>
            <a:r>
              <a:rPr kumimoji="1" lang="en-US" altLang="zh-TW" dirty="0"/>
              <a:t>/ </a:t>
            </a:r>
            <a:r>
              <a:rPr kumimoji="1" lang="en-US" altLang="zh-TW" dirty="0" smtClean="0"/>
              <a:t>6+1 key </a:t>
            </a:r>
            <a:r>
              <a:rPr kumimoji="1" lang="en-US" altLang="zh-TW" dirty="0"/>
              <a:t>* </a:t>
            </a:r>
            <a:r>
              <a:rPr kumimoji="1" lang="en-US" altLang="zh-TW" dirty="0" smtClean="0"/>
              <a:t>5 buttons </a:t>
            </a:r>
            <a:r>
              <a:rPr kumimoji="1" lang="en-US" altLang="zh-TW" dirty="0"/>
              <a:t>/ </a:t>
            </a:r>
            <a:r>
              <a:rPr kumimoji="1" lang="en-US" altLang="zh-TW" dirty="0" smtClean="0"/>
              <a:t>8 key </a:t>
            </a:r>
            <a:r>
              <a:rPr kumimoji="1" lang="en-US" altLang="zh-TW" dirty="0"/>
              <a:t>* </a:t>
            </a:r>
            <a:r>
              <a:rPr kumimoji="1" lang="en-US" altLang="zh-TW" dirty="0" smtClean="0"/>
              <a:t>5 buttons </a:t>
            </a:r>
            <a:r>
              <a:rPr kumimoji="1" lang="en-US" altLang="zh-TW" dirty="0"/>
              <a:t>/ </a:t>
            </a:r>
            <a:r>
              <a:rPr kumimoji="1" lang="en-US" altLang="zh-TW" dirty="0" smtClean="0">
                <a:solidFill>
                  <a:srgbClr val="FFB8B9"/>
                </a:solidFill>
              </a:rPr>
              <a:t>8+1 key </a:t>
            </a:r>
            <a:r>
              <a:rPr kumimoji="1" lang="en-US" altLang="zh-TW" dirty="0">
                <a:solidFill>
                  <a:srgbClr val="FFB8B9"/>
                </a:solidFill>
              </a:rPr>
              <a:t>* </a:t>
            </a:r>
            <a:r>
              <a:rPr kumimoji="1" lang="en-US" altLang="zh-TW" dirty="0" smtClean="0">
                <a:solidFill>
                  <a:srgbClr val="FFB8B9"/>
                </a:solidFill>
              </a:rPr>
              <a:t>4 buttons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25263" y="2956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2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Studies-2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Virtual watch size(30*30 mm). Keyboard is filled lower half screen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Four different types of keyboard to be compared: </a:t>
            </a:r>
            <a:r>
              <a:rPr kumimoji="1" lang="en-US" altLang="zh-TW" dirty="0" err="1" smtClean="0"/>
              <a:t>SwipeBoard</a:t>
            </a:r>
            <a:r>
              <a:rPr kumimoji="1" lang="en-US" altLang="zh-TW" dirty="0" smtClean="0"/>
              <a:t>; 9-dir keyboard; 4-dir keyboard;  5/8-dir keyboard </a:t>
            </a:r>
          </a:p>
          <a:p>
            <a:r>
              <a:rPr kumimoji="1" lang="en-US" altLang="zh-TW" dirty="0" smtClean="0"/>
              <a:t>12 users x 4 layout x 30 sentences</a:t>
            </a:r>
          </a:p>
          <a:p>
            <a:r>
              <a:rPr kumimoji="1" lang="en-US" altLang="zh-TW" dirty="0" smtClean="0"/>
              <a:t>Counter balance in layout order and sentence order</a:t>
            </a:r>
          </a:p>
          <a:p>
            <a:r>
              <a:rPr kumimoji="1" lang="en-US" altLang="zh-TW" dirty="0" smtClean="0"/>
              <a:t>Check soft error rate(delete % in total key-in number) and WPM(after 100% correct key-in)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3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53533"/>
          </a:xfrm>
        </p:spPr>
        <p:txBody>
          <a:bodyPr/>
          <a:lstStyle/>
          <a:p>
            <a:r>
              <a:rPr kumimoji="1" lang="en-US" altLang="zh-TW" dirty="0" smtClean="0"/>
              <a:t>Pre User Study 2 Result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95279"/>
              </p:ext>
            </p:extLst>
          </p:nvPr>
        </p:nvGraphicFramePr>
        <p:xfrm>
          <a:off x="355601" y="1871132"/>
          <a:ext cx="4470400" cy="412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79463" y="1425388"/>
            <a:ext cx="40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FFFF"/>
                </a:solidFill>
              </a:rPr>
              <a:t>WPM of 1</a:t>
            </a:r>
            <a:r>
              <a:rPr kumimoji="1" lang="en-US" altLang="zh-TW" sz="2800" baseline="30000" dirty="0" smtClean="0">
                <a:solidFill>
                  <a:srgbClr val="FFFFFF"/>
                </a:solidFill>
              </a:rPr>
              <a:t>st</a:t>
            </a:r>
            <a:r>
              <a:rPr kumimoji="1" lang="en-US" altLang="zh-TW" sz="2800" dirty="0" smtClean="0">
                <a:solidFill>
                  <a:srgbClr val="FFFFFF"/>
                </a:solidFill>
              </a:rPr>
              <a:t> 10 sentences</a:t>
            </a:r>
            <a:endParaRPr kumimoji="1" lang="zh-TW" alt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665666"/>
              </p:ext>
            </p:extLst>
          </p:nvPr>
        </p:nvGraphicFramePr>
        <p:xfrm>
          <a:off x="4874684" y="1871131"/>
          <a:ext cx="3746500" cy="412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367866" y="5809733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sentence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5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Study 2 Questionnaire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726280"/>
            <a:ext cx="7583487" cy="4702628"/>
          </a:xfrm>
        </p:spPr>
        <p:txBody>
          <a:bodyPr>
            <a:normAutofit/>
          </a:bodyPr>
          <a:lstStyle/>
          <a:p>
            <a:pPr lvl="0"/>
            <a:r>
              <a:rPr lang="en-US" altLang="zh-TW" dirty="0"/>
              <a:t>Please order the preference of </a:t>
            </a:r>
            <a:r>
              <a:rPr lang="en-US" altLang="zh-TW" dirty="0" smtClean="0"/>
              <a:t>four </a:t>
            </a:r>
            <a:r>
              <a:rPr lang="en-US" altLang="zh-TW" dirty="0"/>
              <a:t>type of layouts</a:t>
            </a:r>
            <a:endParaRPr lang="zh-TW" altLang="zh-TW" dirty="0"/>
          </a:p>
          <a:p>
            <a:pPr lvl="0"/>
            <a:r>
              <a:rPr lang="en-US" altLang="zh-TW" dirty="0" smtClean="0"/>
              <a:t>Have difficulties in finding </a:t>
            </a:r>
            <a:r>
              <a:rPr lang="en-US" altLang="zh-TW" dirty="0"/>
              <a:t>the desired </a:t>
            </a:r>
            <a:r>
              <a:rPr lang="en-US" altLang="zh-TW" dirty="0" smtClean="0"/>
              <a:t>character for this keyboard (Strongly disagree, disagree, neutral,  agree, strongly agree)</a:t>
            </a:r>
            <a:endParaRPr lang="zh-TW" altLang="zh-TW" dirty="0"/>
          </a:p>
          <a:p>
            <a:pPr lvl="0"/>
            <a:r>
              <a:rPr lang="en-US" altLang="zh-TW" dirty="0" smtClean="0"/>
              <a:t>Have difficulties in key-in some of the character for this keyboard. Please describe the issue.</a:t>
            </a:r>
          </a:p>
          <a:p>
            <a:pPr lvl="0"/>
            <a:r>
              <a:rPr lang="en-US" altLang="zh-TW" dirty="0" smtClean="0"/>
              <a:t>It is easy to key-in short sentences for this keyboard.</a:t>
            </a:r>
          </a:p>
          <a:p>
            <a:pPr lvl="0"/>
            <a:r>
              <a:rPr lang="en-US" altLang="zh-TW" dirty="0" smtClean="0"/>
              <a:t>It is easy to learn how to use this keyboard.</a:t>
            </a:r>
            <a:endParaRPr lang="zh-TW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25263" y="2956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80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Contributions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/>
              <a:t>A systematic study of the design rule of swipe selection</a:t>
            </a:r>
          </a:p>
          <a:p>
            <a:r>
              <a:rPr kumimoji="1" lang="en-US" altLang="zh-TW" sz="2800" dirty="0" smtClean="0"/>
              <a:t>An </a:t>
            </a:r>
            <a:r>
              <a:rPr kumimoji="1" lang="en-US" altLang="zh-TW" sz="2800" dirty="0"/>
              <a:t>optimal keyboard design for </a:t>
            </a:r>
            <a:r>
              <a:rPr kumimoji="1" lang="en-US" altLang="zh-TW" sz="2800" dirty="0" err="1" smtClean="0"/>
              <a:t>smartwatch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Achieve a entry speed of xxx WPM faster than state-of-art </a:t>
            </a:r>
            <a:r>
              <a:rPr kumimoji="1" lang="en-US" altLang="zh-TW" sz="2800" dirty="0" err="1" smtClean="0"/>
              <a:t>yyy</a:t>
            </a:r>
            <a:r>
              <a:rPr kumimoji="1" lang="en-US" altLang="zh-TW" sz="2800" dirty="0" smtClean="0"/>
              <a:t> WPM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838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9333" y="5130807"/>
            <a:ext cx="7315200" cy="1044388"/>
          </a:xfrm>
        </p:spPr>
        <p:txBody>
          <a:bodyPr anchor="t" anchorCtr="0"/>
          <a:lstStyle/>
          <a:p>
            <a:r>
              <a:rPr kumimoji="1" lang="en-US" altLang="zh-TW" sz="3200" dirty="0" smtClean="0"/>
              <a:t>The size of </a:t>
            </a:r>
            <a:r>
              <a:rPr kumimoji="1" lang="en-US" altLang="zh-TW" sz="3200" dirty="0" err="1" smtClean="0"/>
              <a:t>smartwatch</a:t>
            </a:r>
            <a:r>
              <a:rPr kumimoji="1" lang="en-US" altLang="zh-TW" sz="3200" dirty="0" smtClean="0"/>
              <a:t> screen is too small to implement regular keyboard  </a:t>
            </a:r>
            <a:endParaRPr kumimoji="1" lang="zh-TW" altLang="en-US" sz="32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304799" y="914417"/>
            <a:ext cx="8449734" cy="3848097"/>
            <a:chOff x="304799" y="2242084"/>
            <a:chExt cx="8161871" cy="3434814"/>
          </a:xfrm>
        </p:grpSpPr>
        <p:sp>
          <p:nvSpPr>
            <p:cNvPr id="8" name="矩形 7"/>
            <p:cNvSpPr/>
            <p:nvPr/>
          </p:nvSpPr>
          <p:spPr>
            <a:xfrm>
              <a:off x="7010402" y="2242085"/>
              <a:ext cx="1456268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99" y="2242084"/>
              <a:ext cx="6824133" cy="343481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8133" y="3251569"/>
              <a:ext cx="1337734" cy="76387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19" l="985" r="89655">
                        <a14:foregroundMark x1="67980" y1="78226" x2="67980" y2="78226"/>
                        <a14:foregroundMark x1="51232" y1="78226" x2="51232" y2="78226"/>
                        <a14:foregroundMark x1="74384" y1="67742" x2="74384" y2="67742"/>
                        <a14:foregroundMark x1="79803" y1="54839" x2="79803" y2="54839"/>
                        <a14:foregroundMark x1="80788" y1="72984" x2="80788" y2="72984"/>
                        <a14:foregroundMark x1="77340" y1="81855" x2="77340" y2="81855"/>
                      </a14:backgroundRemoval>
                    </a14:imgEffect>
                  </a14:imgLayer>
                </a14:imgProps>
              </a:ext>
            </a:extLst>
          </a:blip>
          <a:srcRect r="34391" b="18502"/>
          <a:stretch/>
        </p:blipFill>
        <p:spPr>
          <a:xfrm>
            <a:off x="7589748" y="2901152"/>
            <a:ext cx="1112190" cy="16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63" y="2836336"/>
            <a:ext cx="7583487" cy="1044388"/>
          </a:xfrm>
        </p:spPr>
        <p:txBody>
          <a:bodyPr/>
          <a:lstStyle/>
          <a:p>
            <a:pPr algn="ctr"/>
            <a:r>
              <a:rPr kumimoji="1" lang="en-US" altLang="zh-TW" sz="5200" dirty="0" smtClean="0"/>
              <a:t>Back Up</a:t>
            </a:r>
            <a:endParaRPr kumimoji="1" lang="zh-TW" altLang="en-US" sz="5200" dirty="0"/>
          </a:p>
        </p:txBody>
      </p:sp>
    </p:spTree>
    <p:extLst>
      <p:ext uri="{BB962C8B-B14F-4D97-AF65-F5344CB8AC3E}">
        <p14:creationId xmlns:p14="http://schemas.microsoft.com/office/powerpoint/2010/main" val="35451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an Optimal Input Required 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 input error </a:t>
            </a:r>
            <a:r>
              <a:rPr kumimoji="1" lang="en-US" altLang="zh-TW" sz="2800" dirty="0" smtClean="0"/>
              <a:t>– input identification</a:t>
            </a:r>
          </a:p>
          <a:p>
            <a:r>
              <a:rPr kumimoji="1" lang="en-US" altLang="zh-TW" sz="2800" dirty="0">
                <a:solidFill>
                  <a:srgbClr val="FFB8B9"/>
                </a:solidFill>
              </a:rPr>
              <a:t>L</a:t>
            </a:r>
            <a:r>
              <a:rPr kumimoji="1" lang="en-US" altLang="zh-TW" sz="2800" dirty="0" smtClean="0">
                <a:solidFill>
                  <a:srgbClr val="FFB8B9"/>
                </a:solidFill>
              </a:rPr>
              <a:t>ess move </a:t>
            </a:r>
            <a:r>
              <a:rPr kumimoji="1" lang="en-US" altLang="zh-TW" sz="2800" dirty="0" smtClean="0"/>
              <a:t>– Increase input speed</a:t>
            </a:r>
          </a:p>
          <a:p>
            <a:endParaRPr kumimoji="1" lang="en-US" altLang="zh-TW" sz="2800" dirty="0" smtClean="0">
              <a:solidFill>
                <a:srgbClr val="FFB8B9"/>
              </a:solidFill>
            </a:endParaRPr>
          </a:p>
          <a:p>
            <a:r>
              <a:rPr kumimoji="1" lang="en-US" altLang="zh-TW" sz="2800" dirty="0" smtClean="0">
                <a:solidFill>
                  <a:srgbClr val="FFB8B9"/>
                </a:solidFill>
              </a:rPr>
              <a:t>Consistent and simple movement </a:t>
            </a:r>
            <a:r>
              <a:rPr kumimoji="1" lang="en-US" altLang="zh-TW" sz="2800" dirty="0" smtClean="0"/>
              <a:t>– complexity decreases speed, increase error and makes user harder to learn.</a:t>
            </a:r>
          </a:p>
          <a:p>
            <a:endParaRPr kumimoji="1" lang="en-US" altLang="zh-TW" sz="2800" dirty="0" smtClean="0"/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7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SwipeKey</a:t>
            </a:r>
            <a:r>
              <a:rPr kumimoji="1" lang="en-US" altLang="zh-TW" dirty="0" smtClean="0"/>
              <a:t> Satisfy All Conditions </a:t>
            </a:r>
            <a:endParaRPr kumimoji="1"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 input error </a:t>
            </a:r>
            <a:r>
              <a:rPr kumimoji="1" lang="en-US" altLang="zh-TW" sz="2800" dirty="0" smtClean="0"/>
              <a:t>– make effective button size N times larger, </a:t>
            </a:r>
            <a:r>
              <a:rPr kumimoji="1" lang="en-US" altLang="zh-TW" sz="2800" dirty="0"/>
              <a:t>w</a:t>
            </a:r>
            <a:r>
              <a:rPr kumimoji="1" lang="en-US" altLang="zh-TW" sz="2800" dirty="0" smtClean="0"/>
              <a:t>here N is how many entry each button.</a:t>
            </a:r>
          </a:p>
          <a:p>
            <a:r>
              <a:rPr kumimoji="1" lang="en-US" altLang="zh-TW" sz="2800" dirty="0" smtClean="0">
                <a:solidFill>
                  <a:srgbClr val="FFB8B9"/>
                </a:solidFill>
              </a:rPr>
              <a:t>Less move </a:t>
            </a:r>
            <a:r>
              <a:rPr kumimoji="1" lang="en-US" altLang="zh-TW" sz="2800" dirty="0" smtClean="0"/>
              <a:t>– One swipe /touch every input</a:t>
            </a:r>
          </a:p>
          <a:p>
            <a:endParaRPr kumimoji="1" lang="en-US" altLang="zh-TW" sz="2800" dirty="0" smtClean="0">
              <a:solidFill>
                <a:srgbClr val="FFB8B9"/>
              </a:solidFill>
            </a:endParaRPr>
          </a:p>
          <a:p>
            <a:r>
              <a:rPr kumimoji="1" lang="en-US" altLang="zh-TW" sz="2800" dirty="0" smtClean="0">
                <a:solidFill>
                  <a:srgbClr val="FFB8B9"/>
                </a:solidFill>
              </a:rPr>
              <a:t>Consistent and simple movement </a:t>
            </a:r>
            <a:r>
              <a:rPr kumimoji="1" lang="en-US" altLang="zh-TW" sz="2800" dirty="0" smtClean="0"/>
              <a:t>– Only one swipe / touch 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101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63" y="524934"/>
            <a:ext cx="7583487" cy="1913466"/>
          </a:xfrm>
        </p:spPr>
        <p:txBody>
          <a:bodyPr/>
          <a:lstStyle/>
          <a:p>
            <a:r>
              <a:rPr kumimoji="1" lang="en-US" altLang="zh-TW" dirty="0" smtClean="0"/>
              <a:t>So, there are lots of ways to increase the effective size of each button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5201" y="3335863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Multiple move </a:t>
            </a:r>
            <a:endParaRPr kumimoji="1" lang="zh-TW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1" y="4571997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Swipe direction</a:t>
            </a:r>
            <a:endParaRPr kumimoji="1" lang="zh-TW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85066" y="2626380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Touch time </a:t>
            </a:r>
            <a:endParaRPr kumimoji="1" lang="zh-TW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26000" y="3860684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Touch force </a:t>
            </a:r>
            <a:endParaRPr kumimoji="1" lang="zh-TW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6000" y="5432396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N-fold keyboard</a:t>
            </a:r>
            <a:endParaRPr kumimoji="1" lang="zh-TW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Related Works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600" dirty="0" err="1" smtClean="0"/>
              <a:t>SwipeBoard</a:t>
            </a:r>
            <a:r>
              <a:rPr kumimoji="1" lang="en-US" altLang="zh-TW" sz="2600" dirty="0" smtClean="0"/>
              <a:t>: 2-fold swipe keyboard</a:t>
            </a:r>
          </a:p>
          <a:p>
            <a:r>
              <a:rPr kumimoji="1" lang="en-US" altLang="zh-TW" sz="2600" dirty="0" err="1" smtClean="0"/>
              <a:t>ZoomBoard</a:t>
            </a:r>
            <a:r>
              <a:rPr kumimoji="1" lang="en-US" altLang="zh-TW" sz="2600" dirty="0" smtClean="0"/>
              <a:t>: 2-fold touch keyboard</a:t>
            </a:r>
          </a:p>
          <a:p>
            <a:r>
              <a:rPr kumimoji="1" lang="en-US" altLang="zh-TW" sz="2600" dirty="0" err="1"/>
              <a:t>SplitBoard</a:t>
            </a:r>
            <a:r>
              <a:rPr kumimoji="1" lang="en-US" altLang="zh-TW" sz="2600" dirty="0"/>
              <a:t>: </a:t>
            </a:r>
            <a:r>
              <a:rPr kumimoji="1" lang="en-US" altLang="zh-TW" sz="2600" dirty="0" smtClean="0"/>
              <a:t>2-fold swipe + touch keyboard</a:t>
            </a:r>
          </a:p>
          <a:p>
            <a:r>
              <a:rPr kumimoji="1" lang="en-US" altLang="zh-TW" sz="2600" dirty="0" err="1"/>
              <a:t>FlickKey</a:t>
            </a:r>
            <a:r>
              <a:rPr kumimoji="1" lang="en-US" altLang="zh-TW" sz="2600" dirty="0"/>
              <a:t>: 8 direction swipe and 1 touch </a:t>
            </a:r>
            <a:r>
              <a:rPr kumimoji="1" lang="en-US" altLang="zh-TW" sz="2600" dirty="0" smtClean="0"/>
              <a:t>button</a:t>
            </a:r>
          </a:p>
          <a:p>
            <a:r>
              <a:rPr kumimoji="1" lang="en-US" altLang="zh-TW" sz="2600" dirty="0" err="1" smtClean="0"/>
              <a:t>MessageEase</a:t>
            </a:r>
            <a:r>
              <a:rPr kumimoji="1" lang="en-US" altLang="zh-TW" sz="2600" dirty="0"/>
              <a:t>: special </a:t>
            </a:r>
            <a:r>
              <a:rPr kumimoji="1" lang="en-US" altLang="zh-TW" sz="2600" dirty="0" smtClean="0"/>
              <a:t>swipe</a:t>
            </a:r>
            <a:endParaRPr kumimoji="1"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0889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SwipeBoard</a:t>
            </a:r>
            <a:endParaRPr kumimoji="1" lang="zh-TW" altLang="en-US" dirty="0"/>
          </a:p>
        </p:txBody>
      </p:sp>
      <p:pic>
        <p:nvPicPr>
          <p:cNvPr id="10" name="圖片 9" descr="螢幕快照 2015-06-11 下午5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7" y="2291333"/>
            <a:ext cx="6621178" cy="252075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156022" y="5254955"/>
            <a:ext cx="662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2 fold swipe keyboard</a:t>
            </a:r>
          </a:p>
          <a:p>
            <a:r>
              <a:rPr kumimoji="1" lang="en-US" altLang="zh-TW" sz="2800" dirty="0">
                <a:solidFill>
                  <a:schemeClr val="bg1"/>
                </a:solidFill>
              </a:rPr>
              <a:t>(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effective button </a:t>
            </a:r>
            <a:r>
              <a:rPr kumimoji="1" lang="en-US" altLang="zh-TW" sz="2800" dirty="0">
                <a:solidFill>
                  <a:schemeClr val="bg1"/>
                </a:solidFill>
              </a:rPr>
              <a:t>size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x28)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ZoomBoard</a:t>
            </a:r>
            <a:endParaRPr kumimoji="1" lang="zh-TW" altLang="en-US" dirty="0"/>
          </a:p>
        </p:txBody>
      </p:sp>
      <p:pic>
        <p:nvPicPr>
          <p:cNvPr id="11" name="圖片 10" descr="螢幕快照 2015-06-11 下午5.2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6" y="2168879"/>
            <a:ext cx="7663668" cy="266288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56022" y="5254955"/>
            <a:ext cx="662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2~3 fold touch keyboard</a:t>
            </a:r>
          </a:p>
          <a:p>
            <a:r>
              <a:rPr kumimoji="1" lang="en-US" altLang="zh-TW" sz="2800" dirty="0">
                <a:solidFill>
                  <a:schemeClr val="bg1"/>
                </a:solidFill>
              </a:rPr>
              <a:t>(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effective button </a:t>
            </a:r>
            <a:r>
              <a:rPr kumimoji="1" lang="en-US" altLang="zh-TW" sz="2800" dirty="0">
                <a:solidFill>
                  <a:schemeClr val="bg1"/>
                </a:solidFill>
              </a:rPr>
              <a:t>size x3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2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SplitBoard</a:t>
            </a:r>
            <a:endParaRPr kumimoji="1" lang="zh-TW" altLang="en-US" dirty="0"/>
          </a:p>
        </p:txBody>
      </p:sp>
      <p:pic>
        <p:nvPicPr>
          <p:cNvPr id="12" name="圖片 11" descr="螢幕快照 2015-06-11 下午5.2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7" y="2142824"/>
            <a:ext cx="6801671" cy="20537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56022" y="4748319"/>
            <a:ext cx="662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2 fold swipe then touch keyboard</a:t>
            </a:r>
          </a:p>
          <a:p>
            <a:r>
              <a:rPr kumimoji="1" lang="en-US" altLang="zh-TW" sz="2800" dirty="0">
                <a:solidFill>
                  <a:schemeClr val="bg1"/>
                </a:solidFill>
              </a:rPr>
              <a:t>(effective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button size x2)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2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FlickKey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6709"/>
          <a:stretch/>
        </p:blipFill>
        <p:spPr>
          <a:xfrm>
            <a:off x="2474909" y="2142970"/>
            <a:ext cx="4114800" cy="296890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56022" y="5254955"/>
            <a:ext cx="662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9 swipe direction button</a:t>
            </a:r>
          </a:p>
          <a:p>
            <a:r>
              <a:rPr kumimoji="1" lang="en-US" altLang="zh-TW" sz="2800" dirty="0">
                <a:solidFill>
                  <a:schemeClr val="bg1"/>
                </a:solidFill>
              </a:rPr>
              <a:t>(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effective button </a:t>
            </a:r>
            <a:r>
              <a:rPr kumimoji="1" lang="en-US" altLang="zh-TW" sz="2800" dirty="0">
                <a:solidFill>
                  <a:schemeClr val="bg1"/>
                </a:solidFill>
              </a:rPr>
              <a:t>size x3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2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MessageEase</a:t>
            </a:r>
            <a:endParaRPr kumimoji="1" lang="zh-TW" altLang="en-US" dirty="0"/>
          </a:p>
        </p:txBody>
      </p:sp>
      <p:pic>
        <p:nvPicPr>
          <p:cNvPr id="4" name="內容版面配置區 3" descr="螢幕快照 2015-06-11 下午8.30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14902"/>
          <a:stretch>
            <a:fillRect/>
          </a:stretch>
        </p:blipFill>
        <p:spPr>
          <a:xfrm>
            <a:off x="1950371" y="2192639"/>
            <a:ext cx="4618623" cy="2563393"/>
          </a:xfrm>
        </p:spPr>
      </p:pic>
      <p:sp>
        <p:nvSpPr>
          <p:cNvPr id="5" name="文字方塊 4"/>
          <p:cNvSpPr txBox="1"/>
          <p:nvPr/>
        </p:nvSpPr>
        <p:spPr>
          <a:xfrm>
            <a:off x="1156022" y="5056535"/>
            <a:ext cx="6623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Center with 9 swipe direction and edge with 2~3 direction </a:t>
            </a:r>
          </a:p>
          <a:p>
            <a:r>
              <a:rPr kumimoji="1" lang="en-US" altLang="zh-TW" sz="2800" dirty="0" smtClean="0">
                <a:solidFill>
                  <a:schemeClr val="bg1"/>
                </a:solidFill>
              </a:rPr>
              <a:t>(effective button size x3)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革命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革命.thmx</Template>
  <TotalTime>29402</TotalTime>
  <Words>931</Words>
  <Application>Microsoft Macintosh PowerPoint</Application>
  <PresentationFormat>如螢幕大小 (4:3)</PresentationFormat>
  <Paragraphs>85</Paragraphs>
  <Slides>22</Slides>
  <Notes>1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革命</vt:lpstr>
      <vt:lpstr>SwipeKey</vt:lpstr>
      <vt:lpstr>The size of smartwatch screen is too small to implement regular keyboard  </vt:lpstr>
      <vt:lpstr>So, there are lots of ways to increase the effective size of each button</vt:lpstr>
      <vt:lpstr>Related Works</vt:lpstr>
      <vt:lpstr>SwipeBoard</vt:lpstr>
      <vt:lpstr>ZoomBoard</vt:lpstr>
      <vt:lpstr>SplitBoard</vt:lpstr>
      <vt:lpstr>FlickKey</vt:lpstr>
      <vt:lpstr>MessageEase</vt:lpstr>
      <vt:lpstr>What is a better design of a specific size of smartwatch ?</vt:lpstr>
      <vt:lpstr>What an Optimal Input Required !</vt:lpstr>
      <vt:lpstr>SwipeKey Satisfies All Conditions </vt:lpstr>
      <vt:lpstr>Assumption</vt:lpstr>
      <vt:lpstr>User Studies-1</vt:lpstr>
      <vt:lpstr>User Study 1 Questionnaire</vt:lpstr>
      <vt:lpstr>User Studies-2</vt:lpstr>
      <vt:lpstr>Pre User Study 2 Result</vt:lpstr>
      <vt:lpstr>User Study 2 Questionnaire</vt:lpstr>
      <vt:lpstr>Contributions</vt:lpstr>
      <vt:lpstr>Back Up</vt:lpstr>
      <vt:lpstr>What an Optimal Input Required !</vt:lpstr>
      <vt:lpstr>SwipeKey Satisfy All Conditions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SwipeKey</dc:title>
  <dc:creator>Anthony Shao</dc:creator>
  <cp:lastModifiedBy>Anthony Shao</cp:lastModifiedBy>
  <cp:revision>63</cp:revision>
  <dcterms:created xsi:type="dcterms:W3CDTF">2015-06-04T08:42:06Z</dcterms:created>
  <dcterms:modified xsi:type="dcterms:W3CDTF">2015-07-29T03:30:15Z</dcterms:modified>
</cp:coreProperties>
</file>