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70" r:id="rId8"/>
    <p:sldId id="264" r:id="rId9"/>
    <p:sldId id="269" r:id="rId10"/>
    <p:sldId id="258" r:id="rId11"/>
    <p:sldId id="265" r:id="rId12"/>
    <p:sldId id="259" r:id="rId13"/>
    <p:sldId id="266" r:id="rId14"/>
    <p:sldId id="267" r:id="rId15"/>
    <p:sldId id="271" r:id="rId16"/>
    <p:sldId id="268" r:id="rId17"/>
    <p:sldId id="272" r:id="rId18"/>
    <p:sldId id="27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85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  <c:txPr>
        <a:bodyPr/>
        <a:lstStyle/>
        <a:p>
          <a:pPr>
            <a:defRPr sz="2400"/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工作表1!$C$2</c:f>
              <c:strCache>
                <c:ptCount val="1"/>
                <c:pt idx="0">
                  <c:v>accruracy</c:v>
                </c:pt>
              </c:strCache>
            </c:strRef>
          </c:tx>
          <c:xVal>
            <c:numRef>
              <c:f>工作表1!$B$3:$B$11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</c:numCache>
            </c:numRef>
          </c:xVal>
          <c:yVal>
            <c:numRef>
              <c:f>工作表1!$C$3:$C$11</c:f>
              <c:numCache>
                <c:formatCode>General</c:formatCode>
                <c:ptCount val="9"/>
                <c:pt idx="0">
                  <c:v>1.0</c:v>
                </c:pt>
                <c:pt idx="1">
                  <c:v>0.99</c:v>
                </c:pt>
                <c:pt idx="2">
                  <c:v>0.9</c:v>
                </c:pt>
                <c:pt idx="3">
                  <c:v>0.88</c:v>
                </c:pt>
                <c:pt idx="4">
                  <c:v>0.82</c:v>
                </c:pt>
                <c:pt idx="5">
                  <c:v>0.78</c:v>
                </c:pt>
                <c:pt idx="6">
                  <c:v>0.78</c:v>
                </c:pt>
                <c:pt idx="7">
                  <c:v>0.76</c:v>
                </c:pt>
                <c:pt idx="8">
                  <c:v>0.75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1697848"/>
        <c:axId val="-2133805928"/>
      </c:scatterChart>
      <c:valAx>
        <c:axId val="-2131697848"/>
        <c:scaling>
          <c:orientation val="minMax"/>
          <c:max val="9.0"/>
          <c:min val="0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zh-TW"/>
          </a:p>
        </c:txPr>
        <c:crossAx val="-2133805928"/>
        <c:crosses val="autoZero"/>
        <c:crossBetween val="midCat"/>
        <c:majorUnit val="1.0"/>
      </c:valAx>
      <c:valAx>
        <c:axId val="-2133805928"/>
        <c:scaling>
          <c:orientation val="minMax"/>
          <c:max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zh-TW"/>
          </a:p>
        </c:txPr>
        <c:crossAx val="-21316978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工作表1!$D$2</c:f>
              <c:strCache>
                <c:ptCount val="1"/>
                <c:pt idx="0">
                  <c:v>speed (Input per min)</c:v>
                </c:pt>
              </c:strCache>
            </c:strRef>
          </c:tx>
          <c:xVal>
            <c:numRef>
              <c:f>工作表1!$B$3:$B$11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</c:numCache>
            </c:numRef>
          </c:xVal>
          <c:yVal>
            <c:numRef>
              <c:f>工作表1!$D$3:$D$11</c:f>
              <c:numCache>
                <c:formatCode>General</c:formatCode>
                <c:ptCount val="9"/>
                <c:pt idx="0">
                  <c:v>120.0</c:v>
                </c:pt>
                <c:pt idx="1">
                  <c:v>95.0</c:v>
                </c:pt>
                <c:pt idx="2">
                  <c:v>60.0</c:v>
                </c:pt>
                <c:pt idx="3">
                  <c:v>80.0</c:v>
                </c:pt>
                <c:pt idx="4">
                  <c:v>50.0</c:v>
                </c:pt>
                <c:pt idx="5">
                  <c:v>60.0</c:v>
                </c:pt>
                <c:pt idx="6">
                  <c:v>45.0</c:v>
                </c:pt>
                <c:pt idx="7">
                  <c:v>50.0</c:v>
                </c:pt>
                <c:pt idx="8">
                  <c:v>40.0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1608440"/>
        <c:axId val="-2136832104"/>
      </c:scatterChart>
      <c:valAx>
        <c:axId val="-2121608440"/>
        <c:scaling>
          <c:orientation val="minMax"/>
          <c:max val="9.0"/>
          <c:min val="0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zh-TW"/>
          </a:p>
        </c:txPr>
        <c:crossAx val="-2136832104"/>
        <c:crosses val="autoZero"/>
        <c:crossBetween val="midCat"/>
      </c:valAx>
      <c:valAx>
        <c:axId val="-2136832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zh-TW"/>
          </a:p>
        </c:txPr>
        <c:crossAx val="-21216084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  <c:txPr>
        <a:bodyPr/>
        <a:lstStyle/>
        <a:p>
          <a:pPr>
            <a:defRPr sz="2400"/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工作表1!$H$2</c:f>
              <c:strCache>
                <c:ptCount val="1"/>
                <c:pt idx="0">
                  <c:v>accuracy</c:v>
                </c:pt>
              </c:strCache>
            </c:strRef>
          </c:tx>
          <c:xVal>
            <c:strRef>
              <c:f>工作表1!$G$3:$G$7</c:f>
              <c:strCache>
                <c:ptCount val="5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  <c:pt idx="4">
                  <c:v>5x5</c:v>
                </c:pt>
              </c:strCache>
            </c:strRef>
          </c:xVal>
          <c:yVal>
            <c:numRef>
              <c:f>工作表1!$H$3:$H$7</c:f>
              <c:numCache>
                <c:formatCode>General</c:formatCode>
                <c:ptCount val="5"/>
                <c:pt idx="0">
                  <c:v>1.0</c:v>
                </c:pt>
                <c:pt idx="1">
                  <c:v>0.95</c:v>
                </c:pt>
                <c:pt idx="2">
                  <c:v>0.88</c:v>
                </c:pt>
                <c:pt idx="3">
                  <c:v>0.75</c:v>
                </c:pt>
                <c:pt idx="4">
                  <c:v>0.6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7411896"/>
        <c:axId val="-2117503400"/>
      </c:scatterChart>
      <c:valAx>
        <c:axId val="-2117411896"/>
        <c:scaling>
          <c:orientation val="minMax"/>
          <c:max val="5.0"/>
          <c:min val="1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zh-TW"/>
          </a:p>
        </c:txPr>
        <c:crossAx val="-2117503400"/>
        <c:crosses val="autoZero"/>
        <c:crossBetween val="midCat"/>
      </c:valAx>
      <c:valAx>
        <c:axId val="-2117503400"/>
        <c:scaling>
          <c:orientation val="minMax"/>
          <c:max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zh-TW"/>
          </a:p>
        </c:txPr>
        <c:crossAx val="-21174118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  <c:txPr>
        <a:bodyPr/>
        <a:lstStyle/>
        <a:p>
          <a:pPr>
            <a:defRPr sz="2400"/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工作表1!$I$2</c:f>
              <c:strCache>
                <c:ptCount val="1"/>
                <c:pt idx="0">
                  <c:v>speed (Input per min)</c:v>
                </c:pt>
              </c:strCache>
            </c:strRef>
          </c:tx>
          <c:xVal>
            <c:strRef>
              <c:f>工作表1!$G$3:$G$7</c:f>
              <c:strCache>
                <c:ptCount val="5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  <c:pt idx="4">
                  <c:v>5x5</c:v>
                </c:pt>
              </c:strCache>
            </c:strRef>
          </c:xVal>
          <c:yVal>
            <c:numRef>
              <c:f>工作表1!$I$3:$I$7</c:f>
              <c:numCache>
                <c:formatCode>General</c:formatCode>
                <c:ptCount val="5"/>
                <c:pt idx="0">
                  <c:v>120.0</c:v>
                </c:pt>
                <c:pt idx="1">
                  <c:v>90.0</c:v>
                </c:pt>
                <c:pt idx="2">
                  <c:v>80.0</c:v>
                </c:pt>
                <c:pt idx="3">
                  <c:v>60.0</c:v>
                </c:pt>
                <c:pt idx="4">
                  <c:v>40.0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6316072"/>
        <c:axId val="-2116844568"/>
      </c:scatterChart>
      <c:valAx>
        <c:axId val="-2116316072"/>
        <c:scaling>
          <c:orientation val="minMax"/>
          <c:max val="5.0"/>
          <c:min val="1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zh-TW"/>
          </a:p>
        </c:txPr>
        <c:crossAx val="-2116844568"/>
        <c:crosses val="autoZero"/>
        <c:crossBetween val="midCat"/>
      </c:valAx>
      <c:valAx>
        <c:axId val="-2116844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zh-TW"/>
          </a:p>
        </c:txPr>
        <c:crossAx val="-21163160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C02-E308-44D6-A9C8-9BB9905E7B94}" type="datetimeFigureOut">
              <a:rPr lang="zh-TW" altLang="en-US" smtClean="0"/>
              <a:t>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6491-A41B-449B-8166-5C505F6C5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1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C02-E308-44D6-A9C8-9BB9905E7B94}" type="datetimeFigureOut">
              <a:rPr lang="zh-TW" altLang="en-US" smtClean="0"/>
              <a:t>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6491-A41B-449B-8166-5C505F6C5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07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C02-E308-44D6-A9C8-9BB9905E7B94}" type="datetimeFigureOut">
              <a:rPr lang="zh-TW" altLang="en-US" smtClean="0"/>
              <a:t>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6491-A41B-449B-8166-5C505F6C5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C02-E308-44D6-A9C8-9BB9905E7B94}" type="datetimeFigureOut">
              <a:rPr lang="zh-TW" altLang="en-US" smtClean="0"/>
              <a:t>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6491-A41B-449B-8166-5C505F6C5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32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C02-E308-44D6-A9C8-9BB9905E7B94}" type="datetimeFigureOut">
              <a:rPr lang="zh-TW" altLang="en-US" smtClean="0"/>
              <a:t>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6491-A41B-449B-8166-5C505F6C5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73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C02-E308-44D6-A9C8-9BB9905E7B94}" type="datetimeFigureOut">
              <a:rPr lang="zh-TW" altLang="en-US" smtClean="0"/>
              <a:t>15/5/27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6491-A41B-449B-8166-5C505F6C5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7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C02-E308-44D6-A9C8-9BB9905E7B94}" type="datetimeFigureOut">
              <a:rPr lang="zh-TW" altLang="en-US" smtClean="0"/>
              <a:t>15/5/27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6491-A41B-449B-8166-5C505F6C5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34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C02-E308-44D6-A9C8-9BB9905E7B94}" type="datetimeFigureOut">
              <a:rPr lang="zh-TW" altLang="en-US" smtClean="0"/>
              <a:t>15/5/27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6491-A41B-449B-8166-5C505F6C5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45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C02-E308-44D6-A9C8-9BB9905E7B94}" type="datetimeFigureOut">
              <a:rPr lang="zh-TW" altLang="en-US" smtClean="0"/>
              <a:t>15/5/27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6491-A41B-449B-8166-5C505F6C5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2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C02-E308-44D6-A9C8-9BB9905E7B94}" type="datetimeFigureOut">
              <a:rPr lang="zh-TW" altLang="en-US" smtClean="0"/>
              <a:t>15/5/27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6491-A41B-449B-8166-5C505F6C5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53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C02-E308-44D6-A9C8-9BB9905E7B94}" type="datetimeFigureOut">
              <a:rPr lang="zh-TW" altLang="en-US" smtClean="0"/>
              <a:t>15/5/27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6491-A41B-449B-8166-5C505F6C5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40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F6C02-E308-44D6-A9C8-9BB9905E7B94}" type="datetimeFigureOut">
              <a:rPr lang="zh-TW" altLang="en-US" smtClean="0"/>
              <a:t>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6491-A41B-449B-8166-5C505F6C53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1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User </a:t>
            </a:r>
            <a:r>
              <a:rPr lang="en-US" altLang="zh-TW" dirty="0" smtClean="0"/>
              <a:t>S</a:t>
            </a:r>
            <a:r>
              <a:rPr lang="en-US" altLang="zh-TW" dirty="0" smtClean="0"/>
              <a:t>tudy 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6298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Estimate the relation of </a:t>
            </a:r>
            <a:r>
              <a:rPr lang="en-US" altLang="zh-TW" dirty="0" smtClean="0"/>
              <a:t>size of each button and </a:t>
            </a:r>
            <a:r>
              <a:rPr lang="en-US" altLang="zh-TW" dirty="0"/>
              <a:t>accuracy/speed</a:t>
            </a:r>
          </a:p>
          <a:p>
            <a:r>
              <a:rPr lang="en-US" altLang="zh-TW" dirty="0"/>
              <a:t>Goal: to optimize the </a:t>
            </a:r>
            <a:r>
              <a:rPr lang="en-US" altLang="zh-TW" dirty="0" smtClean="0"/>
              <a:t>size of button in </a:t>
            </a:r>
            <a:r>
              <a:rPr lang="en-US" altLang="zh-TW" dirty="0"/>
              <a:t>the same size of screen</a:t>
            </a:r>
          </a:p>
          <a:p>
            <a:r>
              <a:rPr lang="en-US" altLang="zh-TW" dirty="0" smtClean="0"/>
              <a:t>To decide the optimal size, we first choose the size of screen with </a:t>
            </a:r>
            <a:r>
              <a:rPr lang="en-US" altLang="zh-TW" dirty="0" err="1" smtClean="0"/>
              <a:t>smartwatch</a:t>
            </a:r>
            <a:r>
              <a:rPr lang="en-US" altLang="zh-TW" dirty="0" smtClean="0"/>
              <a:t>, and divide it into number of buttons</a:t>
            </a:r>
          </a:p>
          <a:p>
            <a:r>
              <a:rPr lang="en-US" altLang="zh-TW" dirty="0" smtClean="0"/>
              <a:t>Then, making the button which users have to </a:t>
            </a:r>
            <a:r>
              <a:rPr lang="en-US" altLang="zh-TW" dirty="0"/>
              <a:t>touch with red </a:t>
            </a:r>
            <a:r>
              <a:rPr lang="en-US" altLang="zh-TW" dirty="0" smtClean="0"/>
              <a:t>color, repeating the trial for several times and calculate the speed and </a:t>
            </a:r>
            <a:r>
              <a:rPr lang="en-US" altLang="zh-TW" dirty="0" err="1" smtClean="0"/>
              <a:t>accurancy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User Study 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190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User screens:</a:t>
            </a:r>
          </a:p>
          <a:p>
            <a:pPr marL="742950" lvl="2" indent="-342900"/>
            <a:r>
              <a:rPr lang="en-US" altLang="zh-TW" dirty="0"/>
              <a:t>Number of </a:t>
            </a:r>
            <a:r>
              <a:rPr lang="en-US" altLang="zh-TW" dirty="0" smtClean="0"/>
              <a:t>buttons in fixed screen: 1,4,9,16,25</a:t>
            </a:r>
            <a:endParaRPr lang="en-US" altLang="zh-TW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/>
              <a:t>Result: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/>
              <a:t>Two graph with  </a:t>
            </a:r>
          </a:p>
          <a:p>
            <a:pPr marL="742950" lvl="2" indent="-342900"/>
            <a:r>
              <a:rPr lang="en-US" altLang="zh-TW" dirty="0"/>
              <a:t>accuracy / speed at transverse axis</a:t>
            </a:r>
          </a:p>
          <a:p>
            <a:pPr marL="742950" lvl="2" indent="-342900"/>
            <a:r>
              <a:rPr lang="en-US" altLang="zh-TW" dirty="0"/>
              <a:t>Error rate horizontal axis</a:t>
            </a:r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Size of area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418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86335"/>
              </p:ext>
            </p:extLst>
          </p:nvPr>
        </p:nvGraphicFramePr>
        <p:xfrm>
          <a:off x="1403648" y="1916832"/>
          <a:ext cx="2232248" cy="2232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248"/>
              </a:tblGrid>
              <a:tr h="22322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46275"/>
              </p:ext>
            </p:extLst>
          </p:nvPr>
        </p:nvGraphicFramePr>
        <p:xfrm>
          <a:off x="5436096" y="1916832"/>
          <a:ext cx="2255912" cy="2232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956"/>
                <a:gridCol w="1127956"/>
              </a:tblGrid>
              <a:tr h="10880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2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547664" y="4653136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1</a:t>
            </a:r>
            <a:r>
              <a:rPr lang="en-US" altLang="zh-TW" sz="3200" b="1" dirty="0" smtClean="0"/>
              <a:t> button</a:t>
            </a:r>
            <a:endParaRPr lang="zh-TW" altLang="en-US" sz="32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52120" y="4653135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4 </a:t>
            </a:r>
            <a:r>
              <a:rPr lang="en-US" altLang="zh-TW" sz="3200" b="1" dirty="0" smtClean="0"/>
              <a:t>buttons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2557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03648" y="4648546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/>
              <a:t>9 buttons</a:t>
            </a:r>
            <a:endParaRPr lang="zh-TW" altLang="en-US" sz="32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52120" y="4643956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/>
              <a:t>16 buttons</a:t>
            </a:r>
            <a:endParaRPr lang="zh-TW" altLang="en-US" sz="32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22364"/>
              </p:ext>
            </p:extLst>
          </p:nvPr>
        </p:nvGraphicFramePr>
        <p:xfrm>
          <a:off x="1331639" y="1844824"/>
          <a:ext cx="2232249" cy="2232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083"/>
                <a:gridCol w="744083"/>
                <a:gridCol w="744083"/>
              </a:tblGrid>
              <a:tr h="7440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806339"/>
              </p:ext>
            </p:extLst>
          </p:nvPr>
        </p:nvGraphicFramePr>
        <p:xfrm>
          <a:off x="5440685" y="1844824"/>
          <a:ext cx="2232248" cy="2232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062"/>
                <a:gridCol w="558062"/>
                <a:gridCol w="558062"/>
                <a:gridCol w="558062"/>
              </a:tblGrid>
              <a:tr h="55806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6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6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6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83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47664" y="450912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/>
              <a:t>25 buttons</a:t>
            </a:r>
            <a:endParaRPr lang="zh-TW" altLang="en-US" sz="32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5868144" y="450912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/>
              <a:t>36 buttons</a:t>
            </a:r>
            <a:endParaRPr lang="zh-TW" altLang="en-US" sz="32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98670"/>
              </p:ext>
            </p:extLst>
          </p:nvPr>
        </p:nvGraphicFramePr>
        <p:xfrm>
          <a:off x="1439651" y="1916832"/>
          <a:ext cx="2232250" cy="2232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450"/>
                <a:gridCol w="446450"/>
                <a:gridCol w="446450"/>
                <a:gridCol w="446450"/>
                <a:gridCol w="446450"/>
              </a:tblGrid>
              <a:tr h="4464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5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5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5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8570"/>
              </p:ext>
            </p:extLst>
          </p:nvPr>
        </p:nvGraphicFramePr>
        <p:xfrm>
          <a:off x="5652120" y="1844824"/>
          <a:ext cx="2304258" cy="2232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043"/>
                <a:gridCol w="384043"/>
                <a:gridCol w="384043"/>
                <a:gridCol w="384043"/>
                <a:gridCol w="384043"/>
                <a:gridCol w="384043"/>
              </a:tblGrid>
              <a:tr h="3720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836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174941"/>
              </p:ext>
            </p:extLst>
          </p:nvPr>
        </p:nvGraphicFramePr>
        <p:xfrm>
          <a:off x="0" y="1700808"/>
          <a:ext cx="4499992" cy="486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292258"/>
              </p:ext>
            </p:extLst>
          </p:nvPr>
        </p:nvGraphicFramePr>
        <p:xfrm>
          <a:off x="4427984" y="1484784"/>
          <a:ext cx="4572000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181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 of user study two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Choose 24 people(half men, half women) and make them attend this test one by one</a:t>
            </a:r>
          </a:p>
          <a:p>
            <a:r>
              <a:rPr lang="en-US" altLang="zh-TW" dirty="0" smtClean="0"/>
              <a:t>Distributing each graph to 4 people(randomly chosen), and make them touch the red color button, repeat this process for total with 24 times</a:t>
            </a:r>
          </a:p>
          <a:p>
            <a:r>
              <a:rPr lang="en-US" altLang="zh-TW" dirty="0" smtClean="0"/>
              <a:t> After finish the trial, we collect the correct touch action( point out the red button) of each person and make two graphs</a:t>
            </a:r>
          </a:p>
          <a:p>
            <a:r>
              <a:rPr lang="en-US" altLang="zh-TW" dirty="0" smtClean="0"/>
              <a:t>Total time is around 5 </a:t>
            </a:r>
            <a:r>
              <a:rPr lang="en-US" altLang="zh-TW" dirty="0" err="1" smtClean="0"/>
              <a:t>mins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711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User Study 3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kumimoji="1" lang="en-US" altLang="zh-TW" dirty="0" smtClean="0"/>
              <a:t>We will compare 5 different key board – </a:t>
            </a:r>
          </a:p>
          <a:p>
            <a:pPr marL="0" indent="0">
              <a:buNone/>
            </a:pPr>
            <a:r>
              <a:rPr kumimoji="1" lang="en-US" altLang="zh-TW" sz="2800" dirty="0" smtClean="0"/>
              <a:t>qwerty / </a:t>
            </a:r>
            <a:r>
              <a:rPr kumimoji="1" lang="en-US" altLang="zh-TW" sz="2800" dirty="0" err="1" smtClean="0"/>
              <a:t>swipeboard</a:t>
            </a:r>
            <a:r>
              <a:rPr kumimoji="1" lang="en-US" altLang="zh-TW" sz="2800" dirty="0" smtClean="0"/>
              <a:t> / </a:t>
            </a:r>
            <a:r>
              <a:rPr kumimoji="1" lang="en-US" altLang="zh-TW" sz="2800" dirty="0"/>
              <a:t>3</a:t>
            </a:r>
            <a:r>
              <a:rPr kumimoji="1" lang="en-US" altLang="zh-TW" sz="2800" dirty="0" smtClean="0"/>
              <a:t> swipe / 4 swipe / 9 swipe</a:t>
            </a:r>
            <a:endParaRPr kumimoji="1" lang="zh-TW" altLang="en-US" sz="2800" dirty="0"/>
          </a:p>
        </p:txBody>
      </p:sp>
      <p:pic>
        <p:nvPicPr>
          <p:cNvPr id="4" name="圖片 3" descr="螢幕快照 2015-05-28 下午8.55.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4"/>
          <a:stretch/>
        </p:blipFill>
        <p:spPr>
          <a:xfrm>
            <a:off x="6084168" y="3284984"/>
            <a:ext cx="2781300" cy="1680509"/>
          </a:xfrm>
          <a:prstGeom prst="rect">
            <a:avLst/>
          </a:prstGeom>
        </p:spPr>
      </p:pic>
      <p:pic>
        <p:nvPicPr>
          <p:cNvPr id="5" name="圖片 4" descr="螢幕快照 2015-05-28 下午8.55.4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54"/>
          <a:stretch/>
        </p:blipFill>
        <p:spPr>
          <a:xfrm>
            <a:off x="3137644" y="3303157"/>
            <a:ext cx="2730500" cy="192604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491880" y="27809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4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dir</a:t>
            </a:r>
            <a:r>
              <a:rPr kumimoji="1" lang="en-US" altLang="zh-TW" dirty="0" smtClean="0"/>
              <a:t> key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444208" y="27809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9 </a:t>
            </a:r>
            <a:r>
              <a:rPr kumimoji="1" lang="en-US" altLang="zh-TW" dirty="0" err="1" smtClean="0"/>
              <a:t>dir</a:t>
            </a:r>
            <a:r>
              <a:rPr kumimoji="1" lang="en-US" altLang="zh-TW" dirty="0" smtClean="0"/>
              <a:t> key</a:t>
            </a:r>
            <a:endParaRPr kumimoji="1" lang="zh-TW" altLang="en-US" dirty="0"/>
          </a:p>
        </p:txBody>
      </p:sp>
      <p:pic>
        <p:nvPicPr>
          <p:cNvPr id="10" name="圖片 9" descr="螢幕快照 2015-05-28 下午9.02.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84984"/>
            <a:ext cx="2487429" cy="140131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27584" y="27809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Swipeboard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662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kumimoji="1" lang="en-US" altLang="zh-TW" dirty="0" smtClean="0"/>
              <a:t>Each graph test will write 10 randomly predetermined sentence from </a:t>
            </a:r>
            <a:r>
              <a:rPr kumimoji="1" lang="en-US" altLang="zh-TW" dirty="0" err="1" smtClean="0"/>
              <a:t>PhraseSet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 smtClean="0"/>
              <a:t>We will hold 5 distributed order test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729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Estimate the relation of number of </a:t>
            </a:r>
            <a:r>
              <a:rPr lang="en-US" altLang="zh-TW" dirty="0" smtClean="0"/>
              <a:t>directions </a:t>
            </a:r>
            <a:r>
              <a:rPr lang="en-US" altLang="zh-TW" dirty="0" smtClean="0"/>
              <a:t>and accuracy/speed</a:t>
            </a:r>
          </a:p>
          <a:p>
            <a:r>
              <a:rPr lang="en-US" altLang="zh-TW" dirty="0" smtClean="0"/>
              <a:t>Goal: to optimize the number of direction in the same size of screen</a:t>
            </a:r>
          </a:p>
          <a:p>
            <a:r>
              <a:rPr lang="en-US" altLang="zh-TW" dirty="0" smtClean="0"/>
              <a:t>To decide the most optimal number of directions, we have to make user to swipe the direction according to the position of red color</a:t>
            </a:r>
            <a:endParaRPr lang="en-US" altLang="zh-TW" dirty="0"/>
          </a:p>
          <a:p>
            <a:r>
              <a:rPr lang="en-US" altLang="zh-TW" dirty="0" smtClean="0"/>
              <a:t>After swipe for </a:t>
            </a:r>
            <a:r>
              <a:rPr lang="en-US" altLang="zh-TW" dirty="0"/>
              <a:t>1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mins</a:t>
            </a:r>
            <a:r>
              <a:rPr lang="en-US" altLang="zh-TW" dirty="0" smtClean="0"/>
              <a:t>, </a:t>
            </a:r>
            <a:r>
              <a:rPr lang="en-US" altLang="zh-TW" dirty="0" smtClean="0"/>
              <a:t>we get data for each graph and see whether the direction can be estimated </a:t>
            </a:r>
            <a:r>
              <a:rPr lang="en-US" altLang="zh-TW" dirty="0" smtClean="0"/>
              <a:t>correctly and input speed.</a:t>
            </a:r>
            <a:endParaRPr lang="en-US" altLang="zh-TW" dirty="0" smtClean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User Study 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281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User screens:</a:t>
            </a:r>
          </a:p>
          <a:p>
            <a:pPr marL="742950" lvl="2" indent="-342900"/>
            <a:r>
              <a:rPr lang="en-US" altLang="zh-TW" dirty="0" smtClean="0"/>
              <a:t>Number of direction: </a:t>
            </a:r>
            <a:r>
              <a:rPr lang="en-US" altLang="zh-TW" dirty="0" smtClean="0"/>
              <a:t>1~9</a:t>
            </a:r>
            <a:endParaRPr lang="en-US" altLang="zh-TW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 smtClean="0"/>
              <a:t>Result: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 smtClean="0"/>
              <a:t>Two graph with  </a:t>
            </a:r>
          </a:p>
          <a:p>
            <a:pPr marL="742950" lvl="2" indent="-342900"/>
            <a:r>
              <a:rPr lang="en-US" altLang="zh-TW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peed </a:t>
            </a:r>
            <a:r>
              <a:rPr lang="en-US" altLang="zh-TW" dirty="0" smtClean="0"/>
              <a:t>at transverse axis</a:t>
            </a:r>
          </a:p>
          <a:p>
            <a:pPr marL="742950" lvl="2" indent="-342900"/>
            <a:r>
              <a:rPr lang="en-US" altLang="zh-TW" dirty="0" smtClean="0"/>
              <a:t>Error rate horizontal axis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Numbers of direction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56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Graph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971600" y="2252861"/>
            <a:ext cx="3024336" cy="302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475656" y="558923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2 direction</a:t>
            </a:r>
            <a:endParaRPr lang="zh-TW" altLang="en-US" sz="32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12160" y="5589239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3</a:t>
            </a:r>
            <a:r>
              <a:rPr lang="en-US" altLang="zh-TW" sz="3200" b="1" dirty="0" smtClean="0"/>
              <a:t> direction 2swipe+</a:t>
            </a:r>
            <a:r>
              <a:rPr lang="en-US" altLang="zh-TW" sz="3200" b="1" dirty="0" smtClean="0"/>
              <a:t>touch</a:t>
            </a:r>
            <a:endParaRPr lang="zh-TW" altLang="en-US" sz="3200" b="1" dirty="0"/>
          </a:p>
        </p:txBody>
      </p:sp>
      <p:sp>
        <p:nvSpPr>
          <p:cNvPr id="9" name="圓形圖 8"/>
          <p:cNvSpPr/>
          <p:nvPr/>
        </p:nvSpPr>
        <p:spPr>
          <a:xfrm rot="2718302">
            <a:off x="996479" y="2204865"/>
            <a:ext cx="2979331" cy="3123347"/>
          </a:xfrm>
          <a:prstGeom prst="pie">
            <a:avLst>
              <a:gd name="adj1" fmla="val 8149053"/>
              <a:gd name="adj2" fmla="val 189136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5436096" y="2204864"/>
            <a:ext cx="3024336" cy="302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形圖 12"/>
          <p:cNvSpPr/>
          <p:nvPr/>
        </p:nvSpPr>
        <p:spPr>
          <a:xfrm rot="2718302">
            <a:off x="5460975" y="2152439"/>
            <a:ext cx="2979331" cy="3123347"/>
          </a:xfrm>
          <a:prstGeom prst="pie">
            <a:avLst>
              <a:gd name="adj1" fmla="val 8149053"/>
              <a:gd name="adj2" fmla="val 189136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橢圓 2"/>
          <p:cNvSpPr/>
          <p:nvPr/>
        </p:nvSpPr>
        <p:spPr>
          <a:xfrm>
            <a:off x="6482350" y="3212976"/>
            <a:ext cx="96997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373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971600" y="2252861"/>
            <a:ext cx="3024336" cy="302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5508104" y="2252861"/>
            <a:ext cx="3024336" cy="302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形圖 6"/>
          <p:cNvSpPr/>
          <p:nvPr/>
        </p:nvSpPr>
        <p:spPr>
          <a:xfrm rot="13556631">
            <a:off x="941541" y="2295643"/>
            <a:ext cx="3156892" cy="3056904"/>
          </a:xfrm>
          <a:prstGeom prst="pie">
            <a:avLst>
              <a:gd name="adj1" fmla="val 0"/>
              <a:gd name="adj2" fmla="val 54350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475656" y="558923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4</a:t>
            </a:r>
            <a:r>
              <a:rPr lang="en-US" altLang="zh-TW" sz="3200" b="1" dirty="0" smtClean="0"/>
              <a:t> direction</a:t>
            </a:r>
            <a:endParaRPr lang="zh-TW" altLang="en-US" sz="3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012160" y="5589239"/>
            <a:ext cx="2592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5 </a:t>
            </a:r>
            <a:r>
              <a:rPr lang="en-US" altLang="zh-TW" sz="3200" b="1" dirty="0" smtClean="0"/>
              <a:t>direction</a:t>
            </a:r>
          </a:p>
          <a:p>
            <a:r>
              <a:rPr lang="en-US" altLang="zh-TW" sz="3200" b="1" dirty="0" smtClean="0"/>
              <a:t>4swipe+touh</a:t>
            </a:r>
            <a:endParaRPr lang="zh-TW" altLang="en-US" sz="3200" b="1" dirty="0"/>
          </a:p>
        </p:txBody>
      </p:sp>
      <p:sp>
        <p:nvSpPr>
          <p:cNvPr id="11" name="圓形圖 10"/>
          <p:cNvSpPr/>
          <p:nvPr/>
        </p:nvSpPr>
        <p:spPr>
          <a:xfrm rot="13556631">
            <a:off x="5477615" y="2297541"/>
            <a:ext cx="3156892" cy="3056904"/>
          </a:xfrm>
          <a:prstGeom prst="pie">
            <a:avLst>
              <a:gd name="adj1" fmla="val 0"/>
              <a:gd name="adj2" fmla="val 54350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6554358" y="3212976"/>
            <a:ext cx="96997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010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971600" y="2252861"/>
            <a:ext cx="3024336" cy="302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5508104" y="2252861"/>
            <a:ext cx="3024336" cy="302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475656" y="558923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6</a:t>
            </a:r>
            <a:r>
              <a:rPr lang="en-US" altLang="zh-TW" sz="3200" b="1" dirty="0" smtClean="0"/>
              <a:t> direction</a:t>
            </a:r>
            <a:endParaRPr lang="zh-TW" altLang="en-US" sz="3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012160" y="5589239"/>
            <a:ext cx="2952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7</a:t>
            </a:r>
            <a:r>
              <a:rPr lang="en-US" altLang="zh-TW" sz="3200" b="1" dirty="0" smtClean="0"/>
              <a:t> direction</a:t>
            </a:r>
          </a:p>
          <a:p>
            <a:r>
              <a:rPr lang="en-US" altLang="zh-TW" sz="3200" b="1" dirty="0" smtClean="0"/>
              <a:t>6swipe+touch</a:t>
            </a:r>
            <a:endParaRPr lang="zh-TW" altLang="en-US" sz="3200" b="1" dirty="0"/>
          </a:p>
        </p:txBody>
      </p:sp>
      <p:sp>
        <p:nvSpPr>
          <p:cNvPr id="11" name="圓形圖 10"/>
          <p:cNvSpPr/>
          <p:nvPr/>
        </p:nvSpPr>
        <p:spPr>
          <a:xfrm rot="2005292">
            <a:off x="955619" y="2237220"/>
            <a:ext cx="3022430" cy="3123347"/>
          </a:xfrm>
          <a:prstGeom prst="pie">
            <a:avLst>
              <a:gd name="adj1" fmla="val 12146372"/>
              <a:gd name="adj2" fmla="val 162151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圓形圖 12"/>
          <p:cNvSpPr/>
          <p:nvPr/>
        </p:nvSpPr>
        <p:spPr>
          <a:xfrm rot="2005292">
            <a:off x="5472169" y="2241074"/>
            <a:ext cx="3022430" cy="3123347"/>
          </a:xfrm>
          <a:prstGeom prst="pie">
            <a:avLst>
              <a:gd name="adj1" fmla="val 12146372"/>
              <a:gd name="adj2" fmla="val 162151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516216" y="3212976"/>
            <a:ext cx="96997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893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971600" y="2204864"/>
            <a:ext cx="3024336" cy="302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形圖 7"/>
          <p:cNvSpPr/>
          <p:nvPr/>
        </p:nvSpPr>
        <p:spPr>
          <a:xfrm rot="14602912">
            <a:off x="949494" y="2247646"/>
            <a:ext cx="3156892" cy="3056904"/>
          </a:xfrm>
          <a:prstGeom prst="pie">
            <a:avLst>
              <a:gd name="adj1" fmla="val 23497"/>
              <a:gd name="adj2" fmla="val 29118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475656" y="558923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8</a:t>
            </a:r>
            <a:r>
              <a:rPr lang="en-US" altLang="zh-TW" sz="3200" b="1" dirty="0" smtClean="0"/>
              <a:t> </a:t>
            </a:r>
            <a:r>
              <a:rPr lang="en-US" altLang="zh-TW" sz="3200" b="1" dirty="0" smtClean="0"/>
              <a:t>direction</a:t>
            </a:r>
            <a:endParaRPr lang="zh-TW" altLang="en-US" sz="3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012160" y="558923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9</a:t>
            </a:r>
            <a:r>
              <a:rPr lang="en-US" altLang="zh-TW" sz="3200" b="1" dirty="0" smtClean="0"/>
              <a:t> </a:t>
            </a:r>
            <a:r>
              <a:rPr lang="en-US" altLang="zh-TW" sz="3200" b="1" dirty="0" smtClean="0"/>
              <a:t>direction</a:t>
            </a:r>
            <a:endParaRPr lang="zh-TW" altLang="en-US" sz="3200" b="1" dirty="0"/>
          </a:p>
        </p:txBody>
      </p:sp>
      <p:sp>
        <p:nvSpPr>
          <p:cNvPr id="12" name="橢圓 11"/>
          <p:cNvSpPr/>
          <p:nvPr/>
        </p:nvSpPr>
        <p:spPr>
          <a:xfrm>
            <a:off x="5513994" y="2153528"/>
            <a:ext cx="3024336" cy="302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形圖 12"/>
          <p:cNvSpPr/>
          <p:nvPr/>
        </p:nvSpPr>
        <p:spPr>
          <a:xfrm rot="14602912">
            <a:off x="5491888" y="2196310"/>
            <a:ext cx="3156892" cy="3056904"/>
          </a:xfrm>
          <a:prstGeom prst="pie">
            <a:avLst>
              <a:gd name="adj1" fmla="val 23497"/>
              <a:gd name="adj2" fmla="val 29118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588224" y="3140968"/>
            <a:ext cx="96997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346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 of user study 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Choose 24 people(half men, half women) and make them attend this test one by one</a:t>
            </a:r>
          </a:p>
          <a:p>
            <a:r>
              <a:rPr lang="en-US" altLang="zh-TW" dirty="0" smtClean="0"/>
              <a:t>Randomly ordering</a:t>
            </a:r>
            <a:r>
              <a:rPr lang="en-US" altLang="zh-TW" dirty="0" smtClean="0"/>
              <a:t> </a:t>
            </a:r>
            <a:r>
              <a:rPr lang="en-US" altLang="zh-TW" dirty="0" smtClean="0"/>
              <a:t>graph to </a:t>
            </a:r>
            <a:r>
              <a:rPr lang="en-US" altLang="zh-TW" dirty="0" smtClean="0"/>
              <a:t>all people, </a:t>
            </a:r>
            <a:r>
              <a:rPr lang="en-US" altLang="zh-TW" dirty="0" smtClean="0"/>
              <a:t>and make them follow the red color to swipe to the same </a:t>
            </a:r>
            <a:r>
              <a:rPr lang="en-US" altLang="zh-TW" dirty="0" smtClean="0"/>
              <a:t>direction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r>
              <a:rPr lang="en-US" altLang="zh-TW" dirty="0" smtClean="0"/>
              <a:t> After finish the trial, we collect the correct swipe(the swipe direction is within the red region) of each person and make two graphs</a:t>
            </a:r>
          </a:p>
          <a:p>
            <a:r>
              <a:rPr lang="en-US" altLang="zh-TW" dirty="0" smtClean="0"/>
              <a:t>Total time is around </a:t>
            </a:r>
            <a:r>
              <a:rPr lang="en-US" altLang="zh-TW" dirty="0" smtClean="0"/>
              <a:t>10 </a:t>
            </a:r>
            <a:r>
              <a:rPr lang="en-US" altLang="zh-TW" dirty="0" err="1" smtClean="0"/>
              <a:t>mins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595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Expected Figure for </a:t>
            </a:r>
            <a:r>
              <a:rPr kumimoji="1" lang="en-US" altLang="zh-TW" dirty="0" err="1" smtClean="0"/>
              <a:t>Swipe+Touch</a:t>
            </a:r>
            <a:endParaRPr kumimoji="1"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575961"/>
              </p:ext>
            </p:extLst>
          </p:nvPr>
        </p:nvGraphicFramePr>
        <p:xfrm>
          <a:off x="11336" y="1772816"/>
          <a:ext cx="471601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01374"/>
              </p:ext>
            </p:extLst>
          </p:nvPr>
        </p:nvGraphicFramePr>
        <p:xfrm>
          <a:off x="4644008" y="1772816"/>
          <a:ext cx="4499992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432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491</Words>
  <Application>Microsoft Macintosh PowerPoint</Application>
  <PresentationFormat>如螢幕大小 (4:3)</PresentationFormat>
  <Paragraphs>74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User Study Design</vt:lpstr>
      <vt:lpstr>User Study 1</vt:lpstr>
      <vt:lpstr>Numbers of direction</vt:lpstr>
      <vt:lpstr>Graph</vt:lpstr>
      <vt:lpstr>Graph</vt:lpstr>
      <vt:lpstr>Graph</vt:lpstr>
      <vt:lpstr>Graph</vt:lpstr>
      <vt:lpstr>Flow of user study one</vt:lpstr>
      <vt:lpstr>Expected Figure for Swipe+Touch</vt:lpstr>
      <vt:lpstr>User Study 2</vt:lpstr>
      <vt:lpstr>Size of area</vt:lpstr>
      <vt:lpstr>Graph</vt:lpstr>
      <vt:lpstr>Graph</vt:lpstr>
      <vt:lpstr>Graph</vt:lpstr>
      <vt:lpstr>PowerPoint 簡報</vt:lpstr>
      <vt:lpstr>Flow of user study two</vt:lpstr>
      <vt:lpstr>User Study 3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study</dc:title>
  <dc:creator>Sony</dc:creator>
  <cp:lastModifiedBy>Anthony Shao</cp:lastModifiedBy>
  <cp:revision>30</cp:revision>
  <dcterms:created xsi:type="dcterms:W3CDTF">2015-05-26T11:20:30Z</dcterms:created>
  <dcterms:modified xsi:type="dcterms:W3CDTF">2015-05-28T13:18:13Z</dcterms:modified>
</cp:coreProperties>
</file>