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2"/>
  </p:custDataLst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FF"/>
    <a:srgbClr val="114F91"/>
    <a:srgbClr val="00F7FF"/>
    <a:srgbClr val="00C6FF"/>
    <a:srgbClr val="376DB5"/>
    <a:srgbClr val="1CB5E0"/>
    <a:srgbClr val="000046"/>
    <a:srgbClr val="0A4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1"/>
    <p:restoredTop sz="94694"/>
  </p:normalViewPr>
  <p:slideViewPr>
    <p:cSldViewPr snapToGrid="0">
      <p:cViewPr varScale="1">
        <p:scale>
          <a:sx n="66" d="100"/>
          <a:sy n="66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B713-64C2-0949-8ADC-A04FFD1F6467}" type="datetimeFigureOut">
              <a:rPr lang="en-VN" smtClean="0"/>
              <a:t>04/08/2024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F204-C7F4-F140-967F-D2FA889DA61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996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VN" sz="2800" b="1" kern="1200" dirty="0"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schemeClr val="bg1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58953" y="5005949"/>
            <a:ext cx="3637025" cy="345005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rgbClr val="114F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4E74C37-9194-2F41-8AF3-9D2822A27DA3}" type="datetime4">
              <a:rPr lang="en-US" smtClean="0"/>
              <a:t>April 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632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April 8,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333500" indent="0">
              <a:buNone/>
              <a:tabLst/>
              <a:defRPr sz="20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 userDrawn="1"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 userDrawn="1"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11214" y="2263753"/>
            <a:ext cx="3576761" cy="6220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36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958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82718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7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3899" y="1559014"/>
            <a:ext cx="8124204" cy="4153664"/>
          </a:xfrm>
        </p:spPr>
        <p:txBody>
          <a:bodyPr anchor="ctr">
            <a:normAutofit/>
          </a:bodyPr>
          <a:lstStyle>
            <a:lvl1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D51CB8D-0405-9D4D-88DC-1829A4D7BB93}" type="datetime4">
              <a:rPr lang="en-US" smtClean="0"/>
              <a:t>April 8, 2024</a:t>
            </a:fld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9729" y="734646"/>
            <a:ext cx="2714625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39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470929" y="2095027"/>
            <a:ext cx="9941071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70930" y="3169159"/>
            <a:ext cx="9941070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April 8,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559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5" y="1438835"/>
            <a:ext cx="10579654" cy="4738128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8,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 userDrawn="1"/>
        </p:nvCxnSpPr>
        <p:spPr>
          <a:xfrm>
            <a:off x="774145" y="1116106"/>
            <a:ext cx="1130469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233825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8,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228490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2080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962615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8,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957280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144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006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453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8,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085934" y="202009"/>
            <a:ext cx="6267866" cy="5969620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808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8,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13496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E531-2A7F-644E-A3F5-DC3B6E62F623}" type="datetime4">
              <a:rPr lang="en-US" smtClean="0"/>
              <a:t>April 8, 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43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4" r:id="rId3"/>
    <p:sldLayoutId id="2147483663" r:id="rId4"/>
    <p:sldLayoutId id="2147483650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u="none" kern="1200">
          <a:solidFill>
            <a:srgbClr val="114F91"/>
          </a:solidFill>
          <a:effectLst>
            <a:innerShdw blurRad="114300">
              <a:schemeClr val="bg1"/>
            </a:innerShdw>
          </a:effectLst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B0CF62-78A4-D655-7614-720D3253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D6B99-F7D5-FAD0-EDA1-03EE73F7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8B0B3AC-44A8-D142-AAF6-9A453466E1A4}" type="slidenum">
              <a:rPr lang="en-VN" smtClean="0"/>
              <a:pPr algn="ctr"/>
              <a:t>1</a:t>
            </a:fld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7712B-B28A-B256-C343-718E2E838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CS231.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B1EB-02CD-733F-59FE-6D1CE2E4D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smtClean="0"/>
              <a:t>5</a:t>
            </a:r>
            <a:endParaRPr lang="en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E838D-0A6A-9FC0-FE43-B7160A7D09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718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641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smtClean="0"/>
              <a:t> 1 </a:t>
            </a:r>
            <a:r>
              <a:rPr lang="en-US" dirty="0" smtClean="0"/>
              <a:t>– Baitap5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</a:t>
            </a:r>
          </a:p>
          <a:p>
            <a:pPr marL="0" lvl="1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: global</a:t>
            </a:r>
          </a:p>
          <a:p>
            <a:pPr marL="742950" lvl="2" indent="-342900"/>
            <a:r>
              <a:rPr lang="en-US" dirty="0" smtClean="0"/>
              <a:t>particles.bmp</a:t>
            </a:r>
          </a:p>
          <a:p>
            <a:pPr marL="742950" lvl="2" indent="-342900"/>
            <a:r>
              <a:rPr lang="en-US" dirty="0" smtClean="0"/>
              <a:t>Phandoan01.jpg</a:t>
            </a:r>
          </a:p>
          <a:p>
            <a:pPr marL="742950" lvl="2" indent="-342900"/>
            <a:r>
              <a:rPr lang="en-US" dirty="0" smtClean="0"/>
              <a:t>wdg2.jpg</a:t>
            </a:r>
          </a:p>
          <a:p>
            <a:pPr marL="742950" lvl="2" indent="-342900"/>
            <a:r>
              <a:rPr lang="en-US" dirty="0" smtClean="0"/>
              <a:t>Rice.png</a:t>
            </a:r>
          </a:p>
          <a:p>
            <a:pPr marL="0" lvl="1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: </a:t>
            </a:r>
            <a:r>
              <a:rPr lang="en-US" dirty="0" smtClean="0"/>
              <a:t>Adaptive</a:t>
            </a:r>
            <a:endParaRPr lang="en-US" dirty="0"/>
          </a:p>
          <a:p>
            <a:pPr marL="742950" lvl="2" indent="-342900"/>
            <a:r>
              <a:rPr lang="en-US" dirty="0" err="1" smtClean="0"/>
              <a:t>Ảnh</a:t>
            </a:r>
            <a:r>
              <a:rPr lang="en-US" dirty="0" smtClean="0"/>
              <a:t>  wdg3.jpg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A903-C639-4C14-9F4D-49FBCC6804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4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drawHist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cv.calcHist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([x], [0], None, [256], [0, 256])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([0, 256])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(('histogram'),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'upper left')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A903-C639-4C14-9F4D-49FBCC6804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globalThresholding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=127):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img.copy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for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in range(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 j in range(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if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 &lt;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 = 255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else: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 = 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return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img_rst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A903-C639-4C14-9F4D-49FBCC6804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adaptiveThresholding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(f,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g =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f.copy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r =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 /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c =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 /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for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in range(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 j in range(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x = f[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* r : 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+ 1) * r, j * c : (j + 1) * c]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cv2_imshow(x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drawHist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np.average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(input())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g[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* r : 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+ 1) * r, j * c : (j + 1) * c] =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globalThresholding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 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return g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A903-C639-4C14-9F4D-49FBCC6804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2 </a:t>
            </a:r>
            <a:r>
              <a:rPr lang="en-US" dirty="0"/>
              <a:t>– Baitap5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3. Representing </a:t>
            </a:r>
            <a:r>
              <a:rPr lang="en-US" dirty="0"/>
              <a:t>each pixel as (</a:t>
            </a:r>
            <a:r>
              <a:rPr lang="en-US" dirty="0" err="1"/>
              <a:t>r,g,b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 </a:t>
            </a:r>
            <a:r>
              <a:rPr lang="en-US" dirty="0" err="1" smtClean="0"/>
              <a:t>ảnh</a:t>
            </a:r>
            <a:r>
              <a:rPr lang="en-US" dirty="0" smtClean="0"/>
              <a:t>: vegetables.jpg, hand.jpg, thuoc.jpg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Represent each pixel as (</a:t>
            </a:r>
            <a:r>
              <a:rPr lang="en-US" dirty="0" err="1" smtClean="0"/>
              <a:t>r,g,b,x,y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 smtClean="0"/>
              <a:t>vegetables.jpg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smtClean="0"/>
              <a:t>thuoc.jpg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---------------------------------</a:t>
            </a:r>
          </a:p>
          <a:p>
            <a:pPr marL="57150" indent="0">
              <a:buNone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k-means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A903-C639-4C14-9F4D-49FBCC6804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2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795E26"/>
                </a:solidFill>
                <a:latin typeface="Courier New" panose="02070309020205020404" pitchFamily="49" charset="0"/>
              </a:rPr>
              <a:t>Kmeans2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img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n_clusters</a:t>
            </a:r>
            <a:r>
              <a:rPr lang="en-US" sz="1200" dirty="0">
                <a:latin typeface="Courier New" panose="02070309020205020404" pitchFamily="49" charset="0"/>
              </a:rPr>
              <a:t> = 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sz="1200" dirty="0"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latin typeface="Courier New" panose="02070309020205020404" pitchFamily="49" charset="0"/>
              </a:rPr>
              <a:t>img_tmp</a:t>
            </a:r>
            <a:r>
              <a:rPr lang="en-US" sz="1200" dirty="0">
                <a:latin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</a:rPr>
              <a:t>img.copy</a:t>
            </a:r>
            <a:r>
              <a:rPr lang="en-US" sz="1200" dirty="0"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latin typeface="Courier New" panose="02070309020205020404" pitchFamily="49" charset="0"/>
              </a:rPr>
              <a:t>nrow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ncol,nchl</a:t>
            </a:r>
            <a:r>
              <a:rPr lang="en-US" sz="1200" dirty="0">
                <a:latin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</a:rPr>
              <a:t>img.shape</a:t>
            </a: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  g = []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</a:rPr>
              <a:t> y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nrow</a:t>
            </a:r>
            <a:r>
              <a:rPr lang="en-US" sz="1200" dirty="0"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</a:rPr>
              <a:t> x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ncol</a:t>
            </a:r>
            <a:r>
              <a:rPr lang="en-US" sz="1200" dirty="0"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      </a:t>
            </a:r>
            <a:r>
              <a:rPr lang="en-US" sz="1200" dirty="0" err="1">
                <a:latin typeface="Courier New" panose="02070309020205020404" pitchFamily="49" charset="0"/>
              </a:rPr>
              <a:t>tmp</a:t>
            </a:r>
            <a:r>
              <a:rPr lang="en-US" sz="1200" dirty="0">
                <a:latin typeface="Courier New" panose="02070309020205020404" pitchFamily="49" charset="0"/>
              </a:rPr>
              <a:t> = [</a:t>
            </a:r>
            <a:r>
              <a:rPr lang="en-US" sz="1200" dirty="0" err="1">
                <a:latin typeface="Courier New" panose="02070309020205020404" pitchFamily="49" charset="0"/>
              </a:rPr>
              <a:t>img_tmp</a:t>
            </a:r>
            <a:r>
              <a:rPr lang="en-US" sz="1200" dirty="0"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</a:rPr>
              <a:t>y,x</a:t>
            </a:r>
            <a:r>
              <a:rPr lang="en-US" sz="1200" dirty="0">
                <a:latin typeface="Courier New" panose="02070309020205020404" pitchFamily="49" charset="0"/>
              </a:rPr>
              <a:t>][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</a:rPr>
              <a:t>], </a:t>
            </a:r>
            <a:r>
              <a:rPr lang="en-US" sz="1200" dirty="0" err="1">
                <a:latin typeface="Courier New" panose="02070309020205020404" pitchFamily="49" charset="0"/>
              </a:rPr>
              <a:t>img_tmp</a:t>
            </a:r>
            <a:r>
              <a:rPr lang="en-US" sz="1200" dirty="0"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</a:rPr>
              <a:t>y,x</a:t>
            </a:r>
            <a:r>
              <a:rPr lang="en-US" sz="1200" dirty="0">
                <a:latin typeface="Courier New" panose="02070309020205020404" pitchFamily="49" charset="0"/>
              </a:rPr>
              <a:t>][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</a:rPr>
              <a:t>], </a:t>
            </a:r>
            <a:r>
              <a:rPr lang="en-US" sz="1200" dirty="0" err="1">
                <a:latin typeface="Courier New" panose="02070309020205020404" pitchFamily="49" charset="0"/>
              </a:rPr>
              <a:t>img_tmp</a:t>
            </a:r>
            <a:r>
              <a:rPr lang="en-US" sz="1200" dirty="0"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</a:rPr>
              <a:t>y,x</a:t>
            </a:r>
            <a:r>
              <a:rPr lang="en-US" sz="1200" dirty="0">
                <a:latin typeface="Courier New" panose="02070309020205020404" pitchFamily="49" charset="0"/>
              </a:rPr>
              <a:t>][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latin typeface="Courier New" panose="02070309020205020404" pitchFamily="49" charset="0"/>
              </a:rPr>
              <a:t>], x, y]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      </a:t>
            </a:r>
            <a:r>
              <a:rPr lang="en-US" sz="1200" dirty="0" err="1">
                <a:latin typeface="Courier New" panose="02070309020205020404" pitchFamily="49" charset="0"/>
              </a:rPr>
              <a:t>g.append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tmp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latin typeface="Courier New" panose="02070309020205020404" pitchFamily="49" charset="0"/>
              </a:rPr>
              <a:t>k_means</a:t>
            </a:r>
            <a:r>
              <a:rPr lang="en-US" sz="1200" dirty="0">
                <a:latin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</a:rPr>
              <a:t>KMeans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n_clusters</a:t>
            </a:r>
            <a:r>
              <a:rPr lang="en-US" sz="1200" dirty="0"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</a:rPr>
              <a:t>n_clusters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random_state</a:t>
            </a:r>
            <a:r>
              <a:rPr lang="en-US" sz="1200" dirty="0"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</a:rPr>
              <a:t>).fit(g)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t = 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k_means.cluster_centers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_[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k_means.labels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_]</a:t>
            </a: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latin typeface="Courier New" panose="02070309020205020404" pitchFamily="49" charset="0"/>
              </a:rPr>
              <a:t>arrcolor</a:t>
            </a:r>
            <a:r>
              <a:rPr lang="en-US" sz="1200" dirty="0">
                <a:latin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</a:rPr>
              <a:t>np.random.rand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n-US" sz="1200" dirty="0"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latin typeface="Courier New" panose="02070309020205020404" pitchFamily="49" charset="0"/>
              </a:rPr>
              <a:t>) * 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255</a:t>
            </a: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  t = </a:t>
            </a:r>
            <a:r>
              <a:rPr lang="en-US" sz="1200" dirty="0" err="1">
                <a:latin typeface="Courier New" panose="02070309020205020404" pitchFamily="49" charset="0"/>
              </a:rPr>
              <a:t>arrcolor</a:t>
            </a:r>
            <a:r>
              <a:rPr lang="en-US" sz="1200" dirty="0"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</a:rPr>
              <a:t>k_means.labels</a:t>
            </a:r>
            <a:r>
              <a:rPr lang="en-US" sz="1200" dirty="0">
                <a:latin typeface="Courier New" panose="02070309020205020404" pitchFamily="49" charset="0"/>
              </a:rPr>
              <a:t>_]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latin typeface="Courier New" panose="02070309020205020404" pitchFamily="49" charset="0"/>
              </a:rPr>
              <a:t>img_res</a:t>
            </a:r>
            <a:r>
              <a:rPr lang="en-US" sz="1200" dirty="0">
                <a:latin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</a:rPr>
              <a:t>img_tmp</a:t>
            </a: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latin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</a:rPr>
              <a:t> = 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</a:rPr>
              <a:t> y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nrow</a:t>
            </a:r>
            <a:r>
              <a:rPr lang="en-US" sz="1200" dirty="0"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</a:rPr>
              <a:t> x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ncol</a:t>
            </a:r>
            <a:r>
              <a:rPr lang="en-US" sz="1200" dirty="0"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      </a:t>
            </a:r>
            <a:r>
              <a:rPr lang="en-US" sz="1200" dirty="0" err="1">
                <a:latin typeface="Courier New" panose="02070309020205020404" pitchFamily="49" charset="0"/>
              </a:rPr>
              <a:t>img_res</a:t>
            </a:r>
            <a:r>
              <a:rPr lang="en-US" sz="1200" dirty="0">
                <a:latin typeface="Courier New" panose="02070309020205020404" pitchFamily="49" charset="0"/>
              </a:rPr>
              <a:t>[y, x] = t[</a:t>
            </a:r>
            <a:r>
              <a:rPr lang="en-US" sz="1200" dirty="0" err="1">
                <a:latin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</a:rPr>
              <a:t>][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      </a:t>
            </a:r>
            <a:r>
              <a:rPr lang="en-US" sz="1200" dirty="0" err="1">
                <a:latin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</a:rPr>
              <a:t> += 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latin typeface="Courier New" panose="02070309020205020404" pitchFamily="49" charset="0"/>
              </a:rPr>
              <a:t>img_res</a:t>
            </a: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A903-C639-4C14-9F4D-49FBCC6804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0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on image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path_filename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dir_baitap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'vegetables.jpg')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cv.imread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path_filename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cv2_imshow(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sklearn.cluster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KMeans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solidFill>
                  <a:srgbClr val="795E26"/>
                </a:solidFill>
                <a:latin typeface="Courier New" panose="02070309020205020404" pitchFamily="49" charset="0"/>
              </a:rPr>
              <a:t>Kmeans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urier New" panose="02070309020205020404" pitchFamily="49" charset="0"/>
              </a:rPr>
              <a:t>img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solidFill>
                  <a:srgbClr val="001080"/>
                </a:solidFill>
                <a:latin typeface="Courier New" panose="02070309020205020404" pitchFamily="49" charset="0"/>
              </a:rPr>
              <a:t>n_clusters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sz="1800" dirty="0"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ncol,nchl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img.shape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g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img.reshape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ncol,nchl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k_means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KMeans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n_clusters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Courier New" panose="02070309020205020404" pitchFamily="49" charset="0"/>
              </a:rPr>
              <a:t>n_clusters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random_state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0).fit(g)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k_means.cluster_centers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_[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k_means.labels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_]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img_res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t.reshape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nchl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img_res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A903-C639-4C14-9F4D-49FBCC68041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983659"/>
            <a:ext cx="1905000" cy="242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197947"/>
            <a:ext cx="1905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0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76382&quot;&gt;&lt;property id=&quot;20148&quot; value=&quot;5&quot;/&gt;&lt;property id=&quot;20300&quot; value=&quot;Slide 2 - &amp;quot;Yêu cầu&amp;quot;&quot;/&gt;&lt;property id=&quot;20307&quot; value=&quot;257&quot;/&gt;&lt;/object&gt;&lt;object type=&quot;3&quot; unique_id=&quot;76412&quot;&gt;&lt;property id=&quot;20148&quot; value=&quot;5&quot;/&gt;&lt;property id=&quot;20300&quot; value=&quot;Slide 3 - &amp;quot;Yêu cầu 1 – Baitap5&amp;quot;&quot;/&gt;&lt;property id=&quot;20307&quot; value=&quot;258&quot;/&gt;&lt;/object&gt;&lt;object type=&quot;3&quot; unique_id=&quot;76413&quot;&gt;&lt;property id=&quot;20148&quot; value=&quot;5&quot;/&gt;&lt;property id=&quot;20300&quot; value=&quot;Slide 4&quot;/&gt;&lt;property id=&quot;20307&quot; value=&quot;259&quot;/&gt;&lt;/object&gt;&lt;object type=&quot;3&quot; unique_id=&quot;76414&quot;&gt;&lt;property id=&quot;20148&quot; value=&quot;5&quot;/&gt;&lt;property id=&quot;20300&quot; value=&quot;Slide 5&quot;/&gt;&lt;property id=&quot;20307&quot; value=&quot;260&quot;/&gt;&lt;/object&gt;&lt;object type=&quot;3&quot; unique_id=&quot;76415&quot;&gt;&lt;property id=&quot;20148&quot; value=&quot;5&quot;/&gt;&lt;property id=&quot;20300&quot; value=&quot;Slide 6&quot;/&gt;&lt;property id=&quot;20307&quot; value=&quot;261&quot;/&gt;&lt;/object&gt;&lt;object type=&quot;3&quot; unique_id=&quot;76416&quot;&gt;&lt;property id=&quot;20148&quot; value=&quot;5&quot;/&gt;&lt;property id=&quot;20300&quot; value=&quot;Slide 7 - &amp;quot;Yêu cầu 2 – Baitap5&amp;quot;&quot;/&gt;&lt;property id=&quot;20307&quot; value=&quot;262&quot;/&gt;&lt;/object&gt;&lt;object type=&quot;3&quot; unique_id=&quot;76417&quot;&gt;&lt;property id=&quot;20148&quot; value=&quot;5&quot;/&gt;&lt;property id=&quot;20300&quot; value=&quot;Slide 8&quot;/&gt;&lt;property id=&quot;20307&quot; value=&quot;263&quot;/&gt;&lt;/object&gt;&lt;object type=&quot;3&quot; unique_id=&quot;76418&quot;&gt;&lt;property id=&quot;20148&quot; value=&quot;5&quot;/&gt;&lt;property id=&quot;20300&quot; value=&quot;Slide 9 - &amp;quot;K-means on image pixels&amp;quot;&quot;/&gt;&lt;property id=&quot;20307&quot; value=&quot;264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160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Tahoma</vt:lpstr>
      <vt:lpstr>Times New Roman</vt:lpstr>
      <vt:lpstr>Office Theme</vt:lpstr>
      <vt:lpstr>PowerPoint Presentation</vt:lpstr>
      <vt:lpstr>Yêu cầu</vt:lpstr>
      <vt:lpstr>Yêu cầu 1 – Baitap5</vt:lpstr>
      <vt:lpstr>PowerPoint Presentation</vt:lpstr>
      <vt:lpstr>PowerPoint Presentation</vt:lpstr>
      <vt:lpstr>PowerPoint Presentation</vt:lpstr>
      <vt:lpstr>Yêu cầu 2 – Baitap5</vt:lpstr>
      <vt:lpstr>PowerPoint Presentation</vt:lpstr>
      <vt:lpstr>K-means on image pixels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Lộc</dc:creator>
  <cp:lastModifiedBy>Mai Tien Dung</cp:lastModifiedBy>
  <cp:revision>143</cp:revision>
  <dcterms:created xsi:type="dcterms:W3CDTF">2023-03-03T01:55:04Z</dcterms:created>
  <dcterms:modified xsi:type="dcterms:W3CDTF">2024-04-08T00:56:46Z</dcterms:modified>
</cp:coreProperties>
</file>