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embeddedFontLst>
    <p:embeddedFont>
      <p:font typeface="Fira Sans ExtraBold"/>
      <p:bold r:id="rId45"/>
      <p:boldItalic r:id="rId46"/>
    </p:embeddedFont>
    <p:embeddedFont>
      <p:font typeface="Fira Sa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1177D9E-F55A-4D89-A059-87E38A1DDAB8}">
  <a:tblStyle styleId="{D1177D9E-F55A-4D89-A059-87E38A1DDAB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FiraSansExtraBold-boldItalic.fntdata"/><Relationship Id="rId45" Type="http://schemas.openxmlformats.org/officeDocument/2006/relationships/font" Target="fonts/FiraSansExtra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FiraSans-bold.fntdata"/><Relationship Id="rId47" Type="http://schemas.openxmlformats.org/officeDocument/2006/relationships/font" Target="fonts/FiraSans-regular.fntdata"/><Relationship Id="rId49" Type="http://schemas.openxmlformats.org/officeDocument/2006/relationships/font" Target="fonts/Fira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Fira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3a72f2580e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3a72f2580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3bb3b67b5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3bb3b67b5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3a72f2580e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3a72f2580e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3a03cd153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3a03cd153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3a72f2580e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3a72f2580e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3a72f2580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3a72f2580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3a72f2580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3a72f2580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3a72f2580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3a72f2580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3a72f2580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3a72f2580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3a72f2580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3a72f2580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379ef99f7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379ef99f7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328f67cfb4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328f67cfb4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328f67cfb4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328f67cfb4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3c2408e2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3c2408e2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3c2408e2e7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3c2408e2e7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3c2408e2e7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3c2408e2e7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3c2408e2e7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33c2408e2e7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3c2408e2e7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3c2408e2e7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https://www.studocu.vn/vn/document/hoc-vien-cong-nghe-buu-chinh-vien-thong/tri-tue-nhan-tao/model-vgg16-vgg19-so-sanh-voi-cnn/112646345</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3c2408e2e7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3c2408e2e7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https://www.studocu.vn/vn/document/hoc-vien-cong-nghe-buu-chinh-vien-thong/tri-tue-nhan-tao/model-vgg16-vgg19-so-sanh-voi-cnn/112646345</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33c2408e2e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33c2408e2e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3c2408e2e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33c2408e2e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3a72f2580e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3a72f2580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33c2408e2e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33c2408e2e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33c2408e2e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33c2408e2e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33c2408e2e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33c2408e2e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33c2408e2e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33c2408e2e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33c2408e2e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33c2408e2e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3334b87f0d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3334b87f0d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33c2408e2e7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33c2408e2e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33c2408e2e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33c2408e2e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33efd1ada6d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33efd1ada6d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379ef99f7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379ef99f7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379ef99f7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379ef99f7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3a1965610b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3a1965610b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3a72f2580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3a72f2580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3a72f2580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3a72f2580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3a1965610b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3a1965610b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jpg"/><Relationship Id="rId4" Type="http://schemas.openxmlformats.org/officeDocument/2006/relationships/image" Target="../media/image1.jpg"/><Relationship Id="rId10" Type="http://schemas.openxmlformats.org/officeDocument/2006/relationships/image" Target="../media/image11.jpg"/><Relationship Id="rId9" Type="http://schemas.openxmlformats.org/officeDocument/2006/relationships/image" Target="../media/image2.jpg"/><Relationship Id="rId5" Type="http://schemas.openxmlformats.org/officeDocument/2006/relationships/image" Target="../media/image10.jpg"/><Relationship Id="rId6" Type="http://schemas.openxmlformats.org/officeDocument/2006/relationships/image" Target="../media/image6.jpg"/><Relationship Id="rId7" Type="http://schemas.openxmlformats.org/officeDocument/2006/relationships/image" Target="../media/image5.jpg"/><Relationship Id="rId8"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9.jpg"/><Relationship Id="rId4" Type="http://schemas.openxmlformats.org/officeDocument/2006/relationships/image" Target="../media/image1.jpg"/><Relationship Id="rId10" Type="http://schemas.openxmlformats.org/officeDocument/2006/relationships/image" Target="../media/image11.jpg"/><Relationship Id="rId9" Type="http://schemas.openxmlformats.org/officeDocument/2006/relationships/image" Target="../media/image2.jpg"/><Relationship Id="rId5" Type="http://schemas.openxmlformats.org/officeDocument/2006/relationships/image" Target="../media/image10.jpg"/><Relationship Id="rId6" Type="http://schemas.openxmlformats.org/officeDocument/2006/relationships/image" Target="../media/image6.jpg"/><Relationship Id="rId7" Type="http://schemas.openxmlformats.org/officeDocument/2006/relationships/image" Target="../media/image5.jpg"/><Relationship Id="rId8"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jpg"/><Relationship Id="rId4" Type="http://schemas.openxmlformats.org/officeDocument/2006/relationships/image" Target="../media/image1.jpg"/><Relationship Id="rId10" Type="http://schemas.openxmlformats.org/officeDocument/2006/relationships/image" Target="../media/image11.jpg"/><Relationship Id="rId9" Type="http://schemas.openxmlformats.org/officeDocument/2006/relationships/image" Target="../media/image2.jpg"/><Relationship Id="rId5" Type="http://schemas.openxmlformats.org/officeDocument/2006/relationships/image" Target="../media/image10.jpg"/><Relationship Id="rId6" Type="http://schemas.openxmlformats.org/officeDocument/2006/relationships/image" Target="../media/image6.jpg"/><Relationship Id="rId7" Type="http://schemas.openxmlformats.org/officeDocument/2006/relationships/image" Target="../media/image5.jpg"/><Relationship Id="rId8" Type="http://schemas.openxmlformats.org/officeDocument/2006/relationships/image" Target="../media/image1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9.jpg"/><Relationship Id="rId4" Type="http://schemas.openxmlformats.org/officeDocument/2006/relationships/image" Target="../media/image1.jpg"/><Relationship Id="rId10" Type="http://schemas.openxmlformats.org/officeDocument/2006/relationships/image" Target="../media/image11.jpg"/><Relationship Id="rId9" Type="http://schemas.openxmlformats.org/officeDocument/2006/relationships/image" Target="../media/image2.jpg"/><Relationship Id="rId5" Type="http://schemas.openxmlformats.org/officeDocument/2006/relationships/image" Target="../media/image10.jpg"/><Relationship Id="rId6" Type="http://schemas.openxmlformats.org/officeDocument/2006/relationships/image" Target="../media/image6.jpg"/><Relationship Id="rId7" Type="http://schemas.openxmlformats.org/officeDocument/2006/relationships/image" Target="../media/image5.jpg"/><Relationship Id="rId8" Type="http://schemas.openxmlformats.org/officeDocument/2006/relationships/image" Target="../media/image1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1.jpg"/><Relationship Id="rId10" Type="http://schemas.openxmlformats.org/officeDocument/2006/relationships/image" Target="../media/image11.jpg"/><Relationship Id="rId9" Type="http://schemas.openxmlformats.org/officeDocument/2006/relationships/image" Target="../media/image2.jpg"/><Relationship Id="rId5" Type="http://schemas.openxmlformats.org/officeDocument/2006/relationships/image" Target="../media/image10.jpg"/><Relationship Id="rId6" Type="http://schemas.openxmlformats.org/officeDocument/2006/relationships/image" Target="../media/image6.jpg"/><Relationship Id="rId7" Type="http://schemas.openxmlformats.org/officeDocument/2006/relationships/image" Target="../media/image5.jpg"/><Relationship Id="rId8"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183775" y="1833750"/>
            <a:ext cx="7223100" cy="147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vi" sz="4500">
                <a:solidFill>
                  <a:srgbClr val="002E75"/>
                </a:solidFill>
                <a:latin typeface="Fira Sans"/>
                <a:ea typeface="Fira Sans"/>
                <a:cs typeface="Fira Sans"/>
                <a:sym typeface="Fira Sans"/>
              </a:rPr>
              <a:t>CAR &amp; BIKE CLASSIFICATION</a:t>
            </a:r>
            <a:endParaRPr b="1" sz="4500">
              <a:solidFill>
                <a:srgbClr val="002E75"/>
              </a:solidFill>
              <a:latin typeface="Fira Sans"/>
              <a:ea typeface="Fira Sans"/>
              <a:cs typeface="Fira Sans"/>
              <a:sym typeface="Fira Sans"/>
            </a:endParaRPr>
          </a:p>
        </p:txBody>
      </p:sp>
      <p:sp>
        <p:nvSpPr>
          <p:cNvPr id="55" name="Google Shape;55;p13"/>
          <p:cNvSpPr txBox="1"/>
          <p:nvPr>
            <p:ph idx="1" type="subTitle"/>
          </p:nvPr>
        </p:nvSpPr>
        <p:spPr>
          <a:xfrm>
            <a:off x="2730575" y="1340850"/>
            <a:ext cx="4129500" cy="4002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b="1" lang="vi" sz="1900">
                <a:solidFill>
                  <a:schemeClr val="dk1"/>
                </a:solidFill>
                <a:latin typeface="Fira Sans"/>
                <a:ea typeface="Fira Sans"/>
                <a:cs typeface="Fira Sans"/>
                <a:sym typeface="Fira Sans"/>
              </a:rPr>
              <a:t>BÁO CÁO BÀI TẬP</a:t>
            </a:r>
            <a:endParaRPr b="1" sz="1900">
              <a:solidFill>
                <a:schemeClr val="dk1"/>
              </a:solidFill>
              <a:latin typeface="Fira Sans"/>
              <a:ea typeface="Fira Sans"/>
              <a:cs typeface="Fira Sans"/>
              <a:sym typeface="Fira Sans"/>
            </a:endParaRPr>
          </a:p>
        </p:txBody>
      </p:sp>
      <p:sp>
        <p:nvSpPr>
          <p:cNvPr id="56" name="Google Shape;56;p13"/>
          <p:cNvSpPr txBox="1"/>
          <p:nvPr/>
        </p:nvSpPr>
        <p:spPr>
          <a:xfrm>
            <a:off x="2010863" y="126600"/>
            <a:ext cx="5568900" cy="58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vi" sz="1200">
                <a:solidFill>
                  <a:srgbClr val="002E75"/>
                </a:solidFill>
                <a:latin typeface="Fira Sans"/>
                <a:ea typeface="Fira Sans"/>
                <a:cs typeface="Fira Sans"/>
                <a:sym typeface="Fira Sans"/>
              </a:rPr>
              <a:t>ĐẠI HỌC QUỐC GIA THÀNH PHỐ HỒ CHÍ MINH</a:t>
            </a:r>
            <a:r>
              <a:rPr lang="vi" sz="1200">
                <a:solidFill>
                  <a:srgbClr val="000000"/>
                </a:solidFill>
                <a:latin typeface="Fira Sans"/>
                <a:ea typeface="Fira Sans"/>
                <a:cs typeface="Fira Sans"/>
                <a:sym typeface="Fira Sans"/>
              </a:rPr>
              <a:t>​</a:t>
            </a:r>
            <a:endParaRPr sz="1200">
              <a:solidFill>
                <a:srgbClr val="000000"/>
              </a:solidFill>
              <a:latin typeface="Fira Sans"/>
              <a:ea typeface="Fira Sans"/>
              <a:cs typeface="Fira Sans"/>
              <a:sym typeface="Fira Sans"/>
            </a:endParaRPr>
          </a:p>
          <a:p>
            <a:pPr indent="0" lvl="0" marL="0" rtl="0" algn="ctr">
              <a:lnSpc>
                <a:spcPct val="115000"/>
              </a:lnSpc>
              <a:spcBef>
                <a:spcPts val="0"/>
              </a:spcBef>
              <a:spcAft>
                <a:spcPts val="0"/>
              </a:spcAft>
              <a:buNone/>
            </a:pPr>
            <a:r>
              <a:rPr b="1" lang="vi" sz="1200">
                <a:solidFill>
                  <a:srgbClr val="002E75"/>
                </a:solidFill>
                <a:latin typeface="Fira Sans"/>
                <a:ea typeface="Fira Sans"/>
                <a:cs typeface="Fira Sans"/>
                <a:sym typeface="Fira Sans"/>
              </a:rPr>
              <a:t>TRƯỜNG ĐẠI HỌC CÔNG NGHỆ THÔNG TIN</a:t>
            </a:r>
            <a:r>
              <a:rPr lang="vi" sz="1200">
                <a:solidFill>
                  <a:srgbClr val="000000"/>
                </a:solidFill>
                <a:latin typeface="Fira Sans"/>
                <a:ea typeface="Fira Sans"/>
                <a:cs typeface="Fira Sans"/>
                <a:sym typeface="Fira Sans"/>
              </a:rPr>
              <a:t>​</a:t>
            </a:r>
            <a:endParaRPr sz="1200">
              <a:solidFill>
                <a:srgbClr val="000000"/>
              </a:solidFill>
              <a:latin typeface="Fira Sans"/>
              <a:ea typeface="Fira Sans"/>
              <a:cs typeface="Fira Sans"/>
              <a:sym typeface="Fira Sans"/>
            </a:endParaRPr>
          </a:p>
        </p:txBody>
      </p:sp>
      <p:sp>
        <p:nvSpPr>
          <p:cNvPr id="57" name="Google Shape;57;p13"/>
          <p:cNvSpPr txBox="1"/>
          <p:nvPr/>
        </p:nvSpPr>
        <p:spPr>
          <a:xfrm>
            <a:off x="2355300" y="3690775"/>
            <a:ext cx="44334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i="1" lang="vi">
                <a:solidFill>
                  <a:srgbClr val="000000"/>
                </a:solidFill>
                <a:latin typeface="Fira Sans"/>
                <a:ea typeface="Fira Sans"/>
                <a:cs typeface="Fira Sans"/>
                <a:sym typeface="Fira Sans"/>
              </a:rPr>
              <a:t>Nhóm </a:t>
            </a:r>
            <a:r>
              <a:rPr b="1" i="1" lang="vi">
                <a:latin typeface="Fira Sans"/>
                <a:ea typeface="Fira Sans"/>
                <a:cs typeface="Fira Sans"/>
                <a:sym typeface="Fira Sans"/>
              </a:rPr>
              <a:t>sinh viên thực hiện:</a:t>
            </a:r>
            <a:endParaRPr b="1" i="1">
              <a:solidFill>
                <a:srgbClr val="000000"/>
              </a:solidFill>
              <a:latin typeface="Fira Sans"/>
              <a:ea typeface="Fira Sans"/>
              <a:cs typeface="Fira Sans"/>
              <a:sym typeface="Fira Sans"/>
            </a:endParaRPr>
          </a:p>
          <a:p>
            <a:pPr indent="457200" lvl="0" marL="0" rtl="0" algn="l">
              <a:lnSpc>
                <a:spcPct val="115000"/>
              </a:lnSpc>
              <a:spcBef>
                <a:spcPts val="0"/>
              </a:spcBef>
              <a:spcAft>
                <a:spcPts val="0"/>
              </a:spcAft>
              <a:buClr>
                <a:srgbClr val="000000"/>
              </a:buClr>
              <a:buSzPts val="1100"/>
              <a:buFont typeface="Arial"/>
              <a:buNone/>
            </a:pPr>
            <a:r>
              <a:rPr lang="vi">
                <a:solidFill>
                  <a:srgbClr val="000000"/>
                </a:solidFill>
                <a:latin typeface="Fira Sans"/>
                <a:ea typeface="Fira Sans"/>
                <a:cs typeface="Fira Sans"/>
                <a:sym typeface="Fira Sans"/>
              </a:rPr>
              <a:t>Trương Huỳnh Thúy An 		22520033</a:t>
            </a:r>
            <a:endParaRPr>
              <a:solidFill>
                <a:srgbClr val="000000"/>
              </a:solidFill>
              <a:latin typeface="Fira Sans"/>
              <a:ea typeface="Fira Sans"/>
              <a:cs typeface="Fira Sans"/>
              <a:sym typeface="Fira Sans"/>
            </a:endParaRPr>
          </a:p>
          <a:p>
            <a:pPr indent="457200" lvl="0" marL="0" rtl="0" algn="l">
              <a:lnSpc>
                <a:spcPct val="115000"/>
              </a:lnSpc>
              <a:spcBef>
                <a:spcPts val="0"/>
              </a:spcBef>
              <a:spcAft>
                <a:spcPts val="0"/>
              </a:spcAft>
              <a:buNone/>
            </a:pPr>
            <a:r>
              <a:rPr lang="vi">
                <a:solidFill>
                  <a:srgbClr val="000000"/>
                </a:solidFill>
                <a:latin typeface="Fira Sans"/>
                <a:ea typeface="Fira Sans"/>
                <a:cs typeface="Fira Sans"/>
                <a:sym typeface="Fira Sans"/>
              </a:rPr>
              <a:t>Hoàng Đức Chung 			22520161</a:t>
            </a:r>
            <a:endParaRPr>
              <a:solidFill>
                <a:srgbClr val="000000"/>
              </a:solidFill>
              <a:latin typeface="Fira Sans"/>
              <a:ea typeface="Fira Sans"/>
              <a:cs typeface="Fira Sans"/>
              <a:sym typeface="Fira Sans"/>
            </a:endParaRPr>
          </a:p>
          <a:p>
            <a:pPr indent="457200" lvl="0" marL="0" rtl="0" algn="l">
              <a:lnSpc>
                <a:spcPct val="115000"/>
              </a:lnSpc>
              <a:spcBef>
                <a:spcPts val="0"/>
              </a:spcBef>
              <a:spcAft>
                <a:spcPts val="0"/>
              </a:spcAft>
              <a:buNone/>
            </a:pPr>
            <a:r>
              <a:rPr lang="vi">
                <a:solidFill>
                  <a:srgbClr val="000000"/>
                </a:solidFill>
                <a:latin typeface="Fira Sans"/>
                <a:ea typeface="Fira Sans"/>
                <a:cs typeface="Fira Sans"/>
                <a:sym typeface="Fira Sans"/>
              </a:rPr>
              <a:t>Nguyễn Hải Đăng 			22520189</a:t>
            </a:r>
            <a:endParaRPr>
              <a:solidFill>
                <a:srgbClr val="000000"/>
              </a:solidFill>
              <a:latin typeface="Fira Sans"/>
              <a:ea typeface="Fira Sans"/>
              <a:cs typeface="Fira Sans"/>
              <a:sym typeface="Fira Sans"/>
            </a:endParaRPr>
          </a:p>
        </p:txBody>
      </p:sp>
      <p:sp>
        <p:nvSpPr>
          <p:cNvPr id="58" name="Google Shape;58;p13"/>
          <p:cNvSpPr/>
          <p:nvPr/>
        </p:nvSpPr>
        <p:spPr>
          <a:xfrm>
            <a:off x="0" y="75"/>
            <a:ext cx="715800" cy="5143500"/>
          </a:xfrm>
          <a:prstGeom prst="rect">
            <a:avLst/>
          </a:prstGeom>
          <a:solidFill>
            <a:srgbClr val="0B5394"/>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C5E8"/>
              </a:solidFill>
              <a:highlight>
                <a:srgbClr val="9FC5E8"/>
              </a:highlight>
            </a:endParaRPr>
          </a:p>
        </p:txBody>
      </p:sp>
      <p:pic>
        <p:nvPicPr>
          <p:cNvPr descr="A blue logo with a black background&#10;&#10;Description automatically generated" id="59" name="Google Shape;59;p13"/>
          <p:cNvPicPr preferRelativeResize="0"/>
          <p:nvPr/>
        </p:nvPicPr>
        <p:blipFill>
          <a:blip r:embed="rId3">
            <a:alphaModFix/>
          </a:blip>
          <a:stretch>
            <a:fillRect/>
          </a:stretch>
        </p:blipFill>
        <p:spPr>
          <a:xfrm>
            <a:off x="2412449" y="181925"/>
            <a:ext cx="519775" cy="471050"/>
          </a:xfrm>
          <a:prstGeom prst="rect">
            <a:avLst/>
          </a:prstGeom>
          <a:noFill/>
          <a:ln>
            <a:noFill/>
          </a:ln>
        </p:spPr>
      </p:pic>
      <p:sp>
        <p:nvSpPr>
          <p:cNvPr id="60" name="Google Shape;60;p13"/>
          <p:cNvSpPr txBox="1"/>
          <p:nvPr/>
        </p:nvSpPr>
        <p:spPr>
          <a:xfrm>
            <a:off x="3415325" y="940638"/>
            <a:ext cx="27600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vi">
                <a:solidFill>
                  <a:srgbClr val="434343"/>
                </a:solidFill>
                <a:latin typeface="Fira Sans"/>
                <a:ea typeface="Fira Sans"/>
                <a:cs typeface="Fira Sans"/>
                <a:sym typeface="Fira Sans"/>
              </a:rPr>
              <a:t>Thị giác máy tính nâng cao</a:t>
            </a:r>
            <a:endParaRPr>
              <a:solidFill>
                <a:srgbClr val="434343"/>
              </a:solidFill>
              <a:latin typeface="Fira Sans"/>
              <a:ea typeface="Fira Sans"/>
              <a:cs typeface="Fira Sans"/>
              <a:sym typeface="Fira Sans"/>
            </a:endParaRPr>
          </a:p>
        </p:txBody>
      </p:sp>
      <p:sp>
        <p:nvSpPr>
          <p:cNvPr id="61" name="Google Shape;61;p13"/>
          <p:cNvSpPr txBox="1"/>
          <p:nvPr/>
        </p:nvSpPr>
        <p:spPr>
          <a:xfrm>
            <a:off x="8624100" y="4743300"/>
            <a:ext cx="5199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i="1" lang="vi">
                <a:latin typeface="Fira Sans"/>
                <a:ea typeface="Fira Sans"/>
                <a:cs typeface="Fira Sans"/>
                <a:sym typeface="Fira Sans"/>
              </a:rPr>
              <a:t>1</a:t>
            </a:r>
            <a:endParaRPr>
              <a:solidFill>
                <a:srgbClr val="000000"/>
              </a:solidFill>
              <a:latin typeface="Fira Sans"/>
              <a:ea typeface="Fira Sans"/>
              <a:cs typeface="Fira Sans"/>
              <a:sym typeface="Fir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2"/>
          <p:cNvSpPr/>
          <p:nvPr/>
        </p:nvSpPr>
        <p:spPr>
          <a:xfrm>
            <a:off x="0" y="75"/>
            <a:ext cx="715800" cy="5143500"/>
          </a:xfrm>
          <a:prstGeom prst="rect">
            <a:avLst/>
          </a:prstGeom>
          <a:solidFill>
            <a:srgbClr val="0B5394"/>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C5E8"/>
              </a:solidFill>
              <a:highlight>
                <a:srgbClr val="9FC5E8"/>
              </a:highlight>
            </a:endParaRPr>
          </a:p>
        </p:txBody>
      </p:sp>
      <p:sp>
        <p:nvSpPr>
          <p:cNvPr id="180" name="Google Shape;180;p22"/>
          <p:cNvSpPr txBox="1"/>
          <p:nvPr/>
        </p:nvSpPr>
        <p:spPr>
          <a:xfrm>
            <a:off x="8624100" y="4743300"/>
            <a:ext cx="5199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i="1" lang="vi">
                <a:latin typeface="Fira Sans"/>
                <a:ea typeface="Fira Sans"/>
                <a:cs typeface="Fira Sans"/>
                <a:sym typeface="Fira Sans"/>
              </a:rPr>
              <a:t>10</a:t>
            </a:r>
            <a:endParaRPr>
              <a:solidFill>
                <a:srgbClr val="000000"/>
              </a:solidFill>
              <a:latin typeface="Fira Sans"/>
              <a:ea typeface="Fira Sans"/>
              <a:cs typeface="Fira Sans"/>
              <a:sym typeface="Fira Sans"/>
            </a:endParaRPr>
          </a:p>
        </p:txBody>
      </p:sp>
      <p:sp>
        <p:nvSpPr>
          <p:cNvPr id="181" name="Google Shape;181;p22"/>
          <p:cNvSpPr txBox="1"/>
          <p:nvPr/>
        </p:nvSpPr>
        <p:spPr>
          <a:xfrm>
            <a:off x="738700" y="74350"/>
            <a:ext cx="3555900" cy="49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sz="2000">
                <a:solidFill>
                  <a:srgbClr val="002E75"/>
                </a:solidFill>
                <a:latin typeface="Fira Sans ExtraBold"/>
                <a:ea typeface="Fira Sans ExtraBold"/>
                <a:cs typeface="Fira Sans ExtraBold"/>
                <a:sym typeface="Fira Sans ExtraBold"/>
              </a:rPr>
              <a:t>2. Quá trình thực nghiệm</a:t>
            </a:r>
            <a:endParaRPr sz="2000">
              <a:solidFill>
                <a:srgbClr val="002E75"/>
              </a:solidFill>
              <a:latin typeface="Fira Sans ExtraBold"/>
              <a:ea typeface="Fira Sans ExtraBold"/>
              <a:cs typeface="Fira Sans ExtraBold"/>
              <a:sym typeface="Fira Sans ExtraBold"/>
            </a:endParaRPr>
          </a:p>
        </p:txBody>
      </p:sp>
      <p:sp>
        <p:nvSpPr>
          <p:cNvPr id="182" name="Google Shape;182;p22"/>
          <p:cNvSpPr txBox="1"/>
          <p:nvPr/>
        </p:nvSpPr>
        <p:spPr>
          <a:xfrm>
            <a:off x="793075" y="523450"/>
            <a:ext cx="3555900" cy="4926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002E75"/>
              </a:buClr>
              <a:buSzPts val="2000"/>
              <a:buFont typeface="Fira Sans ExtraBold"/>
              <a:buAutoNum type="alphaLcPeriod"/>
            </a:pPr>
            <a:r>
              <a:rPr lang="vi" sz="2000">
                <a:solidFill>
                  <a:srgbClr val="002E75"/>
                </a:solidFill>
                <a:latin typeface="Fira Sans ExtraBold"/>
                <a:ea typeface="Fira Sans ExtraBold"/>
                <a:cs typeface="Fira Sans ExtraBold"/>
                <a:sym typeface="Fira Sans ExtraBold"/>
              </a:rPr>
              <a:t>Square Padding</a:t>
            </a:r>
            <a:endParaRPr sz="2000">
              <a:solidFill>
                <a:srgbClr val="002E75"/>
              </a:solidFill>
              <a:latin typeface="Fira Sans ExtraBold"/>
              <a:ea typeface="Fira Sans ExtraBold"/>
              <a:cs typeface="Fira Sans ExtraBold"/>
              <a:sym typeface="Fira Sans ExtraBold"/>
            </a:endParaRPr>
          </a:p>
        </p:txBody>
      </p:sp>
      <p:pic>
        <p:nvPicPr>
          <p:cNvPr id="183" name="Google Shape;183;p22"/>
          <p:cNvPicPr preferRelativeResize="0"/>
          <p:nvPr/>
        </p:nvPicPr>
        <p:blipFill>
          <a:blip r:embed="rId3">
            <a:alphaModFix/>
          </a:blip>
          <a:stretch>
            <a:fillRect/>
          </a:stretch>
        </p:blipFill>
        <p:spPr>
          <a:xfrm>
            <a:off x="2137775" y="1016050"/>
            <a:ext cx="6261349" cy="4041125"/>
          </a:xfrm>
          <a:prstGeom prst="rect">
            <a:avLst/>
          </a:prstGeom>
          <a:noFill/>
          <a:ln>
            <a:noFill/>
          </a:ln>
        </p:spPr>
      </p:pic>
      <p:sp>
        <p:nvSpPr>
          <p:cNvPr id="184" name="Google Shape;184;p22"/>
          <p:cNvSpPr txBox="1"/>
          <p:nvPr/>
        </p:nvSpPr>
        <p:spPr>
          <a:xfrm>
            <a:off x="7640400" y="75"/>
            <a:ext cx="1503600" cy="447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vi" sz="1300">
                <a:solidFill>
                  <a:schemeClr val="dk1"/>
                </a:solidFill>
                <a:latin typeface="Fira Sans ExtraBold"/>
                <a:ea typeface="Fira Sans ExtraBold"/>
                <a:cs typeface="Fira Sans ExtraBold"/>
                <a:sym typeface="Fira Sans ExtraBold"/>
              </a:rPr>
              <a:t>BT2</a:t>
            </a:r>
            <a:endParaRPr sz="1300">
              <a:solidFill>
                <a:schemeClr val="dk1"/>
              </a:solidFill>
              <a:latin typeface="Fira Sans ExtraBold"/>
              <a:ea typeface="Fira Sans ExtraBold"/>
              <a:cs typeface="Fira Sans ExtraBold"/>
              <a:sym typeface="Fira Sans Extra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p:nvPr/>
        </p:nvSpPr>
        <p:spPr>
          <a:xfrm>
            <a:off x="0" y="75"/>
            <a:ext cx="715800" cy="5143500"/>
          </a:xfrm>
          <a:prstGeom prst="rect">
            <a:avLst/>
          </a:prstGeom>
          <a:solidFill>
            <a:srgbClr val="0B5394"/>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C5E8"/>
              </a:solidFill>
              <a:highlight>
                <a:srgbClr val="9FC5E8"/>
              </a:highlight>
            </a:endParaRPr>
          </a:p>
        </p:txBody>
      </p:sp>
      <p:sp>
        <p:nvSpPr>
          <p:cNvPr id="190" name="Google Shape;190;p23"/>
          <p:cNvSpPr txBox="1"/>
          <p:nvPr/>
        </p:nvSpPr>
        <p:spPr>
          <a:xfrm>
            <a:off x="8624100" y="4743300"/>
            <a:ext cx="5199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i="1" lang="vi">
                <a:latin typeface="Fira Sans"/>
                <a:ea typeface="Fira Sans"/>
                <a:cs typeface="Fira Sans"/>
                <a:sym typeface="Fira Sans"/>
              </a:rPr>
              <a:t>11</a:t>
            </a:r>
            <a:endParaRPr>
              <a:solidFill>
                <a:srgbClr val="000000"/>
              </a:solidFill>
              <a:latin typeface="Fira Sans"/>
              <a:ea typeface="Fira Sans"/>
              <a:cs typeface="Fira Sans"/>
              <a:sym typeface="Fira Sans"/>
            </a:endParaRPr>
          </a:p>
        </p:txBody>
      </p:sp>
      <p:sp>
        <p:nvSpPr>
          <p:cNvPr id="191" name="Google Shape;191;p23"/>
          <p:cNvSpPr/>
          <p:nvPr/>
        </p:nvSpPr>
        <p:spPr>
          <a:xfrm>
            <a:off x="2558836" y="3653100"/>
            <a:ext cx="1043700" cy="4008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Totensor</a:t>
            </a:r>
            <a:endParaRPr/>
          </a:p>
        </p:txBody>
      </p:sp>
      <p:sp>
        <p:nvSpPr>
          <p:cNvPr id="192" name="Google Shape;192;p23"/>
          <p:cNvSpPr/>
          <p:nvPr/>
        </p:nvSpPr>
        <p:spPr>
          <a:xfrm>
            <a:off x="3129457" y="2427450"/>
            <a:ext cx="1183800" cy="745800"/>
          </a:xfrm>
          <a:prstGeom prst="roundRect">
            <a:avLst>
              <a:gd fmla="val 16667" name="adj"/>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Transform data</a:t>
            </a:r>
            <a:endParaRPr/>
          </a:p>
        </p:txBody>
      </p:sp>
      <p:sp>
        <p:nvSpPr>
          <p:cNvPr id="193" name="Google Shape;193;p23"/>
          <p:cNvSpPr/>
          <p:nvPr/>
        </p:nvSpPr>
        <p:spPr>
          <a:xfrm>
            <a:off x="4888089" y="2442288"/>
            <a:ext cx="1400400" cy="716100"/>
          </a:xfrm>
          <a:prstGeom prst="roundRect">
            <a:avLst>
              <a:gd fmla="val 16667" name="adj"/>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Data Augmentation</a:t>
            </a:r>
            <a:endParaRPr/>
          </a:p>
        </p:txBody>
      </p:sp>
      <p:cxnSp>
        <p:nvCxnSpPr>
          <p:cNvPr id="194" name="Google Shape;194;p23"/>
          <p:cNvCxnSpPr>
            <a:stCxn id="192" idx="3"/>
            <a:endCxn id="193" idx="1"/>
          </p:cNvCxnSpPr>
          <p:nvPr/>
        </p:nvCxnSpPr>
        <p:spPr>
          <a:xfrm>
            <a:off x="4313257" y="2800350"/>
            <a:ext cx="574800" cy="0"/>
          </a:xfrm>
          <a:prstGeom prst="straightConnector1">
            <a:avLst/>
          </a:prstGeom>
          <a:noFill/>
          <a:ln cap="flat" cmpd="sng" w="28575">
            <a:solidFill>
              <a:srgbClr val="999999"/>
            </a:solidFill>
            <a:prstDash val="solid"/>
            <a:round/>
            <a:headEnd len="med" w="med" type="none"/>
            <a:tailEnd len="med" w="med" type="triangle"/>
          </a:ln>
        </p:spPr>
      </p:cxnSp>
      <p:sp>
        <p:nvSpPr>
          <p:cNvPr id="195" name="Google Shape;195;p23"/>
          <p:cNvSpPr/>
          <p:nvPr/>
        </p:nvSpPr>
        <p:spPr>
          <a:xfrm>
            <a:off x="3179163" y="1521350"/>
            <a:ext cx="1118700" cy="4008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Resize</a:t>
            </a:r>
            <a:endParaRPr/>
          </a:p>
        </p:txBody>
      </p:sp>
      <p:sp>
        <p:nvSpPr>
          <p:cNvPr id="196" name="Google Shape;196;p23"/>
          <p:cNvSpPr/>
          <p:nvPr/>
        </p:nvSpPr>
        <p:spPr>
          <a:xfrm>
            <a:off x="4995650" y="3588550"/>
            <a:ext cx="1185300" cy="5358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Random Rotation</a:t>
            </a:r>
            <a:endParaRPr/>
          </a:p>
        </p:txBody>
      </p:sp>
      <p:sp>
        <p:nvSpPr>
          <p:cNvPr id="197" name="Google Shape;197;p23"/>
          <p:cNvSpPr/>
          <p:nvPr/>
        </p:nvSpPr>
        <p:spPr>
          <a:xfrm>
            <a:off x="4871888" y="1521338"/>
            <a:ext cx="1432800" cy="4908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Random Horizontal Flip</a:t>
            </a:r>
            <a:endParaRPr/>
          </a:p>
        </p:txBody>
      </p:sp>
      <p:cxnSp>
        <p:nvCxnSpPr>
          <p:cNvPr id="198" name="Google Shape;198;p23"/>
          <p:cNvCxnSpPr>
            <a:stCxn id="195" idx="2"/>
            <a:endCxn id="192" idx="0"/>
          </p:cNvCxnSpPr>
          <p:nvPr/>
        </p:nvCxnSpPr>
        <p:spPr>
          <a:xfrm flipH="1">
            <a:off x="3721413" y="1922150"/>
            <a:ext cx="17100" cy="505200"/>
          </a:xfrm>
          <a:prstGeom prst="straightConnector1">
            <a:avLst/>
          </a:prstGeom>
          <a:noFill/>
          <a:ln cap="flat" cmpd="sng" w="9525">
            <a:solidFill>
              <a:srgbClr val="595959"/>
            </a:solidFill>
            <a:prstDash val="solid"/>
            <a:round/>
            <a:headEnd len="med" w="med" type="none"/>
            <a:tailEnd len="med" w="med" type="none"/>
          </a:ln>
        </p:spPr>
      </p:cxnSp>
      <p:cxnSp>
        <p:nvCxnSpPr>
          <p:cNvPr id="199" name="Google Shape;199;p23"/>
          <p:cNvCxnSpPr>
            <a:stCxn id="191" idx="0"/>
            <a:endCxn id="192" idx="2"/>
          </p:cNvCxnSpPr>
          <p:nvPr/>
        </p:nvCxnSpPr>
        <p:spPr>
          <a:xfrm flipH="1" rot="10800000">
            <a:off x="3080686" y="3173400"/>
            <a:ext cx="640800" cy="479700"/>
          </a:xfrm>
          <a:prstGeom prst="straightConnector1">
            <a:avLst/>
          </a:prstGeom>
          <a:noFill/>
          <a:ln cap="flat" cmpd="sng" w="9525">
            <a:solidFill>
              <a:srgbClr val="595959"/>
            </a:solidFill>
            <a:prstDash val="solid"/>
            <a:round/>
            <a:headEnd len="med" w="med" type="none"/>
            <a:tailEnd len="med" w="med" type="none"/>
          </a:ln>
        </p:spPr>
      </p:cxnSp>
      <p:cxnSp>
        <p:nvCxnSpPr>
          <p:cNvPr id="200" name="Google Shape;200;p23"/>
          <p:cNvCxnSpPr>
            <a:stCxn id="192" idx="2"/>
            <a:endCxn id="201" idx="0"/>
          </p:cNvCxnSpPr>
          <p:nvPr/>
        </p:nvCxnSpPr>
        <p:spPr>
          <a:xfrm>
            <a:off x="3721357" y="3173250"/>
            <a:ext cx="558900" cy="479700"/>
          </a:xfrm>
          <a:prstGeom prst="straightConnector1">
            <a:avLst/>
          </a:prstGeom>
          <a:noFill/>
          <a:ln cap="flat" cmpd="sng" w="9525">
            <a:solidFill>
              <a:srgbClr val="595959"/>
            </a:solidFill>
            <a:prstDash val="solid"/>
            <a:round/>
            <a:headEnd len="med" w="med" type="none"/>
            <a:tailEnd len="med" w="med" type="none"/>
          </a:ln>
        </p:spPr>
      </p:cxnSp>
      <p:cxnSp>
        <p:nvCxnSpPr>
          <p:cNvPr id="202" name="Google Shape;202;p23"/>
          <p:cNvCxnSpPr>
            <a:stCxn id="197" idx="2"/>
            <a:endCxn id="193" idx="0"/>
          </p:cNvCxnSpPr>
          <p:nvPr/>
        </p:nvCxnSpPr>
        <p:spPr>
          <a:xfrm>
            <a:off x="5588288" y="2012138"/>
            <a:ext cx="0" cy="430200"/>
          </a:xfrm>
          <a:prstGeom prst="straightConnector1">
            <a:avLst/>
          </a:prstGeom>
          <a:noFill/>
          <a:ln cap="flat" cmpd="sng" w="9525">
            <a:solidFill>
              <a:srgbClr val="595959"/>
            </a:solidFill>
            <a:prstDash val="solid"/>
            <a:round/>
            <a:headEnd len="med" w="med" type="none"/>
            <a:tailEnd len="med" w="med" type="none"/>
          </a:ln>
        </p:spPr>
      </p:cxnSp>
      <p:cxnSp>
        <p:nvCxnSpPr>
          <p:cNvPr id="203" name="Google Shape;203;p23"/>
          <p:cNvCxnSpPr>
            <a:stCxn id="193" idx="2"/>
            <a:endCxn id="196" idx="0"/>
          </p:cNvCxnSpPr>
          <p:nvPr/>
        </p:nvCxnSpPr>
        <p:spPr>
          <a:xfrm>
            <a:off x="5588289" y="3158388"/>
            <a:ext cx="0" cy="430200"/>
          </a:xfrm>
          <a:prstGeom prst="straightConnector1">
            <a:avLst/>
          </a:prstGeom>
          <a:noFill/>
          <a:ln cap="flat" cmpd="sng" w="9525">
            <a:solidFill>
              <a:srgbClr val="595959"/>
            </a:solidFill>
            <a:prstDash val="solid"/>
            <a:round/>
            <a:headEnd len="med" w="med" type="none"/>
            <a:tailEnd len="med" w="med" type="none"/>
          </a:ln>
        </p:spPr>
      </p:cxnSp>
      <p:sp>
        <p:nvSpPr>
          <p:cNvPr id="201" name="Google Shape;201;p23"/>
          <p:cNvSpPr/>
          <p:nvPr/>
        </p:nvSpPr>
        <p:spPr>
          <a:xfrm>
            <a:off x="3758474" y="3652975"/>
            <a:ext cx="1043700" cy="4008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Normalize</a:t>
            </a:r>
            <a:endParaRPr/>
          </a:p>
        </p:txBody>
      </p:sp>
      <p:sp>
        <p:nvSpPr>
          <p:cNvPr id="204" name="Google Shape;204;p23"/>
          <p:cNvSpPr/>
          <p:nvPr/>
        </p:nvSpPr>
        <p:spPr>
          <a:xfrm>
            <a:off x="994450" y="1266350"/>
            <a:ext cx="790500" cy="745800"/>
          </a:xfrm>
          <a:prstGeom prst="roundRect">
            <a:avLst>
              <a:gd fmla="val 16667" name="adj"/>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Load data</a:t>
            </a:r>
            <a:endParaRPr/>
          </a:p>
        </p:txBody>
      </p:sp>
      <p:sp>
        <p:nvSpPr>
          <p:cNvPr id="205" name="Google Shape;205;p23"/>
          <p:cNvSpPr/>
          <p:nvPr/>
        </p:nvSpPr>
        <p:spPr>
          <a:xfrm>
            <a:off x="6647173" y="2426575"/>
            <a:ext cx="972600" cy="745800"/>
          </a:xfrm>
          <a:prstGeom prst="roundRect">
            <a:avLst>
              <a:gd fmla="val 16667" name="adj"/>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Training</a:t>
            </a:r>
            <a:endParaRPr/>
          </a:p>
        </p:txBody>
      </p:sp>
      <p:sp>
        <p:nvSpPr>
          <p:cNvPr id="206" name="Google Shape;206;p23"/>
          <p:cNvSpPr/>
          <p:nvPr/>
        </p:nvSpPr>
        <p:spPr>
          <a:xfrm>
            <a:off x="8047125" y="2426575"/>
            <a:ext cx="972600" cy="745800"/>
          </a:xfrm>
          <a:prstGeom prst="roundRect">
            <a:avLst>
              <a:gd fmla="val 16667" name="adj"/>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lang="vi"/>
              <a:t>Evaluate</a:t>
            </a:r>
            <a:endParaRPr/>
          </a:p>
        </p:txBody>
      </p:sp>
      <p:cxnSp>
        <p:nvCxnSpPr>
          <p:cNvPr id="207" name="Google Shape;207;p23"/>
          <p:cNvCxnSpPr>
            <a:stCxn id="208" idx="3"/>
            <a:endCxn id="192" idx="1"/>
          </p:cNvCxnSpPr>
          <p:nvPr/>
        </p:nvCxnSpPr>
        <p:spPr>
          <a:xfrm>
            <a:off x="2649175" y="2800350"/>
            <a:ext cx="480300" cy="0"/>
          </a:xfrm>
          <a:prstGeom prst="straightConnector1">
            <a:avLst/>
          </a:prstGeom>
          <a:noFill/>
          <a:ln cap="flat" cmpd="sng" w="28575">
            <a:solidFill>
              <a:srgbClr val="999999"/>
            </a:solidFill>
            <a:prstDash val="solid"/>
            <a:round/>
            <a:headEnd len="med" w="med" type="none"/>
            <a:tailEnd len="med" w="med" type="triangle"/>
          </a:ln>
        </p:spPr>
      </p:cxnSp>
      <p:cxnSp>
        <p:nvCxnSpPr>
          <p:cNvPr id="209" name="Google Shape;209;p23"/>
          <p:cNvCxnSpPr>
            <a:stCxn id="193" idx="3"/>
            <a:endCxn id="205" idx="1"/>
          </p:cNvCxnSpPr>
          <p:nvPr/>
        </p:nvCxnSpPr>
        <p:spPr>
          <a:xfrm flipH="1" rot="10800000">
            <a:off x="6288489" y="2799438"/>
            <a:ext cx="358800" cy="900"/>
          </a:xfrm>
          <a:prstGeom prst="straightConnector1">
            <a:avLst/>
          </a:prstGeom>
          <a:noFill/>
          <a:ln cap="flat" cmpd="sng" w="28575">
            <a:solidFill>
              <a:srgbClr val="999999"/>
            </a:solidFill>
            <a:prstDash val="solid"/>
            <a:round/>
            <a:headEnd len="med" w="med" type="none"/>
            <a:tailEnd len="med" w="med" type="triangle"/>
          </a:ln>
        </p:spPr>
      </p:cxnSp>
      <p:cxnSp>
        <p:nvCxnSpPr>
          <p:cNvPr id="210" name="Google Shape;210;p23"/>
          <p:cNvCxnSpPr>
            <a:stCxn id="205" idx="3"/>
            <a:endCxn id="206" idx="1"/>
          </p:cNvCxnSpPr>
          <p:nvPr/>
        </p:nvCxnSpPr>
        <p:spPr>
          <a:xfrm>
            <a:off x="7619773" y="2799475"/>
            <a:ext cx="427500" cy="0"/>
          </a:xfrm>
          <a:prstGeom prst="straightConnector1">
            <a:avLst/>
          </a:prstGeom>
          <a:noFill/>
          <a:ln cap="flat" cmpd="sng" w="28575">
            <a:solidFill>
              <a:srgbClr val="999999"/>
            </a:solidFill>
            <a:prstDash val="solid"/>
            <a:round/>
            <a:headEnd len="med" w="med" type="none"/>
            <a:tailEnd len="med" w="med" type="triangle"/>
          </a:ln>
        </p:spPr>
      </p:cxnSp>
      <p:sp>
        <p:nvSpPr>
          <p:cNvPr id="211" name="Google Shape;211;p23"/>
          <p:cNvSpPr txBox="1"/>
          <p:nvPr/>
        </p:nvSpPr>
        <p:spPr>
          <a:xfrm>
            <a:off x="738700" y="74350"/>
            <a:ext cx="3555900" cy="49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sz="2000">
                <a:solidFill>
                  <a:srgbClr val="002E75"/>
                </a:solidFill>
                <a:latin typeface="Fira Sans ExtraBold"/>
                <a:ea typeface="Fira Sans ExtraBold"/>
                <a:cs typeface="Fira Sans ExtraBold"/>
                <a:sym typeface="Fira Sans ExtraBold"/>
              </a:rPr>
              <a:t>2. Quá trình thực nghiệm</a:t>
            </a:r>
            <a:endParaRPr sz="2000">
              <a:solidFill>
                <a:srgbClr val="002E75"/>
              </a:solidFill>
              <a:latin typeface="Fira Sans ExtraBold"/>
              <a:ea typeface="Fira Sans ExtraBold"/>
              <a:cs typeface="Fira Sans ExtraBold"/>
              <a:sym typeface="Fira Sans ExtraBold"/>
            </a:endParaRPr>
          </a:p>
        </p:txBody>
      </p:sp>
      <p:sp>
        <p:nvSpPr>
          <p:cNvPr id="212" name="Google Shape;212;p23"/>
          <p:cNvSpPr txBox="1"/>
          <p:nvPr/>
        </p:nvSpPr>
        <p:spPr>
          <a:xfrm>
            <a:off x="793075" y="523450"/>
            <a:ext cx="3555900" cy="49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sz="2000">
                <a:solidFill>
                  <a:srgbClr val="002E75"/>
                </a:solidFill>
                <a:latin typeface="Fira Sans ExtraBold"/>
                <a:ea typeface="Fira Sans ExtraBold"/>
                <a:cs typeface="Fira Sans ExtraBold"/>
                <a:sym typeface="Fira Sans ExtraBold"/>
              </a:rPr>
              <a:t>b. 	Detection:</a:t>
            </a:r>
            <a:endParaRPr sz="2000">
              <a:solidFill>
                <a:srgbClr val="002E75"/>
              </a:solidFill>
              <a:latin typeface="Fira Sans ExtraBold"/>
              <a:ea typeface="Fira Sans ExtraBold"/>
              <a:cs typeface="Fira Sans ExtraBold"/>
              <a:sym typeface="Fira Sans ExtraBold"/>
            </a:endParaRPr>
          </a:p>
          <a:p>
            <a:pPr indent="0" lvl="0" marL="0" marR="0" rtl="0" algn="l">
              <a:lnSpc>
                <a:spcPct val="115000"/>
              </a:lnSpc>
              <a:spcBef>
                <a:spcPts val="0"/>
              </a:spcBef>
              <a:spcAft>
                <a:spcPts val="0"/>
              </a:spcAft>
              <a:buNone/>
            </a:pPr>
            <a:r>
              <a:t/>
            </a:r>
            <a:endParaRPr sz="2000">
              <a:solidFill>
                <a:srgbClr val="002E75"/>
              </a:solidFill>
              <a:latin typeface="Fira Sans ExtraBold"/>
              <a:ea typeface="Fira Sans ExtraBold"/>
              <a:cs typeface="Fira Sans ExtraBold"/>
              <a:sym typeface="Fira Sans ExtraBold"/>
            </a:endParaRPr>
          </a:p>
        </p:txBody>
      </p:sp>
      <p:sp>
        <p:nvSpPr>
          <p:cNvPr id="208" name="Google Shape;208;p23"/>
          <p:cNvSpPr/>
          <p:nvPr/>
        </p:nvSpPr>
        <p:spPr>
          <a:xfrm>
            <a:off x="1530475" y="2427450"/>
            <a:ext cx="1118700" cy="745800"/>
          </a:xfrm>
          <a:prstGeom prst="roundRect">
            <a:avLst>
              <a:gd fmla="val 16667" name="adj"/>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Detection</a:t>
            </a:r>
            <a:endParaRPr/>
          </a:p>
          <a:p>
            <a:pPr indent="0" lvl="0" marL="0" rtl="0" algn="ctr">
              <a:spcBef>
                <a:spcPts val="0"/>
              </a:spcBef>
              <a:spcAft>
                <a:spcPts val="0"/>
              </a:spcAft>
              <a:buNone/>
            </a:pPr>
            <a:r>
              <a:rPr lang="vi"/>
              <a:t>(Yolo-11x)</a:t>
            </a:r>
            <a:endParaRPr/>
          </a:p>
        </p:txBody>
      </p:sp>
      <p:cxnSp>
        <p:nvCxnSpPr>
          <p:cNvPr id="213" name="Google Shape;213;p23"/>
          <p:cNvCxnSpPr>
            <a:stCxn id="204" idx="2"/>
            <a:endCxn id="208" idx="0"/>
          </p:cNvCxnSpPr>
          <p:nvPr/>
        </p:nvCxnSpPr>
        <p:spPr>
          <a:xfrm>
            <a:off x="1389700" y="2012150"/>
            <a:ext cx="700200" cy="415200"/>
          </a:xfrm>
          <a:prstGeom prst="straightConnector1">
            <a:avLst/>
          </a:prstGeom>
          <a:noFill/>
          <a:ln cap="flat" cmpd="sng" w="28575">
            <a:solidFill>
              <a:srgbClr val="999999"/>
            </a:solidFill>
            <a:prstDash val="solid"/>
            <a:round/>
            <a:headEnd len="med" w="med" type="none"/>
            <a:tailEnd len="med" w="med" type="triangle"/>
          </a:ln>
        </p:spPr>
      </p:cxnSp>
      <p:sp>
        <p:nvSpPr>
          <p:cNvPr id="214" name="Google Shape;214;p23"/>
          <p:cNvSpPr/>
          <p:nvPr/>
        </p:nvSpPr>
        <p:spPr>
          <a:xfrm>
            <a:off x="1044663" y="3681300"/>
            <a:ext cx="1185300" cy="3444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Square crop</a:t>
            </a:r>
            <a:endParaRPr/>
          </a:p>
        </p:txBody>
      </p:sp>
      <p:cxnSp>
        <p:nvCxnSpPr>
          <p:cNvPr id="215" name="Google Shape;215;p23"/>
          <p:cNvCxnSpPr>
            <a:stCxn id="214" idx="0"/>
            <a:endCxn id="208" idx="2"/>
          </p:cNvCxnSpPr>
          <p:nvPr/>
        </p:nvCxnSpPr>
        <p:spPr>
          <a:xfrm flipH="1" rot="10800000">
            <a:off x="1637313" y="3173400"/>
            <a:ext cx="452400" cy="507900"/>
          </a:xfrm>
          <a:prstGeom prst="straightConnector1">
            <a:avLst/>
          </a:prstGeom>
          <a:noFill/>
          <a:ln cap="flat" cmpd="sng" w="9525">
            <a:solidFill>
              <a:srgbClr val="595959"/>
            </a:solidFill>
            <a:prstDash val="solid"/>
            <a:round/>
            <a:headEnd len="med" w="med" type="none"/>
            <a:tailEnd len="med" w="med" type="none"/>
          </a:ln>
        </p:spPr>
      </p:cxnSp>
      <p:sp>
        <p:nvSpPr>
          <p:cNvPr id="216" name="Google Shape;216;p23"/>
          <p:cNvSpPr txBox="1"/>
          <p:nvPr/>
        </p:nvSpPr>
        <p:spPr>
          <a:xfrm>
            <a:off x="7640400" y="75"/>
            <a:ext cx="1503600" cy="447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vi" sz="1300">
                <a:solidFill>
                  <a:schemeClr val="dk1"/>
                </a:solidFill>
                <a:latin typeface="Fira Sans ExtraBold"/>
                <a:ea typeface="Fira Sans ExtraBold"/>
                <a:cs typeface="Fira Sans ExtraBold"/>
                <a:sym typeface="Fira Sans ExtraBold"/>
              </a:rPr>
              <a:t>BT2</a:t>
            </a:r>
            <a:endParaRPr sz="1300">
              <a:solidFill>
                <a:schemeClr val="dk1"/>
              </a:solidFill>
              <a:latin typeface="Fira Sans ExtraBold"/>
              <a:ea typeface="Fira Sans ExtraBold"/>
              <a:cs typeface="Fira Sans ExtraBold"/>
              <a:sym typeface="Fira Sans Extra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4"/>
          <p:cNvSpPr/>
          <p:nvPr/>
        </p:nvSpPr>
        <p:spPr>
          <a:xfrm>
            <a:off x="0" y="75"/>
            <a:ext cx="715800" cy="5143500"/>
          </a:xfrm>
          <a:prstGeom prst="rect">
            <a:avLst/>
          </a:prstGeom>
          <a:solidFill>
            <a:srgbClr val="0B5394"/>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C5E8"/>
              </a:solidFill>
              <a:highlight>
                <a:srgbClr val="9FC5E8"/>
              </a:highlight>
            </a:endParaRPr>
          </a:p>
        </p:txBody>
      </p:sp>
      <p:sp>
        <p:nvSpPr>
          <p:cNvPr id="222" name="Google Shape;222;p24"/>
          <p:cNvSpPr txBox="1"/>
          <p:nvPr/>
        </p:nvSpPr>
        <p:spPr>
          <a:xfrm>
            <a:off x="8624100" y="4743300"/>
            <a:ext cx="5199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i="1" lang="vi">
                <a:latin typeface="Fira Sans"/>
                <a:ea typeface="Fira Sans"/>
                <a:cs typeface="Fira Sans"/>
                <a:sym typeface="Fira Sans"/>
              </a:rPr>
              <a:t>12</a:t>
            </a:r>
            <a:endParaRPr>
              <a:solidFill>
                <a:srgbClr val="000000"/>
              </a:solidFill>
              <a:latin typeface="Fira Sans"/>
              <a:ea typeface="Fira Sans"/>
              <a:cs typeface="Fira Sans"/>
              <a:sym typeface="Fira Sans"/>
            </a:endParaRPr>
          </a:p>
        </p:txBody>
      </p:sp>
      <p:sp>
        <p:nvSpPr>
          <p:cNvPr id="223" name="Google Shape;223;p24"/>
          <p:cNvSpPr txBox="1"/>
          <p:nvPr/>
        </p:nvSpPr>
        <p:spPr>
          <a:xfrm>
            <a:off x="738700" y="74350"/>
            <a:ext cx="3555900" cy="49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sz="2000">
                <a:solidFill>
                  <a:srgbClr val="002E75"/>
                </a:solidFill>
                <a:latin typeface="Fira Sans ExtraBold"/>
                <a:ea typeface="Fira Sans ExtraBold"/>
                <a:cs typeface="Fira Sans ExtraBold"/>
                <a:sym typeface="Fira Sans ExtraBold"/>
              </a:rPr>
              <a:t>2. Quá trình thực nghiệm</a:t>
            </a:r>
            <a:endParaRPr sz="2000">
              <a:solidFill>
                <a:srgbClr val="002E75"/>
              </a:solidFill>
              <a:latin typeface="Fira Sans ExtraBold"/>
              <a:ea typeface="Fira Sans ExtraBold"/>
              <a:cs typeface="Fira Sans ExtraBold"/>
              <a:sym typeface="Fira Sans ExtraBold"/>
            </a:endParaRPr>
          </a:p>
        </p:txBody>
      </p:sp>
      <p:sp>
        <p:nvSpPr>
          <p:cNvPr id="224" name="Google Shape;224;p24"/>
          <p:cNvSpPr txBox="1"/>
          <p:nvPr/>
        </p:nvSpPr>
        <p:spPr>
          <a:xfrm>
            <a:off x="793075" y="523450"/>
            <a:ext cx="3555900" cy="49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sz="2000">
                <a:solidFill>
                  <a:srgbClr val="002E75"/>
                </a:solidFill>
                <a:latin typeface="Fira Sans ExtraBold"/>
                <a:ea typeface="Fira Sans ExtraBold"/>
                <a:cs typeface="Fira Sans ExtraBold"/>
                <a:sym typeface="Fira Sans ExtraBold"/>
              </a:rPr>
              <a:t>b. 	Detection:</a:t>
            </a:r>
            <a:endParaRPr sz="2000">
              <a:solidFill>
                <a:srgbClr val="002E75"/>
              </a:solidFill>
              <a:latin typeface="Fira Sans ExtraBold"/>
              <a:ea typeface="Fira Sans ExtraBold"/>
              <a:cs typeface="Fira Sans ExtraBold"/>
              <a:sym typeface="Fira Sans ExtraBold"/>
            </a:endParaRPr>
          </a:p>
          <a:p>
            <a:pPr indent="0" lvl="0" marL="0" marR="0" rtl="0" algn="l">
              <a:lnSpc>
                <a:spcPct val="115000"/>
              </a:lnSpc>
              <a:spcBef>
                <a:spcPts val="0"/>
              </a:spcBef>
              <a:spcAft>
                <a:spcPts val="0"/>
              </a:spcAft>
              <a:buNone/>
            </a:pPr>
            <a:r>
              <a:t/>
            </a:r>
            <a:endParaRPr sz="2000">
              <a:solidFill>
                <a:srgbClr val="002E75"/>
              </a:solidFill>
              <a:latin typeface="Fira Sans ExtraBold"/>
              <a:ea typeface="Fira Sans ExtraBold"/>
              <a:cs typeface="Fira Sans ExtraBold"/>
              <a:sym typeface="Fira Sans ExtraBold"/>
            </a:endParaRPr>
          </a:p>
        </p:txBody>
      </p:sp>
      <p:pic>
        <p:nvPicPr>
          <p:cNvPr id="225" name="Google Shape;225;p24"/>
          <p:cNvPicPr preferRelativeResize="0"/>
          <p:nvPr/>
        </p:nvPicPr>
        <p:blipFill>
          <a:blip r:embed="rId3">
            <a:alphaModFix/>
          </a:blip>
          <a:stretch>
            <a:fillRect/>
          </a:stretch>
        </p:blipFill>
        <p:spPr>
          <a:xfrm>
            <a:off x="2023988" y="1081950"/>
            <a:ext cx="5898229" cy="3822650"/>
          </a:xfrm>
          <a:prstGeom prst="rect">
            <a:avLst/>
          </a:prstGeom>
          <a:noFill/>
          <a:ln>
            <a:noFill/>
          </a:ln>
        </p:spPr>
      </p:pic>
      <p:sp>
        <p:nvSpPr>
          <p:cNvPr id="226" name="Google Shape;226;p24"/>
          <p:cNvSpPr txBox="1"/>
          <p:nvPr/>
        </p:nvSpPr>
        <p:spPr>
          <a:xfrm>
            <a:off x="7640400" y="75"/>
            <a:ext cx="1503600" cy="447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vi" sz="1300">
                <a:solidFill>
                  <a:schemeClr val="dk1"/>
                </a:solidFill>
                <a:latin typeface="Fira Sans ExtraBold"/>
                <a:ea typeface="Fira Sans ExtraBold"/>
                <a:cs typeface="Fira Sans ExtraBold"/>
                <a:sym typeface="Fira Sans ExtraBold"/>
              </a:rPr>
              <a:t>BT2</a:t>
            </a:r>
            <a:endParaRPr sz="1300">
              <a:solidFill>
                <a:schemeClr val="dk1"/>
              </a:solidFill>
              <a:latin typeface="Fira Sans ExtraBold"/>
              <a:ea typeface="Fira Sans ExtraBold"/>
              <a:cs typeface="Fira Sans ExtraBold"/>
              <a:sym typeface="Fira Sans Extra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5"/>
          <p:cNvSpPr/>
          <p:nvPr/>
        </p:nvSpPr>
        <p:spPr>
          <a:xfrm>
            <a:off x="0" y="75"/>
            <a:ext cx="715800" cy="5143500"/>
          </a:xfrm>
          <a:prstGeom prst="rect">
            <a:avLst/>
          </a:prstGeom>
          <a:solidFill>
            <a:srgbClr val="0B5394"/>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C5E8"/>
              </a:solidFill>
              <a:highlight>
                <a:srgbClr val="9FC5E8"/>
              </a:highlight>
            </a:endParaRPr>
          </a:p>
        </p:txBody>
      </p:sp>
      <p:sp>
        <p:nvSpPr>
          <p:cNvPr id="232" name="Google Shape;232;p25"/>
          <p:cNvSpPr txBox="1"/>
          <p:nvPr/>
        </p:nvSpPr>
        <p:spPr>
          <a:xfrm>
            <a:off x="738700" y="74350"/>
            <a:ext cx="3555900" cy="49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sz="2000">
                <a:solidFill>
                  <a:srgbClr val="002E75"/>
                </a:solidFill>
                <a:latin typeface="Fira Sans ExtraBold"/>
                <a:ea typeface="Fira Sans ExtraBold"/>
                <a:cs typeface="Fira Sans ExtraBold"/>
                <a:sym typeface="Fira Sans ExtraBold"/>
              </a:rPr>
              <a:t>3. Kết quả</a:t>
            </a:r>
            <a:endParaRPr sz="2000">
              <a:solidFill>
                <a:srgbClr val="002E75"/>
              </a:solidFill>
              <a:latin typeface="Fira Sans ExtraBold"/>
              <a:ea typeface="Fira Sans ExtraBold"/>
              <a:cs typeface="Fira Sans ExtraBold"/>
              <a:sym typeface="Fira Sans ExtraBold"/>
            </a:endParaRPr>
          </a:p>
        </p:txBody>
      </p:sp>
      <p:graphicFrame>
        <p:nvGraphicFramePr>
          <p:cNvPr id="233" name="Google Shape;233;p25"/>
          <p:cNvGraphicFramePr/>
          <p:nvPr/>
        </p:nvGraphicFramePr>
        <p:xfrm>
          <a:off x="985500" y="1246100"/>
          <a:ext cx="3000000" cy="3000000"/>
        </p:xfrm>
        <a:graphic>
          <a:graphicData uri="http://schemas.openxmlformats.org/drawingml/2006/table">
            <a:tbl>
              <a:tblPr>
                <a:noFill/>
                <a:tableStyleId>{D1177D9E-F55A-4D89-A059-87E38A1DDAB8}</a:tableStyleId>
              </a:tblPr>
              <a:tblGrid>
                <a:gridCol w="1105600"/>
                <a:gridCol w="1105600"/>
                <a:gridCol w="1105600"/>
              </a:tblGrid>
              <a:tr h="692400">
                <a:tc>
                  <a:txBody>
                    <a:bodyPr/>
                    <a:lstStyle/>
                    <a:p>
                      <a:pPr indent="0" lvl="0" marL="0" rtl="0" algn="ctr">
                        <a:spcBef>
                          <a:spcPts val="0"/>
                        </a:spcBef>
                        <a:spcAft>
                          <a:spcPts val="0"/>
                        </a:spcAft>
                        <a:buClr>
                          <a:schemeClr val="dk1"/>
                        </a:buClr>
                        <a:buSzPts val="1100"/>
                        <a:buFont typeface="Arial"/>
                        <a:buNone/>
                      </a:pPr>
                      <a:r>
                        <a:rPr b="1" lang="vi">
                          <a:solidFill>
                            <a:schemeClr val="dk1"/>
                          </a:solidFill>
                          <a:latin typeface="Fira Sans"/>
                          <a:ea typeface="Fira Sans"/>
                          <a:cs typeface="Fira Sans"/>
                          <a:sym typeface="Fira Sans"/>
                        </a:rPr>
                        <a:t>Class</a:t>
                      </a:r>
                      <a:endParaRPr b="1">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chemeClr val="dk1"/>
                        </a:buClr>
                        <a:buSzPts val="1100"/>
                        <a:buFont typeface="Arial"/>
                        <a:buNone/>
                      </a:pPr>
                      <a:r>
                        <a:rPr b="1" lang="vi">
                          <a:solidFill>
                            <a:schemeClr val="dk1"/>
                          </a:solidFill>
                          <a:latin typeface="Fira Sans"/>
                          <a:ea typeface="Fira Sans"/>
                          <a:cs typeface="Fira Sans"/>
                          <a:sym typeface="Fira Sans"/>
                        </a:rPr>
                        <a:t>Bike</a:t>
                      </a:r>
                      <a:endParaRPr b="1">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vi">
                          <a:solidFill>
                            <a:schemeClr val="dk1"/>
                          </a:solidFill>
                          <a:latin typeface="Fira Sans"/>
                          <a:ea typeface="Fira Sans"/>
                          <a:cs typeface="Fira Sans"/>
                          <a:sym typeface="Fira Sans"/>
                        </a:rPr>
                        <a:t>Car</a:t>
                      </a:r>
                      <a:endParaRPr b="1">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r>
              <a:tr h="672225">
                <a:tc>
                  <a:txBody>
                    <a:bodyPr/>
                    <a:lstStyle/>
                    <a:p>
                      <a:pPr indent="0" lvl="0" marL="0" rtl="0" algn="ctr">
                        <a:spcBef>
                          <a:spcPts val="0"/>
                        </a:spcBef>
                        <a:spcAft>
                          <a:spcPts val="0"/>
                        </a:spcAft>
                        <a:buNone/>
                      </a:pPr>
                      <a:r>
                        <a:rPr b="1" lang="vi">
                          <a:solidFill>
                            <a:schemeClr val="dk1"/>
                          </a:solidFill>
                          <a:latin typeface="Fira Sans"/>
                          <a:ea typeface="Fira Sans"/>
                          <a:cs typeface="Fira Sans"/>
                          <a:sym typeface="Fira Sans"/>
                        </a:rPr>
                        <a:t>Accuracy</a:t>
                      </a:r>
                      <a:endParaRPr b="1">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gridSpan="2">
                  <a:txBody>
                    <a:bodyPr/>
                    <a:lstStyle/>
                    <a:p>
                      <a:pPr indent="0" lvl="0" marL="0" rtl="0" algn="ctr">
                        <a:spcBef>
                          <a:spcPts val="0"/>
                        </a:spcBef>
                        <a:spcAft>
                          <a:spcPts val="0"/>
                        </a:spcAft>
                        <a:buNone/>
                      </a:pPr>
                      <a:r>
                        <a:rPr lang="vi">
                          <a:latin typeface="Fira Sans"/>
                          <a:ea typeface="Fira Sans"/>
                          <a:cs typeface="Fira Sans"/>
                          <a:sym typeface="Fira Sans"/>
                        </a:rPr>
                        <a:t>0.96</a:t>
                      </a:r>
                      <a:endParaRPr>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r>
              <a:tr h="672225">
                <a:tc>
                  <a:txBody>
                    <a:bodyPr/>
                    <a:lstStyle/>
                    <a:p>
                      <a:pPr indent="0" lvl="0" marL="0" rtl="0" algn="ctr">
                        <a:spcBef>
                          <a:spcPts val="0"/>
                        </a:spcBef>
                        <a:spcAft>
                          <a:spcPts val="0"/>
                        </a:spcAft>
                        <a:buClr>
                          <a:schemeClr val="dk1"/>
                        </a:buClr>
                        <a:buSzPts val="1100"/>
                        <a:buFont typeface="Arial"/>
                        <a:buNone/>
                      </a:pPr>
                      <a:r>
                        <a:rPr b="1" lang="vi">
                          <a:solidFill>
                            <a:schemeClr val="dk1"/>
                          </a:solidFill>
                          <a:latin typeface="Fira Sans"/>
                          <a:ea typeface="Fira Sans"/>
                          <a:cs typeface="Fira Sans"/>
                          <a:sym typeface="Fira Sans"/>
                        </a:rPr>
                        <a:t>Precision</a:t>
                      </a:r>
                      <a:endParaRPr b="1">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vi">
                          <a:latin typeface="Fira Sans"/>
                          <a:ea typeface="Fira Sans"/>
                          <a:cs typeface="Fira Sans"/>
                          <a:sym typeface="Fira Sans"/>
                        </a:rPr>
                        <a:t>0.94</a:t>
                      </a:r>
                      <a:endParaRPr>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vi">
                          <a:latin typeface="Fira Sans"/>
                          <a:ea typeface="Fira Sans"/>
                          <a:cs typeface="Fira Sans"/>
                          <a:sym typeface="Fira Sans"/>
                        </a:rPr>
                        <a:t>0.98</a:t>
                      </a:r>
                      <a:endParaRPr>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31925">
                <a:tc>
                  <a:txBody>
                    <a:bodyPr/>
                    <a:lstStyle/>
                    <a:p>
                      <a:pPr indent="0" lvl="0" marL="0" rtl="0" algn="ctr">
                        <a:spcBef>
                          <a:spcPts val="0"/>
                        </a:spcBef>
                        <a:spcAft>
                          <a:spcPts val="0"/>
                        </a:spcAft>
                        <a:buNone/>
                      </a:pPr>
                      <a:r>
                        <a:rPr b="1" lang="vi">
                          <a:solidFill>
                            <a:schemeClr val="dk1"/>
                          </a:solidFill>
                          <a:latin typeface="Fira Sans"/>
                          <a:ea typeface="Fira Sans"/>
                          <a:cs typeface="Fira Sans"/>
                          <a:sym typeface="Fira Sans"/>
                        </a:rPr>
                        <a:t>Recall</a:t>
                      </a:r>
                      <a:endParaRPr>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vi">
                          <a:latin typeface="Fira Sans"/>
                          <a:ea typeface="Fira Sans"/>
                          <a:cs typeface="Fira Sans"/>
                          <a:sym typeface="Fira Sans"/>
                        </a:rPr>
                        <a:t>0.98</a:t>
                      </a:r>
                      <a:endParaRPr>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vi">
                          <a:latin typeface="Fira Sans"/>
                          <a:ea typeface="Fira Sans"/>
                          <a:cs typeface="Fira Sans"/>
                          <a:sym typeface="Fira Sans"/>
                        </a:rPr>
                        <a:t>0.93</a:t>
                      </a:r>
                      <a:endParaRPr>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16000">
                <a:tc>
                  <a:txBody>
                    <a:bodyPr/>
                    <a:lstStyle/>
                    <a:p>
                      <a:pPr indent="0" lvl="0" marL="0" rtl="0" algn="ctr">
                        <a:spcBef>
                          <a:spcPts val="0"/>
                        </a:spcBef>
                        <a:spcAft>
                          <a:spcPts val="0"/>
                        </a:spcAft>
                        <a:buNone/>
                      </a:pPr>
                      <a:r>
                        <a:rPr b="1" lang="vi">
                          <a:solidFill>
                            <a:schemeClr val="dk1"/>
                          </a:solidFill>
                          <a:latin typeface="Fira Sans"/>
                          <a:ea typeface="Fira Sans"/>
                          <a:cs typeface="Fira Sans"/>
                          <a:sym typeface="Fira Sans"/>
                        </a:rPr>
                        <a:t>F1-score</a:t>
                      </a:r>
                      <a:endParaRPr b="1">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vi">
                          <a:latin typeface="Fira Sans"/>
                          <a:ea typeface="Fira Sans"/>
                          <a:cs typeface="Fira Sans"/>
                          <a:sym typeface="Fira Sans"/>
                        </a:rPr>
                        <a:t>0.96</a:t>
                      </a:r>
                      <a:endParaRPr>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vi">
                          <a:latin typeface="Fira Sans"/>
                          <a:ea typeface="Fira Sans"/>
                          <a:cs typeface="Fira Sans"/>
                          <a:sym typeface="Fira Sans"/>
                        </a:rPr>
                        <a:t>0.96</a:t>
                      </a:r>
                      <a:endParaRPr>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234" name="Google Shape;234;p25"/>
          <p:cNvSpPr txBox="1"/>
          <p:nvPr/>
        </p:nvSpPr>
        <p:spPr>
          <a:xfrm>
            <a:off x="8624100" y="4743300"/>
            <a:ext cx="5199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i="1" lang="vi">
                <a:latin typeface="Fira Sans"/>
                <a:ea typeface="Fira Sans"/>
                <a:cs typeface="Fira Sans"/>
                <a:sym typeface="Fira Sans"/>
              </a:rPr>
              <a:t>13</a:t>
            </a:r>
            <a:endParaRPr>
              <a:solidFill>
                <a:srgbClr val="000000"/>
              </a:solidFill>
              <a:latin typeface="Fira Sans"/>
              <a:ea typeface="Fira Sans"/>
              <a:cs typeface="Fira Sans"/>
              <a:sym typeface="Fira Sans"/>
            </a:endParaRPr>
          </a:p>
        </p:txBody>
      </p:sp>
      <p:graphicFrame>
        <p:nvGraphicFramePr>
          <p:cNvPr id="235" name="Google Shape;235;p25"/>
          <p:cNvGraphicFramePr/>
          <p:nvPr/>
        </p:nvGraphicFramePr>
        <p:xfrm>
          <a:off x="4922125" y="1246100"/>
          <a:ext cx="3000000" cy="3000000"/>
        </p:xfrm>
        <a:graphic>
          <a:graphicData uri="http://schemas.openxmlformats.org/drawingml/2006/table">
            <a:tbl>
              <a:tblPr>
                <a:noFill/>
                <a:tableStyleId>{D1177D9E-F55A-4D89-A059-87E38A1DDAB8}</a:tableStyleId>
              </a:tblPr>
              <a:tblGrid>
                <a:gridCol w="1105600"/>
                <a:gridCol w="1105600"/>
                <a:gridCol w="1105600"/>
              </a:tblGrid>
              <a:tr h="692400">
                <a:tc>
                  <a:txBody>
                    <a:bodyPr/>
                    <a:lstStyle/>
                    <a:p>
                      <a:pPr indent="0" lvl="0" marL="0" rtl="0" algn="ctr">
                        <a:spcBef>
                          <a:spcPts val="0"/>
                        </a:spcBef>
                        <a:spcAft>
                          <a:spcPts val="0"/>
                        </a:spcAft>
                        <a:buClr>
                          <a:schemeClr val="dk1"/>
                        </a:buClr>
                        <a:buSzPts val="1100"/>
                        <a:buFont typeface="Arial"/>
                        <a:buNone/>
                      </a:pPr>
                      <a:r>
                        <a:rPr b="1" lang="vi">
                          <a:solidFill>
                            <a:schemeClr val="dk1"/>
                          </a:solidFill>
                          <a:latin typeface="Fira Sans"/>
                          <a:ea typeface="Fira Sans"/>
                          <a:cs typeface="Fira Sans"/>
                          <a:sym typeface="Fira Sans"/>
                        </a:rPr>
                        <a:t>Class</a:t>
                      </a:r>
                      <a:endParaRPr b="1">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chemeClr val="dk1"/>
                        </a:buClr>
                        <a:buSzPts val="1100"/>
                        <a:buFont typeface="Arial"/>
                        <a:buNone/>
                      </a:pPr>
                      <a:r>
                        <a:rPr b="1" lang="vi">
                          <a:solidFill>
                            <a:schemeClr val="dk1"/>
                          </a:solidFill>
                          <a:latin typeface="Fira Sans"/>
                          <a:ea typeface="Fira Sans"/>
                          <a:cs typeface="Fira Sans"/>
                          <a:sym typeface="Fira Sans"/>
                        </a:rPr>
                        <a:t>Bike</a:t>
                      </a:r>
                      <a:endParaRPr b="1">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vi">
                          <a:solidFill>
                            <a:schemeClr val="dk1"/>
                          </a:solidFill>
                          <a:latin typeface="Fira Sans"/>
                          <a:ea typeface="Fira Sans"/>
                          <a:cs typeface="Fira Sans"/>
                          <a:sym typeface="Fira Sans"/>
                        </a:rPr>
                        <a:t>Car</a:t>
                      </a:r>
                      <a:endParaRPr b="1">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r>
              <a:tr h="672225">
                <a:tc>
                  <a:txBody>
                    <a:bodyPr/>
                    <a:lstStyle/>
                    <a:p>
                      <a:pPr indent="0" lvl="0" marL="0" rtl="0" algn="ctr">
                        <a:spcBef>
                          <a:spcPts val="0"/>
                        </a:spcBef>
                        <a:spcAft>
                          <a:spcPts val="0"/>
                        </a:spcAft>
                        <a:buNone/>
                      </a:pPr>
                      <a:r>
                        <a:rPr b="1" lang="vi">
                          <a:solidFill>
                            <a:schemeClr val="dk1"/>
                          </a:solidFill>
                          <a:latin typeface="Fira Sans"/>
                          <a:ea typeface="Fira Sans"/>
                          <a:cs typeface="Fira Sans"/>
                          <a:sym typeface="Fira Sans"/>
                        </a:rPr>
                        <a:t>Accuracy</a:t>
                      </a:r>
                      <a:endParaRPr b="1">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gridSpan="2">
                  <a:txBody>
                    <a:bodyPr/>
                    <a:lstStyle/>
                    <a:p>
                      <a:pPr indent="0" lvl="0" marL="0" rtl="0" algn="ctr">
                        <a:spcBef>
                          <a:spcPts val="0"/>
                        </a:spcBef>
                        <a:spcAft>
                          <a:spcPts val="0"/>
                        </a:spcAft>
                        <a:buNone/>
                      </a:pPr>
                      <a:r>
                        <a:rPr lang="vi">
                          <a:latin typeface="Fira Sans"/>
                          <a:ea typeface="Fira Sans"/>
                          <a:cs typeface="Fira Sans"/>
                          <a:sym typeface="Fira Sans"/>
                        </a:rPr>
                        <a:t>0.89      </a:t>
                      </a:r>
                      <a:endParaRPr>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r>
              <a:tr h="672225">
                <a:tc>
                  <a:txBody>
                    <a:bodyPr/>
                    <a:lstStyle/>
                    <a:p>
                      <a:pPr indent="0" lvl="0" marL="0" rtl="0" algn="ctr">
                        <a:spcBef>
                          <a:spcPts val="0"/>
                        </a:spcBef>
                        <a:spcAft>
                          <a:spcPts val="0"/>
                        </a:spcAft>
                        <a:buClr>
                          <a:schemeClr val="dk1"/>
                        </a:buClr>
                        <a:buSzPts val="1100"/>
                        <a:buFont typeface="Arial"/>
                        <a:buNone/>
                      </a:pPr>
                      <a:r>
                        <a:rPr b="1" lang="vi">
                          <a:solidFill>
                            <a:schemeClr val="dk1"/>
                          </a:solidFill>
                          <a:latin typeface="Fira Sans"/>
                          <a:ea typeface="Fira Sans"/>
                          <a:cs typeface="Fira Sans"/>
                          <a:sym typeface="Fira Sans"/>
                        </a:rPr>
                        <a:t>Precision</a:t>
                      </a:r>
                      <a:endParaRPr b="1">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vi">
                          <a:latin typeface="Fira Sans"/>
                          <a:ea typeface="Fira Sans"/>
                          <a:cs typeface="Fira Sans"/>
                          <a:sym typeface="Fira Sans"/>
                        </a:rPr>
                        <a:t>0.89                 </a:t>
                      </a:r>
                      <a:endParaRPr>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vi">
                          <a:latin typeface="Fira Sans"/>
                          <a:ea typeface="Fira Sans"/>
                          <a:cs typeface="Fira Sans"/>
                          <a:sym typeface="Fira Sans"/>
                        </a:rPr>
                        <a:t>0.90           </a:t>
                      </a:r>
                      <a:endParaRPr>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31925">
                <a:tc>
                  <a:txBody>
                    <a:bodyPr/>
                    <a:lstStyle/>
                    <a:p>
                      <a:pPr indent="0" lvl="0" marL="0" rtl="0" algn="ctr">
                        <a:spcBef>
                          <a:spcPts val="0"/>
                        </a:spcBef>
                        <a:spcAft>
                          <a:spcPts val="0"/>
                        </a:spcAft>
                        <a:buNone/>
                      </a:pPr>
                      <a:r>
                        <a:rPr b="1" lang="vi">
                          <a:solidFill>
                            <a:schemeClr val="dk1"/>
                          </a:solidFill>
                          <a:latin typeface="Fira Sans"/>
                          <a:ea typeface="Fira Sans"/>
                          <a:cs typeface="Fira Sans"/>
                          <a:sym typeface="Fira Sans"/>
                        </a:rPr>
                        <a:t>Recall</a:t>
                      </a:r>
                      <a:endParaRPr>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chemeClr val="dk1"/>
                        </a:buClr>
                        <a:buSzPts val="1100"/>
                        <a:buFont typeface="Arial"/>
                        <a:buNone/>
                      </a:pPr>
                      <a:r>
                        <a:rPr lang="vi">
                          <a:solidFill>
                            <a:schemeClr val="dk1"/>
                          </a:solidFill>
                          <a:latin typeface="Fira Sans"/>
                          <a:ea typeface="Fira Sans"/>
                          <a:cs typeface="Fira Sans"/>
                          <a:sym typeface="Fira Sans"/>
                        </a:rPr>
                        <a:t>0.90</a:t>
                      </a:r>
                      <a:endParaRPr>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vi">
                          <a:solidFill>
                            <a:schemeClr val="dk1"/>
                          </a:solidFill>
                          <a:latin typeface="Fira Sans"/>
                          <a:ea typeface="Fira Sans"/>
                          <a:cs typeface="Fira Sans"/>
                          <a:sym typeface="Fira Sans"/>
                        </a:rPr>
                        <a:t>0.88 </a:t>
                      </a:r>
                      <a:endParaRPr>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16000">
                <a:tc>
                  <a:txBody>
                    <a:bodyPr/>
                    <a:lstStyle/>
                    <a:p>
                      <a:pPr indent="0" lvl="0" marL="0" rtl="0" algn="ctr">
                        <a:spcBef>
                          <a:spcPts val="0"/>
                        </a:spcBef>
                        <a:spcAft>
                          <a:spcPts val="0"/>
                        </a:spcAft>
                        <a:buNone/>
                      </a:pPr>
                      <a:r>
                        <a:rPr b="1" lang="vi">
                          <a:solidFill>
                            <a:schemeClr val="dk1"/>
                          </a:solidFill>
                          <a:latin typeface="Fira Sans"/>
                          <a:ea typeface="Fira Sans"/>
                          <a:cs typeface="Fira Sans"/>
                          <a:sym typeface="Fira Sans"/>
                        </a:rPr>
                        <a:t>F1-score</a:t>
                      </a:r>
                      <a:endParaRPr b="1">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chemeClr val="dk1"/>
                        </a:buClr>
                        <a:buSzPts val="1100"/>
                        <a:buFont typeface="Arial"/>
                        <a:buNone/>
                      </a:pPr>
                      <a:r>
                        <a:rPr lang="vi">
                          <a:solidFill>
                            <a:schemeClr val="dk1"/>
                          </a:solidFill>
                          <a:latin typeface="Fira Sans"/>
                          <a:ea typeface="Fira Sans"/>
                          <a:cs typeface="Fira Sans"/>
                          <a:sym typeface="Fira Sans"/>
                        </a:rPr>
                        <a:t>0.89 </a:t>
                      </a:r>
                      <a:endParaRPr>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vi">
                          <a:solidFill>
                            <a:schemeClr val="dk1"/>
                          </a:solidFill>
                          <a:latin typeface="Fira Sans"/>
                          <a:ea typeface="Fira Sans"/>
                          <a:cs typeface="Fira Sans"/>
                          <a:sym typeface="Fira Sans"/>
                        </a:rPr>
                        <a:t>0.89</a:t>
                      </a:r>
                      <a:endParaRPr>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236" name="Google Shape;236;p25"/>
          <p:cNvSpPr txBox="1"/>
          <p:nvPr/>
        </p:nvSpPr>
        <p:spPr>
          <a:xfrm>
            <a:off x="985500" y="566950"/>
            <a:ext cx="1105500" cy="49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sz="2000">
                <a:solidFill>
                  <a:srgbClr val="002E75"/>
                </a:solidFill>
                <a:latin typeface="Fira Sans ExtraBold"/>
                <a:ea typeface="Fira Sans ExtraBold"/>
                <a:cs typeface="Fira Sans ExtraBold"/>
                <a:sym typeface="Fira Sans ExtraBold"/>
              </a:rPr>
              <a:t>a. </a:t>
            </a:r>
            <a:endParaRPr sz="2000">
              <a:solidFill>
                <a:srgbClr val="002E75"/>
              </a:solidFill>
              <a:latin typeface="Fira Sans ExtraBold"/>
              <a:ea typeface="Fira Sans ExtraBold"/>
              <a:cs typeface="Fira Sans ExtraBold"/>
              <a:sym typeface="Fira Sans ExtraBold"/>
            </a:endParaRPr>
          </a:p>
        </p:txBody>
      </p:sp>
      <p:sp>
        <p:nvSpPr>
          <p:cNvPr id="237" name="Google Shape;237;p25"/>
          <p:cNvSpPr txBox="1"/>
          <p:nvPr/>
        </p:nvSpPr>
        <p:spPr>
          <a:xfrm>
            <a:off x="4922125" y="566950"/>
            <a:ext cx="1105500" cy="49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sz="2000">
                <a:solidFill>
                  <a:srgbClr val="002E75"/>
                </a:solidFill>
                <a:latin typeface="Fira Sans ExtraBold"/>
                <a:ea typeface="Fira Sans ExtraBold"/>
                <a:cs typeface="Fira Sans ExtraBold"/>
                <a:sym typeface="Fira Sans ExtraBold"/>
              </a:rPr>
              <a:t>b. </a:t>
            </a:r>
            <a:r>
              <a:rPr lang="vi" sz="2000">
                <a:solidFill>
                  <a:srgbClr val="002E75"/>
                </a:solidFill>
                <a:latin typeface="Fira Sans ExtraBold"/>
                <a:ea typeface="Fira Sans ExtraBold"/>
                <a:cs typeface="Fira Sans ExtraBold"/>
                <a:sym typeface="Fira Sans ExtraBold"/>
              </a:rPr>
              <a:t> </a:t>
            </a:r>
            <a:endParaRPr sz="2000">
              <a:solidFill>
                <a:srgbClr val="002E75"/>
              </a:solidFill>
              <a:latin typeface="Fira Sans ExtraBold"/>
              <a:ea typeface="Fira Sans ExtraBold"/>
              <a:cs typeface="Fira Sans ExtraBold"/>
              <a:sym typeface="Fira Sans ExtraBold"/>
            </a:endParaRPr>
          </a:p>
        </p:txBody>
      </p:sp>
      <p:sp>
        <p:nvSpPr>
          <p:cNvPr id="238" name="Google Shape;238;p25"/>
          <p:cNvSpPr txBox="1"/>
          <p:nvPr/>
        </p:nvSpPr>
        <p:spPr>
          <a:xfrm>
            <a:off x="7640400" y="75"/>
            <a:ext cx="1503600" cy="447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vi" sz="1300">
                <a:solidFill>
                  <a:schemeClr val="dk1"/>
                </a:solidFill>
                <a:latin typeface="Fira Sans ExtraBold"/>
                <a:ea typeface="Fira Sans ExtraBold"/>
                <a:cs typeface="Fira Sans ExtraBold"/>
                <a:sym typeface="Fira Sans ExtraBold"/>
              </a:rPr>
              <a:t>BT2</a:t>
            </a:r>
            <a:endParaRPr sz="1300">
              <a:solidFill>
                <a:schemeClr val="dk1"/>
              </a:solidFill>
              <a:latin typeface="Fira Sans ExtraBold"/>
              <a:ea typeface="Fira Sans ExtraBold"/>
              <a:cs typeface="Fira Sans ExtraBold"/>
              <a:sym typeface="Fira Sans ExtraBo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6"/>
          <p:cNvSpPr/>
          <p:nvPr/>
        </p:nvSpPr>
        <p:spPr>
          <a:xfrm>
            <a:off x="0" y="75"/>
            <a:ext cx="715800" cy="5143500"/>
          </a:xfrm>
          <a:prstGeom prst="rect">
            <a:avLst/>
          </a:prstGeom>
          <a:solidFill>
            <a:srgbClr val="0B5394"/>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C5E8"/>
              </a:solidFill>
              <a:highlight>
                <a:srgbClr val="9FC5E8"/>
              </a:highlight>
            </a:endParaRPr>
          </a:p>
        </p:txBody>
      </p:sp>
      <p:sp>
        <p:nvSpPr>
          <p:cNvPr id="244" name="Google Shape;244;p26"/>
          <p:cNvSpPr txBox="1"/>
          <p:nvPr/>
        </p:nvSpPr>
        <p:spPr>
          <a:xfrm>
            <a:off x="738700" y="74350"/>
            <a:ext cx="3555900" cy="49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sz="2000">
                <a:solidFill>
                  <a:srgbClr val="002E75"/>
                </a:solidFill>
                <a:latin typeface="Fira Sans ExtraBold"/>
                <a:ea typeface="Fira Sans ExtraBold"/>
                <a:cs typeface="Fira Sans ExtraBold"/>
                <a:sym typeface="Fira Sans ExtraBold"/>
              </a:rPr>
              <a:t>3. Kết quả</a:t>
            </a:r>
            <a:endParaRPr sz="2000">
              <a:solidFill>
                <a:srgbClr val="002E75"/>
              </a:solidFill>
              <a:latin typeface="Fira Sans ExtraBold"/>
              <a:ea typeface="Fira Sans ExtraBold"/>
              <a:cs typeface="Fira Sans ExtraBold"/>
              <a:sym typeface="Fira Sans ExtraBold"/>
            </a:endParaRPr>
          </a:p>
        </p:txBody>
      </p:sp>
      <p:sp>
        <p:nvSpPr>
          <p:cNvPr id="245" name="Google Shape;245;p26"/>
          <p:cNvSpPr txBox="1"/>
          <p:nvPr/>
        </p:nvSpPr>
        <p:spPr>
          <a:xfrm>
            <a:off x="8624100" y="4743300"/>
            <a:ext cx="5199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i="1" lang="vi">
                <a:latin typeface="Fira Sans"/>
                <a:ea typeface="Fira Sans"/>
                <a:cs typeface="Fira Sans"/>
                <a:sym typeface="Fira Sans"/>
              </a:rPr>
              <a:t>14</a:t>
            </a:r>
            <a:endParaRPr>
              <a:solidFill>
                <a:srgbClr val="000000"/>
              </a:solidFill>
              <a:latin typeface="Fira Sans"/>
              <a:ea typeface="Fira Sans"/>
              <a:cs typeface="Fira Sans"/>
              <a:sym typeface="Fira Sans"/>
            </a:endParaRPr>
          </a:p>
        </p:txBody>
      </p:sp>
      <p:sp>
        <p:nvSpPr>
          <p:cNvPr id="246" name="Google Shape;246;p26"/>
          <p:cNvSpPr txBox="1"/>
          <p:nvPr/>
        </p:nvSpPr>
        <p:spPr>
          <a:xfrm>
            <a:off x="985500" y="566950"/>
            <a:ext cx="1105500" cy="49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sz="2000">
                <a:solidFill>
                  <a:srgbClr val="002E75"/>
                </a:solidFill>
                <a:latin typeface="Fira Sans ExtraBold"/>
                <a:ea typeface="Fira Sans ExtraBold"/>
                <a:cs typeface="Fira Sans ExtraBold"/>
                <a:sym typeface="Fira Sans ExtraBold"/>
              </a:rPr>
              <a:t>a. </a:t>
            </a:r>
            <a:endParaRPr sz="2000">
              <a:solidFill>
                <a:srgbClr val="002E75"/>
              </a:solidFill>
              <a:latin typeface="Fira Sans ExtraBold"/>
              <a:ea typeface="Fira Sans ExtraBold"/>
              <a:cs typeface="Fira Sans ExtraBold"/>
              <a:sym typeface="Fira Sans ExtraBold"/>
            </a:endParaRPr>
          </a:p>
        </p:txBody>
      </p:sp>
      <p:sp>
        <p:nvSpPr>
          <p:cNvPr id="247" name="Google Shape;247;p26"/>
          <p:cNvSpPr txBox="1"/>
          <p:nvPr/>
        </p:nvSpPr>
        <p:spPr>
          <a:xfrm>
            <a:off x="4922125" y="566950"/>
            <a:ext cx="1105500" cy="49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sz="2000">
                <a:solidFill>
                  <a:srgbClr val="002E75"/>
                </a:solidFill>
                <a:latin typeface="Fira Sans ExtraBold"/>
                <a:ea typeface="Fira Sans ExtraBold"/>
                <a:cs typeface="Fira Sans ExtraBold"/>
                <a:sym typeface="Fira Sans ExtraBold"/>
              </a:rPr>
              <a:t>b.  </a:t>
            </a:r>
            <a:endParaRPr sz="2000">
              <a:solidFill>
                <a:srgbClr val="002E75"/>
              </a:solidFill>
              <a:latin typeface="Fira Sans ExtraBold"/>
              <a:ea typeface="Fira Sans ExtraBold"/>
              <a:cs typeface="Fira Sans ExtraBold"/>
              <a:sym typeface="Fira Sans ExtraBold"/>
            </a:endParaRPr>
          </a:p>
        </p:txBody>
      </p:sp>
      <p:pic>
        <p:nvPicPr>
          <p:cNvPr id="248" name="Google Shape;248;p26"/>
          <p:cNvPicPr preferRelativeResize="0"/>
          <p:nvPr/>
        </p:nvPicPr>
        <p:blipFill>
          <a:blip r:embed="rId3">
            <a:alphaModFix/>
          </a:blip>
          <a:stretch>
            <a:fillRect/>
          </a:stretch>
        </p:blipFill>
        <p:spPr>
          <a:xfrm>
            <a:off x="824725" y="1222825"/>
            <a:ext cx="3901525" cy="3307415"/>
          </a:xfrm>
          <a:prstGeom prst="rect">
            <a:avLst/>
          </a:prstGeom>
          <a:noFill/>
          <a:ln>
            <a:noFill/>
          </a:ln>
        </p:spPr>
      </p:pic>
      <p:pic>
        <p:nvPicPr>
          <p:cNvPr id="249" name="Google Shape;249;p26"/>
          <p:cNvPicPr preferRelativeResize="0"/>
          <p:nvPr/>
        </p:nvPicPr>
        <p:blipFill>
          <a:blip r:embed="rId4">
            <a:alphaModFix/>
          </a:blip>
          <a:stretch>
            <a:fillRect/>
          </a:stretch>
        </p:blipFill>
        <p:spPr>
          <a:xfrm>
            <a:off x="4878650" y="1211950"/>
            <a:ext cx="3953434" cy="3378950"/>
          </a:xfrm>
          <a:prstGeom prst="rect">
            <a:avLst/>
          </a:prstGeom>
          <a:noFill/>
          <a:ln>
            <a:noFill/>
          </a:ln>
        </p:spPr>
      </p:pic>
      <p:sp>
        <p:nvSpPr>
          <p:cNvPr id="250" name="Google Shape;250;p26"/>
          <p:cNvSpPr txBox="1"/>
          <p:nvPr/>
        </p:nvSpPr>
        <p:spPr>
          <a:xfrm>
            <a:off x="7640400" y="75"/>
            <a:ext cx="1503600" cy="447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vi" sz="1300">
                <a:solidFill>
                  <a:schemeClr val="dk1"/>
                </a:solidFill>
                <a:latin typeface="Fira Sans ExtraBold"/>
                <a:ea typeface="Fira Sans ExtraBold"/>
                <a:cs typeface="Fira Sans ExtraBold"/>
                <a:sym typeface="Fira Sans ExtraBold"/>
              </a:rPr>
              <a:t>BT2</a:t>
            </a:r>
            <a:endParaRPr sz="1300">
              <a:solidFill>
                <a:schemeClr val="dk1"/>
              </a:solidFill>
              <a:latin typeface="Fira Sans ExtraBold"/>
              <a:ea typeface="Fira Sans ExtraBold"/>
              <a:cs typeface="Fira Sans ExtraBold"/>
              <a:sym typeface="Fira Sans ExtraBo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7"/>
          <p:cNvSpPr/>
          <p:nvPr/>
        </p:nvSpPr>
        <p:spPr>
          <a:xfrm>
            <a:off x="0" y="75"/>
            <a:ext cx="715800" cy="5143500"/>
          </a:xfrm>
          <a:prstGeom prst="rect">
            <a:avLst/>
          </a:prstGeom>
          <a:solidFill>
            <a:srgbClr val="0B5394"/>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C5E8"/>
              </a:solidFill>
              <a:highlight>
                <a:srgbClr val="9FC5E8"/>
              </a:highlight>
            </a:endParaRPr>
          </a:p>
        </p:txBody>
      </p:sp>
      <p:sp>
        <p:nvSpPr>
          <p:cNvPr id="256" name="Google Shape;256;p27"/>
          <p:cNvSpPr txBox="1"/>
          <p:nvPr/>
        </p:nvSpPr>
        <p:spPr>
          <a:xfrm>
            <a:off x="3722300" y="1837050"/>
            <a:ext cx="2199600" cy="734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vi" sz="3200">
                <a:solidFill>
                  <a:srgbClr val="002E75"/>
                </a:solidFill>
                <a:latin typeface="Fira Sans ExtraBold"/>
                <a:ea typeface="Fira Sans ExtraBold"/>
                <a:cs typeface="Fira Sans ExtraBold"/>
                <a:sym typeface="Fira Sans ExtraBold"/>
              </a:rPr>
              <a:t>Bài tập 3</a:t>
            </a:r>
            <a:endParaRPr sz="3200">
              <a:solidFill>
                <a:srgbClr val="002E75"/>
              </a:solidFill>
              <a:latin typeface="Fira Sans ExtraBold"/>
              <a:ea typeface="Fira Sans ExtraBold"/>
              <a:cs typeface="Fira Sans ExtraBold"/>
              <a:sym typeface="Fira Sans ExtraBold"/>
            </a:endParaRPr>
          </a:p>
        </p:txBody>
      </p:sp>
      <p:sp>
        <p:nvSpPr>
          <p:cNvPr id="257" name="Google Shape;257;p27"/>
          <p:cNvSpPr txBox="1"/>
          <p:nvPr/>
        </p:nvSpPr>
        <p:spPr>
          <a:xfrm>
            <a:off x="8624100" y="4743300"/>
            <a:ext cx="5199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i="1" lang="vi">
                <a:latin typeface="Fira Sans"/>
                <a:ea typeface="Fira Sans"/>
                <a:cs typeface="Fira Sans"/>
                <a:sym typeface="Fira Sans"/>
              </a:rPr>
              <a:t>15</a:t>
            </a:r>
            <a:endParaRPr>
              <a:solidFill>
                <a:srgbClr val="000000"/>
              </a:solidFill>
              <a:latin typeface="Fira Sans"/>
              <a:ea typeface="Fira Sans"/>
              <a:cs typeface="Fira Sans"/>
              <a:sym typeface="Fira Sans"/>
            </a:endParaRPr>
          </a:p>
        </p:txBody>
      </p:sp>
      <p:sp>
        <p:nvSpPr>
          <p:cNvPr id="258" name="Google Shape;258;p27"/>
          <p:cNvSpPr txBox="1"/>
          <p:nvPr/>
        </p:nvSpPr>
        <p:spPr>
          <a:xfrm>
            <a:off x="2017850" y="2571750"/>
            <a:ext cx="5608500" cy="79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vi" sz="2000">
                <a:solidFill>
                  <a:srgbClr val="002E75"/>
                </a:solidFill>
                <a:latin typeface="Fira Sans ExtraBold"/>
                <a:ea typeface="Fira Sans ExtraBold"/>
                <a:cs typeface="Fira Sans ExtraBold"/>
                <a:sym typeface="Fira Sans ExtraBold"/>
              </a:rPr>
              <a:t>Mobile</a:t>
            </a:r>
            <a:r>
              <a:rPr lang="vi" sz="2000">
                <a:solidFill>
                  <a:srgbClr val="002E75"/>
                </a:solidFill>
                <a:latin typeface="Fira Sans ExtraBold"/>
                <a:ea typeface="Fira Sans ExtraBold"/>
                <a:cs typeface="Fira Sans ExtraBold"/>
                <a:sym typeface="Fira Sans ExtraBold"/>
              </a:rPr>
              <a:t> AlexNet</a:t>
            </a:r>
            <a:endParaRPr sz="2100">
              <a:solidFill>
                <a:srgbClr val="002E75"/>
              </a:solidFill>
              <a:latin typeface="Fira Sans ExtraBold"/>
              <a:ea typeface="Fira Sans ExtraBold"/>
              <a:cs typeface="Fira Sans ExtraBold"/>
              <a:sym typeface="Fira Sans ExtraBo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8"/>
          <p:cNvSpPr/>
          <p:nvPr/>
        </p:nvSpPr>
        <p:spPr>
          <a:xfrm>
            <a:off x="0" y="75"/>
            <a:ext cx="715800" cy="5143500"/>
          </a:xfrm>
          <a:prstGeom prst="rect">
            <a:avLst/>
          </a:prstGeom>
          <a:solidFill>
            <a:srgbClr val="0B5394"/>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C5E8"/>
              </a:solidFill>
              <a:highlight>
                <a:srgbClr val="9FC5E8"/>
              </a:highlight>
            </a:endParaRPr>
          </a:p>
        </p:txBody>
      </p:sp>
      <p:sp>
        <p:nvSpPr>
          <p:cNvPr id="264" name="Google Shape;264;p28"/>
          <p:cNvSpPr txBox="1"/>
          <p:nvPr/>
        </p:nvSpPr>
        <p:spPr>
          <a:xfrm>
            <a:off x="738700" y="74350"/>
            <a:ext cx="3555900" cy="49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sz="2000">
                <a:solidFill>
                  <a:srgbClr val="002E75"/>
                </a:solidFill>
                <a:latin typeface="Fira Sans ExtraBold"/>
                <a:ea typeface="Fira Sans ExtraBold"/>
                <a:cs typeface="Fira Sans ExtraBold"/>
                <a:sym typeface="Fira Sans ExtraBold"/>
              </a:rPr>
              <a:t>1. Dataset</a:t>
            </a:r>
            <a:endParaRPr sz="2000">
              <a:solidFill>
                <a:srgbClr val="002E75"/>
              </a:solidFill>
              <a:latin typeface="Fira Sans ExtraBold"/>
              <a:ea typeface="Fira Sans ExtraBold"/>
              <a:cs typeface="Fira Sans ExtraBold"/>
              <a:sym typeface="Fira Sans ExtraBold"/>
            </a:endParaRPr>
          </a:p>
        </p:txBody>
      </p:sp>
      <p:sp>
        <p:nvSpPr>
          <p:cNvPr id="265" name="Google Shape;265;p28"/>
          <p:cNvSpPr txBox="1"/>
          <p:nvPr/>
        </p:nvSpPr>
        <p:spPr>
          <a:xfrm>
            <a:off x="852000" y="719350"/>
            <a:ext cx="7632900" cy="13029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vi" sz="1600">
                <a:latin typeface="Fira Sans"/>
                <a:ea typeface="Fira Sans"/>
                <a:cs typeface="Fira Sans"/>
                <a:sym typeface="Fira Sans"/>
              </a:rPr>
              <a:t>Bộ dữ liệu có </a:t>
            </a:r>
            <a:r>
              <a:rPr b="1" lang="vi" sz="1600">
                <a:latin typeface="Fira Sans"/>
                <a:ea typeface="Fira Sans"/>
                <a:cs typeface="Fira Sans"/>
                <a:sym typeface="Fira Sans"/>
              </a:rPr>
              <a:t>400 </a:t>
            </a:r>
            <a:r>
              <a:rPr lang="vi" sz="1600">
                <a:latin typeface="Fira Sans"/>
                <a:ea typeface="Fira Sans"/>
                <a:cs typeface="Fira Sans"/>
                <a:sym typeface="Fira Sans"/>
              </a:rPr>
              <a:t>mẫu bao gồm 200 ảnh xe ô tô và 200 ảnh xe máy được thu thập từ kaggle (Car vs Bike Classification Dataset).</a:t>
            </a:r>
            <a:br>
              <a:rPr lang="vi" sz="1600">
                <a:latin typeface="Fira Sans"/>
                <a:ea typeface="Fira Sans"/>
                <a:cs typeface="Fira Sans"/>
                <a:sym typeface="Fira Sans"/>
              </a:rPr>
            </a:br>
            <a:r>
              <a:rPr lang="vi" sz="1600">
                <a:latin typeface="Fira Sans"/>
                <a:ea typeface="Fira Sans"/>
                <a:cs typeface="Fira Sans"/>
                <a:sym typeface="Fira Sans"/>
              </a:rPr>
              <a:t>Chia thành 2 tập </a:t>
            </a:r>
            <a:r>
              <a:rPr b="1" lang="vi" sz="1600">
                <a:latin typeface="Fira Sans"/>
                <a:ea typeface="Fira Sans"/>
                <a:cs typeface="Fira Sans"/>
                <a:sym typeface="Fira Sans"/>
              </a:rPr>
              <a:t>train (70% - 280 ảnh)</a:t>
            </a:r>
            <a:r>
              <a:rPr lang="vi" sz="1600">
                <a:latin typeface="Fira Sans"/>
                <a:ea typeface="Fira Sans"/>
                <a:cs typeface="Fira Sans"/>
                <a:sym typeface="Fira Sans"/>
              </a:rPr>
              <a:t> và </a:t>
            </a:r>
            <a:r>
              <a:rPr b="1" lang="vi" sz="1600">
                <a:latin typeface="Fira Sans"/>
                <a:ea typeface="Fira Sans"/>
                <a:cs typeface="Fira Sans"/>
                <a:sym typeface="Fira Sans"/>
              </a:rPr>
              <a:t>test (30% - 120 ảnh)</a:t>
            </a:r>
            <a:endParaRPr b="1" sz="1600">
              <a:solidFill>
                <a:srgbClr val="000000"/>
              </a:solidFill>
              <a:latin typeface="Fira Sans"/>
              <a:ea typeface="Fira Sans"/>
              <a:cs typeface="Fira Sans"/>
              <a:sym typeface="Fira Sans"/>
            </a:endParaRPr>
          </a:p>
        </p:txBody>
      </p:sp>
      <p:sp>
        <p:nvSpPr>
          <p:cNvPr id="266" name="Google Shape;266;p28"/>
          <p:cNvSpPr txBox="1"/>
          <p:nvPr/>
        </p:nvSpPr>
        <p:spPr>
          <a:xfrm>
            <a:off x="1137000" y="4491250"/>
            <a:ext cx="7722000" cy="580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vi" sz="1500">
                <a:latin typeface="Fira Sans"/>
                <a:ea typeface="Fira Sans"/>
                <a:cs typeface="Fira Sans"/>
                <a:sym typeface="Fira Sans"/>
              </a:rPr>
              <a:t>https://www.kaggle.com/datasets/utkarshsaxenadn/car-vs-bike-classification-dataset</a:t>
            </a:r>
            <a:endParaRPr sz="1500">
              <a:solidFill>
                <a:srgbClr val="000000"/>
              </a:solidFill>
              <a:latin typeface="Fira Sans"/>
              <a:ea typeface="Fira Sans"/>
              <a:cs typeface="Fira Sans"/>
              <a:sym typeface="Fira Sans"/>
            </a:endParaRPr>
          </a:p>
        </p:txBody>
      </p:sp>
      <p:sp>
        <p:nvSpPr>
          <p:cNvPr id="267" name="Google Shape;267;p28"/>
          <p:cNvSpPr txBox="1"/>
          <p:nvPr/>
        </p:nvSpPr>
        <p:spPr>
          <a:xfrm>
            <a:off x="8624100" y="4743300"/>
            <a:ext cx="5199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i="1" lang="vi">
                <a:latin typeface="Fira Sans"/>
                <a:ea typeface="Fira Sans"/>
                <a:cs typeface="Fira Sans"/>
                <a:sym typeface="Fira Sans"/>
              </a:rPr>
              <a:t>16</a:t>
            </a:r>
            <a:endParaRPr>
              <a:solidFill>
                <a:srgbClr val="000000"/>
              </a:solidFill>
              <a:latin typeface="Fira Sans"/>
              <a:ea typeface="Fira Sans"/>
              <a:cs typeface="Fira Sans"/>
              <a:sym typeface="Fira Sans"/>
            </a:endParaRPr>
          </a:p>
        </p:txBody>
      </p:sp>
      <p:grpSp>
        <p:nvGrpSpPr>
          <p:cNvPr id="268" name="Google Shape;268;p28"/>
          <p:cNvGrpSpPr/>
          <p:nvPr/>
        </p:nvGrpSpPr>
        <p:grpSpPr>
          <a:xfrm>
            <a:off x="2016452" y="2174641"/>
            <a:ext cx="5719591" cy="2174441"/>
            <a:chOff x="1264413" y="1825617"/>
            <a:chExt cx="7105082" cy="2535496"/>
          </a:xfrm>
        </p:grpSpPr>
        <p:pic>
          <p:nvPicPr>
            <p:cNvPr id="269" name="Google Shape;269;p28" title="Car (169).jpeg"/>
            <p:cNvPicPr preferRelativeResize="0"/>
            <p:nvPr/>
          </p:nvPicPr>
          <p:blipFill>
            <a:blip r:embed="rId3">
              <a:alphaModFix/>
            </a:blip>
            <a:stretch>
              <a:fillRect/>
            </a:stretch>
          </p:blipFill>
          <p:spPr>
            <a:xfrm>
              <a:off x="4810988" y="3242575"/>
              <a:ext cx="1990700" cy="1118525"/>
            </a:xfrm>
            <a:prstGeom prst="rect">
              <a:avLst/>
            </a:prstGeom>
            <a:noFill/>
            <a:ln>
              <a:noFill/>
            </a:ln>
          </p:spPr>
        </p:pic>
        <p:pic>
          <p:nvPicPr>
            <p:cNvPr id="270" name="Google Shape;270;p28" title="Bike (21).jpeg"/>
            <p:cNvPicPr preferRelativeResize="0"/>
            <p:nvPr/>
          </p:nvPicPr>
          <p:blipFill>
            <a:blip r:embed="rId4">
              <a:alphaModFix/>
            </a:blip>
            <a:stretch>
              <a:fillRect/>
            </a:stretch>
          </p:blipFill>
          <p:spPr>
            <a:xfrm>
              <a:off x="1264413" y="1825617"/>
              <a:ext cx="1680850" cy="1118534"/>
            </a:xfrm>
            <a:prstGeom prst="rect">
              <a:avLst/>
            </a:prstGeom>
            <a:noFill/>
            <a:ln>
              <a:noFill/>
            </a:ln>
          </p:spPr>
        </p:pic>
        <p:pic>
          <p:nvPicPr>
            <p:cNvPr id="271" name="Google Shape;271;p28" title="Bike (26).jpeg"/>
            <p:cNvPicPr preferRelativeResize="0"/>
            <p:nvPr/>
          </p:nvPicPr>
          <p:blipFill>
            <a:blip r:embed="rId5">
              <a:alphaModFix/>
            </a:blip>
            <a:stretch>
              <a:fillRect/>
            </a:stretch>
          </p:blipFill>
          <p:spPr>
            <a:xfrm>
              <a:off x="7080350" y="3242612"/>
              <a:ext cx="1085027" cy="1118500"/>
            </a:xfrm>
            <a:prstGeom prst="rect">
              <a:avLst/>
            </a:prstGeom>
            <a:noFill/>
            <a:ln>
              <a:noFill/>
            </a:ln>
          </p:spPr>
        </p:pic>
        <p:pic>
          <p:nvPicPr>
            <p:cNvPr id="272" name="Google Shape;272;p28" title="Bike (28).jpeg"/>
            <p:cNvPicPr preferRelativeResize="0"/>
            <p:nvPr/>
          </p:nvPicPr>
          <p:blipFill>
            <a:blip r:embed="rId6">
              <a:alphaModFix/>
            </a:blip>
            <a:stretch>
              <a:fillRect/>
            </a:stretch>
          </p:blipFill>
          <p:spPr>
            <a:xfrm>
              <a:off x="5174287" y="1825625"/>
              <a:ext cx="1493309" cy="1118525"/>
            </a:xfrm>
            <a:prstGeom prst="rect">
              <a:avLst/>
            </a:prstGeom>
            <a:noFill/>
            <a:ln>
              <a:noFill/>
            </a:ln>
          </p:spPr>
        </p:pic>
        <p:pic>
          <p:nvPicPr>
            <p:cNvPr id="273" name="Google Shape;273;p28" title="Bike (68).jpeg"/>
            <p:cNvPicPr preferRelativeResize="0"/>
            <p:nvPr/>
          </p:nvPicPr>
          <p:blipFill>
            <a:blip r:embed="rId7">
              <a:alphaModFix/>
            </a:blip>
            <a:stretch>
              <a:fillRect/>
            </a:stretch>
          </p:blipFill>
          <p:spPr>
            <a:xfrm>
              <a:off x="2990800" y="3242588"/>
              <a:ext cx="1680875" cy="1118525"/>
            </a:xfrm>
            <a:prstGeom prst="rect">
              <a:avLst/>
            </a:prstGeom>
            <a:noFill/>
            <a:ln>
              <a:noFill/>
            </a:ln>
          </p:spPr>
        </p:pic>
        <p:pic>
          <p:nvPicPr>
            <p:cNvPr id="274" name="Google Shape;274;p28" title="Car (5).jpeg"/>
            <p:cNvPicPr preferRelativeResize="0"/>
            <p:nvPr/>
          </p:nvPicPr>
          <p:blipFill>
            <a:blip r:embed="rId8">
              <a:alphaModFix/>
            </a:blip>
            <a:stretch>
              <a:fillRect/>
            </a:stretch>
          </p:blipFill>
          <p:spPr>
            <a:xfrm>
              <a:off x="6876220" y="1825625"/>
              <a:ext cx="1493275" cy="1118515"/>
            </a:xfrm>
            <a:prstGeom prst="rect">
              <a:avLst/>
            </a:prstGeom>
            <a:noFill/>
            <a:ln>
              <a:noFill/>
            </a:ln>
          </p:spPr>
        </p:pic>
        <p:pic>
          <p:nvPicPr>
            <p:cNvPr id="275" name="Google Shape;275;p28" title="Car (7).jpeg"/>
            <p:cNvPicPr preferRelativeResize="0"/>
            <p:nvPr/>
          </p:nvPicPr>
          <p:blipFill>
            <a:blip r:embed="rId9">
              <a:alphaModFix/>
            </a:blip>
            <a:stretch>
              <a:fillRect/>
            </a:stretch>
          </p:blipFill>
          <p:spPr>
            <a:xfrm>
              <a:off x="1358201" y="3242592"/>
              <a:ext cx="1493275" cy="1118507"/>
            </a:xfrm>
            <a:prstGeom prst="rect">
              <a:avLst/>
            </a:prstGeom>
            <a:noFill/>
            <a:ln>
              <a:noFill/>
            </a:ln>
          </p:spPr>
        </p:pic>
        <p:pic>
          <p:nvPicPr>
            <p:cNvPr id="276" name="Google Shape;276;p28" title="Car (9).jpeg"/>
            <p:cNvPicPr preferRelativeResize="0"/>
            <p:nvPr/>
          </p:nvPicPr>
          <p:blipFill rotWithShape="1">
            <a:blip r:embed="rId10">
              <a:alphaModFix/>
            </a:blip>
            <a:srcRect b="3735" l="0" r="0" t="0"/>
            <a:stretch/>
          </p:blipFill>
          <p:spPr>
            <a:xfrm>
              <a:off x="3060101" y="1825626"/>
              <a:ext cx="1905557" cy="1118525"/>
            </a:xfrm>
            <a:prstGeom prst="rect">
              <a:avLst/>
            </a:prstGeom>
            <a:noFill/>
            <a:ln>
              <a:noFill/>
            </a:ln>
          </p:spPr>
        </p:pic>
      </p:grpSp>
      <p:sp>
        <p:nvSpPr>
          <p:cNvPr id="277" name="Google Shape;277;p28"/>
          <p:cNvSpPr txBox="1"/>
          <p:nvPr/>
        </p:nvSpPr>
        <p:spPr>
          <a:xfrm>
            <a:off x="7640400" y="75"/>
            <a:ext cx="1503600" cy="447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vi" sz="1300">
                <a:solidFill>
                  <a:schemeClr val="dk1"/>
                </a:solidFill>
                <a:latin typeface="Fira Sans ExtraBold"/>
                <a:ea typeface="Fira Sans ExtraBold"/>
                <a:cs typeface="Fira Sans ExtraBold"/>
                <a:sym typeface="Fira Sans ExtraBold"/>
              </a:rPr>
              <a:t>BT3</a:t>
            </a:r>
            <a:endParaRPr sz="1300">
              <a:solidFill>
                <a:schemeClr val="dk1"/>
              </a:solidFill>
              <a:latin typeface="Fira Sans ExtraBold"/>
              <a:ea typeface="Fira Sans ExtraBold"/>
              <a:cs typeface="Fira Sans ExtraBold"/>
              <a:sym typeface="Fira Sans Extra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9"/>
          <p:cNvSpPr/>
          <p:nvPr/>
        </p:nvSpPr>
        <p:spPr>
          <a:xfrm>
            <a:off x="0" y="75"/>
            <a:ext cx="715800" cy="5143500"/>
          </a:xfrm>
          <a:prstGeom prst="rect">
            <a:avLst/>
          </a:prstGeom>
          <a:solidFill>
            <a:srgbClr val="0B5394"/>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C5E8"/>
              </a:solidFill>
              <a:highlight>
                <a:srgbClr val="9FC5E8"/>
              </a:highlight>
            </a:endParaRPr>
          </a:p>
        </p:txBody>
      </p:sp>
      <p:sp>
        <p:nvSpPr>
          <p:cNvPr id="283" name="Google Shape;283;p29"/>
          <p:cNvSpPr txBox="1"/>
          <p:nvPr/>
        </p:nvSpPr>
        <p:spPr>
          <a:xfrm>
            <a:off x="738700" y="74350"/>
            <a:ext cx="3555900" cy="49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sz="2000">
                <a:solidFill>
                  <a:srgbClr val="002E75"/>
                </a:solidFill>
                <a:latin typeface="Fira Sans ExtraBold"/>
                <a:ea typeface="Fira Sans ExtraBold"/>
                <a:cs typeface="Fira Sans ExtraBold"/>
                <a:sym typeface="Fira Sans ExtraBold"/>
              </a:rPr>
              <a:t>1. Dataset</a:t>
            </a:r>
            <a:endParaRPr sz="2000">
              <a:solidFill>
                <a:srgbClr val="002E75"/>
              </a:solidFill>
              <a:latin typeface="Fira Sans ExtraBold"/>
              <a:ea typeface="Fira Sans ExtraBold"/>
              <a:cs typeface="Fira Sans ExtraBold"/>
              <a:sym typeface="Fira Sans ExtraBold"/>
            </a:endParaRPr>
          </a:p>
        </p:txBody>
      </p:sp>
      <p:sp>
        <p:nvSpPr>
          <p:cNvPr id="284" name="Google Shape;284;p29"/>
          <p:cNvSpPr txBox="1"/>
          <p:nvPr/>
        </p:nvSpPr>
        <p:spPr>
          <a:xfrm>
            <a:off x="8624100" y="4743300"/>
            <a:ext cx="5199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i="1" lang="vi">
                <a:latin typeface="Fira Sans"/>
                <a:ea typeface="Fira Sans"/>
                <a:cs typeface="Fira Sans"/>
                <a:sym typeface="Fira Sans"/>
              </a:rPr>
              <a:t>17</a:t>
            </a:r>
            <a:endParaRPr>
              <a:solidFill>
                <a:srgbClr val="000000"/>
              </a:solidFill>
              <a:latin typeface="Fira Sans"/>
              <a:ea typeface="Fira Sans"/>
              <a:cs typeface="Fira Sans"/>
              <a:sym typeface="Fira Sans"/>
            </a:endParaRPr>
          </a:p>
        </p:txBody>
      </p:sp>
      <p:pic>
        <p:nvPicPr>
          <p:cNvPr id="285" name="Google Shape;285;p29" title="Đã ghi được điểm"/>
          <p:cNvPicPr preferRelativeResize="0"/>
          <p:nvPr/>
        </p:nvPicPr>
        <p:blipFill>
          <a:blip r:embed="rId3">
            <a:alphaModFix/>
          </a:blip>
          <a:stretch>
            <a:fillRect/>
          </a:stretch>
        </p:blipFill>
        <p:spPr>
          <a:xfrm>
            <a:off x="1040800" y="566950"/>
            <a:ext cx="7269225" cy="4494812"/>
          </a:xfrm>
          <a:prstGeom prst="rect">
            <a:avLst/>
          </a:prstGeom>
          <a:noFill/>
          <a:ln>
            <a:noFill/>
          </a:ln>
        </p:spPr>
      </p:pic>
      <p:sp>
        <p:nvSpPr>
          <p:cNvPr id="286" name="Google Shape;286;p29"/>
          <p:cNvSpPr txBox="1"/>
          <p:nvPr/>
        </p:nvSpPr>
        <p:spPr>
          <a:xfrm>
            <a:off x="7640400" y="75"/>
            <a:ext cx="1503600" cy="447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vi" sz="1300">
                <a:solidFill>
                  <a:schemeClr val="dk1"/>
                </a:solidFill>
                <a:latin typeface="Fira Sans ExtraBold"/>
                <a:ea typeface="Fira Sans ExtraBold"/>
                <a:cs typeface="Fira Sans ExtraBold"/>
                <a:sym typeface="Fira Sans ExtraBold"/>
              </a:rPr>
              <a:t>BT3</a:t>
            </a:r>
            <a:endParaRPr sz="1300">
              <a:solidFill>
                <a:schemeClr val="dk1"/>
              </a:solidFill>
              <a:latin typeface="Fira Sans ExtraBold"/>
              <a:ea typeface="Fira Sans ExtraBold"/>
              <a:cs typeface="Fira Sans ExtraBold"/>
              <a:sym typeface="Fira Sans ExtraBo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0"/>
          <p:cNvSpPr/>
          <p:nvPr/>
        </p:nvSpPr>
        <p:spPr>
          <a:xfrm>
            <a:off x="0" y="75"/>
            <a:ext cx="715800" cy="5143500"/>
          </a:xfrm>
          <a:prstGeom prst="rect">
            <a:avLst/>
          </a:prstGeom>
          <a:solidFill>
            <a:srgbClr val="0B5394"/>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C5E8"/>
              </a:solidFill>
              <a:highlight>
                <a:srgbClr val="9FC5E8"/>
              </a:highlight>
            </a:endParaRPr>
          </a:p>
        </p:txBody>
      </p:sp>
      <p:sp>
        <p:nvSpPr>
          <p:cNvPr id="292" name="Google Shape;292;p30"/>
          <p:cNvSpPr txBox="1"/>
          <p:nvPr/>
        </p:nvSpPr>
        <p:spPr>
          <a:xfrm>
            <a:off x="8624100" y="4743300"/>
            <a:ext cx="5199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i="1" lang="vi">
                <a:latin typeface="Fira Sans"/>
                <a:ea typeface="Fira Sans"/>
                <a:cs typeface="Fira Sans"/>
                <a:sym typeface="Fira Sans"/>
              </a:rPr>
              <a:t>18</a:t>
            </a:r>
            <a:endParaRPr>
              <a:solidFill>
                <a:srgbClr val="000000"/>
              </a:solidFill>
              <a:latin typeface="Fira Sans"/>
              <a:ea typeface="Fira Sans"/>
              <a:cs typeface="Fira Sans"/>
              <a:sym typeface="Fira Sans"/>
            </a:endParaRPr>
          </a:p>
        </p:txBody>
      </p:sp>
      <p:sp>
        <p:nvSpPr>
          <p:cNvPr id="293" name="Google Shape;293;p30"/>
          <p:cNvSpPr txBox="1"/>
          <p:nvPr/>
        </p:nvSpPr>
        <p:spPr>
          <a:xfrm>
            <a:off x="738700" y="74350"/>
            <a:ext cx="3555900" cy="49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sz="2000">
                <a:solidFill>
                  <a:srgbClr val="002E75"/>
                </a:solidFill>
                <a:latin typeface="Fira Sans ExtraBold"/>
                <a:ea typeface="Fira Sans ExtraBold"/>
                <a:cs typeface="Fira Sans ExtraBold"/>
                <a:sym typeface="Fira Sans ExtraBold"/>
              </a:rPr>
              <a:t>2. Quá trình thực nghiệm</a:t>
            </a:r>
            <a:endParaRPr sz="2000">
              <a:solidFill>
                <a:srgbClr val="002E75"/>
              </a:solidFill>
              <a:latin typeface="Fira Sans ExtraBold"/>
              <a:ea typeface="Fira Sans ExtraBold"/>
              <a:cs typeface="Fira Sans ExtraBold"/>
              <a:sym typeface="Fira Sans ExtraBold"/>
            </a:endParaRPr>
          </a:p>
        </p:txBody>
      </p:sp>
      <p:sp>
        <p:nvSpPr>
          <p:cNvPr id="294" name="Google Shape;294;p30"/>
          <p:cNvSpPr txBox="1"/>
          <p:nvPr/>
        </p:nvSpPr>
        <p:spPr>
          <a:xfrm>
            <a:off x="852000" y="1146800"/>
            <a:ext cx="7632900" cy="13029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vi" sz="1600">
                <a:latin typeface="Fira Sans"/>
                <a:ea typeface="Fira Sans"/>
                <a:cs typeface="Fira Sans"/>
                <a:sym typeface="Fira Sans"/>
              </a:rPr>
              <a:t>Trong bài tập này ta sẽ xây dựng một mô hình Alexnet thu nhỏ bằng cách xóa bớt các lớp tích chập đi và thực hiện thay đổi ở Fully connected Layers sau đó train và đánh giá mô hình</a:t>
            </a:r>
            <a:endParaRPr b="1" sz="1600">
              <a:solidFill>
                <a:srgbClr val="000000"/>
              </a:solidFill>
              <a:latin typeface="Fira Sans"/>
              <a:ea typeface="Fira Sans"/>
              <a:cs typeface="Fira Sans"/>
              <a:sym typeface="Fira Sans"/>
            </a:endParaRPr>
          </a:p>
        </p:txBody>
      </p:sp>
      <p:sp>
        <p:nvSpPr>
          <p:cNvPr id="295" name="Google Shape;295;p30"/>
          <p:cNvSpPr txBox="1"/>
          <p:nvPr/>
        </p:nvSpPr>
        <p:spPr>
          <a:xfrm>
            <a:off x="7640400" y="75"/>
            <a:ext cx="1503600" cy="447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vi" sz="1300">
                <a:solidFill>
                  <a:schemeClr val="dk1"/>
                </a:solidFill>
                <a:latin typeface="Fira Sans ExtraBold"/>
                <a:ea typeface="Fira Sans ExtraBold"/>
                <a:cs typeface="Fira Sans ExtraBold"/>
                <a:sym typeface="Fira Sans ExtraBold"/>
              </a:rPr>
              <a:t>BT3</a:t>
            </a:r>
            <a:endParaRPr sz="1300">
              <a:solidFill>
                <a:schemeClr val="dk1"/>
              </a:solidFill>
              <a:latin typeface="Fira Sans ExtraBold"/>
              <a:ea typeface="Fira Sans ExtraBold"/>
              <a:cs typeface="Fira Sans ExtraBold"/>
              <a:sym typeface="Fira Sans ExtraBo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1"/>
          <p:cNvSpPr/>
          <p:nvPr/>
        </p:nvSpPr>
        <p:spPr>
          <a:xfrm>
            <a:off x="0" y="75"/>
            <a:ext cx="715800" cy="5143500"/>
          </a:xfrm>
          <a:prstGeom prst="rect">
            <a:avLst/>
          </a:prstGeom>
          <a:solidFill>
            <a:srgbClr val="0B5394"/>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C5E8"/>
              </a:solidFill>
              <a:highlight>
                <a:srgbClr val="9FC5E8"/>
              </a:highlight>
            </a:endParaRPr>
          </a:p>
        </p:txBody>
      </p:sp>
      <p:sp>
        <p:nvSpPr>
          <p:cNvPr id="301" name="Google Shape;301;p31"/>
          <p:cNvSpPr txBox="1"/>
          <p:nvPr/>
        </p:nvSpPr>
        <p:spPr>
          <a:xfrm>
            <a:off x="738700" y="74350"/>
            <a:ext cx="7326900" cy="49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sz="2000">
                <a:solidFill>
                  <a:srgbClr val="002E75"/>
                </a:solidFill>
                <a:latin typeface="Fira Sans ExtraBold"/>
                <a:ea typeface="Fira Sans ExtraBold"/>
                <a:cs typeface="Fira Sans ExtraBold"/>
                <a:sym typeface="Fira Sans ExtraBold"/>
              </a:rPr>
              <a:t>3. Kết quả (1 convolution Layer và 2 Fully connected Layers.)</a:t>
            </a:r>
            <a:endParaRPr sz="2000">
              <a:solidFill>
                <a:srgbClr val="002E75"/>
              </a:solidFill>
              <a:latin typeface="Fira Sans ExtraBold"/>
              <a:ea typeface="Fira Sans ExtraBold"/>
              <a:cs typeface="Fira Sans ExtraBold"/>
              <a:sym typeface="Fira Sans ExtraBold"/>
            </a:endParaRPr>
          </a:p>
        </p:txBody>
      </p:sp>
      <p:graphicFrame>
        <p:nvGraphicFramePr>
          <p:cNvPr id="302" name="Google Shape;302;p31"/>
          <p:cNvGraphicFramePr/>
          <p:nvPr/>
        </p:nvGraphicFramePr>
        <p:xfrm>
          <a:off x="985500" y="1246100"/>
          <a:ext cx="3000000" cy="3000000"/>
        </p:xfrm>
        <a:graphic>
          <a:graphicData uri="http://schemas.openxmlformats.org/drawingml/2006/table">
            <a:tbl>
              <a:tblPr>
                <a:noFill/>
                <a:tableStyleId>{D1177D9E-F55A-4D89-A059-87E38A1DDAB8}</a:tableStyleId>
              </a:tblPr>
              <a:tblGrid>
                <a:gridCol w="1105600"/>
                <a:gridCol w="1105600"/>
                <a:gridCol w="1105600"/>
              </a:tblGrid>
              <a:tr h="692400">
                <a:tc>
                  <a:txBody>
                    <a:bodyPr/>
                    <a:lstStyle/>
                    <a:p>
                      <a:pPr indent="0" lvl="0" marL="0" rtl="0" algn="ctr">
                        <a:spcBef>
                          <a:spcPts val="0"/>
                        </a:spcBef>
                        <a:spcAft>
                          <a:spcPts val="0"/>
                        </a:spcAft>
                        <a:buClr>
                          <a:schemeClr val="dk1"/>
                        </a:buClr>
                        <a:buSzPts val="1100"/>
                        <a:buFont typeface="Arial"/>
                        <a:buNone/>
                      </a:pPr>
                      <a:r>
                        <a:rPr b="1" lang="vi">
                          <a:solidFill>
                            <a:schemeClr val="dk1"/>
                          </a:solidFill>
                          <a:latin typeface="Fira Sans"/>
                          <a:ea typeface="Fira Sans"/>
                          <a:cs typeface="Fira Sans"/>
                          <a:sym typeface="Fira Sans"/>
                        </a:rPr>
                        <a:t>Class</a:t>
                      </a:r>
                      <a:endParaRPr b="1">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chemeClr val="dk1"/>
                        </a:buClr>
                        <a:buSzPts val="1100"/>
                        <a:buFont typeface="Arial"/>
                        <a:buNone/>
                      </a:pPr>
                      <a:r>
                        <a:rPr b="1" lang="vi">
                          <a:solidFill>
                            <a:schemeClr val="dk1"/>
                          </a:solidFill>
                          <a:latin typeface="Fira Sans"/>
                          <a:ea typeface="Fira Sans"/>
                          <a:cs typeface="Fira Sans"/>
                          <a:sym typeface="Fira Sans"/>
                        </a:rPr>
                        <a:t>Bike</a:t>
                      </a:r>
                      <a:endParaRPr b="1">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vi">
                          <a:solidFill>
                            <a:schemeClr val="dk1"/>
                          </a:solidFill>
                          <a:latin typeface="Fira Sans"/>
                          <a:ea typeface="Fira Sans"/>
                          <a:cs typeface="Fira Sans"/>
                          <a:sym typeface="Fira Sans"/>
                        </a:rPr>
                        <a:t>Car</a:t>
                      </a:r>
                      <a:endParaRPr b="1">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r>
              <a:tr h="672225">
                <a:tc>
                  <a:txBody>
                    <a:bodyPr/>
                    <a:lstStyle/>
                    <a:p>
                      <a:pPr indent="0" lvl="0" marL="0" rtl="0" algn="ctr">
                        <a:spcBef>
                          <a:spcPts val="0"/>
                        </a:spcBef>
                        <a:spcAft>
                          <a:spcPts val="0"/>
                        </a:spcAft>
                        <a:buNone/>
                      </a:pPr>
                      <a:r>
                        <a:rPr b="1" lang="vi">
                          <a:solidFill>
                            <a:schemeClr val="dk1"/>
                          </a:solidFill>
                          <a:latin typeface="Fira Sans"/>
                          <a:ea typeface="Fira Sans"/>
                          <a:cs typeface="Fira Sans"/>
                          <a:sym typeface="Fira Sans"/>
                        </a:rPr>
                        <a:t>Accuracy</a:t>
                      </a:r>
                      <a:endParaRPr b="1">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gridSpan="2">
                  <a:txBody>
                    <a:bodyPr/>
                    <a:lstStyle/>
                    <a:p>
                      <a:pPr indent="0" lvl="0" marL="0" rtl="0" algn="ctr">
                        <a:spcBef>
                          <a:spcPts val="0"/>
                        </a:spcBef>
                        <a:spcAft>
                          <a:spcPts val="0"/>
                        </a:spcAft>
                        <a:buNone/>
                      </a:pPr>
                      <a:r>
                        <a:rPr lang="vi"/>
                        <a:t>0.94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r>
              <a:tr h="672225">
                <a:tc>
                  <a:txBody>
                    <a:bodyPr/>
                    <a:lstStyle/>
                    <a:p>
                      <a:pPr indent="0" lvl="0" marL="0" rtl="0" algn="ctr">
                        <a:spcBef>
                          <a:spcPts val="0"/>
                        </a:spcBef>
                        <a:spcAft>
                          <a:spcPts val="0"/>
                        </a:spcAft>
                        <a:buClr>
                          <a:schemeClr val="dk1"/>
                        </a:buClr>
                        <a:buSzPts val="1100"/>
                        <a:buFont typeface="Arial"/>
                        <a:buNone/>
                      </a:pPr>
                      <a:r>
                        <a:rPr b="1" lang="vi">
                          <a:solidFill>
                            <a:schemeClr val="dk1"/>
                          </a:solidFill>
                          <a:latin typeface="Fira Sans"/>
                          <a:ea typeface="Fira Sans"/>
                          <a:cs typeface="Fira Sans"/>
                          <a:sym typeface="Fira Sans"/>
                        </a:rPr>
                        <a:t>Precision</a:t>
                      </a:r>
                      <a:endParaRPr b="1">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vi"/>
                        <a:t>0.93</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vi"/>
                        <a:t>0.95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31925">
                <a:tc>
                  <a:txBody>
                    <a:bodyPr/>
                    <a:lstStyle/>
                    <a:p>
                      <a:pPr indent="0" lvl="0" marL="0" rtl="0" algn="ctr">
                        <a:spcBef>
                          <a:spcPts val="0"/>
                        </a:spcBef>
                        <a:spcAft>
                          <a:spcPts val="0"/>
                        </a:spcAft>
                        <a:buNone/>
                      </a:pPr>
                      <a:r>
                        <a:rPr b="1" lang="vi">
                          <a:solidFill>
                            <a:schemeClr val="dk1"/>
                          </a:solidFill>
                          <a:latin typeface="Fira Sans"/>
                          <a:ea typeface="Fira Sans"/>
                          <a:cs typeface="Fira Sans"/>
                          <a:sym typeface="Fira Sans"/>
                        </a:rPr>
                        <a:t>Recall</a:t>
                      </a:r>
                      <a:endParaRPr>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chemeClr val="dk1"/>
                        </a:buClr>
                        <a:buSzPts val="1100"/>
                        <a:buFont typeface="Arial"/>
                        <a:buNone/>
                      </a:pPr>
                      <a:r>
                        <a:rPr lang="vi">
                          <a:solidFill>
                            <a:schemeClr val="dk1"/>
                          </a:solidFill>
                        </a:rPr>
                        <a:t>0.95</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vi"/>
                        <a:t>0.93</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16000">
                <a:tc>
                  <a:txBody>
                    <a:bodyPr/>
                    <a:lstStyle/>
                    <a:p>
                      <a:pPr indent="0" lvl="0" marL="0" rtl="0" algn="ctr">
                        <a:spcBef>
                          <a:spcPts val="0"/>
                        </a:spcBef>
                        <a:spcAft>
                          <a:spcPts val="0"/>
                        </a:spcAft>
                        <a:buNone/>
                      </a:pPr>
                      <a:r>
                        <a:rPr b="1" lang="vi">
                          <a:solidFill>
                            <a:schemeClr val="dk1"/>
                          </a:solidFill>
                          <a:latin typeface="Fira Sans"/>
                          <a:ea typeface="Fira Sans"/>
                          <a:cs typeface="Fira Sans"/>
                          <a:sym typeface="Fira Sans"/>
                        </a:rPr>
                        <a:t>F1-score</a:t>
                      </a:r>
                      <a:endParaRPr b="1">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vi"/>
                        <a:t>0.94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vi"/>
                        <a:t>0.94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303" name="Google Shape;303;p31"/>
          <p:cNvSpPr txBox="1"/>
          <p:nvPr/>
        </p:nvSpPr>
        <p:spPr>
          <a:xfrm>
            <a:off x="8624100" y="4743300"/>
            <a:ext cx="5199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i="1" lang="vi">
                <a:latin typeface="Fira Sans"/>
                <a:ea typeface="Fira Sans"/>
                <a:cs typeface="Fira Sans"/>
                <a:sym typeface="Fira Sans"/>
              </a:rPr>
              <a:t>19</a:t>
            </a:r>
            <a:endParaRPr>
              <a:solidFill>
                <a:srgbClr val="000000"/>
              </a:solidFill>
              <a:latin typeface="Fira Sans"/>
              <a:ea typeface="Fira Sans"/>
              <a:cs typeface="Fira Sans"/>
              <a:sym typeface="Fira Sans"/>
            </a:endParaRPr>
          </a:p>
        </p:txBody>
      </p:sp>
      <p:sp>
        <p:nvSpPr>
          <p:cNvPr id="304" name="Google Shape;304;p31"/>
          <p:cNvSpPr txBox="1"/>
          <p:nvPr/>
        </p:nvSpPr>
        <p:spPr>
          <a:xfrm>
            <a:off x="7640400" y="75"/>
            <a:ext cx="1503600" cy="447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vi" sz="1300">
                <a:solidFill>
                  <a:schemeClr val="dk1"/>
                </a:solidFill>
                <a:latin typeface="Fira Sans ExtraBold"/>
                <a:ea typeface="Fira Sans ExtraBold"/>
                <a:cs typeface="Fira Sans ExtraBold"/>
                <a:sym typeface="Fira Sans ExtraBold"/>
              </a:rPr>
              <a:t>BT3</a:t>
            </a:r>
            <a:endParaRPr sz="1300">
              <a:solidFill>
                <a:schemeClr val="dk1"/>
              </a:solidFill>
              <a:latin typeface="Fira Sans ExtraBold"/>
              <a:ea typeface="Fira Sans ExtraBold"/>
              <a:cs typeface="Fira Sans ExtraBold"/>
              <a:sym typeface="Fira Sans ExtraBold"/>
            </a:endParaRPr>
          </a:p>
        </p:txBody>
      </p:sp>
      <p:pic>
        <p:nvPicPr>
          <p:cNvPr id="305" name="Google Shape;305;p31"/>
          <p:cNvPicPr preferRelativeResize="0"/>
          <p:nvPr/>
        </p:nvPicPr>
        <p:blipFill>
          <a:blip r:embed="rId3">
            <a:alphaModFix/>
          </a:blip>
          <a:stretch>
            <a:fillRect/>
          </a:stretch>
        </p:blipFill>
        <p:spPr>
          <a:xfrm>
            <a:off x="4475725" y="796450"/>
            <a:ext cx="4529784" cy="3871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p:nvPr/>
        </p:nvSpPr>
        <p:spPr>
          <a:xfrm>
            <a:off x="0" y="75"/>
            <a:ext cx="715800" cy="5143500"/>
          </a:xfrm>
          <a:prstGeom prst="rect">
            <a:avLst/>
          </a:prstGeom>
          <a:solidFill>
            <a:srgbClr val="0B5394"/>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C5E8"/>
              </a:solidFill>
              <a:highlight>
                <a:srgbClr val="9FC5E8"/>
              </a:highlight>
            </a:endParaRPr>
          </a:p>
        </p:txBody>
      </p:sp>
      <p:sp>
        <p:nvSpPr>
          <p:cNvPr id="67" name="Google Shape;67;p14"/>
          <p:cNvSpPr txBox="1"/>
          <p:nvPr/>
        </p:nvSpPr>
        <p:spPr>
          <a:xfrm>
            <a:off x="3735275" y="1837050"/>
            <a:ext cx="2195400" cy="734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sz="3200">
                <a:solidFill>
                  <a:srgbClr val="002E75"/>
                </a:solidFill>
                <a:latin typeface="Fira Sans ExtraBold"/>
                <a:ea typeface="Fira Sans ExtraBold"/>
                <a:cs typeface="Fira Sans ExtraBold"/>
                <a:sym typeface="Fira Sans ExtraBold"/>
              </a:rPr>
              <a:t>Bài tập 1</a:t>
            </a:r>
            <a:endParaRPr sz="3200">
              <a:solidFill>
                <a:srgbClr val="002E75"/>
              </a:solidFill>
              <a:latin typeface="Fira Sans ExtraBold"/>
              <a:ea typeface="Fira Sans ExtraBold"/>
              <a:cs typeface="Fira Sans ExtraBold"/>
              <a:sym typeface="Fira Sans ExtraBold"/>
            </a:endParaRPr>
          </a:p>
        </p:txBody>
      </p:sp>
      <p:sp>
        <p:nvSpPr>
          <p:cNvPr id="68" name="Google Shape;68;p14"/>
          <p:cNvSpPr txBox="1"/>
          <p:nvPr/>
        </p:nvSpPr>
        <p:spPr>
          <a:xfrm>
            <a:off x="8624100" y="4743300"/>
            <a:ext cx="5199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i="1" lang="vi">
                <a:latin typeface="Fira Sans"/>
                <a:ea typeface="Fira Sans"/>
                <a:cs typeface="Fira Sans"/>
                <a:sym typeface="Fira Sans"/>
              </a:rPr>
              <a:t>2</a:t>
            </a:r>
            <a:endParaRPr>
              <a:solidFill>
                <a:srgbClr val="000000"/>
              </a:solidFill>
              <a:latin typeface="Fira Sans"/>
              <a:ea typeface="Fira Sans"/>
              <a:cs typeface="Fira Sans"/>
              <a:sym typeface="Fira Sans"/>
            </a:endParaRPr>
          </a:p>
        </p:txBody>
      </p:sp>
      <p:sp>
        <p:nvSpPr>
          <p:cNvPr id="69" name="Google Shape;69;p14"/>
          <p:cNvSpPr txBox="1"/>
          <p:nvPr/>
        </p:nvSpPr>
        <p:spPr>
          <a:xfrm>
            <a:off x="2516825" y="2571750"/>
            <a:ext cx="4632300" cy="1110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vi" sz="2000">
                <a:solidFill>
                  <a:srgbClr val="002E75"/>
                </a:solidFill>
                <a:latin typeface="Fira Sans ExtraBold"/>
                <a:ea typeface="Fira Sans ExtraBold"/>
                <a:cs typeface="Fira Sans ExtraBold"/>
                <a:sym typeface="Fira Sans ExtraBold"/>
              </a:rPr>
              <a:t>Rút trích đặc trưng bằng AlexNet và dùng SVM để phân loại</a:t>
            </a:r>
            <a:endParaRPr sz="2100">
              <a:solidFill>
                <a:srgbClr val="002E75"/>
              </a:solidFill>
              <a:latin typeface="Fira Sans ExtraBold"/>
              <a:ea typeface="Fira Sans ExtraBold"/>
              <a:cs typeface="Fira Sans ExtraBold"/>
              <a:sym typeface="Fira Sans Extra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2"/>
          <p:cNvSpPr/>
          <p:nvPr/>
        </p:nvSpPr>
        <p:spPr>
          <a:xfrm>
            <a:off x="0" y="75"/>
            <a:ext cx="715800" cy="5143500"/>
          </a:xfrm>
          <a:prstGeom prst="rect">
            <a:avLst/>
          </a:prstGeom>
          <a:solidFill>
            <a:srgbClr val="0B5394"/>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C5E8"/>
              </a:solidFill>
              <a:highlight>
                <a:srgbClr val="9FC5E8"/>
              </a:highlight>
            </a:endParaRPr>
          </a:p>
        </p:txBody>
      </p:sp>
      <p:sp>
        <p:nvSpPr>
          <p:cNvPr id="311" name="Google Shape;311;p32"/>
          <p:cNvSpPr txBox="1"/>
          <p:nvPr/>
        </p:nvSpPr>
        <p:spPr>
          <a:xfrm>
            <a:off x="738700" y="74350"/>
            <a:ext cx="8238900" cy="49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sz="2000">
                <a:solidFill>
                  <a:srgbClr val="002E75"/>
                </a:solidFill>
                <a:latin typeface="Fira Sans ExtraBold"/>
                <a:ea typeface="Fira Sans ExtraBold"/>
                <a:cs typeface="Fira Sans ExtraBold"/>
                <a:sym typeface="Fira Sans ExtraBold"/>
              </a:rPr>
              <a:t>3. Kết quả (5 convolution Layer và 2 Fully connected Layers.)</a:t>
            </a:r>
            <a:endParaRPr sz="2000">
              <a:solidFill>
                <a:srgbClr val="002E75"/>
              </a:solidFill>
              <a:latin typeface="Fira Sans ExtraBold"/>
              <a:ea typeface="Fira Sans ExtraBold"/>
              <a:cs typeface="Fira Sans ExtraBold"/>
              <a:sym typeface="Fira Sans ExtraBold"/>
            </a:endParaRPr>
          </a:p>
          <a:p>
            <a:pPr indent="0" lvl="0" marL="0" marR="0" rtl="0" algn="l">
              <a:lnSpc>
                <a:spcPct val="115000"/>
              </a:lnSpc>
              <a:spcBef>
                <a:spcPts val="0"/>
              </a:spcBef>
              <a:spcAft>
                <a:spcPts val="0"/>
              </a:spcAft>
              <a:buNone/>
            </a:pPr>
            <a:r>
              <a:t/>
            </a:r>
            <a:endParaRPr sz="2000">
              <a:solidFill>
                <a:srgbClr val="002E75"/>
              </a:solidFill>
              <a:latin typeface="Fira Sans ExtraBold"/>
              <a:ea typeface="Fira Sans ExtraBold"/>
              <a:cs typeface="Fira Sans ExtraBold"/>
              <a:sym typeface="Fira Sans ExtraBold"/>
            </a:endParaRPr>
          </a:p>
        </p:txBody>
      </p:sp>
      <p:graphicFrame>
        <p:nvGraphicFramePr>
          <p:cNvPr id="312" name="Google Shape;312;p32"/>
          <p:cNvGraphicFramePr/>
          <p:nvPr/>
        </p:nvGraphicFramePr>
        <p:xfrm>
          <a:off x="985500" y="1246100"/>
          <a:ext cx="3000000" cy="3000000"/>
        </p:xfrm>
        <a:graphic>
          <a:graphicData uri="http://schemas.openxmlformats.org/drawingml/2006/table">
            <a:tbl>
              <a:tblPr>
                <a:noFill/>
                <a:tableStyleId>{D1177D9E-F55A-4D89-A059-87E38A1DDAB8}</a:tableStyleId>
              </a:tblPr>
              <a:tblGrid>
                <a:gridCol w="1105600"/>
                <a:gridCol w="1105600"/>
                <a:gridCol w="1105600"/>
              </a:tblGrid>
              <a:tr h="692400">
                <a:tc>
                  <a:txBody>
                    <a:bodyPr/>
                    <a:lstStyle/>
                    <a:p>
                      <a:pPr indent="0" lvl="0" marL="0" rtl="0" algn="ctr">
                        <a:spcBef>
                          <a:spcPts val="0"/>
                        </a:spcBef>
                        <a:spcAft>
                          <a:spcPts val="0"/>
                        </a:spcAft>
                        <a:buClr>
                          <a:schemeClr val="dk1"/>
                        </a:buClr>
                        <a:buSzPts val="1100"/>
                        <a:buFont typeface="Arial"/>
                        <a:buNone/>
                      </a:pPr>
                      <a:r>
                        <a:rPr b="1" lang="vi">
                          <a:solidFill>
                            <a:schemeClr val="dk1"/>
                          </a:solidFill>
                          <a:latin typeface="Fira Sans"/>
                          <a:ea typeface="Fira Sans"/>
                          <a:cs typeface="Fira Sans"/>
                          <a:sym typeface="Fira Sans"/>
                        </a:rPr>
                        <a:t>Class</a:t>
                      </a:r>
                      <a:endParaRPr b="1">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chemeClr val="dk1"/>
                        </a:buClr>
                        <a:buSzPts val="1100"/>
                        <a:buFont typeface="Arial"/>
                        <a:buNone/>
                      </a:pPr>
                      <a:r>
                        <a:rPr b="1" lang="vi">
                          <a:solidFill>
                            <a:schemeClr val="dk1"/>
                          </a:solidFill>
                          <a:latin typeface="Fira Sans"/>
                          <a:ea typeface="Fira Sans"/>
                          <a:cs typeface="Fira Sans"/>
                          <a:sym typeface="Fira Sans"/>
                        </a:rPr>
                        <a:t>Bike</a:t>
                      </a:r>
                      <a:endParaRPr b="1">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vi">
                          <a:solidFill>
                            <a:schemeClr val="dk1"/>
                          </a:solidFill>
                          <a:latin typeface="Fira Sans"/>
                          <a:ea typeface="Fira Sans"/>
                          <a:cs typeface="Fira Sans"/>
                          <a:sym typeface="Fira Sans"/>
                        </a:rPr>
                        <a:t>Car</a:t>
                      </a:r>
                      <a:endParaRPr b="1">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r>
              <a:tr h="672225">
                <a:tc>
                  <a:txBody>
                    <a:bodyPr/>
                    <a:lstStyle/>
                    <a:p>
                      <a:pPr indent="0" lvl="0" marL="0" rtl="0" algn="ctr">
                        <a:spcBef>
                          <a:spcPts val="0"/>
                        </a:spcBef>
                        <a:spcAft>
                          <a:spcPts val="0"/>
                        </a:spcAft>
                        <a:buNone/>
                      </a:pPr>
                      <a:r>
                        <a:rPr b="1" lang="vi">
                          <a:solidFill>
                            <a:schemeClr val="dk1"/>
                          </a:solidFill>
                          <a:latin typeface="Fira Sans"/>
                          <a:ea typeface="Fira Sans"/>
                          <a:cs typeface="Fira Sans"/>
                          <a:sym typeface="Fira Sans"/>
                        </a:rPr>
                        <a:t>Accuracy</a:t>
                      </a:r>
                      <a:endParaRPr b="1">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gridSpan="2">
                  <a:txBody>
                    <a:bodyPr/>
                    <a:lstStyle/>
                    <a:p>
                      <a:pPr indent="0" lvl="0" marL="0" rtl="0" algn="ctr">
                        <a:spcBef>
                          <a:spcPts val="0"/>
                        </a:spcBef>
                        <a:spcAft>
                          <a:spcPts val="0"/>
                        </a:spcAft>
                        <a:buNone/>
                      </a:pPr>
                      <a:r>
                        <a:rPr lang="vi"/>
                        <a:t>0.98</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r>
              <a:tr h="672225">
                <a:tc>
                  <a:txBody>
                    <a:bodyPr/>
                    <a:lstStyle/>
                    <a:p>
                      <a:pPr indent="0" lvl="0" marL="0" rtl="0" algn="ctr">
                        <a:spcBef>
                          <a:spcPts val="0"/>
                        </a:spcBef>
                        <a:spcAft>
                          <a:spcPts val="0"/>
                        </a:spcAft>
                        <a:buClr>
                          <a:schemeClr val="dk1"/>
                        </a:buClr>
                        <a:buSzPts val="1100"/>
                        <a:buFont typeface="Arial"/>
                        <a:buNone/>
                      </a:pPr>
                      <a:r>
                        <a:rPr b="1" lang="vi">
                          <a:solidFill>
                            <a:schemeClr val="dk1"/>
                          </a:solidFill>
                          <a:latin typeface="Fira Sans"/>
                          <a:ea typeface="Fira Sans"/>
                          <a:cs typeface="Fira Sans"/>
                          <a:sym typeface="Fira Sans"/>
                        </a:rPr>
                        <a:t>Precision</a:t>
                      </a:r>
                      <a:endParaRPr b="1">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vi"/>
                        <a:t>0.98</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vi"/>
                        <a:t>0.98</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31925">
                <a:tc>
                  <a:txBody>
                    <a:bodyPr/>
                    <a:lstStyle/>
                    <a:p>
                      <a:pPr indent="0" lvl="0" marL="0" rtl="0" algn="ctr">
                        <a:spcBef>
                          <a:spcPts val="0"/>
                        </a:spcBef>
                        <a:spcAft>
                          <a:spcPts val="0"/>
                        </a:spcAft>
                        <a:buNone/>
                      </a:pPr>
                      <a:r>
                        <a:rPr b="1" lang="vi">
                          <a:solidFill>
                            <a:schemeClr val="dk1"/>
                          </a:solidFill>
                          <a:latin typeface="Fira Sans"/>
                          <a:ea typeface="Fira Sans"/>
                          <a:cs typeface="Fira Sans"/>
                          <a:sym typeface="Fira Sans"/>
                        </a:rPr>
                        <a:t>Recall</a:t>
                      </a:r>
                      <a:endParaRPr>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vi"/>
                        <a:t>0.98</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vi"/>
                        <a:t>0.98</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16000">
                <a:tc>
                  <a:txBody>
                    <a:bodyPr/>
                    <a:lstStyle/>
                    <a:p>
                      <a:pPr indent="0" lvl="0" marL="0" rtl="0" algn="ctr">
                        <a:spcBef>
                          <a:spcPts val="0"/>
                        </a:spcBef>
                        <a:spcAft>
                          <a:spcPts val="0"/>
                        </a:spcAft>
                        <a:buNone/>
                      </a:pPr>
                      <a:r>
                        <a:rPr b="1" lang="vi">
                          <a:solidFill>
                            <a:schemeClr val="dk1"/>
                          </a:solidFill>
                          <a:latin typeface="Fira Sans"/>
                          <a:ea typeface="Fira Sans"/>
                          <a:cs typeface="Fira Sans"/>
                          <a:sym typeface="Fira Sans"/>
                        </a:rPr>
                        <a:t>F1-score</a:t>
                      </a:r>
                      <a:endParaRPr b="1">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vi"/>
                        <a:t>0.98</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vi"/>
                        <a:t>0.98</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313" name="Google Shape;313;p32"/>
          <p:cNvSpPr txBox="1"/>
          <p:nvPr/>
        </p:nvSpPr>
        <p:spPr>
          <a:xfrm>
            <a:off x="8624100" y="4743300"/>
            <a:ext cx="5199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i="1" lang="vi">
                <a:latin typeface="Fira Sans"/>
                <a:ea typeface="Fira Sans"/>
                <a:cs typeface="Fira Sans"/>
                <a:sym typeface="Fira Sans"/>
              </a:rPr>
              <a:t>20</a:t>
            </a:r>
            <a:endParaRPr>
              <a:solidFill>
                <a:srgbClr val="000000"/>
              </a:solidFill>
              <a:latin typeface="Fira Sans"/>
              <a:ea typeface="Fira Sans"/>
              <a:cs typeface="Fira Sans"/>
              <a:sym typeface="Fira Sans"/>
            </a:endParaRPr>
          </a:p>
        </p:txBody>
      </p:sp>
      <p:sp>
        <p:nvSpPr>
          <p:cNvPr id="314" name="Google Shape;314;p32"/>
          <p:cNvSpPr txBox="1"/>
          <p:nvPr/>
        </p:nvSpPr>
        <p:spPr>
          <a:xfrm>
            <a:off x="7640400" y="75"/>
            <a:ext cx="1503600" cy="447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vi" sz="1300">
                <a:solidFill>
                  <a:schemeClr val="dk1"/>
                </a:solidFill>
                <a:latin typeface="Fira Sans ExtraBold"/>
                <a:ea typeface="Fira Sans ExtraBold"/>
                <a:cs typeface="Fira Sans ExtraBold"/>
                <a:sym typeface="Fira Sans ExtraBold"/>
              </a:rPr>
              <a:t>BT3</a:t>
            </a:r>
            <a:endParaRPr sz="1300">
              <a:solidFill>
                <a:schemeClr val="dk1"/>
              </a:solidFill>
              <a:latin typeface="Fira Sans ExtraBold"/>
              <a:ea typeface="Fira Sans ExtraBold"/>
              <a:cs typeface="Fira Sans ExtraBold"/>
              <a:sym typeface="Fira Sans ExtraBold"/>
            </a:endParaRPr>
          </a:p>
        </p:txBody>
      </p:sp>
      <p:pic>
        <p:nvPicPr>
          <p:cNvPr id="315" name="Google Shape;315;p32"/>
          <p:cNvPicPr preferRelativeResize="0"/>
          <p:nvPr/>
        </p:nvPicPr>
        <p:blipFill>
          <a:blip r:embed="rId3">
            <a:alphaModFix/>
          </a:blip>
          <a:stretch>
            <a:fillRect/>
          </a:stretch>
        </p:blipFill>
        <p:spPr>
          <a:xfrm>
            <a:off x="4503900" y="902713"/>
            <a:ext cx="4529784" cy="3871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3"/>
          <p:cNvSpPr/>
          <p:nvPr/>
        </p:nvSpPr>
        <p:spPr>
          <a:xfrm>
            <a:off x="0" y="75"/>
            <a:ext cx="715800" cy="5143500"/>
          </a:xfrm>
          <a:prstGeom prst="rect">
            <a:avLst/>
          </a:prstGeom>
          <a:solidFill>
            <a:srgbClr val="0B5394"/>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C5E8"/>
              </a:solidFill>
              <a:highlight>
                <a:srgbClr val="9FC5E8"/>
              </a:highlight>
            </a:endParaRPr>
          </a:p>
        </p:txBody>
      </p:sp>
      <p:sp>
        <p:nvSpPr>
          <p:cNvPr id="321" name="Google Shape;321;p33"/>
          <p:cNvSpPr txBox="1"/>
          <p:nvPr/>
        </p:nvSpPr>
        <p:spPr>
          <a:xfrm>
            <a:off x="738700" y="74350"/>
            <a:ext cx="3555900" cy="49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sz="2000">
                <a:solidFill>
                  <a:srgbClr val="002E75"/>
                </a:solidFill>
                <a:latin typeface="Fira Sans ExtraBold"/>
                <a:ea typeface="Fira Sans ExtraBold"/>
                <a:cs typeface="Fira Sans ExtraBold"/>
                <a:sym typeface="Fira Sans ExtraBold"/>
              </a:rPr>
              <a:t>3. Kết luận</a:t>
            </a:r>
            <a:endParaRPr sz="2000">
              <a:solidFill>
                <a:srgbClr val="002E75"/>
              </a:solidFill>
              <a:latin typeface="Fira Sans ExtraBold"/>
              <a:ea typeface="Fira Sans ExtraBold"/>
              <a:cs typeface="Fira Sans ExtraBold"/>
              <a:sym typeface="Fira Sans ExtraBold"/>
            </a:endParaRPr>
          </a:p>
        </p:txBody>
      </p:sp>
      <p:sp>
        <p:nvSpPr>
          <p:cNvPr id="322" name="Google Shape;322;p33"/>
          <p:cNvSpPr txBox="1"/>
          <p:nvPr/>
        </p:nvSpPr>
        <p:spPr>
          <a:xfrm>
            <a:off x="8624100" y="4743300"/>
            <a:ext cx="5199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i="1" lang="vi">
                <a:latin typeface="Fira Sans"/>
                <a:ea typeface="Fira Sans"/>
                <a:cs typeface="Fira Sans"/>
                <a:sym typeface="Fira Sans"/>
              </a:rPr>
              <a:t>21</a:t>
            </a:r>
            <a:endParaRPr>
              <a:solidFill>
                <a:srgbClr val="000000"/>
              </a:solidFill>
              <a:latin typeface="Fira Sans"/>
              <a:ea typeface="Fira Sans"/>
              <a:cs typeface="Fira Sans"/>
              <a:sym typeface="Fira Sans"/>
            </a:endParaRPr>
          </a:p>
        </p:txBody>
      </p:sp>
      <p:sp>
        <p:nvSpPr>
          <p:cNvPr id="323" name="Google Shape;323;p33"/>
          <p:cNvSpPr txBox="1"/>
          <p:nvPr/>
        </p:nvSpPr>
        <p:spPr>
          <a:xfrm>
            <a:off x="819375" y="708475"/>
            <a:ext cx="7632900" cy="30957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vi" sz="1600">
                <a:latin typeface="Fira Sans"/>
                <a:ea typeface="Fira Sans"/>
                <a:cs typeface="Fira Sans"/>
                <a:sym typeface="Fira Sans"/>
              </a:rPr>
              <a:t>Ta có thể thấy khi giảm các lớp convolution thì mô hình cũng bị giảm độ chính xác đi vì khả năng trích xuất đặc trưng kém hơn. Nhưng khi có nhiều các lớp </a:t>
            </a:r>
            <a:r>
              <a:rPr lang="vi" sz="1600">
                <a:solidFill>
                  <a:schemeClr val="dk1"/>
                </a:solidFill>
                <a:latin typeface="Fira Sans"/>
                <a:ea typeface="Fira Sans"/>
                <a:cs typeface="Fira Sans"/>
                <a:sym typeface="Fira Sans"/>
              </a:rPr>
              <a:t>convolution thì model cũng dễ có khả năng bị overfitting hơn.</a:t>
            </a:r>
            <a:endParaRPr sz="1600">
              <a:latin typeface="Fira Sans"/>
              <a:ea typeface="Fira Sans"/>
              <a:cs typeface="Fira Sans"/>
              <a:sym typeface="Fira Sans"/>
            </a:endParaRPr>
          </a:p>
        </p:txBody>
      </p:sp>
      <p:sp>
        <p:nvSpPr>
          <p:cNvPr id="324" name="Google Shape;324;p33"/>
          <p:cNvSpPr txBox="1"/>
          <p:nvPr/>
        </p:nvSpPr>
        <p:spPr>
          <a:xfrm>
            <a:off x="7640400" y="75"/>
            <a:ext cx="1503600" cy="447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vi" sz="1300">
                <a:solidFill>
                  <a:schemeClr val="dk1"/>
                </a:solidFill>
                <a:latin typeface="Fira Sans ExtraBold"/>
                <a:ea typeface="Fira Sans ExtraBold"/>
                <a:cs typeface="Fira Sans ExtraBold"/>
                <a:sym typeface="Fira Sans ExtraBold"/>
              </a:rPr>
              <a:t>BT3</a:t>
            </a:r>
            <a:endParaRPr sz="1300">
              <a:solidFill>
                <a:schemeClr val="dk1"/>
              </a:solidFill>
              <a:latin typeface="Fira Sans ExtraBold"/>
              <a:ea typeface="Fira Sans ExtraBold"/>
              <a:cs typeface="Fira Sans ExtraBold"/>
              <a:sym typeface="Fira Sans ExtraBo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4"/>
          <p:cNvSpPr/>
          <p:nvPr/>
        </p:nvSpPr>
        <p:spPr>
          <a:xfrm>
            <a:off x="0" y="75"/>
            <a:ext cx="715800" cy="5143500"/>
          </a:xfrm>
          <a:prstGeom prst="rect">
            <a:avLst/>
          </a:prstGeom>
          <a:solidFill>
            <a:srgbClr val="0B5394"/>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C5E8"/>
              </a:solidFill>
              <a:highlight>
                <a:srgbClr val="9FC5E8"/>
              </a:highlight>
            </a:endParaRPr>
          </a:p>
        </p:txBody>
      </p:sp>
      <p:sp>
        <p:nvSpPr>
          <p:cNvPr id="330" name="Google Shape;330;p34"/>
          <p:cNvSpPr txBox="1"/>
          <p:nvPr/>
        </p:nvSpPr>
        <p:spPr>
          <a:xfrm>
            <a:off x="3960300" y="1837050"/>
            <a:ext cx="2199600" cy="734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sz="3200">
                <a:solidFill>
                  <a:srgbClr val="002E75"/>
                </a:solidFill>
                <a:latin typeface="Fira Sans ExtraBold"/>
                <a:ea typeface="Fira Sans ExtraBold"/>
                <a:cs typeface="Fira Sans ExtraBold"/>
                <a:sym typeface="Fira Sans ExtraBold"/>
              </a:rPr>
              <a:t>Bài tập 4</a:t>
            </a:r>
            <a:endParaRPr sz="3200">
              <a:solidFill>
                <a:srgbClr val="002E75"/>
              </a:solidFill>
              <a:latin typeface="Fira Sans ExtraBold"/>
              <a:ea typeface="Fira Sans ExtraBold"/>
              <a:cs typeface="Fira Sans ExtraBold"/>
              <a:sym typeface="Fira Sans ExtraBold"/>
            </a:endParaRPr>
          </a:p>
        </p:txBody>
      </p:sp>
      <p:sp>
        <p:nvSpPr>
          <p:cNvPr id="331" name="Google Shape;331;p34"/>
          <p:cNvSpPr txBox="1"/>
          <p:nvPr/>
        </p:nvSpPr>
        <p:spPr>
          <a:xfrm>
            <a:off x="8624100" y="4743300"/>
            <a:ext cx="5199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i="1" lang="vi">
                <a:latin typeface="Fira Sans"/>
                <a:ea typeface="Fira Sans"/>
                <a:cs typeface="Fira Sans"/>
                <a:sym typeface="Fira Sans"/>
              </a:rPr>
              <a:t>22</a:t>
            </a:r>
            <a:endParaRPr>
              <a:solidFill>
                <a:srgbClr val="000000"/>
              </a:solidFill>
              <a:latin typeface="Fira Sans"/>
              <a:ea typeface="Fira Sans"/>
              <a:cs typeface="Fira Sans"/>
              <a:sym typeface="Fira Sans"/>
            </a:endParaRPr>
          </a:p>
        </p:txBody>
      </p:sp>
      <p:sp>
        <p:nvSpPr>
          <p:cNvPr id="332" name="Google Shape;332;p34"/>
          <p:cNvSpPr txBox="1"/>
          <p:nvPr/>
        </p:nvSpPr>
        <p:spPr>
          <a:xfrm>
            <a:off x="2255850" y="2466400"/>
            <a:ext cx="5608500" cy="79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vi" sz="2000">
                <a:solidFill>
                  <a:srgbClr val="002E75"/>
                </a:solidFill>
                <a:latin typeface="Fira Sans ExtraBold"/>
                <a:ea typeface="Fira Sans ExtraBold"/>
                <a:cs typeface="Fira Sans ExtraBold"/>
                <a:sym typeface="Fira Sans ExtraBold"/>
              </a:rPr>
              <a:t>VGG16, VGG19 vs AlexNet</a:t>
            </a:r>
            <a:endParaRPr sz="2100">
              <a:solidFill>
                <a:srgbClr val="002E75"/>
              </a:solidFill>
              <a:latin typeface="Fira Sans ExtraBold"/>
              <a:ea typeface="Fira Sans ExtraBold"/>
              <a:cs typeface="Fira Sans ExtraBold"/>
              <a:sym typeface="Fira Sans ExtraBo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5"/>
          <p:cNvSpPr/>
          <p:nvPr/>
        </p:nvSpPr>
        <p:spPr>
          <a:xfrm>
            <a:off x="0" y="75"/>
            <a:ext cx="715800" cy="5143500"/>
          </a:xfrm>
          <a:prstGeom prst="rect">
            <a:avLst/>
          </a:prstGeom>
          <a:solidFill>
            <a:srgbClr val="0B5394"/>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C5E8"/>
              </a:solidFill>
              <a:highlight>
                <a:srgbClr val="9FC5E8"/>
              </a:highlight>
            </a:endParaRPr>
          </a:p>
        </p:txBody>
      </p:sp>
      <p:sp>
        <p:nvSpPr>
          <p:cNvPr id="338" name="Google Shape;338;p35"/>
          <p:cNvSpPr txBox="1"/>
          <p:nvPr/>
        </p:nvSpPr>
        <p:spPr>
          <a:xfrm>
            <a:off x="8624100" y="4743300"/>
            <a:ext cx="5199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i="1" lang="vi">
                <a:latin typeface="Fira Sans"/>
                <a:ea typeface="Fira Sans"/>
                <a:cs typeface="Fira Sans"/>
                <a:sym typeface="Fira Sans"/>
              </a:rPr>
              <a:t>23</a:t>
            </a:r>
            <a:endParaRPr>
              <a:solidFill>
                <a:srgbClr val="000000"/>
              </a:solidFill>
              <a:latin typeface="Fira Sans"/>
              <a:ea typeface="Fira Sans"/>
              <a:cs typeface="Fira Sans"/>
              <a:sym typeface="Fira Sans"/>
            </a:endParaRPr>
          </a:p>
        </p:txBody>
      </p:sp>
      <p:sp>
        <p:nvSpPr>
          <p:cNvPr id="339" name="Google Shape;339;p35"/>
          <p:cNvSpPr txBox="1"/>
          <p:nvPr/>
        </p:nvSpPr>
        <p:spPr>
          <a:xfrm>
            <a:off x="7640400" y="75"/>
            <a:ext cx="1503600" cy="447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vi" sz="1300">
                <a:solidFill>
                  <a:schemeClr val="dk1"/>
                </a:solidFill>
                <a:latin typeface="Fira Sans ExtraBold"/>
                <a:ea typeface="Fira Sans ExtraBold"/>
                <a:cs typeface="Fira Sans ExtraBold"/>
                <a:sym typeface="Fira Sans ExtraBold"/>
              </a:rPr>
              <a:t>BT4</a:t>
            </a:r>
            <a:endParaRPr sz="1300">
              <a:solidFill>
                <a:schemeClr val="dk1"/>
              </a:solidFill>
              <a:latin typeface="Fira Sans ExtraBold"/>
              <a:ea typeface="Fira Sans ExtraBold"/>
              <a:cs typeface="Fira Sans ExtraBold"/>
              <a:sym typeface="Fira Sans ExtraBold"/>
            </a:endParaRPr>
          </a:p>
        </p:txBody>
      </p:sp>
      <p:sp>
        <p:nvSpPr>
          <p:cNvPr id="340" name="Google Shape;340;p35"/>
          <p:cNvSpPr txBox="1"/>
          <p:nvPr/>
        </p:nvSpPr>
        <p:spPr>
          <a:xfrm>
            <a:off x="738700" y="74350"/>
            <a:ext cx="3555900" cy="49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sz="2000">
                <a:solidFill>
                  <a:srgbClr val="002E75"/>
                </a:solidFill>
                <a:latin typeface="Fira Sans ExtraBold"/>
                <a:ea typeface="Fira Sans ExtraBold"/>
                <a:cs typeface="Fira Sans ExtraBold"/>
                <a:sym typeface="Fira Sans ExtraBold"/>
              </a:rPr>
              <a:t>1. VGG16</a:t>
            </a:r>
            <a:endParaRPr sz="2000">
              <a:solidFill>
                <a:srgbClr val="002E75"/>
              </a:solidFill>
              <a:latin typeface="Fira Sans ExtraBold"/>
              <a:ea typeface="Fira Sans ExtraBold"/>
              <a:cs typeface="Fira Sans ExtraBold"/>
              <a:sym typeface="Fira Sans ExtraBold"/>
            </a:endParaRPr>
          </a:p>
        </p:txBody>
      </p:sp>
      <p:pic>
        <p:nvPicPr>
          <p:cNvPr id="341" name="Google Shape;341;p35"/>
          <p:cNvPicPr preferRelativeResize="0"/>
          <p:nvPr/>
        </p:nvPicPr>
        <p:blipFill>
          <a:blip r:embed="rId3">
            <a:alphaModFix/>
          </a:blip>
          <a:stretch>
            <a:fillRect/>
          </a:stretch>
        </p:blipFill>
        <p:spPr>
          <a:xfrm>
            <a:off x="1334525" y="502350"/>
            <a:ext cx="7039500" cy="44721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6"/>
          <p:cNvSpPr/>
          <p:nvPr/>
        </p:nvSpPr>
        <p:spPr>
          <a:xfrm>
            <a:off x="0" y="75"/>
            <a:ext cx="715800" cy="5143500"/>
          </a:xfrm>
          <a:prstGeom prst="rect">
            <a:avLst/>
          </a:prstGeom>
          <a:solidFill>
            <a:srgbClr val="0B5394"/>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C5E8"/>
              </a:solidFill>
              <a:highlight>
                <a:srgbClr val="9FC5E8"/>
              </a:highlight>
            </a:endParaRPr>
          </a:p>
        </p:txBody>
      </p:sp>
      <p:sp>
        <p:nvSpPr>
          <p:cNvPr id="347" name="Google Shape;347;p36"/>
          <p:cNvSpPr txBox="1"/>
          <p:nvPr/>
        </p:nvSpPr>
        <p:spPr>
          <a:xfrm>
            <a:off x="8624100" y="4743300"/>
            <a:ext cx="5199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i="1" lang="vi">
                <a:latin typeface="Fira Sans"/>
                <a:ea typeface="Fira Sans"/>
                <a:cs typeface="Fira Sans"/>
                <a:sym typeface="Fira Sans"/>
              </a:rPr>
              <a:t>24</a:t>
            </a:r>
            <a:endParaRPr>
              <a:solidFill>
                <a:srgbClr val="000000"/>
              </a:solidFill>
              <a:latin typeface="Fira Sans"/>
              <a:ea typeface="Fira Sans"/>
              <a:cs typeface="Fira Sans"/>
              <a:sym typeface="Fira Sans"/>
            </a:endParaRPr>
          </a:p>
        </p:txBody>
      </p:sp>
      <p:sp>
        <p:nvSpPr>
          <p:cNvPr id="348" name="Google Shape;348;p36"/>
          <p:cNvSpPr txBox="1"/>
          <p:nvPr/>
        </p:nvSpPr>
        <p:spPr>
          <a:xfrm>
            <a:off x="7640400" y="75"/>
            <a:ext cx="1503600" cy="447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vi" sz="1300">
                <a:solidFill>
                  <a:schemeClr val="dk1"/>
                </a:solidFill>
                <a:latin typeface="Fira Sans ExtraBold"/>
                <a:ea typeface="Fira Sans ExtraBold"/>
                <a:cs typeface="Fira Sans ExtraBold"/>
                <a:sym typeface="Fira Sans ExtraBold"/>
              </a:rPr>
              <a:t>BT4</a:t>
            </a:r>
            <a:endParaRPr sz="1300">
              <a:solidFill>
                <a:schemeClr val="dk1"/>
              </a:solidFill>
              <a:latin typeface="Fira Sans ExtraBold"/>
              <a:ea typeface="Fira Sans ExtraBold"/>
              <a:cs typeface="Fira Sans ExtraBold"/>
              <a:sym typeface="Fira Sans ExtraBold"/>
            </a:endParaRPr>
          </a:p>
        </p:txBody>
      </p:sp>
      <p:sp>
        <p:nvSpPr>
          <p:cNvPr id="349" name="Google Shape;349;p36"/>
          <p:cNvSpPr txBox="1"/>
          <p:nvPr/>
        </p:nvSpPr>
        <p:spPr>
          <a:xfrm>
            <a:off x="738700" y="74350"/>
            <a:ext cx="3555900" cy="49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sz="2000">
                <a:solidFill>
                  <a:srgbClr val="002E75"/>
                </a:solidFill>
                <a:latin typeface="Fira Sans ExtraBold"/>
                <a:ea typeface="Fira Sans ExtraBold"/>
                <a:cs typeface="Fira Sans ExtraBold"/>
                <a:sym typeface="Fira Sans ExtraBold"/>
              </a:rPr>
              <a:t>2</a:t>
            </a:r>
            <a:r>
              <a:rPr lang="vi" sz="2000">
                <a:solidFill>
                  <a:srgbClr val="002E75"/>
                </a:solidFill>
                <a:latin typeface="Fira Sans ExtraBold"/>
                <a:ea typeface="Fira Sans ExtraBold"/>
                <a:cs typeface="Fira Sans ExtraBold"/>
                <a:sym typeface="Fira Sans ExtraBold"/>
              </a:rPr>
              <a:t>. VGG19</a:t>
            </a:r>
            <a:endParaRPr sz="2000">
              <a:solidFill>
                <a:srgbClr val="002E75"/>
              </a:solidFill>
              <a:latin typeface="Fira Sans ExtraBold"/>
              <a:ea typeface="Fira Sans ExtraBold"/>
              <a:cs typeface="Fira Sans ExtraBold"/>
              <a:sym typeface="Fira Sans ExtraBold"/>
            </a:endParaRPr>
          </a:p>
        </p:txBody>
      </p:sp>
      <p:pic>
        <p:nvPicPr>
          <p:cNvPr id="350" name="Google Shape;350;p36"/>
          <p:cNvPicPr preferRelativeResize="0"/>
          <p:nvPr/>
        </p:nvPicPr>
        <p:blipFill>
          <a:blip r:embed="rId3">
            <a:alphaModFix/>
          </a:blip>
          <a:stretch>
            <a:fillRect/>
          </a:stretch>
        </p:blipFill>
        <p:spPr>
          <a:xfrm>
            <a:off x="868200" y="719350"/>
            <a:ext cx="8123402" cy="254253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7"/>
          <p:cNvSpPr/>
          <p:nvPr/>
        </p:nvSpPr>
        <p:spPr>
          <a:xfrm>
            <a:off x="0" y="75"/>
            <a:ext cx="715800" cy="5143500"/>
          </a:xfrm>
          <a:prstGeom prst="rect">
            <a:avLst/>
          </a:prstGeom>
          <a:solidFill>
            <a:srgbClr val="0B5394"/>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C5E8"/>
              </a:solidFill>
              <a:highlight>
                <a:srgbClr val="9FC5E8"/>
              </a:highlight>
            </a:endParaRPr>
          </a:p>
        </p:txBody>
      </p:sp>
      <p:sp>
        <p:nvSpPr>
          <p:cNvPr id="356" name="Google Shape;356;p37"/>
          <p:cNvSpPr txBox="1"/>
          <p:nvPr/>
        </p:nvSpPr>
        <p:spPr>
          <a:xfrm>
            <a:off x="8624100" y="4743300"/>
            <a:ext cx="5199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i="1" lang="vi">
                <a:latin typeface="Fira Sans"/>
                <a:ea typeface="Fira Sans"/>
                <a:cs typeface="Fira Sans"/>
                <a:sym typeface="Fira Sans"/>
              </a:rPr>
              <a:t>25</a:t>
            </a:r>
            <a:endParaRPr>
              <a:solidFill>
                <a:srgbClr val="000000"/>
              </a:solidFill>
              <a:latin typeface="Fira Sans"/>
              <a:ea typeface="Fira Sans"/>
              <a:cs typeface="Fira Sans"/>
              <a:sym typeface="Fira Sans"/>
            </a:endParaRPr>
          </a:p>
        </p:txBody>
      </p:sp>
      <p:sp>
        <p:nvSpPr>
          <p:cNvPr id="357" name="Google Shape;357;p37"/>
          <p:cNvSpPr txBox="1"/>
          <p:nvPr/>
        </p:nvSpPr>
        <p:spPr>
          <a:xfrm>
            <a:off x="7640400" y="75"/>
            <a:ext cx="1503600" cy="447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vi" sz="1300">
                <a:solidFill>
                  <a:schemeClr val="dk1"/>
                </a:solidFill>
                <a:latin typeface="Fira Sans ExtraBold"/>
                <a:ea typeface="Fira Sans ExtraBold"/>
                <a:cs typeface="Fira Sans ExtraBold"/>
                <a:sym typeface="Fira Sans ExtraBold"/>
              </a:rPr>
              <a:t>BT4</a:t>
            </a:r>
            <a:endParaRPr sz="1300">
              <a:solidFill>
                <a:schemeClr val="dk1"/>
              </a:solidFill>
              <a:latin typeface="Fira Sans ExtraBold"/>
              <a:ea typeface="Fira Sans ExtraBold"/>
              <a:cs typeface="Fira Sans ExtraBold"/>
              <a:sym typeface="Fira Sans ExtraBold"/>
            </a:endParaRPr>
          </a:p>
        </p:txBody>
      </p:sp>
      <p:sp>
        <p:nvSpPr>
          <p:cNvPr id="358" name="Google Shape;358;p37"/>
          <p:cNvSpPr txBox="1"/>
          <p:nvPr/>
        </p:nvSpPr>
        <p:spPr>
          <a:xfrm>
            <a:off x="738700" y="74350"/>
            <a:ext cx="3555900" cy="49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sz="2000">
                <a:solidFill>
                  <a:srgbClr val="002E75"/>
                </a:solidFill>
                <a:latin typeface="Fira Sans ExtraBold"/>
                <a:ea typeface="Fira Sans ExtraBold"/>
                <a:cs typeface="Fira Sans ExtraBold"/>
                <a:sym typeface="Fira Sans ExtraBold"/>
              </a:rPr>
              <a:t>3</a:t>
            </a:r>
            <a:r>
              <a:rPr lang="vi" sz="2000">
                <a:solidFill>
                  <a:srgbClr val="002E75"/>
                </a:solidFill>
                <a:latin typeface="Fira Sans ExtraBold"/>
                <a:ea typeface="Fira Sans ExtraBold"/>
                <a:cs typeface="Fira Sans ExtraBold"/>
                <a:sym typeface="Fira Sans ExtraBold"/>
              </a:rPr>
              <a:t>. AlexNet</a:t>
            </a:r>
            <a:endParaRPr sz="2000">
              <a:solidFill>
                <a:srgbClr val="002E75"/>
              </a:solidFill>
              <a:latin typeface="Fira Sans ExtraBold"/>
              <a:ea typeface="Fira Sans ExtraBold"/>
              <a:cs typeface="Fira Sans ExtraBold"/>
              <a:sym typeface="Fira Sans ExtraBold"/>
            </a:endParaRPr>
          </a:p>
        </p:txBody>
      </p:sp>
      <p:pic>
        <p:nvPicPr>
          <p:cNvPr id="359" name="Google Shape;359;p37"/>
          <p:cNvPicPr preferRelativeResize="0"/>
          <p:nvPr/>
        </p:nvPicPr>
        <p:blipFill>
          <a:blip r:embed="rId3">
            <a:alphaModFix/>
          </a:blip>
          <a:stretch>
            <a:fillRect/>
          </a:stretch>
        </p:blipFill>
        <p:spPr>
          <a:xfrm>
            <a:off x="868200" y="719350"/>
            <a:ext cx="8123400" cy="34152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id="364" name="Google Shape;364;p38"/>
          <p:cNvPicPr preferRelativeResize="0"/>
          <p:nvPr/>
        </p:nvPicPr>
        <p:blipFill rotWithShape="1">
          <a:blip r:embed="rId3">
            <a:alphaModFix/>
          </a:blip>
          <a:srcRect b="-1690" l="0" r="0" t="1689"/>
          <a:stretch/>
        </p:blipFill>
        <p:spPr>
          <a:xfrm>
            <a:off x="1320988" y="52768"/>
            <a:ext cx="5446625" cy="5038119"/>
          </a:xfrm>
          <a:prstGeom prst="rect">
            <a:avLst/>
          </a:prstGeom>
          <a:noFill/>
          <a:ln>
            <a:noFill/>
          </a:ln>
        </p:spPr>
      </p:pic>
      <p:sp>
        <p:nvSpPr>
          <p:cNvPr id="365" name="Google Shape;365;p38"/>
          <p:cNvSpPr/>
          <p:nvPr/>
        </p:nvSpPr>
        <p:spPr>
          <a:xfrm>
            <a:off x="0" y="75"/>
            <a:ext cx="715800" cy="5143500"/>
          </a:xfrm>
          <a:prstGeom prst="rect">
            <a:avLst/>
          </a:prstGeom>
          <a:solidFill>
            <a:srgbClr val="0B5394"/>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C5E8"/>
              </a:solidFill>
              <a:highlight>
                <a:srgbClr val="9FC5E8"/>
              </a:highlight>
            </a:endParaRPr>
          </a:p>
        </p:txBody>
      </p:sp>
      <p:sp>
        <p:nvSpPr>
          <p:cNvPr id="366" name="Google Shape;366;p38"/>
          <p:cNvSpPr txBox="1"/>
          <p:nvPr/>
        </p:nvSpPr>
        <p:spPr>
          <a:xfrm>
            <a:off x="8624100" y="4743300"/>
            <a:ext cx="5199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i="1" lang="vi">
                <a:latin typeface="Fira Sans"/>
                <a:ea typeface="Fira Sans"/>
                <a:cs typeface="Fira Sans"/>
                <a:sym typeface="Fira Sans"/>
              </a:rPr>
              <a:t>2</a:t>
            </a:r>
            <a:r>
              <a:rPr b="1" i="1" lang="vi">
                <a:latin typeface="Fira Sans"/>
                <a:ea typeface="Fira Sans"/>
                <a:cs typeface="Fira Sans"/>
                <a:sym typeface="Fira Sans"/>
              </a:rPr>
              <a:t>6</a:t>
            </a:r>
            <a:endParaRPr>
              <a:solidFill>
                <a:srgbClr val="000000"/>
              </a:solidFill>
              <a:latin typeface="Fira Sans"/>
              <a:ea typeface="Fira Sans"/>
              <a:cs typeface="Fira Sans"/>
              <a:sym typeface="Fira Sans"/>
            </a:endParaRPr>
          </a:p>
        </p:txBody>
      </p:sp>
      <p:sp>
        <p:nvSpPr>
          <p:cNvPr id="367" name="Google Shape;367;p38"/>
          <p:cNvSpPr txBox="1"/>
          <p:nvPr/>
        </p:nvSpPr>
        <p:spPr>
          <a:xfrm>
            <a:off x="7640400" y="75"/>
            <a:ext cx="1503600" cy="447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vi" sz="1300">
                <a:solidFill>
                  <a:schemeClr val="dk1"/>
                </a:solidFill>
                <a:latin typeface="Fira Sans ExtraBold"/>
                <a:ea typeface="Fira Sans ExtraBold"/>
                <a:cs typeface="Fira Sans ExtraBold"/>
                <a:sym typeface="Fira Sans ExtraBold"/>
              </a:rPr>
              <a:t>BT4</a:t>
            </a:r>
            <a:endParaRPr sz="1300">
              <a:solidFill>
                <a:schemeClr val="dk1"/>
              </a:solidFill>
              <a:latin typeface="Fira Sans ExtraBold"/>
              <a:ea typeface="Fira Sans ExtraBold"/>
              <a:cs typeface="Fira Sans ExtraBold"/>
              <a:sym typeface="Fira Sans ExtraBold"/>
            </a:endParaRPr>
          </a:p>
        </p:txBody>
      </p:sp>
      <p:sp>
        <p:nvSpPr>
          <p:cNvPr id="368" name="Google Shape;368;p38"/>
          <p:cNvSpPr txBox="1"/>
          <p:nvPr/>
        </p:nvSpPr>
        <p:spPr>
          <a:xfrm>
            <a:off x="738700" y="74350"/>
            <a:ext cx="3555900" cy="49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sz="2000">
                <a:solidFill>
                  <a:srgbClr val="002E75"/>
                </a:solidFill>
                <a:latin typeface="Fira Sans ExtraBold"/>
                <a:ea typeface="Fira Sans ExtraBold"/>
                <a:cs typeface="Fira Sans ExtraBold"/>
                <a:sym typeface="Fira Sans ExtraBold"/>
              </a:rPr>
              <a:t>4. So sánh</a:t>
            </a:r>
            <a:endParaRPr sz="2000">
              <a:solidFill>
                <a:srgbClr val="002E75"/>
              </a:solidFill>
              <a:latin typeface="Fira Sans ExtraBold"/>
              <a:ea typeface="Fira Sans ExtraBold"/>
              <a:cs typeface="Fira Sans ExtraBold"/>
              <a:sym typeface="Fira Sans ExtraBold"/>
            </a:endParaRPr>
          </a:p>
        </p:txBody>
      </p:sp>
      <p:sp>
        <p:nvSpPr>
          <p:cNvPr id="369" name="Google Shape;369;p38"/>
          <p:cNvSpPr/>
          <p:nvPr/>
        </p:nvSpPr>
        <p:spPr>
          <a:xfrm>
            <a:off x="6767625" y="2831538"/>
            <a:ext cx="458700" cy="223500"/>
          </a:xfrm>
          <a:prstGeom prst="rect">
            <a:avLst/>
          </a:prstGeom>
          <a:solidFill>
            <a:srgbClr val="FED1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0" name="Google Shape;370;p38"/>
          <p:cNvSpPr/>
          <p:nvPr/>
        </p:nvSpPr>
        <p:spPr>
          <a:xfrm>
            <a:off x="6767625" y="2359638"/>
            <a:ext cx="458700" cy="223500"/>
          </a:xfrm>
          <a:prstGeom prst="rect">
            <a:avLst/>
          </a:prstGeom>
          <a:solidFill>
            <a:srgbClr val="CBDC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1" name="Google Shape;371;p38"/>
          <p:cNvSpPr/>
          <p:nvPr/>
        </p:nvSpPr>
        <p:spPr>
          <a:xfrm>
            <a:off x="6767625" y="1782738"/>
            <a:ext cx="458700" cy="22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2" name="Google Shape;372;p38"/>
          <p:cNvSpPr txBox="1"/>
          <p:nvPr/>
        </p:nvSpPr>
        <p:spPr>
          <a:xfrm>
            <a:off x="7038175" y="2719350"/>
            <a:ext cx="1503600" cy="447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vi" sz="1600">
                <a:solidFill>
                  <a:schemeClr val="dk1"/>
                </a:solidFill>
                <a:latin typeface="Fira Sans ExtraBold"/>
                <a:ea typeface="Fira Sans ExtraBold"/>
                <a:cs typeface="Fira Sans ExtraBold"/>
                <a:sym typeface="Fira Sans ExtraBold"/>
              </a:rPr>
              <a:t>Conv</a:t>
            </a:r>
            <a:endParaRPr sz="1600">
              <a:solidFill>
                <a:schemeClr val="dk1"/>
              </a:solidFill>
              <a:latin typeface="Fira Sans ExtraBold"/>
              <a:ea typeface="Fira Sans ExtraBold"/>
              <a:cs typeface="Fira Sans ExtraBold"/>
              <a:sym typeface="Fira Sans ExtraBold"/>
            </a:endParaRPr>
          </a:p>
        </p:txBody>
      </p:sp>
      <p:sp>
        <p:nvSpPr>
          <p:cNvPr id="373" name="Google Shape;373;p38"/>
          <p:cNvSpPr txBox="1"/>
          <p:nvPr/>
        </p:nvSpPr>
        <p:spPr>
          <a:xfrm>
            <a:off x="7038175" y="2251050"/>
            <a:ext cx="1503600" cy="447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vi" sz="1600">
                <a:solidFill>
                  <a:schemeClr val="dk1"/>
                </a:solidFill>
                <a:latin typeface="Fira Sans ExtraBold"/>
                <a:ea typeface="Fira Sans ExtraBold"/>
                <a:cs typeface="Fira Sans ExtraBold"/>
                <a:sym typeface="Fira Sans ExtraBold"/>
              </a:rPr>
              <a:t>Pool</a:t>
            </a:r>
            <a:endParaRPr sz="1600">
              <a:solidFill>
                <a:schemeClr val="dk1"/>
              </a:solidFill>
              <a:latin typeface="Fira Sans ExtraBold"/>
              <a:ea typeface="Fira Sans ExtraBold"/>
              <a:cs typeface="Fira Sans ExtraBold"/>
              <a:sym typeface="Fira Sans ExtraBold"/>
            </a:endParaRPr>
          </a:p>
        </p:txBody>
      </p:sp>
      <p:sp>
        <p:nvSpPr>
          <p:cNvPr id="374" name="Google Shape;374;p38"/>
          <p:cNvSpPr txBox="1"/>
          <p:nvPr/>
        </p:nvSpPr>
        <p:spPr>
          <a:xfrm>
            <a:off x="7038175" y="1670550"/>
            <a:ext cx="1503600" cy="447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vi" sz="1600">
                <a:solidFill>
                  <a:schemeClr val="dk1"/>
                </a:solidFill>
                <a:latin typeface="Fira Sans ExtraBold"/>
                <a:ea typeface="Fira Sans ExtraBold"/>
                <a:cs typeface="Fira Sans ExtraBold"/>
                <a:sym typeface="Fira Sans ExtraBold"/>
              </a:rPr>
              <a:t>FC</a:t>
            </a:r>
            <a:endParaRPr sz="1600">
              <a:solidFill>
                <a:schemeClr val="dk1"/>
              </a:solidFill>
              <a:latin typeface="Fira Sans ExtraBold"/>
              <a:ea typeface="Fira Sans ExtraBold"/>
              <a:cs typeface="Fira Sans ExtraBold"/>
              <a:sym typeface="Fira Sans ExtraBo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9"/>
          <p:cNvSpPr/>
          <p:nvPr/>
        </p:nvSpPr>
        <p:spPr>
          <a:xfrm>
            <a:off x="0" y="75"/>
            <a:ext cx="715800" cy="5143500"/>
          </a:xfrm>
          <a:prstGeom prst="rect">
            <a:avLst/>
          </a:prstGeom>
          <a:solidFill>
            <a:srgbClr val="0B5394"/>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C5E8"/>
              </a:solidFill>
              <a:highlight>
                <a:srgbClr val="9FC5E8"/>
              </a:highlight>
            </a:endParaRPr>
          </a:p>
        </p:txBody>
      </p:sp>
      <p:sp>
        <p:nvSpPr>
          <p:cNvPr id="380" name="Google Shape;380;p39"/>
          <p:cNvSpPr txBox="1"/>
          <p:nvPr/>
        </p:nvSpPr>
        <p:spPr>
          <a:xfrm>
            <a:off x="8624100" y="4743300"/>
            <a:ext cx="5199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i="1" lang="vi">
                <a:latin typeface="Fira Sans"/>
                <a:ea typeface="Fira Sans"/>
                <a:cs typeface="Fira Sans"/>
                <a:sym typeface="Fira Sans"/>
              </a:rPr>
              <a:t>27</a:t>
            </a:r>
            <a:endParaRPr>
              <a:solidFill>
                <a:srgbClr val="000000"/>
              </a:solidFill>
              <a:latin typeface="Fira Sans"/>
              <a:ea typeface="Fira Sans"/>
              <a:cs typeface="Fira Sans"/>
              <a:sym typeface="Fira Sans"/>
            </a:endParaRPr>
          </a:p>
        </p:txBody>
      </p:sp>
      <p:sp>
        <p:nvSpPr>
          <p:cNvPr id="381" name="Google Shape;381;p39"/>
          <p:cNvSpPr txBox="1"/>
          <p:nvPr/>
        </p:nvSpPr>
        <p:spPr>
          <a:xfrm>
            <a:off x="7640400" y="75"/>
            <a:ext cx="1503600" cy="447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vi" sz="1300">
                <a:solidFill>
                  <a:schemeClr val="dk1"/>
                </a:solidFill>
                <a:latin typeface="Fira Sans ExtraBold"/>
                <a:ea typeface="Fira Sans ExtraBold"/>
                <a:cs typeface="Fira Sans ExtraBold"/>
                <a:sym typeface="Fira Sans ExtraBold"/>
              </a:rPr>
              <a:t>BT4</a:t>
            </a:r>
            <a:endParaRPr sz="1300">
              <a:solidFill>
                <a:schemeClr val="dk1"/>
              </a:solidFill>
              <a:latin typeface="Fira Sans ExtraBold"/>
              <a:ea typeface="Fira Sans ExtraBold"/>
              <a:cs typeface="Fira Sans ExtraBold"/>
              <a:sym typeface="Fira Sans ExtraBold"/>
            </a:endParaRPr>
          </a:p>
        </p:txBody>
      </p:sp>
      <p:sp>
        <p:nvSpPr>
          <p:cNvPr id="382" name="Google Shape;382;p39"/>
          <p:cNvSpPr txBox="1"/>
          <p:nvPr/>
        </p:nvSpPr>
        <p:spPr>
          <a:xfrm>
            <a:off x="738700" y="74350"/>
            <a:ext cx="3555900" cy="49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sz="2000">
                <a:solidFill>
                  <a:srgbClr val="002E75"/>
                </a:solidFill>
                <a:latin typeface="Fira Sans ExtraBold"/>
                <a:ea typeface="Fira Sans ExtraBold"/>
                <a:cs typeface="Fira Sans ExtraBold"/>
                <a:sym typeface="Fira Sans ExtraBold"/>
              </a:rPr>
              <a:t>4</a:t>
            </a:r>
            <a:r>
              <a:rPr lang="vi" sz="2000">
                <a:solidFill>
                  <a:srgbClr val="002E75"/>
                </a:solidFill>
                <a:latin typeface="Fira Sans ExtraBold"/>
                <a:ea typeface="Fira Sans ExtraBold"/>
                <a:cs typeface="Fira Sans ExtraBold"/>
                <a:sym typeface="Fira Sans ExtraBold"/>
              </a:rPr>
              <a:t>. So sánh</a:t>
            </a:r>
            <a:endParaRPr sz="2000">
              <a:solidFill>
                <a:srgbClr val="002E75"/>
              </a:solidFill>
              <a:latin typeface="Fira Sans ExtraBold"/>
              <a:ea typeface="Fira Sans ExtraBold"/>
              <a:cs typeface="Fira Sans ExtraBold"/>
              <a:sym typeface="Fira Sans ExtraBold"/>
            </a:endParaRPr>
          </a:p>
        </p:txBody>
      </p:sp>
      <p:graphicFrame>
        <p:nvGraphicFramePr>
          <p:cNvPr id="383" name="Google Shape;383;p39"/>
          <p:cNvGraphicFramePr/>
          <p:nvPr/>
        </p:nvGraphicFramePr>
        <p:xfrm>
          <a:off x="1259825" y="1082725"/>
          <a:ext cx="3000000" cy="3000000"/>
        </p:xfrm>
        <a:graphic>
          <a:graphicData uri="http://schemas.openxmlformats.org/drawingml/2006/table">
            <a:tbl>
              <a:tblPr>
                <a:noFill/>
                <a:tableStyleId>{D1177D9E-F55A-4D89-A059-87E38A1DDAB8}</a:tableStyleId>
              </a:tblPr>
              <a:tblGrid>
                <a:gridCol w="1596725"/>
                <a:gridCol w="5138225"/>
              </a:tblGrid>
              <a:tr h="705550">
                <a:tc rowSpan="2">
                  <a:txBody>
                    <a:bodyPr/>
                    <a:lstStyle/>
                    <a:p>
                      <a:pPr indent="0" lvl="0" marL="0" rtl="0" algn="ctr">
                        <a:spcBef>
                          <a:spcPts val="0"/>
                        </a:spcBef>
                        <a:spcAft>
                          <a:spcPts val="0"/>
                        </a:spcAft>
                        <a:buNone/>
                      </a:pPr>
                      <a:r>
                        <a:rPr b="1" lang="vi">
                          <a:latin typeface="Fira Sans"/>
                          <a:ea typeface="Fira Sans"/>
                          <a:cs typeface="Fira Sans"/>
                          <a:sym typeface="Fira Sans"/>
                        </a:rPr>
                        <a:t>VGG</a:t>
                      </a:r>
                      <a:endParaRPr b="1">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BDCF8"/>
                    </a:solidFill>
                  </a:tcPr>
                </a:tc>
                <a:tc rowSpan="2">
                  <a:txBody>
                    <a:bodyPr/>
                    <a:lstStyle/>
                    <a:p>
                      <a:pPr indent="0" lvl="0" marL="0" rtl="0" algn="just">
                        <a:spcBef>
                          <a:spcPts val="0"/>
                        </a:spcBef>
                        <a:spcAft>
                          <a:spcPts val="0"/>
                        </a:spcAft>
                        <a:buNone/>
                      </a:pPr>
                      <a:r>
                        <a:rPr lang="vi">
                          <a:latin typeface="Fira Sans"/>
                          <a:ea typeface="Fira Sans"/>
                          <a:cs typeface="Fira Sans"/>
                          <a:sym typeface="Fira Sans"/>
                        </a:rPr>
                        <a:t>Mạng sâu hơn, dùng kernel (3x3) liên tiếp nhau</a:t>
                      </a:r>
                      <a:endParaRPr>
                        <a:latin typeface="Fira Sans"/>
                        <a:ea typeface="Fira Sans"/>
                        <a:cs typeface="Fira Sans"/>
                        <a:sym typeface="Fira Sans"/>
                      </a:endParaRPr>
                    </a:p>
                    <a:p>
                      <a:pPr indent="0" lvl="0" marL="0" rtl="0" algn="just">
                        <a:spcBef>
                          <a:spcPts val="0"/>
                        </a:spcBef>
                        <a:spcAft>
                          <a:spcPts val="0"/>
                        </a:spcAft>
                        <a:buNone/>
                      </a:pPr>
                      <a:r>
                        <a:rPr lang="vi">
                          <a:latin typeface="Fira Sans"/>
                          <a:ea typeface="Fira Sans"/>
                          <a:cs typeface="Fira Sans"/>
                          <a:sym typeface="Fira Sans"/>
                        </a:rPr>
                        <a:t>Độ chính xác cao hơn, nhiều tham số, cần nhiều tài nguyên nên tốc độ huấn luyện chậm</a:t>
                      </a:r>
                      <a:endParaRPr>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45475">
                <a:tc vMerge="1"/>
                <a:tc vMerge="1"/>
              </a:tr>
              <a:tr h="894575">
                <a:tc>
                  <a:txBody>
                    <a:bodyPr/>
                    <a:lstStyle/>
                    <a:p>
                      <a:pPr indent="0" lvl="0" marL="0" rtl="0" algn="ctr">
                        <a:spcBef>
                          <a:spcPts val="0"/>
                        </a:spcBef>
                        <a:spcAft>
                          <a:spcPts val="0"/>
                        </a:spcAft>
                        <a:buNone/>
                      </a:pPr>
                      <a:r>
                        <a:rPr b="1" lang="vi">
                          <a:latin typeface="Fira Sans"/>
                          <a:ea typeface="Fira Sans"/>
                          <a:cs typeface="Fira Sans"/>
                          <a:sym typeface="Fira Sans"/>
                        </a:rPr>
                        <a:t>AlexNet</a:t>
                      </a:r>
                      <a:endParaRPr b="1">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BDCF8"/>
                    </a:solidFill>
                  </a:tcPr>
                </a:tc>
                <a:tc>
                  <a:txBody>
                    <a:bodyPr/>
                    <a:lstStyle/>
                    <a:p>
                      <a:pPr indent="0" lvl="0" marL="0" rtl="0" algn="just">
                        <a:spcBef>
                          <a:spcPts val="0"/>
                        </a:spcBef>
                        <a:spcAft>
                          <a:spcPts val="0"/>
                        </a:spcAft>
                        <a:buNone/>
                      </a:pPr>
                      <a:r>
                        <a:rPr lang="vi">
                          <a:solidFill>
                            <a:schemeClr val="dk1"/>
                          </a:solidFill>
                          <a:latin typeface="Fira Sans"/>
                          <a:ea typeface="Fira Sans"/>
                          <a:cs typeface="Fira Sans"/>
                          <a:sym typeface="Fira Sans"/>
                        </a:rPr>
                        <a:t>Ít tầng </a:t>
                      </a:r>
                      <a:r>
                        <a:rPr lang="vi">
                          <a:solidFill>
                            <a:schemeClr val="dk1"/>
                          </a:solidFill>
                          <a:latin typeface="Fira Sans"/>
                          <a:ea typeface="Fira Sans"/>
                          <a:cs typeface="Fira Sans"/>
                          <a:sym typeface="Fira Sans"/>
                        </a:rPr>
                        <a:t>hơn, dùng các kernel lớn hơn</a:t>
                      </a:r>
                      <a:endParaRPr>
                        <a:solidFill>
                          <a:schemeClr val="dk1"/>
                        </a:solidFill>
                        <a:latin typeface="Fira Sans"/>
                        <a:ea typeface="Fira Sans"/>
                        <a:cs typeface="Fira Sans"/>
                        <a:sym typeface="Fira Sans"/>
                      </a:endParaRPr>
                    </a:p>
                    <a:p>
                      <a:pPr indent="0" lvl="0" marL="0" rtl="0" algn="just">
                        <a:spcBef>
                          <a:spcPts val="0"/>
                        </a:spcBef>
                        <a:spcAft>
                          <a:spcPts val="0"/>
                        </a:spcAft>
                        <a:buNone/>
                      </a:pPr>
                      <a:r>
                        <a:rPr lang="vi">
                          <a:solidFill>
                            <a:schemeClr val="dk1"/>
                          </a:solidFill>
                          <a:latin typeface="Fira Sans"/>
                          <a:ea typeface="Fira Sans"/>
                          <a:cs typeface="Fira Sans"/>
                          <a:sym typeface="Fira Sans"/>
                        </a:rPr>
                        <a:t>Độ chính xác kém hơn, ít tham số, ít tài nguyên, huấn luyện nhanh hơn</a:t>
                      </a:r>
                      <a:endParaRPr>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0"/>
          <p:cNvSpPr/>
          <p:nvPr/>
        </p:nvSpPr>
        <p:spPr>
          <a:xfrm>
            <a:off x="0" y="75"/>
            <a:ext cx="715800" cy="5143500"/>
          </a:xfrm>
          <a:prstGeom prst="rect">
            <a:avLst/>
          </a:prstGeom>
          <a:solidFill>
            <a:srgbClr val="0B5394"/>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C5E8"/>
              </a:solidFill>
              <a:highlight>
                <a:srgbClr val="9FC5E8"/>
              </a:highlight>
            </a:endParaRPr>
          </a:p>
        </p:txBody>
      </p:sp>
      <p:sp>
        <p:nvSpPr>
          <p:cNvPr id="389" name="Google Shape;389;p40"/>
          <p:cNvSpPr txBox="1"/>
          <p:nvPr/>
        </p:nvSpPr>
        <p:spPr>
          <a:xfrm>
            <a:off x="3960300" y="1837050"/>
            <a:ext cx="2199600" cy="734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sz="3200">
                <a:solidFill>
                  <a:srgbClr val="002E75"/>
                </a:solidFill>
                <a:latin typeface="Fira Sans ExtraBold"/>
                <a:ea typeface="Fira Sans ExtraBold"/>
                <a:cs typeface="Fira Sans ExtraBold"/>
                <a:sym typeface="Fira Sans ExtraBold"/>
              </a:rPr>
              <a:t>Bài tập 5</a:t>
            </a:r>
            <a:endParaRPr sz="3200">
              <a:solidFill>
                <a:srgbClr val="002E75"/>
              </a:solidFill>
              <a:latin typeface="Fira Sans ExtraBold"/>
              <a:ea typeface="Fira Sans ExtraBold"/>
              <a:cs typeface="Fira Sans ExtraBold"/>
              <a:sym typeface="Fira Sans ExtraBold"/>
            </a:endParaRPr>
          </a:p>
        </p:txBody>
      </p:sp>
      <p:sp>
        <p:nvSpPr>
          <p:cNvPr id="390" name="Google Shape;390;p40"/>
          <p:cNvSpPr txBox="1"/>
          <p:nvPr/>
        </p:nvSpPr>
        <p:spPr>
          <a:xfrm>
            <a:off x="8624100" y="4743300"/>
            <a:ext cx="5199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i="1" lang="vi">
                <a:latin typeface="Fira Sans"/>
                <a:ea typeface="Fira Sans"/>
                <a:cs typeface="Fira Sans"/>
                <a:sym typeface="Fira Sans"/>
              </a:rPr>
              <a:t>28</a:t>
            </a:r>
            <a:endParaRPr>
              <a:solidFill>
                <a:srgbClr val="000000"/>
              </a:solidFill>
              <a:latin typeface="Fira Sans"/>
              <a:ea typeface="Fira Sans"/>
              <a:cs typeface="Fira Sans"/>
              <a:sym typeface="Fira Sans"/>
            </a:endParaRPr>
          </a:p>
        </p:txBody>
      </p:sp>
      <p:sp>
        <p:nvSpPr>
          <p:cNvPr id="391" name="Google Shape;391;p40"/>
          <p:cNvSpPr txBox="1"/>
          <p:nvPr/>
        </p:nvSpPr>
        <p:spPr>
          <a:xfrm>
            <a:off x="2535975" y="2571750"/>
            <a:ext cx="4632300" cy="1110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vi" sz="2000">
                <a:solidFill>
                  <a:srgbClr val="002E75"/>
                </a:solidFill>
                <a:latin typeface="Fira Sans ExtraBold"/>
                <a:ea typeface="Fira Sans ExtraBold"/>
                <a:cs typeface="Fira Sans ExtraBold"/>
                <a:sym typeface="Fira Sans ExtraBold"/>
              </a:rPr>
              <a:t>Rút trích đặc trưng bằng VGG và dùng SVM để phân loại</a:t>
            </a:r>
            <a:endParaRPr sz="2100">
              <a:solidFill>
                <a:srgbClr val="002E75"/>
              </a:solidFill>
              <a:latin typeface="Fira Sans ExtraBold"/>
              <a:ea typeface="Fira Sans ExtraBold"/>
              <a:cs typeface="Fira Sans ExtraBold"/>
              <a:sym typeface="Fira Sans ExtraBo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1"/>
          <p:cNvSpPr/>
          <p:nvPr/>
        </p:nvSpPr>
        <p:spPr>
          <a:xfrm>
            <a:off x="0" y="75"/>
            <a:ext cx="715800" cy="5143500"/>
          </a:xfrm>
          <a:prstGeom prst="rect">
            <a:avLst/>
          </a:prstGeom>
          <a:solidFill>
            <a:srgbClr val="0B5394"/>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C5E8"/>
              </a:solidFill>
              <a:highlight>
                <a:srgbClr val="9FC5E8"/>
              </a:highlight>
            </a:endParaRPr>
          </a:p>
        </p:txBody>
      </p:sp>
      <p:sp>
        <p:nvSpPr>
          <p:cNvPr id="397" name="Google Shape;397;p41"/>
          <p:cNvSpPr txBox="1"/>
          <p:nvPr/>
        </p:nvSpPr>
        <p:spPr>
          <a:xfrm>
            <a:off x="738700" y="74350"/>
            <a:ext cx="3555900" cy="49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sz="2000">
                <a:solidFill>
                  <a:srgbClr val="002E75"/>
                </a:solidFill>
                <a:latin typeface="Fira Sans ExtraBold"/>
                <a:ea typeface="Fira Sans ExtraBold"/>
                <a:cs typeface="Fira Sans ExtraBold"/>
                <a:sym typeface="Fira Sans ExtraBold"/>
              </a:rPr>
              <a:t>1. Dataset</a:t>
            </a:r>
            <a:endParaRPr sz="2000">
              <a:solidFill>
                <a:srgbClr val="002E75"/>
              </a:solidFill>
              <a:latin typeface="Fira Sans ExtraBold"/>
              <a:ea typeface="Fira Sans ExtraBold"/>
              <a:cs typeface="Fira Sans ExtraBold"/>
              <a:sym typeface="Fira Sans ExtraBold"/>
            </a:endParaRPr>
          </a:p>
        </p:txBody>
      </p:sp>
      <p:sp>
        <p:nvSpPr>
          <p:cNvPr id="398" name="Google Shape;398;p41"/>
          <p:cNvSpPr txBox="1"/>
          <p:nvPr/>
        </p:nvSpPr>
        <p:spPr>
          <a:xfrm>
            <a:off x="852000" y="719350"/>
            <a:ext cx="7632900" cy="13029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vi" sz="1600">
                <a:latin typeface="Fira Sans"/>
                <a:ea typeface="Fira Sans"/>
                <a:cs typeface="Fira Sans"/>
                <a:sym typeface="Fira Sans"/>
              </a:rPr>
              <a:t>Bộ dữ liệu có </a:t>
            </a:r>
            <a:r>
              <a:rPr b="1" lang="vi" sz="1600">
                <a:latin typeface="Fira Sans"/>
                <a:ea typeface="Fira Sans"/>
                <a:cs typeface="Fira Sans"/>
                <a:sym typeface="Fira Sans"/>
              </a:rPr>
              <a:t>400 </a:t>
            </a:r>
            <a:r>
              <a:rPr lang="vi" sz="1600">
                <a:latin typeface="Fira Sans"/>
                <a:ea typeface="Fira Sans"/>
                <a:cs typeface="Fira Sans"/>
                <a:sym typeface="Fira Sans"/>
              </a:rPr>
              <a:t>mẫu bao gồm 200 ảnh xe ô tô và 200 ảnh xe máy được thu thập từ kaggle (Car vs Bike Classification Dataset).</a:t>
            </a:r>
            <a:br>
              <a:rPr lang="vi" sz="1600">
                <a:latin typeface="Fira Sans"/>
                <a:ea typeface="Fira Sans"/>
                <a:cs typeface="Fira Sans"/>
                <a:sym typeface="Fira Sans"/>
              </a:rPr>
            </a:br>
            <a:r>
              <a:rPr lang="vi" sz="1600">
                <a:latin typeface="Fira Sans"/>
                <a:ea typeface="Fira Sans"/>
                <a:cs typeface="Fira Sans"/>
                <a:sym typeface="Fira Sans"/>
              </a:rPr>
              <a:t>Chia thành 2 tập </a:t>
            </a:r>
            <a:r>
              <a:rPr b="1" lang="vi" sz="1600">
                <a:latin typeface="Fira Sans"/>
                <a:ea typeface="Fira Sans"/>
                <a:cs typeface="Fira Sans"/>
                <a:sym typeface="Fira Sans"/>
              </a:rPr>
              <a:t>train (70% - 280 ảnh)</a:t>
            </a:r>
            <a:r>
              <a:rPr lang="vi" sz="1600">
                <a:latin typeface="Fira Sans"/>
                <a:ea typeface="Fira Sans"/>
                <a:cs typeface="Fira Sans"/>
                <a:sym typeface="Fira Sans"/>
              </a:rPr>
              <a:t> và </a:t>
            </a:r>
            <a:r>
              <a:rPr b="1" lang="vi" sz="1600">
                <a:latin typeface="Fira Sans"/>
                <a:ea typeface="Fira Sans"/>
                <a:cs typeface="Fira Sans"/>
                <a:sym typeface="Fira Sans"/>
              </a:rPr>
              <a:t>test (30% - 120 ảnh)</a:t>
            </a:r>
            <a:endParaRPr b="1" sz="1600">
              <a:solidFill>
                <a:srgbClr val="000000"/>
              </a:solidFill>
              <a:latin typeface="Fira Sans"/>
              <a:ea typeface="Fira Sans"/>
              <a:cs typeface="Fira Sans"/>
              <a:sym typeface="Fira Sans"/>
            </a:endParaRPr>
          </a:p>
        </p:txBody>
      </p:sp>
      <p:sp>
        <p:nvSpPr>
          <p:cNvPr id="399" name="Google Shape;399;p41"/>
          <p:cNvSpPr txBox="1"/>
          <p:nvPr/>
        </p:nvSpPr>
        <p:spPr>
          <a:xfrm>
            <a:off x="1137000" y="4491250"/>
            <a:ext cx="7722000" cy="580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vi" sz="1500">
                <a:latin typeface="Fira Sans"/>
                <a:ea typeface="Fira Sans"/>
                <a:cs typeface="Fira Sans"/>
                <a:sym typeface="Fira Sans"/>
              </a:rPr>
              <a:t>https://www.kaggle.com/datasets/utkarshsaxenadn/car-vs-bike-classification-dataset</a:t>
            </a:r>
            <a:endParaRPr sz="1500">
              <a:solidFill>
                <a:srgbClr val="000000"/>
              </a:solidFill>
              <a:latin typeface="Fira Sans"/>
              <a:ea typeface="Fira Sans"/>
              <a:cs typeface="Fira Sans"/>
              <a:sym typeface="Fira Sans"/>
            </a:endParaRPr>
          </a:p>
        </p:txBody>
      </p:sp>
      <p:sp>
        <p:nvSpPr>
          <p:cNvPr id="400" name="Google Shape;400;p41"/>
          <p:cNvSpPr txBox="1"/>
          <p:nvPr/>
        </p:nvSpPr>
        <p:spPr>
          <a:xfrm>
            <a:off x="8624100" y="4743300"/>
            <a:ext cx="5199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i="1" lang="vi">
                <a:latin typeface="Fira Sans"/>
                <a:ea typeface="Fira Sans"/>
                <a:cs typeface="Fira Sans"/>
                <a:sym typeface="Fira Sans"/>
              </a:rPr>
              <a:t>29</a:t>
            </a:r>
            <a:endParaRPr>
              <a:solidFill>
                <a:srgbClr val="000000"/>
              </a:solidFill>
              <a:latin typeface="Fira Sans"/>
              <a:ea typeface="Fira Sans"/>
              <a:cs typeface="Fira Sans"/>
              <a:sym typeface="Fira Sans"/>
            </a:endParaRPr>
          </a:p>
        </p:txBody>
      </p:sp>
      <p:grpSp>
        <p:nvGrpSpPr>
          <p:cNvPr id="401" name="Google Shape;401;p41"/>
          <p:cNvGrpSpPr/>
          <p:nvPr/>
        </p:nvGrpSpPr>
        <p:grpSpPr>
          <a:xfrm>
            <a:off x="2016452" y="2174641"/>
            <a:ext cx="5719591" cy="2174441"/>
            <a:chOff x="1264413" y="1825617"/>
            <a:chExt cx="7105082" cy="2535496"/>
          </a:xfrm>
        </p:grpSpPr>
        <p:pic>
          <p:nvPicPr>
            <p:cNvPr id="402" name="Google Shape;402;p41" title="Car (169).jpeg"/>
            <p:cNvPicPr preferRelativeResize="0"/>
            <p:nvPr/>
          </p:nvPicPr>
          <p:blipFill>
            <a:blip r:embed="rId3">
              <a:alphaModFix/>
            </a:blip>
            <a:stretch>
              <a:fillRect/>
            </a:stretch>
          </p:blipFill>
          <p:spPr>
            <a:xfrm>
              <a:off x="4810988" y="3242575"/>
              <a:ext cx="1990700" cy="1118525"/>
            </a:xfrm>
            <a:prstGeom prst="rect">
              <a:avLst/>
            </a:prstGeom>
            <a:noFill/>
            <a:ln>
              <a:noFill/>
            </a:ln>
          </p:spPr>
        </p:pic>
        <p:pic>
          <p:nvPicPr>
            <p:cNvPr id="403" name="Google Shape;403;p41" title="Bike (21).jpeg"/>
            <p:cNvPicPr preferRelativeResize="0"/>
            <p:nvPr/>
          </p:nvPicPr>
          <p:blipFill>
            <a:blip r:embed="rId4">
              <a:alphaModFix/>
            </a:blip>
            <a:stretch>
              <a:fillRect/>
            </a:stretch>
          </p:blipFill>
          <p:spPr>
            <a:xfrm>
              <a:off x="1264413" y="1825617"/>
              <a:ext cx="1680850" cy="1118534"/>
            </a:xfrm>
            <a:prstGeom prst="rect">
              <a:avLst/>
            </a:prstGeom>
            <a:noFill/>
            <a:ln>
              <a:noFill/>
            </a:ln>
          </p:spPr>
        </p:pic>
        <p:pic>
          <p:nvPicPr>
            <p:cNvPr id="404" name="Google Shape;404;p41" title="Bike (26).jpeg"/>
            <p:cNvPicPr preferRelativeResize="0"/>
            <p:nvPr/>
          </p:nvPicPr>
          <p:blipFill>
            <a:blip r:embed="rId5">
              <a:alphaModFix/>
            </a:blip>
            <a:stretch>
              <a:fillRect/>
            </a:stretch>
          </p:blipFill>
          <p:spPr>
            <a:xfrm>
              <a:off x="7080350" y="3242612"/>
              <a:ext cx="1085027" cy="1118500"/>
            </a:xfrm>
            <a:prstGeom prst="rect">
              <a:avLst/>
            </a:prstGeom>
            <a:noFill/>
            <a:ln>
              <a:noFill/>
            </a:ln>
          </p:spPr>
        </p:pic>
        <p:pic>
          <p:nvPicPr>
            <p:cNvPr id="405" name="Google Shape;405;p41" title="Bike (28).jpeg"/>
            <p:cNvPicPr preferRelativeResize="0"/>
            <p:nvPr/>
          </p:nvPicPr>
          <p:blipFill>
            <a:blip r:embed="rId6">
              <a:alphaModFix/>
            </a:blip>
            <a:stretch>
              <a:fillRect/>
            </a:stretch>
          </p:blipFill>
          <p:spPr>
            <a:xfrm>
              <a:off x="5174287" y="1825625"/>
              <a:ext cx="1493309" cy="1118525"/>
            </a:xfrm>
            <a:prstGeom prst="rect">
              <a:avLst/>
            </a:prstGeom>
            <a:noFill/>
            <a:ln>
              <a:noFill/>
            </a:ln>
          </p:spPr>
        </p:pic>
        <p:pic>
          <p:nvPicPr>
            <p:cNvPr id="406" name="Google Shape;406;p41" title="Bike (68).jpeg"/>
            <p:cNvPicPr preferRelativeResize="0"/>
            <p:nvPr/>
          </p:nvPicPr>
          <p:blipFill>
            <a:blip r:embed="rId7">
              <a:alphaModFix/>
            </a:blip>
            <a:stretch>
              <a:fillRect/>
            </a:stretch>
          </p:blipFill>
          <p:spPr>
            <a:xfrm>
              <a:off x="2990800" y="3242588"/>
              <a:ext cx="1680875" cy="1118525"/>
            </a:xfrm>
            <a:prstGeom prst="rect">
              <a:avLst/>
            </a:prstGeom>
            <a:noFill/>
            <a:ln>
              <a:noFill/>
            </a:ln>
          </p:spPr>
        </p:pic>
        <p:pic>
          <p:nvPicPr>
            <p:cNvPr id="407" name="Google Shape;407;p41" title="Car (5).jpeg"/>
            <p:cNvPicPr preferRelativeResize="0"/>
            <p:nvPr/>
          </p:nvPicPr>
          <p:blipFill>
            <a:blip r:embed="rId8">
              <a:alphaModFix/>
            </a:blip>
            <a:stretch>
              <a:fillRect/>
            </a:stretch>
          </p:blipFill>
          <p:spPr>
            <a:xfrm>
              <a:off x="6876220" y="1825625"/>
              <a:ext cx="1493275" cy="1118515"/>
            </a:xfrm>
            <a:prstGeom prst="rect">
              <a:avLst/>
            </a:prstGeom>
            <a:noFill/>
            <a:ln>
              <a:noFill/>
            </a:ln>
          </p:spPr>
        </p:pic>
        <p:pic>
          <p:nvPicPr>
            <p:cNvPr id="408" name="Google Shape;408;p41" title="Car (7).jpeg"/>
            <p:cNvPicPr preferRelativeResize="0"/>
            <p:nvPr/>
          </p:nvPicPr>
          <p:blipFill>
            <a:blip r:embed="rId9">
              <a:alphaModFix/>
            </a:blip>
            <a:stretch>
              <a:fillRect/>
            </a:stretch>
          </p:blipFill>
          <p:spPr>
            <a:xfrm>
              <a:off x="1358201" y="3242592"/>
              <a:ext cx="1493275" cy="1118507"/>
            </a:xfrm>
            <a:prstGeom prst="rect">
              <a:avLst/>
            </a:prstGeom>
            <a:noFill/>
            <a:ln>
              <a:noFill/>
            </a:ln>
          </p:spPr>
        </p:pic>
        <p:pic>
          <p:nvPicPr>
            <p:cNvPr id="409" name="Google Shape;409;p41" title="Car (9).jpeg"/>
            <p:cNvPicPr preferRelativeResize="0"/>
            <p:nvPr/>
          </p:nvPicPr>
          <p:blipFill rotWithShape="1">
            <a:blip r:embed="rId10">
              <a:alphaModFix/>
            </a:blip>
            <a:srcRect b="3735" l="0" r="0" t="0"/>
            <a:stretch/>
          </p:blipFill>
          <p:spPr>
            <a:xfrm>
              <a:off x="3060101" y="1825626"/>
              <a:ext cx="1905557" cy="1118525"/>
            </a:xfrm>
            <a:prstGeom prst="rect">
              <a:avLst/>
            </a:prstGeom>
            <a:noFill/>
            <a:ln>
              <a:noFill/>
            </a:ln>
          </p:spPr>
        </p:pic>
      </p:grpSp>
      <p:sp>
        <p:nvSpPr>
          <p:cNvPr id="410" name="Google Shape;410;p41"/>
          <p:cNvSpPr txBox="1"/>
          <p:nvPr/>
        </p:nvSpPr>
        <p:spPr>
          <a:xfrm>
            <a:off x="7640400" y="75"/>
            <a:ext cx="1503600" cy="447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vi" sz="1300">
                <a:solidFill>
                  <a:schemeClr val="dk1"/>
                </a:solidFill>
                <a:latin typeface="Fira Sans ExtraBold"/>
                <a:ea typeface="Fira Sans ExtraBold"/>
                <a:cs typeface="Fira Sans ExtraBold"/>
                <a:sym typeface="Fira Sans ExtraBold"/>
              </a:rPr>
              <a:t>BT5</a:t>
            </a:r>
            <a:endParaRPr sz="1300">
              <a:solidFill>
                <a:schemeClr val="dk1"/>
              </a:solidFill>
              <a:latin typeface="Fira Sans ExtraBold"/>
              <a:ea typeface="Fira Sans ExtraBold"/>
              <a:cs typeface="Fira Sans ExtraBold"/>
              <a:sym typeface="Fira Sans Extra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p:nvPr/>
        </p:nvSpPr>
        <p:spPr>
          <a:xfrm>
            <a:off x="0" y="75"/>
            <a:ext cx="715800" cy="5143500"/>
          </a:xfrm>
          <a:prstGeom prst="rect">
            <a:avLst/>
          </a:prstGeom>
          <a:solidFill>
            <a:srgbClr val="0B5394"/>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C5E8"/>
              </a:solidFill>
              <a:highlight>
                <a:srgbClr val="9FC5E8"/>
              </a:highlight>
            </a:endParaRPr>
          </a:p>
        </p:txBody>
      </p:sp>
      <p:sp>
        <p:nvSpPr>
          <p:cNvPr id="75" name="Google Shape;75;p15"/>
          <p:cNvSpPr txBox="1"/>
          <p:nvPr/>
        </p:nvSpPr>
        <p:spPr>
          <a:xfrm>
            <a:off x="738700" y="74350"/>
            <a:ext cx="3555900" cy="49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sz="2000">
                <a:solidFill>
                  <a:srgbClr val="002E75"/>
                </a:solidFill>
                <a:latin typeface="Fira Sans ExtraBold"/>
                <a:ea typeface="Fira Sans ExtraBold"/>
                <a:cs typeface="Fira Sans ExtraBold"/>
                <a:sym typeface="Fira Sans ExtraBold"/>
              </a:rPr>
              <a:t>1. Dataset</a:t>
            </a:r>
            <a:endParaRPr sz="2000">
              <a:solidFill>
                <a:srgbClr val="002E75"/>
              </a:solidFill>
              <a:latin typeface="Fira Sans ExtraBold"/>
              <a:ea typeface="Fira Sans ExtraBold"/>
              <a:cs typeface="Fira Sans ExtraBold"/>
              <a:sym typeface="Fira Sans ExtraBold"/>
            </a:endParaRPr>
          </a:p>
        </p:txBody>
      </p:sp>
      <p:sp>
        <p:nvSpPr>
          <p:cNvPr id="76" name="Google Shape;76;p15"/>
          <p:cNvSpPr txBox="1"/>
          <p:nvPr/>
        </p:nvSpPr>
        <p:spPr>
          <a:xfrm>
            <a:off x="852000" y="719350"/>
            <a:ext cx="7632900" cy="13029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vi" sz="1600">
                <a:latin typeface="Fira Sans"/>
                <a:ea typeface="Fira Sans"/>
                <a:cs typeface="Fira Sans"/>
                <a:sym typeface="Fira Sans"/>
              </a:rPr>
              <a:t>Bộ dữ liệu có </a:t>
            </a:r>
            <a:r>
              <a:rPr b="1" lang="vi" sz="1600">
                <a:latin typeface="Fira Sans"/>
                <a:ea typeface="Fira Sans"/>
                <a:cs typeface="Fira Sans"/>
                <a:sym typeface="Fira Sans"/>
              </a:rPr>
              <a:t>400 </a:t>
            </a:r>
            <a:r>
              <a:rPr lang="vi" sz="1600">
                <a:latin typeface="Fira Sans"/>
                <a:ea typeface="Fira Sans"/>
                <a:cs typeface="Fira Sans"/>
                <a:sym typeface="Fira Sans"/>
              </a:rPr>
              <a:t>mẫu bao gồm 200 ảnh xe ô tô và 200 ảnh xe máy được thu thập từ kaggle (Car vs Bike Classification Dataset).</a:t>
            </a:r>
            <a:br>
              <a:rPr lang="vi" sz="1600">
                <a:latin typeface="Fira Sans"/>
                <a:ea typeface="Fira Sans"/>
                <a:cs typeface="Fira Sans"/>
                <a:sym typeface="Fira Sans"/>
              </a:rPr>
            </a:br>
            <a:r>
              <a:rPr lang="vi" sz="1600">
                <a:latin typeface="Fira Sans"/>
                <a:ea typeface="Fira Sans"/>
                <a:cs typeface="Fira Sans"/>
                <a:sym typeface="Fira Sans"/>
              </a:rPr>
              <a:t>Chia thành 2 tập </a:t>
            </a:r>
            <a:r>
              <a:rPr b="1" lang="vi" sz="1600">
                <a:latin typeface="Fira Sans"/>
                <a:ea typeface="Fira Sans"/>
                <a:cs typeface="Fira Sans"/>
                <a:sym typeface="Fira Sans"/>
              </a:rPr>
              <a:t>train (70% - 280 ảnh)</a:t>
            </a:r>
            <a:r>
              <a:rPr lang="vi" sz="1600">
                <a:latin typeface="Fira Sans"/>
                <a:ea typeface="Fira Sans"/>
                <a:cs typeface="Fira Sans"/>
                <a:sym typeface="Fira Sans"/>
              </a:rPr>
              <a:t> và </a:t>
            </a:r>
            <a:r>
              <a:rPr b="1" lang="vi" sz="1600">
                <a:latin typeface="Fira Sans"/>
                <a:ea typeface="Fira Sans"/>
                <a:cs typeface="Fira Sans"/>
                <a:sym typeface="Fira Sans"/>
              </a:rPr>
              <a:t>test (30% - 120 ảnh)</a:t>
            </a:r>
            <a:endParaRPr b="1" sz="1600">
              <a:solidFill>
                <a:srgbClr val="000000"/>
              </a:solidFill>
              <a:latin typeface="Fira Sans"/>
              <a:ea typeface="Fira Sans"/>
              <a:cs typeface="Fira Sans"/>
              <a:sym typeface="Fira Sans"/>
            </a:endParaRPr>
          </a:p>
        </p:txBody>
      </p:sp>
      <p:sp>
        <p:nvSpPr>
          <p:cNvPr id="77" name="Google Shape;77;p15"/>
          <p:cNvSpPr txBox="1"/>
          <p:nvPr/>
        </p:nvSpPr>
        <p:spPr>
          <a:xfrm>
            <a:off x="1137000" y="4491250"/>
            <a:ext cx="7722000" cy="580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vi" sz="1500">
                <a:latin typeface="Fira Sans"/>
                <a:ea typeface="Fira Sans"/>
                <a:cs typeface="Fira Sans"/>
                <a:sym typeface="Fira Sans"/>
              </a:rPr>
              <a:t>https://www.kaggle.com/datasets/utkarshsaxenadn/car-vs-bike-classification-dataset</a:t>
            </a:r>
            <a:endParaRPr sz="1500">
              <a:solidFill>
                <a:srgbClr val="000000"/>
              </a:solidFill>
              <a:latin typeface="Fira Sans"/>
              <a:ea typeface="Fira Sans"/>
              <a:cs typeface="Fira Sans"/>
              <a:sym typeface="Fira Sans"/>
            </a:endParaRPr>
          </a:p>
        </p:txBody>
      </p:sp>
      <p:sp>
        <p:nvSpPr>
          <p:cNvPr id="78" name="Google Shape;78;p15"/>
          <p:cNvSpPr txBox="1"/>
          <p:nvPr/>
        </p:nvSpPr>
        <p:spPr>
          <a:xfrm>
            <a:off x="8624100" y="4743300"/>
            <a:ext cx="5199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i="1" lang="vi">
                <a:latin typeface="Fira Sans"/>
                <a:ea typeface="Fira Sans"/>
                <a:cs typeface="Fira Sans"/>
                <a:sym typeface="Fira Sans"/>
              </a:rPr>
              <a:t>3</a:t>
            </a:r>
            <a:endParaRPr>
              <a:solidFill>
                <a:srgbClr val="000000"/>
              </a:solidFill>
              <a:latin typeface="Fira Sans"/>
              <a:ea typeface="Fira Sans"/>
              <a:cs typeface="Fira Sans"/>
              <a:sym typeface="Fira Sans"/>
            </a:endParaRPr>
          </a:p>
        </p:txBody>
      </p:sp>
      <p:grpSp>
        <p:nvGrpSpPr>
          <p:cNvPr id="79" name="Google Shape;79;p15"/>
          <p:cNvGrpSpPr/>
          <p:nvPr/>
        </p:nvGrpSpPr>
        <p:grpSpPr>
          <a:xfrm>
            <a:off x="2016452" y="2174641"/>
            <a:ext cx="5719591" cy="2174441"/>
            <a:chOff x="1264413" y="1825617"/>
            <a:chExt cx="7105082" cy="2535496"/>
          </a:xfrm>
        </p:grpSpPr>
        <p:pic>
          <p:nvPicPr>
            <p:cNvPr id="80" name="Google Shape;80;p15" title="Car (169).jpeg"/>
            <p:cNvPicPr preferRelativeResize="0"/>
            <p:nvPr/>
          </p:nvPicPr>
          <p:blipFill>
            <a:blip r:embed="rId3">
              <a:alphaModFix/>
            </a:blip>
            <a:stretch>
              <a:fillRect/>
            </a:stretch>
          </p:blipFill>
          <p:spPr>
            <a:xfrm>
              <a:off x="4810988" y="3242575"/>
              <a:ext cx="1990700" cy="1118525"/>
            </a:xfrm>
            <a:prstGeom prst="rect">
              <a:avLst/>
            </a:prstGeom>
            <a:noFill/>
            <a:ln>
              <a:noFill/>
            </a:ln>
          </p:spPr>
        </p:pic>
        <p:pic>
          <p:nvPicPr>
            <p:cNvPr id="81" name="Google Shape;81;p15" title="Bike (21).jpeg"/>
            <p:cNvPicPr preferRelativeResize="0"/>
            <p:nvPr/>
          </p:nvPicPr>
          <p:blipFill>
            <a:blip r:embed="rId4">
              <a:alphaModFix/>
            </a:blip>
            <a:stretch>
              <a:fillRect/>
            </a:stretch>
          </p:blipFill>
          <p:spPr>
            <a:xfrm>
              <a:off x="1264413" y="1825617"/>
              <a:ext cx="1680850" cy="1118534"/>
            </a:xfrm>
            <a:prstGeom prst="rect">
              <a:avLst/>
            </a:prstGeom>
            <a:noFill/>
            <a:ln>
              <a:noFill/>
            </a:ln>
          </p:spPr>
        </p:pic>
        <p:pic>
          <p:nvPicPr>
            <p:cNvPr id="82" name="Google Shape;82;p15" title="Bike (26).jpeg"/>
            <p:cNvPicPr preferRelativeResize="0"/>
            <p:nvPr/>
          </p:nvPicPr>
          <p:blipFill>
            <a:blip r:embed="rId5">
              <a:alphaModFix/>
            </a:blip>
            <a:stretch>
              <a:fillRect/>
            </a:stretch>
          </p:blipFill>
          <p:spPr>
            <a:xfrm>
              <a:off x="7080350" y="3242612"/>
              <a:ext cx="1085027" cy="1118500"/>
            </a:xfrm>
            <a:prstGeom prst="rect">
              <a:avLst/>
            </a:prstGeom>
            <a:noFill/>
            <a:ln>
              <a:noFill/>
            </a:ln>
          </p:spPr>
        </p:pic>
        <p:pic>
          <p:nvPicPr>
            <p:cNvPr id="83" name="Google Shape;83;p15" title="Bike (28).jpeg"/>
            <p:cNvPicPr preferRelativeResize="0"/>
            <p:nvPr/>
          </p:nvPicPr>
          <p:blipFill>
            <a:blip r:embed="rId6">
              <a:alphaModFix/>
            </a:blip>
            <a:stretch>
              <a:fillRect/>
            </a:stretch>
          </p:blipFill>
          <p:spPr>
            <a:xfrm>
              <a:off x="5174287" y="1825625"/>
              <a:ext cx="1493309" cy="1118525"/>
            </a:xfrm>
            <a:prstGeom prst="rect">
              <a:avLst/>
            </a:prstGeom>
            <a:noFill/>
            <a:ln>
              <a:noFill/>
            </a:ln>
          </p:spPr>
        </p:pic>
        <p:pic>
          <p:nvPicPr>
            <p:cNvPr id="84" name="Google Shape;84;p15" title="Bike (68).jpeg"/>
            <p:cNvPicPr preferRelativeResize="0"/>
            <p:nvPr/>
          </p:nvPicPr>
          <p:blipFill>
            <a:blip r:embed="rId7">
              <a:alphaModFix/>
            </a:blip>
            <a:stretch>
              <a:fillRect/>
            </a:stretch>
          </p:blipFill>
          <p:spPr>
            <a:xfrm>
              <a:off x="2990800" y="3242588"/>
              <a:ext cx="1680875" cy="1118525"/>
            </a:xfrm>
            <a:prstGeom prst="rect">
              <a:avLst/>
            </a:prstGeom>
            <a:noFill/>
            <a:ln>
              <a:noFill/>
            </a:ln>
          </p:spPr>
        </p:pic>
        <p:pic>
          <p:nvPicPr>
            <p:cNvPr id="85" name="Google Shape;85;p15" title="Car (5).jpeg"/>
            <p:cNvPicPr preferRelativeResize="0"/>
            <p:nvPr/>
          </p:nvPicPr>
          <p:blipFill>
            <a:blip r:embed="rId8">
              <a:alphaModFix/>
            </a:blip>
            <a:stretch>
              <a:fillRect/>
            </a:stretch>
          </p:blipFill>
          <p:spPr>
            <a:xfrm>
              <a:off x="6876220" y="1825625"/>
              <a:ext cx="1493275" cy="1118515"/>
            </a:xfrm>
            <a:prstGeom prst="rect">
              <a:avLst/>
            </a:prstGeom>
            <a:noFill/>
            <a:ln>
              <a:noFill/>
            </a:ln>
          </p:spPr>
        </p:pic>
        <p:pic>
          <p:nvPicPr>
            <p:cNvPr id="86" name="Google Shape;86;p15" title="Car (7).jpeg"/>
            <p:cNvPicPr preferRelativeResize="0"/>
            <p:nvPr/>
          </p:nvPicPr>
          <p:blipFill>
            <a:blip r:embed="rId9">
              <a:alphaModFix/>
            </a:blip>
            <a:stretch>
              <a:fillRect/>
            </a:stretch>
          </p:blipFill>
          <p:spPr>
            <a:xfrm>
              <a:off x="1358201" y="3242592"/>
              <a:ext cx="1493275" cy="1118507"/>
            </a:xfrm>
            <a:prstGeom prst="rect">
              <a:avLst/>
            </a:prstGeom>
            <a:noFill/>
            <a:ln>
              <a:noFill/>
            </a:ln>
          </p:spPr>
        </p:pic>
        <p:pic>
          <p:nvPicPr>
            <p:cNvPr id="87" name="Google Shape;87;p15" title="Car (9).jpeg"/>
            <p:cNvPicPr preferRelativeResize="0"/>
            <p:nvPr/>
          </p:nvPicPr>
          <p:blipFill rotWithShape="1">
            <a:blip r:embed="rId10">
              <a:alphaModFix/>
            </a:blip>
            <a:srcRect b="3735" l="0" r="0" t="0"/>
            <a:stretch/>
          </p:blipFill>
          <p:spPr>
            <a:xfrm>
              <a:off x="3060101" y="1825626"/>
              <a:ext cx="1905557" cy="1118525"/>
            </a:xfrm>
            <a:prstGeom prst="rect">
              <a:avLst/>
            </a:prstGeom>
            <a:noFill/>
            <a:ln>
              <a:noFill/>
            </a:ln>
          </p:spPr>
        </p:pic>
      </p:grpSp>
      <p:sp>
        <p:nvSpPr>
          <p:cNvPr id="88" name="Google Shape;88;p15"/>
          <p:cNvSpPr txBox="1"/>
          <p:nvPr/>
        </p:nvSpPr>
        <p:spPr>
          <a:xfrm>
            <a:off x="7640400" y="75"/>
            <a:ext cx="1503600" cy="447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vi" sz="1300">
                <a:solidFill>
                  <a:schemeClr val="dk1"/>
                </a:solidFill>
                <a:latin typeface="Fira Sans ExtraBold"/>
                <a:ea typeface="Fira Sans ExtraBold"/>
                <a:cs typeface="Fira Sans ExtraBold"/>
                <a:sym typeface="Fira Sans ExtraBold"/>
              </a:rPr>
              <a:t>BT1</a:t>
            </a:r>
            <a:endParaRPr sz="1300">
              <a:solidFill>
                <a:schemeClr val="dk1"/>
              </a:solidFill>
              <a:latin typeface="Fira Sans ExtraBold"/>
              <a:ea typeface="Fira Sans ExtraBold"/>
              <a:cs typeface="Fira Sans ExtraBold"/>
              <a:sym typeface="Fira Sans ExtraBo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2"/>
          <p:cNvSpPr/>
          <p:nvPr/>
        </p:nvSpPr>
        <p:spPr>
          <a:xfrm>
            <a:off x="0" y="75"/>
            <a:ext cx="715800" cy="5143500"/>
          </a:xfrm>
          <a:prstGeom prst="rect">
            <a:avLst/>
          </a:prstGeom>
          <a:solidFill>
            <a:srgbClr val="0B5394"/>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C5E8"/>
              </a:solidFill>
              <a:highlight>
                <a:srgbClr val="9FC5E8"/>
              </a:highlight>
            </a:endParaRPr>
          </a:p>
        </p:txBody>
      </p:sp>
      <p:sp>
        <p:nvSpPr>
          <p:cNvPr id="416" name="Google Shape;416;p42"/>
          <p:cNvSpPr txBox="1"/>
          <p:nvPr/>
        </p:nvSpPr>
        <p:spPr>
          <a:xfrm>
            <a:off x="738700" y="74350"/>
            <a:ext cx="7326900" cy="49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sz="2000">
                <a:solidFill>
                  <a:srgbClr val="002E75"/>
                </a:solidFill>
                <a:latin typeface="Fira Sans ExtraBold"/>
                <a:ea typeface="Fira Sans ExtraBold"/>
                <a:cs typeface="Fira Sans ExtraBold"/>
                <a:sym typeface="Fira Sans ExtraBold"/>
              </a:rPr>
              <a:t>2</a:t>
            </a:r>
            <a:r>
              <a:rPr lang="vi" sz="2000">
                <a:solidFill>
                  <a:srgbClr val="002E75"/>
                </a:solidFill>
                <a:latin typeface="Fira Sans ExtraBold"/>
                <a:ea typeface="Fira Sans ExtraBold"/>
                <a:cs typeface="Fira Sans ExtraBold"/>
                <a:sym typeface="Fira Sans ExtraBold"/>
              </a:rPr>
              <a:t>. Kết quả</a:t>
            </a:r>
            <a:endParaRPr sz="2000">
              <a:solidFill>
                <a:srgbClr val="002E75"/>
              </a:solidFill>
              <a:latin typeface="Fira Sans ExtraBold"/>
              <a:ea typeface="Fira Sans ExtraBold"/>
              <a:cs typeface="Fira Sans ExtraBold"/>
              <a:sym typeface="Fira Sans ExtraBold"/>
            </a:endParaRPr>
          </a:p>
        </p:txBody>
      </p:sp>
      <p:graphicFrame>
        <p:nvGraphicFramePr>
          <p:cNvPr id="417" name="Google Shape;417;p42"/>
          <p:cNvGraphicFramePr/>
          <p:nvPr/>
        </p:nvGraphicFramePr>
        <p:xfrm>
          <a:off x="985500" y="1246100"/>
          <a:ext cx="3000000" cy="3000000"/>
        </p:xfrm>
        <a:graphic>
          <a:graphicData uri="http://schemas.openxmlformats.org/drawingml/2006/table">
            <a:tbl>
              <a:tblPr>
                <a:noFill/>
                <a:tableStyleId>{D1177D9E-F55A-4D89-A059-87E38A1DDAB8}</a:tableStyleId>
              </a:tblPr>
              <a:tblGrid>
                <a:gridCol w="1105600"/>
                <a:gridCol w="1105600"/>
                <a:gridCol w="1105600"/>
              </a:tblGrid>
              <a:tr h="692400">
                <a:tc>
                  <a:txBody>
                    <a:bodyPr/>
                    <a:lstStyle/>
                    <a:p>
                      <a:pPr indent="0" lvl="0" marL="0" rtl="0" algn="ctr">
                        <a:spcBef>
                          <a:spcPts val="0"/>
                        </a:spcBef>
                        <a:spcAft>
                          <a:spcPts val="0"/>
                        </a:spcAft>
                        <a:buClr>
                          <a:schemeClr val="dk1"/>
                        </a:buClr>
                        <a:buSzPts val="1100"/>
                        <a:buFont typeface="Arial"/>
                        <a:buNone/>
                      </a:pPr>
                      <a:r>
                        <a:rPr b="1" lang="vi">
                          <a:solidFill>
                            <a:schemeClr val="dk1"/>
                          </a:solidFill>
                          <a:latin typeface="Fira Sans"/>
                          <a:ea typeface="Fira Sans"/>
                          <a:cs typeface="Fira Sans"/>
                          <a:sym typeface="Fira Sans"/>
                        </a:rPr>
                        <a:t>Class</a:t>
                      </a:r>
                      <a:endParaRPr b="1">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chemeClr val="dk1"/>
                        </a:buClr>
                        <a:buSzPts val="1100"/>
                        <a:buFont typeface="Arial"/>
                        <a:buNone/>
                      </a:pPr>
                      <a:r>
                        <a:rPr b="1" lang="vi">
                          <a:solidFill>
                            <a:schemeClr val="dk1"/>
                          </a:solidFill>
                          <a:latin typeface="Fira Sans"/>
                          <a:ea typeface="Fira Sans"/>
                          <a:cs typeface="Fira Sans"/>
                          <a:sym typeface="Fira Sans"/>
                        </a:rPr>
                        <a:t>Bike</a:t>
                      </a:r>
                      <a:endParaRPr b="1">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vi">
                          <a:solidFill>
                            <a:schemeClr val="dk1"/>
                          </a:solidFill>
                          <a:latin typeface="Fira Sans"/>
                          <a:ea typeface="Fira Sans"/>
                          <a:cs typeface="Fira Sans"/>
                          <a:sym typeface="Fira Sans"/>
                        </a:rPr>
                        <a:t>Car</a:t>
                      </a:r>
                      <a:endParaRPr b="1">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r>
              <a:tr h="672225">
                <a:tc>
                  <a:txBody>
                    <a:bodyPr/>
                    <a:lstStyle/>
                    <a:p>
                      <a:pPr indent="0" lvl="0" marL="0" rtl="0" algn="ctr">
                        <a:spcBef>
                          <a:spcPts val="0"/>
                        </a:spcBef>
                        <a:spcAft>
                          <a:spcPts val="0"/>
                        </a:spcAft>
                        <a:buNone/>
                      </a:pPr>
                      <a:r>
                        <a:rPr b="1" lang="vi">
                          <a:solidFill>
                            <a:schemeClr val="dk1"/>
                          </a:solidFill>
                          <a:latin typeface="Fira Sans"/>
                          <a:ea typeface="Fira Sans"/>
                          <a:cs typeface="Fira Sans"/>
                          <a:sym typeface="Fira Sans"/>
                        </a:rPr>
                        <a:t>Accuracy</a:t>
                      </a:r>
                      <a:endParaRPr b="1">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gridSpan="2">
                  <a:txBody>
                    <a:bodyPr/>
                    <a:lstStyle/>
                    <a:p>
                      <a:pPr indent="0" lvl="0" marL="0" rtl="0" algn="ctr">
                        <a:spcBef>
                          <a:spcPts val="0"/>
                        </a:spcBef>
                        <a:spcAft>
                          <a:spcPts val="0"/>
                        </a:spcAft>
                        <a:buNone/>
                      </a:pPr>
                      <a:r>
                        <a:rPr lang="vi"/>
                        <a:t>0.99</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r>
              <a:tr h="672225">
                <a:tc>
                  <a:txBody>
                    <a:bodyPr/>
                    <a:lstStyle/>
                    <a:p>
                      <a:pPr indent="0" lvl="0" marL="0" rtl="0" algn="ctr">
                        <a:spcBef>
                          <a:spcPts val="0"/>
                        </a:spcBef>
                        <a:spcAft>
                          <a:spcPts val="0"/>
                        </a:spcAft>
                        <a:buClr>
                          <a:schemeClr val="dk1"/>
                        </a:buClr>
                        <a:buSzPts val="1100"/>
                        <a:buFont typeface="Arial"/>
                        <a:buNone/>
                      </a:pPr>
                      <a:r>
                        <a:rPr b="1" lang="vi">
                          <a:solidFill>
                            <a:schemeClr val="dk1"/>
                          </a:solidFill>
                          <a:latin typeface="Fira Sans"/>
                          <a:ea typeface="Fira Sans"/>
                          <a:cs typeface="Fira Sans"/>
                          <a:sym typeface="Fira Sans"/>
                        </a:rPr>
                        <a:t>Precision</a:t>
                      </a:r>
                      <a:endParaRPr b="1">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vi"/>
                        <a:t>1.00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vi"/>
                        <a:t>0.98</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31925">
                <a:tc>
                  <a:txBody>
                    <a:bodyPr/>
                    <a:lstStyle/>
                    <a:p>
                      <a:pPr indent="0" lvl="0" marL="0" rtl="0" algn="ctr">
                        <a:spcBef>
                          <a:spcPts val="0"/>
                        </a:spcBef>
                        <a:spcAft>
                          <a:spcPts val="0"/>
                        </a:spcAft>
                        <a:buNone/>
                      </a:pPr>
                      <a:r>
                        <a:rPr b="1" lang="vi">
                          <a:solidFill>
                            <a:schemeClr val="dk1"/>
                          </a:solidFill>
                          <a:latin typeface="Fira Sans"/>
                          <a:ea typeface="Fira Sans"/>
                          <a:cs typeface="Fira Sans"/>
                          <a:sym typeface="Fira Sans"/>
                        </a:rPr>
                        <a:t>Recall</a:t>
                      </a:r>
                      <a:endParaRPr>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vi"/>
                        <a:t>0.98</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vi"/>
                        <a:t>1.00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16000">
                <a:tc>
                  <a:txBody>
                    <a:bodyPr/>
                    <a:lstStyle/>
                    <a:p>
                      <a:pPr indent="0" lvl="0" marL="0" rtl="0" algn="ctr">
                        <a:spcBef>
                          <a:spcPts val="0"/>
                        </a:spcBef>
                        <a:spcAft>
                          <a:spcPts val="0"/>
                        </a:spcAft>
                        <a:buNone/>
                      </a:pPr>
                      <a:r>
                        <a:rPr b="1" lang="vi">
                          <a:solidFill>
                            <a:schemeClr val="dk1"/>
                          </a:solidFill>
                          <a:latin typeface="Fira Sans"/>
                          <a:ea typeface="Fira Sans"/>
                          <a:cs typeface="Fira Sans"/>
                          <a:sym typeface="Fira Sans"/>
                        </a:rPr>
                        <a:t>F1-score</a:t>
                      </a:r>
                      <a:endParaRPr b="1">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vi"/>
                        <a:t>0.99</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vi"/>
                        <a:t>0.99</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418" name="Google Shape;418;p42"/>
          <p:cNvSpPr txBox="1"/>
          <p:nvPr/>
        </p:nvSpPr>
        <p:spPr>
          <a:xfrm>
            <a:off x="8624100" y="4743300"/>
            <a:ext cx="5199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i="1" lang="vi">
                <a:latin typeface="Fira Sans"/>
                <a:ea typeface="Fira Sans"/>
                <a:cs typeface="Fira Sans"/>
                <a:sym typeface="Fira Sans"/>
              </a:rPr>
              <a:t>30</a:t>
            </a:r>
            <a:endParaRPr>
              <a:solidFill>
                <a:srgbClr val="000000"/>
              </a:solidFill>
              <a:latin typeface="Fira Sans"/>
              <a:ea typeface="Fira Sans"/>
              <a:cs typeface="Fira Sans"/>
              <a:sym typeface="Fira Sans"/>
            </a:endParaRPr>
          </a:p>
        </p:txBody>
      </p:sp>
      <p:sp>
        <p:nvSpPr>
          <p:cNvPr id="419" name="Google Shape;419;p42"/>
          <p:cNvSpPr txBox="1"/>
          <p:nvPr/>
        </p:nvSpPr>
        <p:spPr>
          <a:xfrm>
            <a:off x="7640400" y="75"/>
            <a:ext cx="1503600" cy="447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vi" sz="1300">
                <a:solidFill>
                  <a:schemeClr val="dk1"/>
                </a:solidFill>
                <a:latin typeface="Fira Sans ExtraBold"/>
                <a:ea typeface="Fira Sans ExtraBold"/>
                <a:cs typeface="Fira Sans ExtraBold"/>
                <a:sym typeface="Fira Sans ExtraBold"/>
              </a:rPr>
              <a:t>BT5</a:t>
            </a:r>
            <a:endParaRPr sz="1300">
              <a:solidFill>
                <a:schemeClr val="dk1"/>
              </a:solidFill>
              <a:latin typeface="Fira Sans ExtraBold"/>
              <a:ea typeface="Fira Sans ExtraBold"/>
              <a:cs typeface="Fira Sans ExtraBold"/>
              <a:sym typeface="Fira Sans ExtraBold"/>
            </a:endParaRPr>
          </a:p>
        </p:txBody>
      </p:sp>
      <p:pic>
        <p:nvPicPr>
          <p:cNvPr id="420" name="Google Shape;420;p42"/>
          <p:cNvPicPr preferRelativeResize="0"/>
          <p:nvPr/>
        </p:nvPicPr>
        <p:blipFill>
          <a:blip r:embed="rId3">
            <a:alphaModFix/>
          </a:blip>
          <a:stretch>
            <a:fillRect/>
          </a:stretch>
        </p:blipFill>
        <p:spPr>
          <a:xfrm>
            <a:off x="4454700" y="719350"/>
            <a:ext cx="4529784" cy="3871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3"/>
          <p:cNvSpPr/>
          <p:nvPr/>
        </p:nvSpPr>
        <p:spPr>
          <a:xfrm>
            <a:off x="0" y="75"/>
            <a:ext cx="715800" cy="5143500"/>
          </a:xfrm>
          <a:prstGeom prst="rect">
            <a:avLst/>
          </a:prstGeom>
          <a:solidFill>
            <a:srgbClr val="0B5394"/>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C5E8"/>
              </a:solidFill>
              <a:highlight>
                <a:srgbClr val="9FC5E8"/>
              </a:highlight>
            </a:endParaRPr>
          </a:p>
        </p:txBody>
      </p:sp>
      <p:sp>
        <p:nvSpPr>
          <p:cNvPr id="426" name="Google Shape;426;p43"/>
          <p:cNvSpPr txBox="1"/>
          <p:nvPr/>
        </p:nvSpPr>
        <p:spPr>
          <a:xfrm>
            <a:off x="738700" y="74350"/>
            <a:ext cx="3555900" cy="49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sz="2000">
                <a:solidFill>
                  <a:srgbClr val="002E75"/>
                </a:solidFill>
                <a:latin typeface="Fira Sans ExtraBold"/>
                <a:ea typeface="Fira Sans ExtraBold"/>
                <a:cs typeface="Fira Sans ExtraBold"/>
                <a:sym typeface="Fira Sans ExtraBold"/>
              </a:rPr>
              <a:t>3. Kết luận</a:t>
            </a:r>
            <a:endParaRPr sz="2000">
              <a:solidFill>
                <a:srgbClr val="002E75"/>
              </a:solidFill>
              <a:latin typeface="Fira Sans ExtraBold"/>
              <a:ea typeface="Fira Sans ExtraBold"/>
              <a:cs typeface="Fira Sans ExtraBold"/>
              <a:sym typeface="Fira Sans ExtraBold"/>
            </a:endParaRPr>
          </a:p>
        </p:txBody>
      </p:sp>
      <p:sp>
        <p:nvSpPr>
          <p:cNvPr id="427" name="Google Shape;427;p43"/>
          <p:cNvSpPr txBox="1"/>
          <p:nvPr/>
        </p:nvSpPr>
        <p:spPr>
          <a:xfrm>
            <a:off x="8624100" y="4743300"/>
            <a:ext cx="5199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i="1" lang="vi">
                <a:latin typeface="Fira Sans"/>
                <a:ea typeface="Fira Sans"/>
                <a:cs typeface="Fira Sans"/>
                <a:sym typeface="Fira Sans"/>
              </a:rPr>
              <a:t>31</a:t>
            </a:r>
            <a:endParaRPr>
              <a:solidFill>
                <a:srgbClr val="000000"/>
              </a:solidFill>
              <a:latin typeface="Fira Sans"/>
              <a:ea typeface="Fira Sans"/>
              <a:cs typeface="Fira Sans"/>
              <a:sym typeface="Fira Sans"/>
            </a:endParaRPr>
          </a:p>
        </p:txBody>
      </p:sp>
      <p:sp>
        <p:nvSpPr>
          <p:cNvPr id="428" name="Google Shape;428;p43"/>
          <p:cNvSpPr txBox="1"/>
          <p:nvPr/>
        </p:nvSpPr>
        <p:spPr>
          <a:xfrm>
            <a:off x="7640400" y="75"/>
            <a:ext cx="1503600" cy="447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vi" sz="1300">
                <a:solidFill>
                  <a:schemeClr val="dk1"/>
                </a:solidFill>
                <a:latin typeface="Fira Sans ExtraBold"/>
                <a:ea typeface="Fira Sans ExtraBold"/>
                <a:cs typeface="Fira Sans ExtraBold"/>
                <a:sym typeface="Fira Sans ExtraBold"/>
              </a:rPr>
              <a:t>BT5</a:t>
            </a:r>
            <a:endParaRPr sz="1300">
              <a:solidFill>
                <a:schemeClr val="dk1"/>
              </a:solidFill>
              <a:latin typeface="Fira Sans ExtraBold"/>
              <a:ea typeface="Fira Sans ExtraBold"/>
              <a:cs typeface="Fira Sans ExtraBold"/>
              <a:sym typeface="Fira Sans ExtraBold"/>
            </a:endParaRPr>
          </a:p>
        </p:txBody>
      </p:sp>
      <p:sp>
        <p:nvSpPr>
          <p:cNvPr id="429" name="Google Shape;429;p43"/>
          <p:cNvSpPr txBox="1"/>
          <p:nvPr/>
        </p:nvSpPr>
        <p:spPr>
          <a:xfrm>
            <a:off x="1173400" y="665725"/>
            <a:ext cx="7684200" cy="8004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vi" sz="1600">
                <a:solidFill>
                  <a:schemeClr val="dk1"/>
                </a:solidFill>
                <a:latin typeface="Fira Sans"/>
                <a:ea typeface="Fira Sans"/>
                <a:cs typeface="Fira Sans"/>
                <a:sym typeface="Fira Sans"/>
              </a:rPr>
              <a:t>Tương tự như Alexnet đặc trưng được trích xuất từ VGG16 giúp bài toán phân loại Bike vs Car đạt hiệu suất cao và việc sử dụng SVM để khai thác đặc trưng tốt.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4"/>
          <p:cNvSpPr/>
          <p:nvPr/>
        </p:nvSpPr>
        <p:spPr>
          <a:xfrm>
            <a:off x="0" y="75"/>
            <a:ext cx="715800" cy="5143500"/>
          </a:xfrm>
          <a:prstGeom prst="rect">
            <a:avLst/>
          </a:prstGeom>
          <a:solidFill>
            <a:srgbClr val="0B5394"/>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C5E8"/>
              </a:solidFill>
              <a:highlight>
                <a:srgbClr val="9FC5E8"/>
              </a:highlight>
            </a:endParaRPr>
          </a:p>
        </p:txBody>
      </p:sp>
      <p:sp>
        <p:nvSpPr>
          <p:cNvPr id="435" name="Google Shape;435;p44"/>
          <p:cNvSpPr txBox="1"/>
          <p:nvPr/>
        </p:nvSpPr>
        <p:spPr>
          <a:xfrm>
            <a:off x="3960300" y="1837050"/>
            <a:ext cx="2199600" cy="734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sz="3200">
                <a:solidFill>
                  <a:srgbClr val="002E75"/>
                </a:solidFill>
                <a:latin typeface="Fira Sans ExtraBold"/>
                <a:ea typeface="Fira Sans ExtraBold"/>
                <a:cs typeface="Fira Sans ExtraBold"/>
                <a:sym typeface="Fira Sans ExtraBold"/>
              </a:rPr>
              <a:t>Bài tập 6</a:t>
            </a:r>
            <a:endParaRPr sz="3200">
              <a:solidFill>
                <a:srgbClr val="002E75"/>
              </a:solidFill>
              <a:latin typeface="Fira Sans ExtraBold"/>
              <a:ea typeface="Fira Sans ExtraBold"/>
              <a:cs typeface="Fira Sans ExtraBold"/>
              <a:sym typeface="Fira Sans ExtraBold"/>
            </a:endParaRPr>
          </a:p>
        </p:txBody>
      </p:sp>
      <p:sp>
        <p:nvSpPr>
          <p:cNvPr id="436" name="Google Shape;436;p44"/>
          <p:cNvSpPr txBox="1"/>
          <p:nvPr/>
        </p:nvSpPr>
        <p:spPr>
          <a:xfrm>
            <a:off x="8624100" y="4743300"/>
            <a:ext cx="5199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i="1" lang="vi">
                <a:latin typeface="Fira Sans"/>
                <a:ea typeface="Fira Sans"/>
                <a:cs typeface="Fira Sans"/>
                <a:sym typeface="Fira Sans"/>
              </a:rPr>
              <a:t>32</a:t>
            </a:r>
            <a:endParaRPr>
              <a:solidFill>
                <a:srgbClr val="000000"/>
              </a:solidFill>
              <a:latin typeface="Fira Sans"/>
              <a:ea typeface="Fira Sans"/>
              <a:cs typeface="Fira Sans"/>
              <a:sym typeface="Fira Sans"/>
            </a:endParaRPr>
          </a:p>
        </p:txBody>
      </p:sp>
      <p:sp>
        <p:nvSpPr>
          <p:cNvPr id="437" name="Google Shape;437;p44"/>
          <p:cNvSpPr txBox="1"/>
          <p:nvPr/>
        </p:nvSpPr>
        <p:spPr>
          <a:xfrm>
            <a:off x="2756100" y="2571750"/>
            <a:ext cx="4608000" cy="79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vi" sz="2000">
                <a:solidFill>
                  <a:srgbClr val="002E75"/>
                </a:solidFill>
                <a:latin typeface="Fira Sans ExtraBold"/>
                <a:ea typeface="Fira Sans ExtraBold"/>
                <a:cs typeface="Fira Sans ExtraBold"/>
                <a:sym typeface="Fira Sans ExtraBold"/>
              </a:rPr>
              <a:t>Fine tune lớp cuối của VGG, so sánh với AlexNet</a:t>
            </a:r>
            <a:endParaRPr sz="2100">
              <a:solidFill>
                <a:srgbClr val="002E75"/>
              </a:solidFill>
              <a:latin typeface="Fira Sans ExtraBold"/>
              <a:ea typeface="Fira Sans ExtraBold"/>
              <a:cs typeface="Fira Sans ExtraBold"/>
              <a:sym typeface="Fira Sans ExtraBo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5"/>
          <p:cNvSpPr/>
          <p:nvPr/>
        </p:nvSpPr>
        <p:spPr>
          <a:xfrm>
            <a:off x="0" y="75"/>
            <a:ext cx="715800" cy="5143500"/>
          </a:xfrm>
          <a:prstGeom prst="rect">
            <a:avLst/>
          </a:prstGeom>
          <a:solidFill>
            <a:srgbClr val="0B5394"/>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C5E8"/>
              </a:solidFill>
              <a:highlight>
                <a:srgbClr val="9FC5E8"/>
              </a:highlight>
            </a:endParaRPr>
          </a:p>
        </p:txBody>
      </p:sp>
      <p:sp>
        <p:nvSpPr>
          <p:cNvPr id="443" name="Google Shape;443;p45"/>
          <p:cNvSpPr txBox="1"/>
          <p:nvPr/>
        </p:nvSpPr>
        <p:spPr>
          <a:xfrm>
            <a:off x="738700" y="74350"/>
            <a:ext cx="3555900" cy="49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sz="2000">
                <a:solidFill>
                  <a:srgbClr val="002E75"/>
                </a:solidFill>
                <a:latin typeface="Fira Sans ExtraBold"/>
                <a:ea typeface="Fira Sans ExtraBold"/>
                <a:cs typeface="Fira Sans ExtraBold"/>
                <a:sym typeface="Fira Sans ExtraBold"/>
              </a:rPr>
              <a:t>1. Dataset</a:t>
            </a:r>
            <a:endParaRPr sz="2000">
              <a:solidFill>
                <a:srgbClr val="002E75"/>
              </a:solidFill>
              <a:latin typeface="Fira Sans ExtraBold"/>
              <a:ea typeface="Fira Sans ExtraBold"/>
              <a:cs typeface="Fira Sans ExtraBold"/>
              <a:sym typeface="Fira Sans ExtraBold"/>
            </a:endParaRPr>
          </a:p>
        </p:txBody>
      </p:sp>
      <p:sp>
        <p:nvSpPr>
          <p:cNvPr id="444" name="Google Shape;444;p45"/>
          <p:cNvSpPr txBox="1"/>
          <p:nvPr/>
        </p:nvSpPr>
        <p:spPr>
          <a:xfrm>
            <a:off x="852000" y="719350"/>
            <a:ext cx="7632900" cy="13029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vi" sz="1600">
                <a:latin typeface="Fira Sans"/>
                <a:ea typeface="Fira Sans"/>
                <a:cs typeface="Fira Sans"/>
                <a:sym typeface="Fira Sans"/>
              </a:rPr>
              <a:t>Bộ dữ liệu có </a:t>
            </a:r>
            <a:r>
              <a:rPr b="1" lang="vi" sz="1600">
                <a:latin typeface="Fira Sans"/>
                <a:ea typeface="Fira Sans"/>
                <a:cs typeface="Fira Sans"/>
                <a:sym typeface="Fira Sans"/>
              </a:rPr>
              <a:t>400 </a:t>
            </a:r>
            <a:r>
              <a:rPr lang="vi" sz="1600">
                <a:latin typeface="Fira Sans"/>
                <a:ea typeface="Fira Sans"/>
                <a:cs typeface="Fira Sans"/>
                <a:sym typeface="Fira Sans"/>
              </a:rPr>
              <a:t>mẫu bao gồm 200 ảnh xe ô tô và 200 ảnh xe máy được thu thập từ kaggle (Car vs Bike Classification Dataset).</a:t>
            </a:r>
            <a:br>
              <a:rPr lang="vi" sz="1600">
                <a:latin typeface="Fira Sans"/>
                <a:ea typeface="Fira Sans"/>
                <a:cs typeface="Fira Sans"/>
                <a:sym typeface="Fira Sans"/>
              </a:rPr>
            </a:br>
            <a:r>
              <a:rPr lang="vi" sz="1600">
                <a:latin typeface="Fira Sans"/>
                <a:ea typeface="Fira Sans"/>
                <a:cs typeface="Fira Sans"/>
                <a:sym typeface="Fira Sans"/>
              </a:rPr>
              <a:t>Chia thành 2 tập </a:t>
            </a:r>
            <a:r>
              <a:rPr b="1" lang="vi" sz="1600">
                <a:latin typeface="Fira Sans"/>
                <a:ea typeface="Fira Sans"/>
                <a:cs typeface="Fira Sans"/>
                <a:sym typeface="Fira Sans"/>
              </a:rPr>
              <a:t>train (70% - 280 ảnh)</a:t>
            </a:r>
            <a:r>
              <a:rPr lang="vi" sz="1600">
                <a:latin typeface="Fira Sans"/>
                <a:ea typeface="Fira Sans"/>
                <a:cs typeface="Fira Sans"/>
                <a:sym typeface="Fira Sans"/>
              </a:rPr>
              <a:t> và </a:t>
            </a:r>
            <a:r>
              <a:rPr b="1" lang="vi" sz="1600">
                <a:latin typeface="Fira Sans"/>
                <a:ea typeface="Fira Sans"/>
                <a:cs typeface="Fira Sans"/>
                <a:sym typeface="Fira Sans"/>
              </a:rPr>
              <a:t>test (30% - 120 ảnh)</a:t>
            </a:r>
            <a:endParaRPr b="1" sz="1600">
              <a:solidFill>
                <a:srgbClr val="000000"/>
              </a:solidFill>
              <a:latin typeface="Fira Sans"/>
              <a:ea typeface="Fira Sans"/>
              <a:cs typeface="Fira Sans"/>
              <a:sym typeface="Fira Sans"/>
            </a:endParaRPr>
          </a:p>
        </p:txBody>
      </p:sp>
      <p:sp>
        <p:nvSpPr>
          <p:cNvPr id="445" name="Google Shape;445;p45"/>
          <p:cNvSpPr txBox="1"/>
          <p:nvPr/>
        </p:nvSpPr>
        <p:spPr>
          <a:xfrm>
            <a:off x="1137000" y="4491250"/>
            <a:ext cx="7722000" cy="580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vi" sz="1500">
                <a:latin typeface="Fira Sans"/>
                <a:ea typeface="Fira Sans"/>
                <a:cs typeface="Fira Sans"/>
                <a:sym typeface="Fira Sans"/>
              </a:rPr>
              <a:t>https://www.kaggle.com/datasets/utkarshsaxenadn/car-vs-bike-classification-dataset</a:t>
            </a:r>
            <a:endParaRPr sz="1500">
              <a:solidFill>
                <a:srgbClr val="000000"/>
              </a:solidFill>
              <a:latin typeface="Fira Sans"/>
              <a:ea typeface="Fira Sans"/>
              <a:cs typeface="Fira Sans"/>
              <a:sym typeface="Fira Sans"/>
            </a:endParaRPr>
          </a:p>
        </p:txBody>
      </p:sp>
      <p:sp>
        <p:nvSpPr>
          <p:cNvPr id="446" name="Google Shape;446;p45"/>
          <p:cNvSpPr txBox="1"/>
          <p:nvPr/>
        </p:nvSpPr>
        <p:spPr>
          <a:xfrm>
            <a:off x="8624100" y="4743300"/>
            <a:ext cx="5199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i="1" lang="vi">
                <a:latin typeface="Fira Sans"/>
                <a:ea typeface="Fira Sans"/>
                <a:cs typeface="Fira Sans"/>
                <a:sym typeface="Fira Sans"/>
              </a:rPr>
              <a:t>33</a:t>
            </a:r>
            <a:endParaRPr>
              <a:solidFill>
                <a:srgbClr val="000000"/>
              </a:solidFill>
              <a:latin typeface="Fira Sans"/>
              <a:ea typeface="Fira Sans"/>
              <a:cs typeface="Fira Sans"/>
              <a:sym typeface="Fira Sans"/>
            </a:endParaRPr>
          </a:p>
        </p:txBody>
      </p:sp>
      <p:grpSp>
        <p:nvGrpSpPr>
          <p:cNvPr id="447" name="Google Shape;447;p45"/>
          <p:cNvGrpSpPr/>
          <p:nvPr/>
        </p:nvGrpSpPr>
        <p:grpSpPr>
          <a:xfrm>
            <a:off x="2016452" y="2174641"/>
            <a:ext cx="5719591" cy="2174441"/>
            <a:chOff x="1264413" y="1825617"/>
            <a:chExt cx="7105082" cy="2535496"/>
          </a:xfrm>
        </p:grpSpPr>
        <p:pic>
          <p:nvPicPr>
            <p:cNvPr id="448" name="Google Shape;448;p45" title="Car (169).jpeg"/>
            <p:cNvPicPr preferRelativeResize="0"/>
            <p:nvPr/>
          </p:nvPicPr>
          <p:blipFill>
            <a:blip r:embed="rId3">
              <a:alphaModFix/>
            </a:blip>
            <a:stretch>
              <a:fillRect/>
            </a:stretch>
          </p:blipFill>
          <p:spPr>
            <a:xfrm>
              <a:off x="4810988" y="3242575"/>
              <a:ext cx="1990700" cy="1118525"/>
            </a:xfrm>
            <a:prstGeom prst="rect">
              <a:avLst/>
            </a:prstGeom>
            <a:noFill/>
            <a:ln>
              <a:noFill/>
            </a:ln>
          </p:spPr>
        </p:pic>
        <p:pic>
          <p:nvPicPr>
            <p:cNvPr id="449" name="Google Shape;449;p45" title="Bike (21).jpeg"/>
            <p:cNvPicPr preferRelativeResize="0"/>
            <p:nvPr/>
          </p:nvPicPr>
          <p:blipFill>
            <a:blip r:embed="rId4">
              <a:alphaModFix/>
            </a:blip>
            <a:stretch>
              <a:fillRect/>
            </a:stretch>
          </p:blipFill>
          <p:spPr>
            <a:xfrm>
              <a:off x="1264413" y="1825617"/>
              <a:ext cx="1680850" cy="1118534"/>
            </a:xfrm>
            <a:prstGeom prst="rect">
              <a:avLst/>
            </a:prstGeom>
            <a:noFill/>
            <a:ln>
              <a:noFill/>
            </a:ln>
          </p:spPr>
        </p:pic>
        <p:pic>
          <p:nvPicPr>
            <p:cNvPr id="450" name="Google Shape;450;p45" title="Bike (26).jpeg"/>
            <p:cNvPicPr preferRelativeResize="0"/>
            <p:nvPr/>
          </p:nvPicPr>
          <p:blipFill>
            <a:blip r:embed="rId5">
              <a:alphaModFix/>
            </a:blip>
            <a:stretch>
              <a:fillRect/>
            </a:stretch>
          </p:blipFill>
          <p:spPr>
            <a:xfrm>
              <a:off x="7080350" y="3242612"/>
              <a:ext cx="1085027" cy="1118500"/>
            </a:xfrm>
            <a:prstGeom prst="rect">
              <a:avLst/>
            </a:prstGeom>
            <a:noFill/>
            <a:ln>
              <a:noFill/>
            </a:ln>
          </p:spPr>
        </p:pic>
        <p:pic>
          <p:nvPicPr>
            <p:cNvPr id="451" name="Google Shape;451;p45" title="Bike (28).jpeg"/>
            <p:cNvPicPr preferRelativeResize="0"/>
            <p:nvPr/>
          </p:nvPicPr>
          <p:blipFill>
            <a:blip r:embed="rId6">
              <a:alphaModFix/>
            </a:blip>
            <a:stretch>
              <a:fillRect/>
            </a:stretch>
          </p:blipFill>
          <p:spPr>
            <a:xfrm>
              <a:off x="5174287" y="1825625"/>
              <a:ext cx="1493309" cy="1118525"/>
            </a:xfrm>
            <a:prstGeom prst="rect">
              <a:avLst/>
            </a:prstGeom>
            <a:noFill/>
            <a:ln>
              <a:noFill/>
            </a:ln>
          </p:spPr>
        </p:pic>
        <p:pic>
          <p:nvPicPr>
            <p:cNvPr id="452" name="Google Shape;452;p45" title="Bike (68).jpeg"/>
            <p:cNvPicPr preferRelativeResize="0"/>
            <p:nvPr/>
          </p:nvPicPr>
          <p:blipFill>
            <a:blip r:embed="rId7">
              <a:alphaModFix/>
            </a:blip>
            <a:stretch>
              <a:fillRect/>
            </a:stretch>
          </p:blipFill>
          <p:spPr>
            <a:xfrm>
              <a:off x="2990800" y="3242588"/>
              <a:ext cx="1680875" cy="1118525"/>
            </a:xfrm>
            <a:prstGeom prst="rect">
              <a:avLst/>
            </a:prstGeom>
            <a:noFill/>
            <a:ln>
              <a:noFill/>
            </a:ln>
          </p:spPr>
        </p:pic>
        <p:pic>
          <p:nvPicPr>
            <p:cNvPr id="453" name="Google Shape;453;p45" title="Car (5).jpeg"/>
            <p:cNvPicPr preferRelativeResize="0"/>
            <p:nvPr/>
          </p:nvPicPr>
          <p:blipFill>
            <a:blip r:embed="rId8">
              <a:alphaModFix/>
            </a:blip>
            <a:stretch>
              <a:fillRect/>
            </a:stretch>
          </p:blipFill>
          <p:spPr>
            <a:xfrm>
              <a:off x="6876220" y="1825625"/>
              <a:ext cx="1493275" cy="1118515"/>
            </a:xfrm>
            <a:prstGeom prst="rect">
              <a:avLst/>
            </a:prstGeom>
            <a:noFill/>
            <a:ln>
              <a:noFill/>
            </a:ln>
          </p:spPr>
        </p:pic>
        <p:pic>
          <p:nvPicPr>
            <p:cNvPr id="454" name="Google Shape;454;p45" title="Car (7).jpeg"/>
            <p:cNvPicPr preferRelativeResize="0"/>
            <p:nvPr/>
          </p:nvPicPr>
          <p:blipFill>
            <a:blip r:embed="rId9">
              <a:alphaModFix/>
            </a:blip>
            <a:stretch>
              <a:fillRect/>
            </a:stretch>
          </p:blipFill>
          <p:spPr>
            <a:xfrm>
              <a:off x="1358201" y="3242592"/>
              <a:ext cx="1493275" cy="1118507"/>
            </a:xfrm>
            <a:prstGeom prst="rect">
              <a:avLst/>
            </a:prstGeom>
            <a:noFill/>
            <a:ln>
              <a:noFill/>
            </a:ln>
          </p:spPr>
        </p:pic>
        <p:pic>
          <p:nvPicPr>
            <p:cNvPr id="455" name="Google Shape;455;p45" title="Car (9).jpeg"/>
            <p:cNvPicPr preferRelativeResize="0"/>
            <p:nvPr/>
          </p:nvPicPr>
          <p:blipFill rotWithShape="1">
            <a:blip r:embed="rId10">
              <a:alphaModFix/>
            </a:blip>
            <a:srcRect b="3735" l="0" r="0" t="0"/>
            <a:stretch/>
          </p:blipFill>
          <p:spPr>
            <a:xfrm>
              <a:off x="3060101" y="1825626"/>
              <a:ext cx="1905557" cy="1118525"/>
            </a:xfrm>
            <a:prstGeom prst="rect">
              <a:avLst/>
            </a:prstGeom>
            <a:noFill/>
            <a:ln>
              <a:noFill/>
            </a:ln>
          </p:spPr>
        </p:pic>
      </p:grpSp>
      <p:sp>
        <p:nvSpPr>
          <p:cNvPr id="456" name="Google Shape;456;p45"/>
          <p:cNvSpPr txBox="1"/>
          <p:nvPr/>
        </p:nvSpPr>
        <p:spPr>
          <a:xfrm>
            <a:off x="7640400" y="75"/>
            <a:ext cx="1503600" cy="447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vi" sz="1300">
                <a:solidFill>
                  <a:schemeClr val="dk1"/>
                </a:solidFill>
                <a:latin typeface="Fira Sans ExtraBold"/>
                <a:ea typeface="Fira Sans ExtraBold"/>
                <a:cs typeface="Fira Sans ExtraBold"/>
                <a:sym typeface="Fira Sans ExtraBold"/>
              </a:rPr>
              <a:t>BT6</a:t>
            </a:r>
            <a:endParaRPr sz="1300">
              <a:solidFill>
                <a:schemeClr val="dk1"/>
              </a:solidFill>
              <a:latin typeface="Fira Sans ExtraBold"/>
              <a:ea typeface="Fira Sans ExtraBold"/>
              <a:cs typeface="Fira Sans ExtraBold"/>
              <a:sym typeface="Fira Sans ExtraBo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6"/>
          <p:cNvSpPr/>
          <p:nvPr/>
        </p:nvSpPr>
        <p:spPr>
          <a:xfrm>
            <a:off x="0" y="75"/>
            <a:ext cx="715800" cy="5143500"/>
          </a:xfrm>
          <a:prstGeom prst="rect">
            <a:avLst/>
          </a:prstGeom>
          <a:solidFill>
            <a:srgbClr val="0B5394"/>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C5E8"/>
              </a:solidFill>
              <a:highlight>
                <a:srgbClr val="9FC5E8"/>
              </a:highlight>
            </a:endParaRPr>
          </a:p>
        </p:txBody>
      </p:sp>
      <p:sp>
        <p:nvSpPr>
          <p:cNvPr id="462" name="Google Shape;462;p46"/>
          <p:cNvSpPr txBox="1"/>
          <p:nvPr/>
        </p:nvSpPr>
        <p:spPr>
          <a:xfrm>
            <a:off x="738700" y="74350"/>
            <a:ext cx="3555900" cy="49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sz="2000">
                <a:solidFill>
                  <a:srgbClr val="002E75"/>
                </a:solidFill>
                <a:latin typeface="Fira Sans ExtraBold"/>
                <a:ea typeface="Fira Sans ExtraBold"/>
                <a:cs typeface="Fira Sans ExtraBold"/>
                <a:sym typeface="Fira Sans ExtraBold"/>
              </a:rPr>
              <a:t>1. Dataset</a:t>
            </a:r>
            <a:endParaRPr sz="2000">
              <a:solidFill>
                <a:srgbClr val="002E75"/>
              </a:solidFill>
              <a:latin typeface="Fira Sans ExtraBold"/>
              <a:ea typeface="Fira Sans ExtraBold"/>
              <a:cs typeface="Fira Sans ExtraBold"/>
              <a:sym typeface="Fira Sans ExtraBold"/>
            </a:endParaRPr>
          </a:p>
        </p:txBody>
      </p:sp>
      <p:sp>
        <p:nvSpPr>
          <p:cNvPr id="463" name="Google Shape;463;p46"/>
          <p:cNvSpPr txBox="1"/>
          <p:nvPr/>
        </p:nvSpPr>
        <p:spPr>
          <a:xfrm>
            <a:off x="8624100" y="4743300"/>
            <a:ext cx="5199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i="1" lang="vi">
                <a:latin typeface="Fira Sans"/>
                <a:ea typeface="Fira Sans"/>
                <a:cs typeface="Fira Sans"/>
                <a:sym typeface="Fira Sans"/>
              </a:rPr>
              <a:t>34</a:t>
            </a:r>
            <a:endParaRPr>
              <a:solidFill>
                <a:srgbClr val="000000"/>
              </a:solidFill>
              <a:latin typeface="Fira Sans"/>
              <a:ea typeface="Fira Sans"/>
              <a:cs typeface="Fira Sans"/>
              <a:sym typeface="Fira Sans"/>
            </a:endParaRPr>
          </a:p>
        </p:txBody>
      </p:sp>
      <p:pic>
        <p:nvPicPr>
          <p:cNvPr id="464" name="Google Shape;464;p46" title="Đã ghi được điểm"/>
          <p:cNvPicPr preferRelativeResize="0"/>
          <p:nvPr/>
        </p:nvPicPr>
        <p:blipFill>
          <a:blip r:embed="rId3">
            <a:alphaModFix/>
          </a:blip>
          <a:stretch>
            <a:fillRect/>
          </a:stretch>
        </p:blipFill>
        <p:spPr>
          <a:xfrm>
            <a:off x="1040800" y="566950"/>
            <a:ext cx="7269225" cy="4494812"/>
          </a:xfrm>
          <a:prstGeom prst="rect">
            <a:avLst/>
          </a:prstGeom>
          <a:noFill/>
          <a:ln>
            <a:noFill/>
          </a:ln>
        </p:spPr>
      </p:pic>
      <p:sp>
        <p:nvSpPr>
          <p:cNvPr id="465" name="Google Shape;465;p46"/>
          <p:cNvSpPr txBox="1"/>
          <p:nvPr/>
        </p:nvSpPr>
        <p:spPr>
          <a:xfrm>
            <a:off x="7640400" y="75"/>
            <a:ext cx="1503600" cy="447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vi" sz="1300">
                <a:solidFill>
                  <a:schemeClr val="dk1"/>
                </a:solidFill>
                <a:latin typeface="Fira Sans ExtraBold"/>
                <a:ea typeface="Fira Sans ExtraBold"/>
                <a:cs typeface="Fira Sans ExtraBold"/>
                <a:sym typeface="Fira Sans ExtraBold"/>
              </a:rPr>
              <a:t>BT6</a:t>
            </a:r>
            <a:endParaRPr sz="1300">
              <a:solidFill>
                <a:schemeClr val="dk1"/>
              </a:solidFill>
              <a:latin typeface="Fira Sans ExtraBold"/>
              <a:ea typeface="Fira Sans ExtraBold"/>
              <a:cs typeface="Fira Sans ExtraBold"/>
              <a:sym typeface="Fira Sans ExtraBo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7"/>
          <p:cNvSpPr/>
          <p:nvPr/>
        </p:nvSpPr>
        <p:spPr>
          <a:xfrm>
            <a:off x="0" y="75"/>
            <a:ext cx="715800" cy="5143500"/>
          </a:xfrm>
          <a:prstGeom prst="rect">
            <a:avLst/>
          </a:prstGeom>
          <a:solidFill>
            <a:srgbClr val="0B5394"/>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C5E8"/>
              </a:solidFill>
              <a:highlight>
                <a:srgbClr val="9FC5E8"/>
              </a:highlight>
            </a:endParaRPr>
          </a:p>
        </p:txBody>
      </p:sp>
      <p:sp>
        <p:nvSpPr>
          <p:cNvPr id="471" name="Google Shape;471;p47"/>
          <p:cNvSpPr txBox="1"/>
          <p:nvPr/>
        </p:nvSpPr>
        <p:spPr>
          <a:xfrm>
            <a:off x="8624100" y="4743300"/>
            <a:ext cx="5199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i="1" lang="vi">
                <a:latin typeface="Fira Sans"/>
                <a:ea typeface="Fira Sans"/>
                <a:cs typeface="Fira Sans"/>
                <a:sym typeface="Fira Sans"/>
              </a:rPr>
              <a:t>35</a:t>
            </a:r>
            <a:endParaRPr>
              <a:solidFill>
                <a:srgbClr val="000000"/>
              </a:solidFill>
              <a:latin typeface="Fira Sans"/>
              <a:ea typeface="Fira Sans"/>
              <a:cs typeface="Fira Sans"/>
              <a:sym typeface="Fira Sans"/>
            </a:endParaRPr>
          </a:p>
        </p:txBody>
      </p:sp>
      <p:sp>
        <p:nvSpPr>
          <p:cNvPr id="472" name="Google Shape;472;p47"/>
          <p:cNvSpPr/>
          <p:nvPr/>
        </p:nvSpPr>
        <p:spPr>
          <a:xfrm>
            <a:off x="1937798" y="3618275"/>
            <a:ext cx="1043700" cy="4008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Totensor</a:t>
            </a:r>
            <a:endParaRPr/>
          </a:p>
        </p:txBody>
      </p:sp>
      <p:grpSp>
        <p:nvGrpSpPr>
          <p:cNvPr id="473" name="Google Shape;473;p47"/>
          <p:cNvGrpSpPr/>
          <p:nvPr/>
        </p:nvGrpSpPr>
        <p:grpSpPr>
          <a:xfrm>
            <a:off x="2432823" y="2426575"/>
            <a:ext cx="3625165" cy="745800"/>
            <a:chOff x="2720025" y="2667500"/>
            <a:chExt cx="3679250" cy="745800"/>
          </a:xfrm>
        </p:grpSpPr>
        <p:sp>
          <p:nvSpPr>
            <p:cNvPr id="474" name="Google Shape;474;p47"/>
            <p:cNvSpPr/>
            <p:nvPr/>
          </p:nvSpPr>
          <p:spPr>
            <a:xfrm>
              <a:off x="2720025" y="2667500"/>
              <a:ext cx="1307700" cy="745800"/>
            </a:xfrm>
            <a:prstGeom prst="roundRect">
              <a:avLst>
                <a:gd fmla="val 16667" name="adj"/>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Transform data</a:t>
              </a:r>
              <a:endParaRPr/>
            </a:p>
          </p:txBody>
        </p:sp>
        <p:sp>
          <p:nvSpPr>
            <p:cNvPr id="475" name="Google Shape;475;p47"/>
            <p:cNvSpPr/>
            <p:nvPr/>
          </p:nvSpPr>
          <p:spPr>
            <a:xfrm>
              <a:off x="4852475" y="2682350"/>
              <a:ext cx="1546800" cy="716100"/>
            </a:xfrm>
            <a:prstGeom prst="roundRect">
              <a:avLst>
                <a:gd fmla="val 16667" name="adj"/>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Data Augmentation</a:t>
              </a:r>
              <a:endParaRPr/>
            </a:p>
          </p:txBody>
        </p:sp>
        <p:cxnSp>
          <p:nvCxnSpPr>
            <p:cNvPr id="476" name="Google Shape;476;p47"/>
            <p:cNvCxnSpPr>
              <a:stCxn id="474" idx="3"/>
              <a:endCxn id="475" idx="1"/>
            </p:cNvCxnSpPr>
            <p:nvPr/>
          </p:nvCxnSpPr>
          <p:spPr>
            <a:xfrm>
              <a:off x="4027725" y="3040400"/>
              <a:ext cx="824700" cy="0"/>
            </a:xfrm>
            <a:prstGeom prst="straightConnector1">
              <a:avLst/>
            </a:prstGeom>
            <a:noFill/>
            <a:ln cap="flat" cmpd="sng" w="28575">
              <a:solidFill>
                <a:srgbClr val="999999"/>
              </a:solidFill>
              <a:prstDash val="solid"/>
              <a:round/>
              <a:headEnd len="med" w="med" type="none"/>
              <a:tailEnd len="med" w="med" type="triangle"/>
            </a:ln>
          </p:spPr>
        </p:cxnSp>
      </p:grpSp>
      <p:sp>
        <p:nvSpPr>
          <p:cNvPr id="477" name="Google Shape;477;p47"/>
          <p:cNvSpPr/>
          <p:nvPr/>
        </p:nvSpPr>
        <p:spPr>
          <a:xfrm>
            <a:off x="2521888" y="1520900"/>
            <a:ext cx="1118700" cy="4008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Resize</a:t>
            </a:r>
            <a:endParaRPr/>
          </a:p>
        </p:txBody>
      </p:sp>
      <p:sp>
        <p:nvSpPr>
          <p:cNvPr id="478" name="Google Shape;478;p47"/>
          <p:cNvSpPr/>
          <p:nvPr/>
        </p:nvSpPr>
        <p:spPr>
          <a:xfrm>
            <a:off x="4697475" y="3618275"/>
            <a:ext cx="1185300" cy="5358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Random Rotation</a:t>
            </a:r>
            <a:endParaRPr/>
          </a:p>
        </p:txBody>
      </p:sp>
      <p:sp>
        <p:nvSpPr>
          <p:cNvPr id="479" name="Google Shape;479;p47"/>
          <p:cNvSpPr/>
          <p:nvPr/>
        </p:nvSpPr>
        <p:spPr>
          <a:xfrm>
            <a:off x="4571013" y="1489863"/>
            <a:ext cx="1432800" cy="4908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Random Horizontal Flip</a:t>
            </a:r>
            <a:endParaRPr/>
          </a:p>
        </p:txBody>
      </p:sp>
      <p:cxnSp>
        <p:nvCxnSpPr>
          <p:cNvPr id="480" name="Google Shape;480;p47"/>
          <p:cNvCxnSpPr>
            <a:stCxn id="477" idx="2"/>
            <a:endCxn id="474" idx="0"/>
          </p:cNvCxnSpPr>
          <p:nvPr/>
        </p:nvCxnSpPr>
        <p:spPr>
          <a:xfrm flipH="1">
            <a:off x="3077038" y="1921700"/>
            <a:ext cx="4200" cy="504900"/>
          </a:xfrm>
          <a:prstGeom prst="straightConnector1">
            <a:avLst/>
          </a:prstGeom>
          <a:noFill/>
          <a:ln cap="flat" cmpd="sng" w="9525">
            <a:solidFill>
              <a:srgbClr val="595959"/>
            </a:solidFill>
            <a:prstDash val="solid"/>
            <a:round/>
            <a:headEnd len="med" w="med" type="none"/>
            <a:tailEnd len="med" w="med" type="none"/>
          </a:ln>
        </p:spPr>
      </p:cxnSp>
      <p:cxnSp>
        <p:nvCxnSpPr>
          <p:cNvPr id="481" name="Google Shape;481;p47"/>
          <p:cNvCxnSpPr>
            <a:stCxn id="472" idx="0"/>
            <a:endCxn id="474" idx="2"/>
          </p:cNvCxnSpPr>
          <p:nvPr/>
        </p:nvCxnSpPr>
        <p:spPr>
          <a:xfrm flipH="1" rot="10800000">
            <a:off x="2459648" y="3172475"/>
            <a:ext cx="617400" cy="445800"/>
          </a:xfrm>
          <a:prstGeom prst="straightConnector1">
            <a:avLst/>
          </a:prstGeom>
          <a:noFill/>
          <a:ln cap="flat" cmpd="sng" w="9525">
            <a:solidFill>
              <a:srgbClr val="595959"/>
            </a:solidFill>
            <a:prstDash val="solid"/>
            <a:round/>
            <a:headEnd len="med" w="med" type="none"/>
            <a:tailEnd len="med" w="med" type="none"/>
          </a:ln>
        </p:spPr>
      </p:cxnSp>
      <p:cxnSp>
        <p:nvCxnSpPr>
          <p:cNvPr id="482" name="Google Shape;482;p47"/>
          <p:cNvCxnSpPr>
            <a:stCxn id="474" idx="2"/>
            <a:endCxn id="483" idx="0"/>
          </p:cNvCxnSpPr>
          <p:nvPr/>
        </p:nvCxnSpPr>
        <p:spPr>
          <a:xfrm>
            <a:off x="3077061" y="3172375"/>
            <a:ext cx="591900" cy="445800"/>
          </a:xfrm>
          <a:prstGeom prst="straightConnector1">
            <a:avLst/>
          </a:prstGeom>
          <a:noFill/>
          <a:ln cap="flat" cmpd="sng" w="9525">
            <a:solidFill>
              <a:srgbClr val="595959"/>
            </a:solidFill>
            <a:prstDash val="solid"/>
            <a:round/>
            <a:headEnd len="med" w="med" type="none"/>
            <a:tailEnd len="med" w="med" type="none"/>
          </a:ln>
        </p:spPr>
      </p:cxnSp>
      <p:cxnSp>
        <p:nvCxnSpPr>
          <p:cNvPr id="484" name="Google Shape;484;p47"/>
          <p:cNvCxnSpPr>
            <a:stCxn id="479" idx="2"/>
            <a:endCxn id="475" idx="0"/>
          </p:cNvCxnSpPr>
          <p:nvPr/>
        </p:nvCxnSpPr>
        <p:spPr>
          <a:xfrm>
            <a:off x="5287413" y="1980663"/>
            <a:ext cx="8400" cy="460800"/>
          </a:xfrm>
          <a:prstGeom prst="straightConnector1">
            <a:avLst/>
          </a:prstGeom>
          <a:noFill/>
          <a:ln cap="flat" cmpd="sng" w="9525">
            <a:solidFill>
              <a:srgbClr val="595959"/>
            </a:solidFill>
            <a:prstDash val="solid"/>
            <a:round/>
            <a:headEnd len="med" w="med" type="none"/>
            <a:tailEnd len="med" w="med" type="none"/>
          </a:ln>
        </p:spPr>
      </p:cxnSp>
      <p:cxnSp>
        <p:nvCxnSpPr>
          <p:cNvPr id="485" name="Google Shape;485;p47"/>
          <p:cNvCxnSpPr>
            <a:stCxn id="475" idx="2"/>
            <a:endCxn id="478" idx="0"/>
          </p:cNvCxnSpPr>
          <p:nvPr/>
        </p:nvCxnSpPr>
        <p:spPr>
          <a:xfrm flipH="1">
            <a:off x="5290257" y="3157525"/>
            <a:ext cx="5700" cy="460800"/>
          </a:xfrm>
          <a:prstGeom prst="straightConnector1">
            <a:avLst/>
          </a:prstGeom>
          <a:noFill/>
          <a:ln cap="flat" cmpd="sng" w="9525">
            <a:solidFill>
              <a:srgbClr val="595959"/>
            </a:solidFill>
            <a:prstDash val="solid"/>
            <a:round/>
            <a:headEnd len="med" w="med" type="none"/>
            <a:tailEnd len="med" w="med" type="none"/>
          </a:ln>
        </p:spPr>
      </p:cxnSp>
      <p:sp>
        <p:nvSpPr>
          <p:cNvPr id="483" name="Google Shape;483;p47"/>
          <p:cNvSpPr/>
          <p:nvPr/>
        </p:nvSpPr>
        <p:spPr>
          <a:xfrm>
            <a:off x="3085038" y="3618213"/>
            <a:ext cx="1167600" cy="4008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Normalize</a:t>
            </a:r>
            <a:endParaRPr/>
          </a:p>
        </p:txBody>
      </p:sp>
      <p:sp>
        <p:nvSpPr>
          <p:cNvPr id="486" name="Google Shape;486;p47"/>
          <p:cNvSpPr/>
          <p:nvPr/>
        </p:nvSpPr>
        <p:spPr>
          <a:xfrm>
            <a:off x="991750" y="2426575"/>
            <a:ext cx="811200" cy="745800"/>
          </a:xfrm>
          <a:prstGeom prst="roundRect">
            <a:avLst>
              <a:gd fmla="val 16667" name="adj"/>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Load data</a:t>
            </a:r>
            <a:endParaRPr/>
          </a:p>
        </p:txBody>
      </p:sp>
      <p:sp>
        <p:nvSpPr>
          <p:cNvPr id="487" name="Google Shape;487;p47"/>
          <p:cNvSpPr/>
          <p:nvPr/>
        </p:nvSpPr>
        <p:spPr>
          <a:xfrm>
            <a:off x="6446013" y="2426575"/>
            <a:ext cx="1118700" cy="745800"/>
          </a:xfrm>
          <a:prstGeom prst="roundRect">
            <a:avLst>
              <a:gd fmla="val 16667" name="adj"/>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Training</a:t>
            </a:r>
            <a:endParaRPr/>
          </a:p>
        </p:txBody>
      </p:sp>
      <p:sp>
        <p:nvSpPr>
          <p:cNvPr id="488" name="Google Shape;488;p47"/>
          <p:cNvSpPr/>
          <p:nvPr/>
        </p:nvSpPr>
        <p:spPr>
          <a:xfrm>
            <a:off x="7952750" y="2426575"/>
            <a:ext cx="972600" cy="745800"/>
          </a:xfrm>
          <a:prstGeom prst="roundRect">
            <a:avLst>
              <a:gd fmla="val 16667" name="adj"/>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lang="vi"/>
              <a:t>Evaluate</a:t>
            </a:r>
            <a:endParaRPr/>
          </a:p>
        </p:txBody>
      </p:sp>
      <p:cxnSp>
        <p:nvCxnSpPr>
          <p:cNvPr id="489" name="Google Shape;489;p47"/>
          <p:cNvCxnSpPr>
            <a:stCxn id="486" idx="3"/>
            <a:endCxn id="474" idx="1"/>
          </p:cNvCxnSpPr>
          <p:nvPr/>
        </p:nvCxnSpPr>
        <p:spPr>
          <a:xfrm>
            <a:off x="1802950" y="2799475"/>
            <a:ext cx="630000" cy="0"/>
          </a:xfrm>
          <a:prstGeom prst="straightConnector1">
            <a:avLst/>
          </a:prstGeom>
          <a:noFill/>
          <a:ln cap="flat" cmpd="sng" w="28575">
            <a:solidFill>
              <a:srgbClr val="999999"/>
            </a:solidFill>
            <a:prstDash val="solid"/>
            <a:round/>
            <a:headEnd len="med" w="med" type="none"/>
            <a:tailEnd len="med" w="med" type="triangle"/>
          </a:ln>
        </p:spPr>
      </p:cxnSp>
      <p:cxnSp>
        <p:nvCxnSpPr>
          <p:cNvPr id="490" name="Google Shape;490;p47"/>
          <p:cNvCxnSpPr>
            <a:stCxn id="475" idx="3"/>
            <a:endCxn id="487" idx="1"/>
          </p:cNvCxnSpPr>
          <p:nvPr/>
        </p:nvCxnSpPr>
        <p:spPr>
          <a:xfrm>
            <a:off x="6057988" y="2799475"/>
            <a:ext cx="387900" cy="0"/>
          </a:xfrm>
          <a:prstGeom prst="straightConnector1">
            <a:avLst/>
          </a:prstGeom>
          <a:noFill/>
          <a:ln cap="flat" cmpd="sng" w="28575">
            <a:solidFill>
              <a:srgbClr val="999999"/>
            </a:solidFill>
            <a:prstDash val="solid"/>
            <a:round/>
            <a:headEnd len="med" w="med" type="none"/>
            <a:tailEnd len="med" w="med" type="triangle"/>
          </a:ln>
        </p:spPr>
      </p:cxnSp>
      <p:cxnSp>
        <p:nvCxnSpPr>
          <p:cNvPr id="491" name="Google Shape;491;p47"/>
          <p:cNvCxnSpPr>
            <a:stCxn id="487" idx="3"/>
            <a:endCxn id="488" idx="1"/>
          </p:cNvCxnSpPr>
          <p:nvPr/>
        </p:nvCxnSpPr>
        <p:spPr>
          <a:xfrm>
            <a:off x="7564713" y="2799475"/>
            <a:ext cx="387900" cy="0"/>
          </a:xfrm>
          <a:prstGeom prst="straightConnector1">
            <a:avLst/>
          </a:prstGeom>
          <a:noFill/>
          <a:ln cap="flat" cmpd="sng" w="28575">
            <a:solidFill>
              <a:srgbClr val="999999"/>
            </a:solidFill>
            <a:prstDash val="solid"/>
            <a:round/>
            <a:headEnd len="med" w="med" type="none"/>
            <a:tailEnd len="med" w="med" type="triangle"/>
          </a:ln>
        </p:spPr>
      </p:cxnSp>
      <p:sp>
        <p:nvSpPr>
          <p:cNvPr id="492" name="Google Shape;492;p47"/>
          <p:cNvSpPr txBox="1"/>
          <p:nvPr/>
        </p:nvSpPr>
        <p:spPr>
          <a:xfrm>
            <a:off x="738700" y="74350"/>
            <a:ext cx="3555900" cy="49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sz="2000">
                <a:solidFill>
                  <a:srgbClr val="002E75"/>
                </a:solidFill>
                <a:latin typeface="Fira Sans ExtraBold"/>
                <a:ea typeface="Fira Sans ExtraBold"/>
                <a:cs typeface="Fira Sans ExtraBold"/>
                <a:sym typeface="Fira Sans ExtraBold"/>
              </a:rPr>
              <a:t>2. Quá trình thực nghiệm</a:t>
            </a:r>
            <a:endParaRPr sz="2000">
              <a:solidFill>
                <a:srgbClr val="002E75"/>
              </a:solidFill>
              <a:latin typeface="Fira Sans ExtraBold"/>
              <a:ea typeface="Fira Sans ExtraBold"/>
              <a:cs typeface="Fira Sans ExtraBold"/>
              <a:sym typeface="Fira Sans ExtraBold"/>
            </a:endParaRPr>
          </a:p>
        </p:txBody>
      </p:sp>
      <p:sp>
        <p:nvSpPr>
          <p:cNvPr id="493" name="Google Shape;493;p47"/>
          <p:cNvSpPr txBox="1"/>
          <p:nvPr/>
        </p:nvSpPr>
        <p:spPr>
          <a:xfrm>
            <a:off x="7640400" y="75"/>
            <a:ext cx="1503600" cy="447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vi" sz="1300">
                <a:solidFill>
                  <a:schemeClr val="dk1"/>
                </a:solidFill>
                <a:latin typeface="Fira Sans ExtraBold"/>
                <a:ea typeface="Fira Sans ExtraBold"/>
                <a:cs typeface="Fira Sans ExtraBold"/>
                <a:sym typeface="Fira Sans ExtraBold"/>
              </a:rPr>
              <a:t>BT6</a:t>
            </a:r>
            <a:endParaRPr sz="1300">
              <a:solidFill>
                <a:schemeClr val="dk1"/>
              </a:solidFill>
              <a:latin typeface="Fira Sans ExtraBold"/>
              <a:ea typeface="Fira Sans ExtraBold"/>
              <a:cs typeface="Fira Sans ExtraBold"/>
              <a:sym typeface="Fira Sans ExtraBo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48"/>
          <p:cNvSpPr/>
          <p:nvPr/>
        </p:nvSpPr>
        <p:spPr>
          <a:xfrm>
            <a:off x="0" y="75"/>
            <a:ext cx="715800" cy="5143500"/>
          </a:xfrm>
          <a:prstGeom prst="rect">
            <a:avLst/>
          </a:prstGeom>
          <a:solidFill>
            <a:srgbClr val="0B5394"/>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C5E8"/>
              </a:solidFill>
              <a:highlight>
                <a:srgbClr val="9FC5E8"/>
              </a:highlight>
            </a:endParaRPr>
          </a:p>
        </p:txBody>
      </p:sp>
      <p:sp>
        <p:nvSpPr>
          <p:cNvPr id="499" name="Google Shape;499;p48"/>
          <p:cNvSpPr txBox="1"/>
          <p:nvPr/>
        </p:nvSpPr>
        <p:spPr>
          <a:xfrm>
            <a:off x="738700" y="74350"/>
            <a:ext cx="7326900" cy="49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sz="2000">
                <a:solidFill>
                  <a:srgbClr val="002E75"/>
                </a:solidFill>
                <a:latin typeface="Fira Sans ExtraBold"/>
                <a:ea typeface="Fira Sans ExtraBold"/>
                <a:cs typeface="Fira Sans ExtraBold"/>
                <a:sym typeface="Fira Sans ExtraBold"/>
              </a:rPr>
              <a:t>3. Kết quả</a:t>
            </a:r>
            <a:endParaRPr sz="2000">
              <a:solidFill>
                <a:srgbClr val="002E75"/>
              </a:solidFill>
              <a:latin typeface="Fira Sans ExtraBold"/>
              <a:ea typeface="Fira Sans ExtraBold"/>
              <a:cs typeface="Fira Sans ExtraBold"/>
              <a:sym typeface="Fira Sans ExtraBold"/>
            </a:endParaRPr>
          </a:p>
        </p:txBody>
      </p:sp>
      <p:graphicFrame>
        <p:nvGraphicFramePr>
          <p:cNvPr id="500" name="Google Shape;500;p48"/>
          <p:cNvGraphicFramePr/>
          <p:nvPr/>
        </p:nvGraphicFramePr>
        <p:xfrm>
          <a:off x="985500" y="1246100"/>
          <a:ext cx="3000000" cy="3000000"/>
        </p:xfrm>
        <a:graphic>
          <a:graphicData uri="http://schemas.openxmlformats.org/drawingml/2006/table">
            <a:tbl>
              <a:tblPr>
                <a:noFill/>
                <a:tableStyleId>{D1177D9E-F55A-4D89-A059-87E38A1DDAB8}</a:tableStyleId>
              </a:tblPr>
              <a:tblGrid>
                <a:gridCol w="1105600"/>
                <a:gridCol w="1105600"/>
                <a:gridCol w="1105600"/>
              </a:tblGrid>
              <a:tr h="692400">
                <a:tc>
                  <a:txBody>
                    <a:bodyPr/>
                    <a:lstStyle/>
                    <a:p>
                      <a:pPr indent="0" lvl="0" marL="0" rtl="0" algn="ctr">
                        <a:spcBef>
                          <a:spcPts val="0"/>
                        </a:spcBef>
                        <a:spcAft>
                          <a:spcPts val="0"/>
                        </a:spcAft>
                        <a:buClr>
                          <a:schemeClr val="dk1"/>
                        </a:buClr>
                        <a:buSzPts val="1100"/>
                        <a:buFont typeface="Arial"/>
                        <a:buNone/>
                      </a:pPr>
                      <a:r>
                        <a:rPr b="1" lang="vi">
                          <a:solidFill>
                            <a:schemeClr val="dk1"/>
                          </a:solidFill>
                          <a:latin typeface="Fira Sans"/>
                          <a:ea typeface="Fira Sans"/>
                          <a:cs typeface="Fira Sans"/>
                          <a:sym typeface="Fira Sans"/>
                        </a:rPr>
                        <a:t>Class</a:t>
                      </a:r>
                      <a:endParaRPr b="1">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chemeClr val="dk1"/>
                        </a:buClr>
                        <a:buSzPts val="1100"/>
                        <a:buFont typeface="Arial"/>
                        <a:buNone/>
                      </a:pPr>
                      <a:r>
                        <a:rPr b="1" lang="vi">
                          <a:solidFill>
                            <a:schemeClr val="dk1"/>
                          </a:solidFill>
                          <a:latin typeface="Fira Sans"/>
                          <a:ea typeface="Fira Sans"/>
                          <a:cs typeface="Fira Sans"/>
                          <a:sym typeface="Fira Sans"/>
                        </a:rPr>
                        <a:t>Bike</a:t>
                      </a:r>
                      <a:endParaRPr b="1">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vi">
                          <a:solidFill>
                            <a:schemeClr val="dk1"/>
                          </a:solidFill>
                          <a:latin typeface="Fira Sans"/>
                          <a:ea typeface="Fira Sans"/>
                          <a:cs typeface="Fira Sans"/>
                          <a:sym typeface="Fira Sans"/>
                        </a:rPr>
                        <a:t>Car</a:t>
                      </a:r>
                      <a:endParaRPr b="1">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r>
              <a:tr h="672225">
                <a:tc>
                  <a:txBody>
                    <a:bodyPr/>
                    <a:lstStyle/>
                    <a:p>
                      <a:pPr indent="0" lvl="0" marL="0" rtl="0" algn="ctr">
                        <a:spcBef>
                          <a:spcPts val="0"/>
                        </a:spcBef>
                        <a:spcAft>
                          <a:spcPts val="0"/>
                        </a:spcAft>
                        <a:buNone/>
                      </a:pPr>
                      <a:r>
                        <a:rPr b="1" lang="vi">
                          <a:solidFill>
                            <a:schemeClr val="dk1"/>
                          </a:solidFill>
                          <a:latin typeface="Fira Sans"/>
                          <a:ea typeface="Fira Sans"/>
                          <a:cs typeface="Fira Sans"/>
                          <a:sym typeface="Fira Sans"/>
                        </a:rPr>
                        <a:t>Accuracy</a:t>
                      </a:r>
                      <a:endParaRPr b="1">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gridSpan="2">
                  <a:txBody>
                    <a:bodyPr/>
                    <a:lstStyle/>
                    <a:p>
                      <a:pPr indent="0" lvl="0" marL="0" rtl="0" algn="ctr">
                        <a:spcBef>
                          <a:spcPts val="0"/>
                        </a:spcBef>
                        <a:spcAft>
                          <a:spcPts val="0"/>
                        </a:spcAft>
                        <a:buNone/>
                      </a:pPr>
                      <a:r>
                        <a:rPr lang="vi"/>
                        <a:t>0.99</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r>
              <a:tr h="672225">
                <a:tc>
                  <a:txBody>
                    <a:bodyPr/>
                    <a:lstStyle/>
                    <a:p>
                      <a:pPr indent="0" lvl="0" marL="0" rtl="0" algn="ctr">
                        <a:spcBef>
                          <a:spcPts val="0"/>
                        </a:spcBef>
                        <a:spcAft>
                          <a:spcPts val="0"/>
                        </a:spcAft>
                        <a:buClr>
                          <a:schemeClr val="dk1"/>
                        </a:buClr>
                        <a:buSzPts val="1100"/>
                        <a:buFont typeface="Arial"/>
                        <a:buNone/>
                      </a:pPr>
                      <a:r>
                        <a:rPr b="1" lang="vi">
                          <a:solidFill>
                            <a:schemeClr val="dk1"/>
                          </a:solidFill>
                          <a:latin typeface="Fira Sans"/>
                          <a:ea typeface="Fira Sans"/>
                          <a:cs typeface="Fira Sans"/>
                          <a:sym typeface="Fira Sans"/>
                        </a:rPr>
                        <a:t>Precision</a:t>
                      </a:r>
                      <a:endParaRPr b="1">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vi"/>
                        <a:t>1.00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vi"/>
                        <a:t>0.98</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31925">
                <a:tc>
                  <a:txBody>
                    <a:bodyPr/>
                    <a:lstStyle/>
                    <a:p>
                      <a:pPr indent="0" lvl="0" marL="0" rtl="0" algn="ctr">
                        <a:spcBef>
                          <a:spcPts val="0"/>
                        </a:spcBef>
                        <a:spcAft>
                          <a:spcPts val="0"/>
                        </a:spcAft>
                        <a:buNone/>
                      </a:pPr>
                      <a:r>
                        <a:rPr b="1" lang="vi">
                          <a:solidFill>
                            <a:schemeClr val="dk1"/>
                          </a:solidFill>
                          <a:latin typeface="Fira Sans"/>
                          <a:ea typeface="Fira Sans"/>
                          <a:cs typeface="Fira Sans"/>
                          <a:sym typeface="Fira Sans"/>
                        </a:rPr>
                        <a:t>Recall</a:t>
                      </a:r>
                      <a:endParaRPr>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vi"/>
                        <a:t>0.98</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vi"/>
                        <a:t>1.00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16000">
                <a:tc>
                  <a:txBody>
                    <a:bodyPr/>
                    <a:lstStyle/>
                    <a:p>
                      <a:pPr indent="0" lvl="0" marL="0" rtl="0" algn="ctr">
                        <a:spcBef>
                          <a:spcPts val="0"/>
                        </a:spcBef>
                        <a:spcAft>
                          <a:spcPts val="0"/>
                        </a:spcAft>
                        <a:buNone/>
                      </a:pPr>
                      <a:r>
                        <a:rPr b="1" lang="vi">
                          <a:solidFill>
                            <a:schemeClr val="dk1"/>
                          </a:solidFill>
                          <a:latin typeface="Fira Sans"/>
                          <a:ea typeface="Fira Sans"/>
                          <a:cs typeface="Fira Sans"/>
                          <a:sym typeface="Fira Sans"/>
                        </a:rPr>
                        <a:t>F1-score</a:t>
                      </a:r>
                      <a:endParaRPr b="1">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vi"/>
                        <a:t>0.99</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vi"/>
                        <a:t>0.99</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501" name="Google Shape;501;p48"/>
          <p:cNvSpPr txBox="1"/>
          <p:nvPr/>
        </p:nvSpPr>
        <p:spPr>
          <a:xfrm>
            <a:off x="8624100" y="4743300"/>
            <a:ext cx="5199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i="1" lang="vi">
                <a:latin typeface="Fira Sans"/>
                <a:ea typeface="Fira Sans"/>
                <a:cs typeface="Fira Sans"/>
                <a:sym typeface="Fira Sans"/>
              </a:rPr>
              <a:t>36</a:t>
            </a:r>
            <a:endParaRPr>
              <a:solidFill>
                <a:srgbClr val="000000"/>
              </a:solidFill>
              <a:latin typeface="Fira Sans"/>
              <a:ea typeface="Fira Sans"/>
              <a:cs typeface="Fira Sans"/>
              <a:sym typeface="Fira Sans"/>
            </a:endParaRPr>
          </a:p>
        </p:txBody>
      </p:sp>
      <p:pic>
        <p:nvPicPr>
          <p:cNvPr id="502" name="Google Shape;502;p48"/>
          <p:cNvPicPr preferRelativeResize="0"/>
          <p:nvPr/>
        </p:nvPicPr>
        <p:blipFill>
          <a:blip r:embed="rId3">
            <a:alphaModFix/>
          </a:blip>
          <a:stretch>
            <a:fillRect/>
          </a:stretch>
        </p:blipFill>
        <p:spPr>
          <a:xfrm>
            <a:off x="4454700" y="719350"/>
            <a:ext cx="4536900" cy="3838915"/>
          </a:xfrm>
          <a:prstGeom prst="rect">
            <a:avLst/>
          </a:prstGeom>
          <a:noFill/>
          <a:ln>
            <a:noFill/>
          </a:ln>
        </p:spPr>
      </p:pic>
      <p:sp>
        <p:nvSpPr>
          <p:cNvPr id="503" name="Google Shape;503;p48"/>
          <p:cNvSpPr txBox="1"/>
          <p:nvPr/>
        </p:nvSpPr>
        <p:spPr>
          <a:xfrm>
            <a:off x="7640400" y="75"/>
            <a:ext cx="1503600" cy="447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vi" sz="1300">
                <a:solidFill>
                  <a:schemeClr val="dk1"/>
                </a:solidFill>
                <a:latin typeface="Fira Sans ExtraBold"/>
                <a:ea typeface="Fira Sans ExtraBold"/>
                <a:cs typeface="Fira Sans ExtraBold"/>
                <a:sym typeface="Fira Sans ExtraBold"/>
              </a:rPr>
              <a:t>BT6</a:t>
            </a:r>
            <a:endParaRPr sz="1300">
              <a:solidFill>
                <a:schemeClr val="dk1"/>
              </a:solidFill>
              <a:latin typeface="Fira Sans ExtraBold"/>
              <a:ea typeface="Fira Sans ExtraBold"/>
              <a:cs typeface="Fira Sans ExtraBold"/>
              <a:sym typeface="Fira Sans ExtraBo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49"/>
          <p:cNvSpPr/>
          <p:nvPr/>
        </p:nvSpPr>
        <p:spPr>
          <a:xfrm>
            <a:off x="0" y="75"/>
            <a:ext cx="715800" cy="5143500"/>
          </a:xfrm>
          <a:prstGeom prst="rect">
            <a:avLst/>
          </a:prstGeom>
          <a:solidFill>
            <a:srgbClr val="0B5394"/>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C5E8"/>
              </a:solidFill>
              <a:highlight>
                <a:srgbClr val="9FC5E8"/>
              </a:highlight>
            </a:endParaRPr>
          </a:p>
        </p:txBody>
      </p:sp>
      <p:sp>
        <p:nvSpPr>
          <p:cNvPr id="509" name="Google Shape;509;p49"/>
          <p:cNvSpPr txBox="1"/>
          <p:nvPr/>
        </p:nvSpPr>
        <p:spPr>
          <a:xfrm>
            <a:off x="738700" y="74350"/>
            <a:ext cx="3555900" cy="49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sz="2000">
                <a:solidFill>
                  <a:srgbClr val="002E75"/>
                </a:solidFill>
                <a:latin typeface="Fira Sans ExtraBold"/>
                <a:ea typeface="Fira Sans ExtraBold"/>
                <a:cs typeface="Fira Sans ExtraBold"/>
                <a:sym typeface="Fira Sans ExtraBold"/>
              </a:rPr>
              <a:t>4. So sánh</a:t>
            </a:r>
            <a:endParaRPr sz="2000">
              <a:solidFill>
                <a:srgbClr val="002E75"/>
              </a:solidFill>
              <a:latin typeface="Fira Sans ExtraBold"/>
              <a:ea typeface="Fira Sans ExtraBold"/>
              <a:cs typeface="Fira Sans ExtraBold"/>
              <a:sym typeface="Fira Sans ExtraBold"/>
            </a:endParaRPr>
          </a:p>
        </p:txBody>
      </p:sp>
      <p:sp>
        <p:nvSpPr>
          <p:cNvPr id="510" name="Google Shape;510;p49"/>
          <p:cNvSpPr txBox="1"/>
          <p:nvPr/>
        </p:nvSpPr>
        <p:spPr>
          <a:xfrm>
            <a:off x="8624100" y="4743300"/>
            <a:ext cx="5199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i="1" lang="vi">
                <a:latin typeface="Fira Sans"/>
                <a:ea typeface="Fira Sans"/>
                <a:cs typeface="Fira Sans"/>
                <a:sym typeface="Fira Sans"/>
              </a:rPr>
              <a:t>37</a:t>
            </a:r>
            <a:endParaRPr>
              <a:solidFill>
                <a:srgbClr val="000000"/>
              </a:solidFill>
              <a:latin typeface="Fira Sans"/>
              <a:ea typeface="Fira Sans"/>
              <a:cs typeface="Fira Sans"/>
              <a:sym typeface="Fira Sans"/>
            </a:endParaRPr>
          </a:p>
        </p:txBody>
      </p:sp>
      <p:graphicFrame>
        <p:nvGraphicFramePr>
          <p:cNvPr id="511" name="Google Shape;511;p49"/>
          <p:cNvGraphicFramePr/>
          <p:nvPr/>
        </p:nvGraphicFramePr>
        <p:xfrm>
          <a:off x="977800" y="1246100"/>
          <a:ext cx="3000000" cy="3000000"/>
        </p:xfrm>
        <a:graphic>
          <a:graphicData uri="http://schemas.openxmlformats.org/drawingml/2006/table">
            <a:tbl>
              <a:tblPr>
                <a:noFill/>
                <a:tableStyleId>{D1177D9E-F55A-4D89-A059-87E38A1DDAB8}</a:tableStyleId>
              </a:tblPr>
              <a:tblGrid>
                <a:gridCol w="1105600"/>
                <a:gridCol w="1105600"/>
                <a:gridCol w="1105600"/>
              </a:tblGrid>
              <a:tr h="692400">
                <a:tc>
                  <a:txBody>
                    <a:bodyPr/>
                    <a:lstStyle/>
                    <a:p>
                      <a:pPr indent="0" lvl="0" marL="0" rtl="0" algn="ctr">
                        <a:spcBef>
                          <a:spcPts val="0"/>
                        </a:spcBef>
                        <a:spcAft>
                          <a:spcPts val="0"/>
                        </a:spcAft>
                        <a:buClr>
                          <a:schemeClr val="dk1"/>
                        </a:buClr>
                        <a:buSzPts val="1100"/>
                        <a:buFont typeface="Arial"/>
                        <a:buNone/>
                      </a:pPr>
                      <a:r>
                        <a:rPr b="1" lang="vi">
                          <a:solidFill>
                            <a:schemeClr val="dk1"/>
                          </a:solidFill>
                          <a:latin typeface="Fira Sans"/>
                          <a:ea typeface="Fira Sans"/>
                          <a:cs typeface="Fira Sans"/>
                          <a:sym typeface="Fira Sans"/>
                        </a:rPr>
                        <a:t>Class</a:t>
                      </a:r>
                      <a:endParaRPr b="1">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chemeClr val="dk1"/>
                        </a:buClr>
                        <a:buSzPts val="1100"/>
                        <a:buFont typeface="Arial"/>
                        <a:buNone/>
                      </a:pPr>
                      <a:r>
                        <a:rPr b="1" lang="vi">
                          <a:solidFill>
                            <a:schemeClr val="dk1"/>
                          </a:solidFill>
                          <a:latin typeface="Fira Sans"/>
                          <a:ea typeface="Fira Sans"/>
                          <a:cs typeface="Fira Sans"/>
                          <a:sym typeface="Fira Sans"/>
                        </a:rPr>
                        <a:t>Bike</a:t>
                      </a:r>
                      <a:endParaRPr b="1">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vi">
                          <a:solidFill>
                            <a:schemeClr val="dk1"/>
                          </a:solidFill>
                          <a:latin typeface="Fira Sans"/>
                          <a:ea typeface="Fira Sans"/>
                          <a:cs typeface="Fira Sans"/>
                          <a:sym typeface="Fira Sans"/>
                        </a:rPr>
                        <a:t>Car</a:t>
                      </a:r>
                      <a:endParaRPr b="1">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r>
              <a:tr h="672225">
                <a:tc>
                  <a:txBody>
                    <a:bodyPr/>
                    <a:lstStyle/>
                    <a:p>
                      <a:pPr indent="0" lvl="0" marL="0" rtl="0" algn="ctr">
                        <a:spcBef>
                          <a:spcPts val="0"/>
                        </a:spcBef>
                        <a:spcAft>
                          <a:spcPts val="0"/>
                        </a:spcAft>
                        <a:buNone/>
                      </a:pPr>
                      <a:r>
                        <a:rPr b="1" lang="vi">
                          <a:solidFill>
                            <a:schemeClr val="dk1"/>
                          </a:solidFill>
                          <a:latin typeface="Fira Sans"/>
                          <a:ea typeface="Fira Sans"/>
                          <a:cs typeface="Fira Sans"/>
                          <a:sym typeface="Fira Sans"/>
                        </a:rPr>
                        <a:t>Accuracy</a:t>
                      </a:r>
                      <a:endParaRPr b="1">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gridSpan="2">
                  <a:txBody>
                    <a:bodyPr/>
                    <a:lstStyle/>
                    <a:p>
                      <a:pPr indent="0" lvl="0" marL="0" rtl="0" algn="ctr">
                        <a:spcBef>
                          <a:spcPts val="0"/>
                        </a:spcBef>
                        <a:spcAft>
                          <a:spcPts val="0"/>
                        </a:spcAft>
                        <a:buNone/>
                      </a:pPr>
                      <a:r>
                        <a:rPr lang="vi"/>
                        <a:t>0.99</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r>
              <a:tr h="672225">
                <a:tc>
                  <a:txBody>
                    <a:bodyPr/>
                    <a:lstStyle/>
                    <a:p>
                      <a:pPr indent="0" lvl="0" marL="0" rtl="0" algn="ctr">
                        <a:spcBef>
                          <a:spcPts val="0"/>
                        </a:spcBef>
                        <a:spcAft>
                          <a:spcPts val="0"/>
                        </a:spcAft>
                        <a:buClr>
                          <a:schemeClr val="dk1"/>
                        </a:buClr>
                        <a:buSzPts val="1100"/>
                        <a:buFont typeface="Arial"/>
                        <a:buNone/>
                      </a:pPr>
                      <a:r>
                        <a:rPr b="1" lang="vi">
                          <a:solidFill>
                            <a:schemeClr val="dk1"/>
                          </a:solidFill>
                          <a:latin typeface="Fira Sans"/>
                          <a:ea typeface="Fira Sans"/>
                          <a:cs typeface="Fira Sans"/>
                          <a:sym typeface="Fira Sans"/>
                        </a:rPr>
                        <a:t>Precision</a:t>
                      </a:r>
                      <a:endParaRPr b="1">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vi"/>
                        <a:t>1.00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vi"/>
                        <a:t>0.98</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31925">
                <a:tc>
                  <a:txBody>
                    <a:bodyPr/>
                    <a:lstStyle/>
                    <a:p>
                      <a:pPr indent="0" lvl="0" marL="0" rtl="0" algn="ctr">
                        <a:spcBef>
                          <a:spcPts val="0"/>
                        </a:spcBef>
                        <a:spcAft>
                          <a:spcPts val="0"/>
                        </a:spcAft>
                        <a:buNone/>
                      </a:pPr>
                      <a:r>
                        <a:rPr b="1" lang="vi">
                          <a:solidFill>
                            <a:schemeClr val="dk1"/>
                          </a:solidFill>
                          <a:latin typeface="Fira Sans"/>
                          <a:ea typeface="Fira Sans"/>
                          <a:cs typeface="Fira Sans"/>
                          <a:sym typeface="Fira Sans"/>
                        </a:rPr>
                        <a:t>Recall</a:t>
                      </a:r>
                      <a:endParaRPr>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vi"/>
                        <a:t>0.98</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vi"/>
                        <a:t>1.00</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16000">
                <a:tc>
                  <a:txBody>
                    <a:bodyPr/>
                    <a:lstStyle/>
                    <a:p>
                      <a:pPr indent="0" lvl="0" marL="0" rtl="0" algn="ctr">
                        <a:spcBef>
                          <a:spcPts val="0"/>
                        </a:spcBef>
                        <a:spcAft>
                          <a:spcPts val="0"/>
                        </a:spcAft>
                        <a:buNone/>
                      </a:pPr>
                      <a:r>
                        <a:rPr b="1" lang="vi">
                          <a:solidFill>
                            <a:schemeClr val="dk1"/>
                          </a:solidFill>
                          <a:latin typeface="Fira Sans"/>
                          <a:ea typeface="Fira Sans"/>
                          <a:cs typeface="Fira Sans"/>
                          <a:sym typeface="Fira Sans"/>
                        </a:rPr>
                        <a:t>F1-score</a:t>
                      </a:r>
                      <a:endParaRPr b="1">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vi"/>
                        <a:t>0.99</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vi"/>
                        <a:t>0.99</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aphicFrame>
        <p:nvGraphicFramePr>
          <p:cNvPr id="512" name="Google Shape;512;p49"/>
          <p:cNvGraphicFramePr/>
          <p:nvPr/>
        </p:nvGraphicFramePr>
        <p:xfrm>
          <a:off x="4974650" y="1246100"/>
          <a:ext cx="3000000" cy="3000000"/>
        </p:xfrm>
        <a:graphic>
          <a:graphicData uri="http://schemas.openxmlformats.org/drawingml/2006/table">
            <a:tbl>
              <a:tblPr>
                <a:noFill/>
                <a:tableStyleId>{D1177D9E-F55A-4D89-A059-87E38A1DDAB8}</a:tableStyleId>
              </a:tblPr>
              <a:tblGrid>
                <a:gridCol w="1105600"/>
                <a:gridCol w="1105600"/>
                <a:gridCol w="1105600"/>
              </a:tblGrid>
              <a:tr h="692400">
                <a:tc>
                  <a:txBody>
                    <a:bodyPr/>
                    <a:lstStyle/>
                    <a:p>
                      <a:pPr indent="0" lvl="0" marL="0" rtl="0" algn="ctr">
                        <a:spcBef>
                          <a:spcPts val="0"/>
                        </a:spcBef>
                        <a:spcAft>
                          <a:spcPts val="0"/>
                        </a:spcAft>
                        <a:buClr>
                          <a:schemeClr val="dk1"/>
                        </a:buClr>
                        <a:buSzPts val="1100"/>
                        <a:buFont typeface="Arial"/>
                        <a:buNone/>
                      </a:pPr>
                      <a:r>
                        <a:rPr b="1" lang="vi">
                          <a:solidFill>
                            <a:schemeClr val="dk1"/>
                          </a:solidFill>
                          <a:latin typeface="Fira Sans"/>
                          <a:ea typeface="Fira Sans"/>
                          <a:cs typeface="Fira Sans"/>
                          <a:sym typeface="Fira Sans"/>
                        </a:rPr>
                        <a:t>Class</a:t>
                      </a:r>
                      <a:endParaRPr b="1">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chemeClr val="dk1"/>
                        </a:buClr>
                        <a:buSzPts val="1100"/>
                        <a:buFont typeface="Arial"/>
                        <a:buNone/>
                      </a:pPr>
                      <a:r>
                        <a:rPr b="1" lang="vi">
                          <a:solidFill>
                            <a:schemeClr val="dk1"/>
                          </a:solidFill>
                          <a:latin typeface="Fira Sans"/>
                          <a:ea typeface="Fira Sans"/>
                          <a:cs typeface="Fira Sans"/>
                          <a:sym typeface="Fira Sans"/>
                        </a:rPr>
                        <a:t>Bike</a:t>
                      </a:r>
                      <a:endParaRPr b="1">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vi">
                          <a:solidFill>
                            <a:schemeClr val="dk1"/>
                          </a:solidFill>
                          <a:latin typeface="Fira Sans"/>
                          <a:ea typeface="Fira Sans"/>
                          <a:cs typeface="Fira Sans"/>
                          <a:sym typeface="Fira Sans"/>
                        </a:rPr>
                        <a:t>Car</a:t>
                      </a:r>
                      <a:endParaRPr b="1">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r>
              <a:tr h="672225">
                <a:tc>
                  <a:txBody>
                    <a:bodyPr/>
                    <a:lstStyle/>
                    <a:p>
                      <a:pPr indent="0" lvl="0" marL="0" rtl="0" algn="ctr">
                        <a:spcBef>
                          <a:spcPts val="0"/>
                        </a:spcBef>
                        <a:spcAft>
                          <a:spcPts val="0"/>
                        </a:spcAft>
                        <a:buNone/>
                      </a:pPr>
                      <a:r>
                        <a:rPr b="1" lang="vi">
                          <a:solidFill>
                            <a:schemeClr val="dk1"/>
                          </a:solidFill>
                          <a:latin typeface="Fira Sans"/>
                          <a:ea typeface="Fira Sans"/>
                          <a:cs typeface="Fira Sans"/>
                          <a:sym typeface="Fira Sans"/>
                        </a:rPr>
                        <a:t>Accuracy</a:t>
                      </a:r>
                      <a:endParaRPr b="1">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gridSpan="2">
                  <a:txBody>
                    <a:bodyPr/>
                    <a:lstStyle/>
                    <a:p>
                      <a:pPr indent="0" lvl="0" marL="0" rtl="0" algn="ctr">
                        <a:spcBef>
                          <a:spcPts val="0"/>
                        </a:spcBef>
                        <a:spcAft>
                          <a:spcPts val="0"/>
                        </a:spcAft>
                        <a:buNone/>
                      </a:pPr>
                      <a:r>
                        <a:rPr lang="vi">
                          <a:latin typeface="Fira Sans"/>
                          <a:ea typeface="Fira Sans"/>
                          <a:cs typeface="Fira Sans"/>
                          <a:sym typeface="Fira Sans"/>
                        </a:rPr>
                        <a:t>0.92</a:t>
                      </a:r>
                      <a:endParaRPr>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r>
              <a:tr h="672225">
                <a:tc>
                  <a:txBody>
                    <a:bodyPr/>
                    <a:lstStyle/>
                    <a:p>
                      <a:pPr indent="0" lvl="0" marL="0" rtl="0" algn="ctr">
                        <a:spcBef>
                          <a:spcPts val="0"/>
                        </a:spcBef>
                        <a:spcAft>
                          <a:spcPts val="0"/>
                        </a:spcAft>
                        <a:buClr>
                          <a:schemeClr val="dk1"/>
                        </a:buClr>
                        <a:buSzPts val="1100"/>
                        <a:buFont typeface="Arial"/>
                        <a:buNone/>
                      </a:pPr>
                      <a:r>
                        <a:rPr b="1" lang="vi">
                          <a:solidFill>
                            <a:schemeClr val="dk1"/>
                          </a:solidFill>
                          <a:latin typeface="Fira Sans"/>
                          <a:ea typeface="Fira Sans"/>
                          <a:cs typeface="Fira Sans"/>
                          <a:sym typeface="Fira Sans"/>
                        </a:rPr>
                        <a:t>Precision</a:t>
                      </a:r>
                      <a:endParaRPr b="1">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vi">
                          <a:latin typeface="Fira Sans"/>
                          <a:ea typeface="Fira Sans"/>
                          <a:cs typeface="Fira Sans"/>
                          <a:sym typeface="Fira Sans"/>
                        </a:rPr>
                        <a:t>0.93</a:t>
                      </a:r>
                      <a:endParaRPr>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vi">
                          <a:latin typeface="Fira Sans"/>
                          <a:ea typeface="Fira Sans"/>
                          <a:cs typeface="Fira Sans"/>
                          <a:sym typeface="Fira Sans"/>
                        </a:rPr>
                        <a:t>0.90</a:t>
                      </a:r>
                      <a:endParaRPr>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31925">
                <a:tc>
                  <a:txBody>
                    <a:bodyPr/>
                    <a:lstStyle/>
                    <a:p>
                      <a:pPr indent="0" lvl="0" marL="0" rtl="0" algn="ctr">
                        <a:spcBef>
                          <a:spcPts val="0"/>
                        </a:spcBef>
                        <a:spcAft>
                          <a:spcPts val="0"/>
                        </a:spcAft>
                        <a:buNone/>
                      </a:pPr>
                      <a:r>
                        <a:rPr b="1" lang="vi">
                          <a:solidFill>
                            <a:schemeClr val="dk1"/>
                          </a:solidFill>
                          <a:latin typeface="Fira Sans"/>
                          <a:ea typeface="Fira Sans"/>
                          <a:cs typeface="Fira Sans"/>
                          <a:sym typeface="Fira Sans"/>
                        </a:rPr>
                        <a:t>Recall</a:t>
                      </a:r>
                      <a:endParaRPr>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vi">
                          <a:latin typeface="Fira Sans"/>
                          <a:ea typeface="Fira Sans"/>
                          <a:cs typeface="Fira Sans"/>
                          <a:sym typeface="Fira Sans"/>
                        </a:rPr>
                        <a:t>0.90</a:t>
                      </a:r>
                      <a:endParaRPr>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vi">
                          <a:latin typeface="Fira Sans"/>
                          <a:ea typeface="Fira Sans"/>
                          <a:cs typeface="Fira Sans"/>
                          <a:sym typeface="Fira Sans"/>
                        </a:rPr>
                        <a:t>0.93</a:t>
                      </a:r>
                      <a:endParaRPr>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16000">
                <a:tc>
                  <a:txBody>
                    <a:bodyPr/>
                    <a:lstStyle/>
                    <a:p>
                      <a:pPr indent="0" lvl="0" marL="0" rtl="0" algn="ctr">
                        <a:spcBef>
                          <a:spcPts val="0"/>
                        </a:spcBef>
                        <a:spcAft>
                          <a:spcPts val="0"/>
                        </a:spcAft>
                        <a:buNone/>
                      </a:pPr>
                      <a:r>
                        <a:rPr b="1" lang="vi">
                          <a:solidFill>
                            <a:schemeClr val="dk1"/>
                          </a:solidFill>
                          <a:latin typeface="Fira Sans"/>
                          <a:ea typeface="Fira Sans"/>
                          <a:cs typeface="Fira Sans"/>
                          <a:sym typeface="Fira Sans"/>
                        </a:rPr>
                        <a:t>F1-score</a:t>
                      </a:r>
                      <a:endParaRPr b="1">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vi">
                          <a:latin typeface="Fira Sans"/>
                          <a:ea typeface="Fira Sans"/>
                          <a:cs typeface="Fira Sans"/>
                          <a:sym typeface="Fira Sans"/>
                        </a:rPr>
                        <a:t>0.90</a:t>
                      </a:r>
                      <a:endParaRPr>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vi">
                          <a:latin typeface="Fira Sans"/>
                          <a:ea typeface="Fira Sans"/>
                          <a:cs typeface="Fira Sans"/>
                          <a:sym typeface="Fira Sans"/>
                        </a:rPr>
                        <a:t>0.92</a:t>
                      </a:r>
                      <a:endParaRPr>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513" name="Google Shape;513;p49"/>
          <p:cNvSpPr txBox="1"/>
          <p:nvPr/>
        </p:nvSpPr>
        <p:spPr>
          <a:xfrm>
            <a:off x="4974650" y="566950"/>
            <a:ext cx="1105500" cy="49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sz="2000">
                <a:solidFill>
                  <a:srgbClr val="002E75"/>
                </a:solidFill>
                <a:latin typeface="Fira Sans ExtraBold"/>
                <a:ea typeface="Fira Sans ExtraBold"/>
                <a:cs typeface="Fira Sans ExtraBold"/>
                <a:sym typeface="Fira Sans ExtraBold"/>
              </a:rPr>
              <a:t>AlexNet</a:t>
            </a:r>
            <a:endParaRPr sz="2000">
              <a:solidFill>
                <a:srgbClr val="002E75"/>
              </a:solidFill>
              <a:latin typeface="Fira Sans ExtraBold"/>
              <a:ea typeface="Fira Sans ExtraBold"/>
              <a:cs typeface="Fira Sans ExtraBold"/>
              <a:sym typeface="Fira Sans ExtraBold"/>
            </a:endParaRPr>
          </a:p>
        </p:txBody>
      </p:sp>
      <p:sp>
        <p:nvSpPr>
          <p:cNvPr id="514" name="Google Shape;514;p49"/>
          <p:cNvSpPr txBox="1"/>
          <p:nvPr/>
        </p:nvSpPr>
        <p:spPr>
          <a:xfrm>
            <a:off x="977800" y="566950"/>
            <a:ext cx="1105500" cy="49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sz="2000">
                <a:solidFill>
                  <a:srgbClr val="002E75"/>
                </a:solidFill>
                <a:latin typeface="Fira Sans ExtraBold"/>
                <a:ea typeface="Fira Sans ExtraBold"/>
                <a:cs typeface="Fira Sans ExtraBold"/>
                <a:sym typeface="Fira Sans ExtraBold"/>
              </a:rPr>
              <a:t>VGG</a:t>
            </a:r>
            <a:endParaRPr sz="2000">
              <a:solidFill>
                <a:srgbClr val="002E75"/>
              </a:solidFill>
              <a:latin typeface="Fira Sans ExtraBold"/>
              <a:ea typeface="Fira Sans ExtraBold"/>
              <a:cs typeface="Fira Sans ExtraBold"/>
              <a:sym typeface="Fira Sans ExtraBold"/>
            </a:endParaRPr>
          </a:p>
        </p:txBody>
      </p:sp>
      <p:sp>
        <p:nvSpPr>
          <p:cNvPr id="515" name="Google Shape;515;p49"/>
          <p:cNvSpPr txBox="1"/>
          <p:nvPr/>
        </p:nvSpPr>
        <p:spPr>
          <a:xfrm>
            <a:off x="7640400" y="75"/>
            <a:ext cx="1503600" cy="447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vi" sz="1300">
                <a:solidFill>
                  <a:schemeClr val="dk1"/>
                </a:solidFill>
                <a:latin typeface="Fira Sans ExtraBold"/>
                <a:ea typeface="Fira Sans ExtraBold"/>
                <a:cs typeface="Fira Sans ExtraBold"/>
                <a:sym typeface="Fira Sans ExtraBold"/>
              </a:rPr>
              <a:t>BT6</a:t>
            </a:r>
            <a:endParaRPr sz="1300">
              <a:solidFill>
                <a:schemeClr val="dk1"/>
              </a:solidFill>
              <a:latin typeface="Fira Sans ExtraBold"/>
              <a:ea typeface="Fira Sans ExtraBold"/>
              <a:cs typeface="Fira Sans ExtraBold"/>
              <a:sym typeface="Fira Sans ExtraBo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50"/>
          <p:cNvSpPr/>
          <p:nvPr/>
        </p:nvSpPr>
        <p:spPr>
          <a:xfrm>
            <a:off x="0" y="75"/>
            <a:ext cx="715800" cy="5143500"/>
          </a:xfrm>
          <a:prstGeom prst="rect">
            <a:avLst/>
          </a:prstGeom>
          <a:solidFill>
            <a:srgbClr val="0B5394"/>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C5E8"/>
              </a:solidFill>
              <a:highlight>
                <a:srgbClr val="9FC5E8"/>
              </a:highlight>
            </a:endParaRPr>
          </a:p>
        </p:txBody>
      </p:sp>
      <p:sp>
        <p:nvSpPr>
          <p:cNvPr id="521" name="Google Shape;521;p50"/>
          <p:cNvSpPr txBox="1"/>
          <p:nvPr/>
        </p:nvSpPr>
        <p:spPr>
          <a:xfrm>
            <a:off x="738700" y="74350"/>
            <a:ext cx="3555900" cy="49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sz="2000">
                <a:solidFill>
                  <a:srgbClr val="002E75"/>
                </a:solidFill>
                <a:latin typeface="Fira Sans ExtraBold"/>
                <a:ea typeface="Fira Sans ExtraBold"/>
                <a:cs typeface="Fira Sans ExtraBold"/>
                <a:sym typeface="Fira Sans ExtraBold"/>
              </a:rPr>
              <a:t>4. So sánh</a:t>
            </a:r>
            <a:endParaRPr sz="2000">
              <a:solidFill>
                <a:srgbClr val="002E75"/>
              </a:solidFill>
              <a:latin typeface="Fira Sans ExtraBold"/>
              <a:ea typeface="Fira Sans ExtraBold"/>
              <a:cs typeface="Fira Sans ExtraBold"/>
              <a:sym typeface="Fira Sans ExtraBold"/>
            </a:endParaRPr>
          </a:p>
        </p:txBody>
      </p:sp>
      <p:sp>
        <p:nvSpPr>
          <p:cNvPr id="522" name="Google Shape;522;p50"/>
          <p:cNvSpPr txBox="1"/>
          <p:nvPr/>
        </p:nvSpPr>
        <p:spPr>
          <a:xfrm>
            <a:off x="8624100" y="4743300"/>
            <a:ext cx="5199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i="1" lang="vi">
                <a:latin typeface="Fira Sans"/>
                <a:ea typeface="Fira Sans"/>
                <a:cs typeface="Fira Sans"/>
                <a:sym typeface="Fira Sans"/>
              </a:rPr>
              <a:t>38</a:t>
            </a:r>
            <a:endParaRPr>
              <a:solidFill>
                <a:srgbClr val="000000"/>
              </a:solidFill>
              <a:latin typeface="Fira Sans"/>
              <a:ea typeface="Fira Sans"/>
              <a:cs typeface="Fira Sans"/>
              <a:sym typeface="Fira Sans"/>
            </a:endParaRPr>
          </a:p>
        </p:txBody>
      </p:sp>
      <p:sp>
        <p:nvSpPr>
          <p:cNvPr id="523" name="Google Shape;523;p50"/>
          <p:cNvSpPr txBox="1"/>
          <p:nvPr/>
        </p:nvSpPr>
        <p:spPr>
          <a:xfrm>
            <a:off x="4974650" y="566950"/>
            <a:ext cx="1105500" cy="49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sz="2000">
                <a:solidFill>
                  <a:srgbClr val="002E75"/>
                </a:solidFill>
                <a:latin typeface="Fira Sans ExtraBold"/>
                <a:ea typeface="Fira Sans ExtraBold"/>
                <a:cs typeface="Fira Sans ExtraBold"/>
                <a:sym typeface="Fira Sans ExtraBold"/>
              </a:rPr>
              <a:t>AlexNet</a:t>
            </a:r>
            <a:endParaRPr sz="2000">
              <a:solidFill>
                <a:srgbClr val="002E75"/>
              </a:solidFill>
              <a:latin typeface="Fira Sans ExtraBold"/>
              <a:ea typeface="Fira Sans ExtraBold"/>
              <a:cs typeface="Fira Sans ExtraBold"/>
              <a:sym typeface="Fira Sans ExtraBold"/>
            </a:endParaRPr>
          </a:p>
        </p:txBody>
      </p:sp>
      <p:sp>
        <p:nvSpPr>
          <p:cNvPr id="524" name="Google Shape;524;p50"/>
          <p:cNvSpPr txBox="1"/>
          <p:nvPr/>
        </p:nvSpPr>
        <p:spPr>
          <a:xfrm>
            <a:off x="977800" y="566950"/>
            <a:ext cx="1105500" cy="49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sz="2000">
                <a:solidFill>
                  <a:srgbClr val="002E75"/>
                </a:solidFill>
                <a:latin typeface="Fira Sans ExtraBold"/>
                <a:ea typeface="Fira Sans ExtraBold"/>
                <a:cs typeface="Fira Sans ExtraBold"/>
                <a:sym typeface="Fira Sans ExtraBold"/>
              </a:rPr>
              <a:t>VGG</a:t>
            </a:r>
            <a:endParaRPr sz="2000">
              <a:solidFill>
                <a:srgbClr val="002E75"/>
              </a:solidFill>
              <a:latin typeface="Fira Sans ExtraBold"/>
              <a:ea typeface="Fira Sans ExtraBold"/>
              <a:cs typeface="Fira Sans ExtraBold"/>
              <a:sym typeface="Fira Sans ExtraBold"/>
            </a:endParaRPr>
          </a:p>
        </p:txBody>
      </p:sp>
      <p:sp>
        <p:nvSpPr>
          <p:cNvPr id="525" name="Google Shape;525;p50"/>
          <p:cNvSpPr txBox="1"/>
          <p:nvPr/>
        </p:nvSpPr>
        <p:spPr>
          <a:xfrm>
            <a:off x="7640400" y="75"/>
            <a:ext cx="1503600" cy="447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vi" sz="1300">
                <a:solidFill>
                  <a:schemeClr val="dk1"/>
                </a:solidFill>
                <a:latin typeface="Fira Sans ExtraBold"/>
                <a:ea typeface="Fira Sans ExtraBold"/>
                <a:cs typeface="Fira Sans ExtraBold"/>
                <a:sym typeface="Fira Sans ExtraBold"/>
              </a:rPr>
              <a:t>BT6</a:t>
            </a:r>
            <a:endParaRPr sz="1300">
              <a:solidFill>
                <a:schemeClr val="dk1"/>
              </a:solidFill>
              <a:latin typeface="Fira Sans ExtraBold"/>
              <a:ea typeface="Fira Sans ExtraBold"/>
              <a:cs typeface="Fira Sans ExtraBold"/>
              <a:sym typeface="Fira Sans ExtraBold"/>
            </a:endParaRPr>
          </a:p>
        </p:txBody>
      </p:sp>
      <p:pic>
        <p:nvPicPr>
          <p:cNvPr id="526" name="Google Shape;526;p50"/>
          <p:cNvPicPr preferRelativeResize="0"/>
          <p:nvPr/>
        </p:nvPicPr>
        <p:blipFill>
          <a:blip r:embed="rId3">
            <a:alphaModFix/>
          </a:blip>
          <a:stretch>
            <a:fillRect/>
          </a:stretch>
        </p:blipFill>
        <p:spPr>
          <a:xfrm>
            <a:off x="4805625" y="1336575"/>
            <a:ext cx="4226737" cy="3254325"/>
          </a:xfrm>
          <a:prstGeom prst="rect">
            <a:avLst/>
          </a:prstGeom>
          <a:noFill/>
          <a:ln>
            <a:noFill/>
          </a:ln>
        </p:spPr>
      </p:pic>
      <p:pic>
        <p:nvPicPr>
          <p:cNvPr id="527" name="Google Shape;527;p50"/>
          <p:cNvPicPr preferRelativeResize="0"/>
          <p:nvPr/>
        </p:nvPicPr>
        <p:blipFill>
          <a:blip r:embed="rId4">
            <a:alphaModFix/>
          </a:blip>
          <a:stretch>
            <a:fillRect/>
          </a:stretch>
        </p:blipFill>
        <p:spPr>
          <a:xfrm>
            <a:off x="977800" y="1336584"/>
            <a:ext cx="3698700" cy="312967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p:nvPr/>
        </p:nvSpPr>
        <p:spPr>
          <a:xfrm>
            <a:off x="0" y="75"/>
            <a:ext cx="715800" cy="5143500"/>
          </a:xfrm>
          <a:prstGeom prst="rect">
            <a:avLst/>
          </a:prstGeom>
          <a:solidFill>
            <a:srgbClr val="0B5394"/>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C5E8"/>
              </a:solidFill>
              <a:highlight>
                <a:srgbClr val="9FC5E8"/>
              </a:highlight>
            </a:endParaRPr>
          </a:p>
        </p:txBody>
      </p:sp>
      <p:sp>
        <p:nvSpPr>
          <p:cNvPr id="94" name="Google Shape;94;p16"/>
          <p:cNvSpPr txBox="1"/>
          <p:nvPr/>
        </p:nvSpPr>
        <p:spPr>
          <a:xfrm>
            <a:off x="738700" y="74350"/>
            <a:ext cx="3555900" cy="49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sz="2000">
                <a:solidFill>
                  <a:srgbClr val="002E75"/>
                </a:solidFill>
                <a:latin typeface="Fira Sans ExtraBold"/>
                <a:ea typeface="Fira Sans ExtraBold"/>
                <a:cs typeface="Fira Sans ExtraBold"/>
                <a:sym typeface="Fira Sans ExtraBold"/>
              </a:rPr>
              <a:t>2</a:t>
            </a:r>
            <a:r>
              <a:rPr lang="vi" sz="2000">
                <a:solidFill>
                  <a:srgbClr val="002E75"/>
                </a:solidFill>
                <a:latin typeface="Fira Sans ExtraBold"/>
                <a:ea typeface="Fira Sans ExtraBold"/>
                <a:cs typeface="Fira Sans ExtraBold"/>
                <a:sym typeface="Fira Sans ExtraBold"/>
              </a:rPr>
              <a:t>. Kết quả </a:t>
            </a:r>
            <a:endParaRPr sz="2000">
              <a:solidFill>
                <a:srgbClr val="002E75"/>
              </a:solidFill>
              <a:latin typeface="Fira Sans ExtraBold"/>
              <a:ea typeface="Fira Sans ExtraBold"/>
              <a:cs typeface="Fira Sans ExtraBold"/>
              <a:sym typeface="Fira Sans ExtraBold"/>
            </a:endParaRPr>
          </a:p>
        </p:txBody>
      </p:sp>
      <p:graphicFrame>
        <p:nvGraphicFramePr>
          <p:cNvPr id="95" name="Google Shape;95;p16"/>
          <p:cNvGraphicFramePr/>
          <p:nvPr/>
        </p:nvGraphicFramePr>
        <p:xfrm>
          <a:off x="985500" y="1246100"/>
          <a:ext cx="3000000" cy="3000000"/>
        </p:xfrm>
        <a:graphic>
          <a:graphicData uri="http://schemas.openxmlformats.org/drawingml/2006/table">
            <a:tbl>
              <a:tblPr>
                <a:noFill/>
                <a:tableStyleId>{D1177D9E-F55A-4D89-A059-87E38A1DDAB8}</a:tableStyleId>
              </a:tblPr>
              <a:tblGrid>
                <a:gridCol w="1105600"/>
                <a:gridCol w="1105600"/>
                <a:gridCol w="1105600"/>
              </a:tblGrid>
              <a:tr h="692400">
                <a:tc>
                  <a:txBody>
                    <a:bodyPr/>
                    <a:lstStyle/>
                    <a:p>
                      <a:pPr indent="0" lvl="0" marL="0" rtl="0" algn="ctr">
                        <a:spcBef>
                          <a:spcPts val="0"/>
                        </a:spcBef>
                        <a:spcAft>
                          <a:spcPts val="0"/>
                        </a:spcAft>
                        <a:buClr>
                          <a:schemeClr val="dk1"/>
                        </a:buClr>
                        <a:buSzPts val="1100"/>
                        <a:buFont typeface="Arial"/>
                        <a:buNone/>
                      </a:pPr>
                      <a:r>
                        <a:rPr b="1" lang="vi">
                          <a:solidFill>
                            <a:schemeClr val="dk1"/>
                          </a:solidFill>
                          <a:latin typeface="Fira Sans"/>
                          <a:ea typeface="Fira Sans"/>
                          <a:cs typeface="Fira Sans"/>
                          <a:sym typeface="Fira Sans"/>
                        </a:rPr>
                        <a:t>Class</a:t>
                      </a:r>
                      <a:endParaRPr b="1">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Clr>
                          <a:schemeClr val="dk1"/>
                        </a:buClr>
                        <a:buSzPts val="1100"/>
                        <a:buFont typeface="Arial"/>
                        <a:buNone/>
                      </a:pPr>
                      <a:r>
                        <a:rPr b="1" lang="vi">
                          <a:solidFill>
                            <a:schemeClr val="dk1"/>
                          </a:solidFill>
                          <a:latin typeface="Fira Sans"/>
                          <a:ea typeface="Fira Sans"/>
                          <a:cs typeface="Fira Sans"/>
                          <a:sym typeface="Fira Sans"/>
                        </a:rPr>
                        <a:t>Bike</a:t>
                      </a:r>
                      <a:endParaRPr b="1">
                        <a:solidFill>
                          <a:schemeClr val="dk1"/>
                        </a:solidFill>
                        <a:latin typeface="Fira Sans"/>
                        <a:ea typeface="Fira Sans"/>
                        <a:cs typeface="Fira Sans"/>
                        <a:sym typeface="Fira Sans"/>
                      </a:endParaRPr>
                    </a:p>
                    <a:p>
                      <a:pPr indent="0" lvl="0" marL="0" rtl="0" algn="ctr">
                        <a:spcBef>
                          <a:spcPts val="0"/>
                        </a:spcBef>
                        <a:spcAft>
                          <a:spcPts val="0"/>
                        </a:spcAft>
                        <a:buClr>
                          <a:schemeClr val="dk1"/>
                        </a:buClr>
                        <a:buSzPts val="1100"/>
                        <a:buFont typeface="Arial"/>
                        <a:buNone/>
                      </a:pPr>
                      <a:r>
                        <a:rPr b="1" lang="vi">
                          <a:solidFill>
                            <a:schemeClr val="dk1"/>
                          </a:solidFill>
                          <a:latin typeface="Fira Sans"/>
                          <a:ea typeface="Fira Sans"/>
                          <a:cs typeface="Fira Sans"/>
                          <a:sym typeface="Fira Sans"/>
                        </a:rPr>
                        <a:t>(62 ảnh)</a:t>
                      </a:r>
                      <a:endParaRPr b="1">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vi">
                          <a:solidFill>
                            <a:schemeClr val="dk1"/>
                          </a:solidFill>
                          <a:latin typeface="Fira Sans"/>
                          <a:ea typeface="Fira Sans"/>
                          <a:cs typeface="Fira Sans"/>
                          <a:sym typeface="Fira Sans"/>
                        </a:rPr>
                        <a:t>Car</a:t>
                      </a:r>
                      <a:endParaRPr b="1">
                        <a:solidFill>
                          <a:schemeClr val="dk1"/>
                        </a:solidFill>
                        <a:latin typeface="Fira Sans"/>
                        <a:ea typeface="Fira Sans"/>
                        <a:cs typeface="Fira Sans"/>
                        <a:sym typeface="Fira Sans"/>
                      </a:endParaRPr>
                    </a:p>
                    <a:p>
                      <a:pPr indent="0" lvl="0" marL="0" rtl="0" algn="ctr">
                        <a:spcBef>
                          <a:spcPts val="0"/>
                        </a:spcBef>
                        <a:spcAft>
                          <a:spcPts val="0"/>
                        </a:spcAft>
                        <a:buNone/>
                      </a:pPr>
                      <a:r>
                        <a:rPr b="1" lang="vi">
                          <a:solidFill>
                            <a:schemeClr val="dk1"/>
                          </a:solidFill>
                          <a:latin typeface="Fira Sans"/>
                          <a:ea typeface="Fira Sans"/>
                          <a:cs typeface="Fira Sans"/>
                          <a:sym typeface="Fira Sans"/>
                        </a:rPr>
                        <a:t>(58 ảnh)</a:t>
                      </a:r>
                      <a:endParaRPr b="1">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r>
              <a:tr h="672225">
                <a:tc>
                  <a:txBody>
                    <a:bodyPr/>
                    <a:lstStyle/>
                    <a:p>
                      <a:pPr indent="0" lvl="0" marL="0" rtl="0" algn="ctr">
                        <a:spcBef>
                          <a:spcPts val="0"/>
                        </a:spcBef>
                        <a:spcAft>
                          <a:spcPts val="0"/>
                        </a:spcAft>
                        <a:buNone/>
                      </a:pPr>
                      <a:r>
                        <a:rPr b="1" lang="vi">
                          <a:solidFill>
                            <a:schemeClr val="dk1"/>
                          </a:solidFill>
                          <a:latin typeface="Fira Sans"/>
                          <a:ea typeface="Fira Sans"/>
                          <a:cs typeface="Fira Sans"/>
                          <a:sym typeface="Fira Sans"/>
                        </a:rPr>
                        <a:t>Accuracy</a:t>
                      </a:r>
                      <a:endParaRPr b="1">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gridSpan="2">
                  <a:txBody>
                    <a:bodyPr/>
                    <a:lstStyle/>
                    <a:p>
                      <a:pPr indent="0" lvl="0" marL="0" rtl="0" algn="ctr">
                        <a:spcBef>
                          <a:spcPts val="0"/>
                        </a:spcBef>
                        <a:spcAft>
                          <a:spcPts val="0"/>
                        </a:spcAft>
                        <a:buNone/>
                      </a:pPr>
                      <a:r>
                        <a:rPr lang="vi">
                          <a:latin typeface="Fira Sans"/>
                          <a:ea typeface="Fira Sans"/>
                          <a:cs typeface="Fira Sans"/>
                          <a:sym typeface="Fira Sans"/>
                        </a:rPr>
                        <a:t>1.0</a:t>
                      </a:r>
                      <a:endParaRPr>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hMerge="1"/>
              </a:tr>
              <a:tr h="672225">
                <a:tc>
                  <a:txBody>
                    <a:bodyPr/>
                    <a:lstStyle/>
                    <a:p>
                      <a:pPr indent="0" lvl="0" marL="0" rtl="0" algn="ctr">
                        <a:spcBef>
                          <a:spcPts val="0"/>
                        </a:spcBef>
                        <a:spcAft>
                          <a:spcPts val="0"/>
                        </a:spcAft>
                        <a:buClr>
                          <a:schemeClr val="dk1"/>
                        </a:buClr>
                        <a:buSzPts val="1100"/>
                        <a:buFont typeface="Arial"/>
                        <a:buNone/>
                      </a:pPr>
                      <a:r>
                        <a:rPr b="1" lang="vi">
                          <a:solidFill>
                            <a:schemeClr val="dk1"/>
                          </a:solidFill>
                          <a:latin typeface="Fira Sans"/>
                          <a:ea typeface="Fira Sans"/>
                          <a:cs typeface="Fira Sans"/>
                          <a:sym typeface="Fira Sans"/>
                        </a:rPr>
                        <a:t>Precision</a:t>
                      </a:r>
                      <a:endParaRPr b="1">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vi">
                          <a:solidFill>
                            <a:schemeClr val="dk1"/>
                          </a:solidFill>
                          <a:latin typeface="Fira Sans"/>
                          <a:ea typeface="Fira Sans"/>
                          <a:cs typeface="Fira Sans"/>
                          <a:sym typeface="Fira Sans"/>
                        </a:rPr>
                        <a:t>1.0</a:t>
                      </a:r>
                      <a:endParaRPr>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vi">
                          <a:solidFill>
                            <a:schemeClr val="dk1"/>
                          </a:solidFill>
                          <a:latin typeface="Fira Sans"/>
                          <a:ea typeface="Fira Sans"/>
                          <a:cs typeface="Fira Sans"/>
                          <a:sym typeface="Fira Sans"/>
                        </a:rPr>
                        <a:t>1.0</a:t>
                      </a:r>
                      <a:endParaRPr>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31925">
                <a:tc>
                  <a:txBody>
                    <a:bodyPr/>
                    <a:lstStyle/>
                    <a:p>
                      <a:pPr indent="0" lvl="0" marL="0" rtl="0" algn="ctr">
                        <a:spcBef>
                          <a:spcPts val="0"/>
                        </a:spcBef>
                        <a:spcAft>
                          <a:spcPts val="0"/>
                        </a:spcAft>
                        <a:buNone/>
                      </a:pPr>
                      <a:r>
                        <a:rPr b="1" lang="vi">
                          <a:solidFill>
                            <a:schemeClr val="dk1"/>
                          </a:solidFill>
                          <a:latin typeface="Fira Sans"/>
                          <a:ea typeface="Fira Sans"/>
                          <a:cs typeface="Fira Sans"/>
                          <a:sym typeface="Fira Sans"/>
                        </a:rPr>
                        <a:t>Recall</a:t>
                      </a:r>
                      <a:endParaRPr>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vi">
                          <a:solidFill>
                            <a:schemeClr val="dk1"/>
                          </a:solidFill>
                          <a:latin typeface="Fira Sans"/>
                          <a:ea typeface="Fira Sans"/>
                          <a:cs typeface="Fira Sans"/>
                          <a:sym typeface="Fira Sans"/>
                        </a:rPr>
                        <a:t>1.0</a:t>
                      </a:r>
                      <a:endParaRPr>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vi">
                          <a:solidFill>
                            <a:schemeClr val="dk1"/>
                          </a:solidFill>
                          <a:latin typeface="Fira Sans"/>
                          <a:ea typeface="Fira Sans"/>
                          <a:cs typeface="Fira Sans"/>
                          <a:sym typeface="Fira Sans"/>
                        </a:rPr>
                        <a:t>1.0</a:t>
                      </a:r>
                      <a:endParaRPr>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16000">
                <a:tc>
                  <a:txBody>
                    <a:bodyPr/>
                    <a:lstStyle/>
                    <a:p>
                      <a:pPr indent="0" lvl="0" marL="0" rtl="0" algn="ctr">
                        <a:spcBef>
                          <a:spcPts val="0"/>
                        </a:spcBef>
                        <a:spcAft>
                          <a:spcPts val="0"/>
                        </a:spcAft>
                        <a:buNone/>
                      </a:pPr>
                      <a:r>
                        <a:rPr b="1" lang="vi">
                          <a:solidFill>
                            <a:schemeClr val="dk1"/>
                          </a:solidFill>
                          <a:latin typeface="Fira Sans"/>
                          <a:ea typeface="Fira Sans"/>
                          <a:cs typeface="Fira Sans"/>
                          <a:sym typeface="Fira Sans"/>
                        </a:rPr>
                        <a:t>F1-score</a:t>
                      </a:r>
                      <a:endParaRPr b="1">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lang="vi">
                          <a:solidFill>
                            <a:schemeClr val="dk1"/>
                          </a:solidFill>
                          <a:latin typeface="Fira Sans"/>
                          <a:ea typeface="Fira Sans"/>
                          <a:cs typeface="Fira Sans"/>
                          <a:sym typeface="Fira Sans"/>
                        </a:rPr>
                        <a:t>1.0</a:t>
                      </a:r>
                      <a:endParaRPr>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vi">
                          <a:solidFill>
                            <a:schemeClr val="dk1"/>
                          </a:solidFill>
                          <a:latin typeface="Fira Sans"/>
                          <a:ea typeface="Fira Sans"/>
                          <a:cs typeface="Fira Sans"/>
                          <a:sym typeface="Fira Sans"/>
                        </a:rPr>
                        <a:t>1.0</a:t>
                      </a:r>
                      <a:endParaRPr>
                        <a:solidFill>
                          <a:schemeClr val="dk1"/>
                        </a:solidFill>
                        <a:latin typeface="Fira Sans"/>
                        <a:ea typeface="Fira Sans"/>
                        <a:cs typeface="Fira Sans"/>
                        <a:sym typeface="Fira Sans"/>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pic>
        <p:nvPicPr>
          <p:cNvPr id="96" name="Google Shape;96;p16"/>
          <p:cNvPicPr preferRelativeResize="0"/>
          <p:nvPr/>
        </p:nvPicPr>
        <p:blipFill rotWithShape="1">
          <a:blip r:embed="rId3">
            <a:alphaModFix/>
          </a:blip>
          <a:srcRect b="0" l="0" r="0" t="616"/>
          <a:stretch/>
        </p:blipFill>
        <p:spPr>
          <a:xfrm>
            <a:off x="4572000" y="1067100"/>
            <a:ext cx="4399075" cy="3714300"/>
          </a:xfrm>
          <a:prstGeom prst="rect">
            <a:avLst/>
          </a:prstGeom>
          <a:noFill/>
          <a:ln>
            <a:noFill/>
          </a:ln>
        </p:spPr>
      </p:pic>
      <p:sp>
        <p:nvSpPr>
          <p:cNvPr id="97" name="Google Shape;97;p16"/>
          <p:cNvSpPr txBox="1"/>
          <p:nvPr/>
        </p:nvSpPr>
        <p:spPr>
          <a:xfrm>
            <a:off x="8624100" y="4743300"/>
            <a:ext cx="5199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i="1" lang="vi">
                <a:latin typeface="Fira Sans"/>
                <a:ea typeface="Fira Sans"/>
                <a:cs typeface="Fira Sans"/>
                <a:sym typeface="Fira Sans"/>
              </a:rPr>
              <a:t>4</a:t>
            </a:r>
            <a:endParaRPr>
              <a:solidFill>
                <a:srgbClr val="000000"/>
              </a:solidFill>
              <a:latin typeface="Fira Sans"/>
              <a:ea typeface="Fira Sans"/>
              <a:cs typeface="Fira Sans"/>
              <a:sym typeface="Fira Sans"/>
            </a:endParaRPr>
          </a:p>
        </p:txBody>
      </p:sp>
      <p:sp>
        <p:nvSpPr>
          <p:cNvPr id="98" name="Google Shape;98;p16"/>
          <p:cNvSpPr txBox="1"/>
          <p:nvPr/>
        </p:nvSpPr>
        <p:spPr>
          <a:xfrm>
            <a:off x="7640400" y="75"/>
            <a:ext cx="1503600" cy="447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vi" sz="1300">
                <a:solidFill>
                  <a:schemeClr val="dk1"/>
                </a:solidFill>
                <a:latin typeface="Fira Sans ExtraBold"/>
                <a:ea typeface="Fira Sans ExtraBold"/>
                <a:cs typeface="Fira Sans ExtraBold"/>
                <a:sym typeface="Fira Sans ExtraBold"/>
              </a:rPr>
              <a:t>BT1</a:t>
            </a:r>
            <a:endParaRPr sz="1300">
              <a:solidFill>
                <a:schemeClr val="dk1"/>
              </a:solidFill>
              <a:latin typeface="Fira Sans ExtraBold"/>
              <a:ea typeface="Fira Sans ExtraBold"/>
              <a:cs typeface="Fira Sans ExtraBold"/>
              <a:sym typeface="Fira Sans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p:nvPr/>
        </p:nvSpPr>
        <p:spPr>
          <a:xfrm>
            <a:off x="0" y="75"/>
            <a:ext cx="715800" cy="5143500"/>
          </a:xfrm>
          <a:prstGeom prst="rect">
            <a:avLst/>
          </a:prstGeom>
          <a:solidFill>
            <a:srgbClr val="0B5394"/>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C5E8"/>
              </a:solidFill>
              <a:highlight>
                <a:srgbClr val="9FC5E8"/>
              </a:highlight>
            </a:endParaRPr>
          </a:p>
        </p:txBody>
      </p:sp>
      <p:sp>
        <p:nvSpPr>
          <p:cNvPr id="104" name="Google Shape;104;p17"/>
          <p:cNvSpPr txBox="1"/>
          <p:nvPr/>
        </p:nvSpPr>
        <p:spPr>
          <a:xfrm>
            <a:off x="738700" y="74350"/>
            <a:ext cx="3555900" cy="49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sz="2000">
                <a:solidFill>
                  <a:srgbClr val="002E75"/>
                </a:solidFill>
                <a:latin typeface="Fira Sans ExtraBold"/>
                <a:ea typeface="Fira Sans ExtraBold"/>
                <a:cs typeface="Fira Sans ExtraBold"/>
                <a:sym typeface="Fira Sans ExtraBold"/>
              </a:rPr>
              <a:t>3. Kết luận</a:t>
            </a:r>
            <a:endParaRPr sz="2000">
              <a:solidFill>
                <a:srgbClr val="002E75"/>
              </a:solidFill>
              <a:latin typeface="Fira Sans ExtraBold"/>
              <a:ea typeface="Fira Sans ExtraBold"/>
              <a:cs typeface="Fira Sans ExtraBold"/>
              <a:sym typeface="Fira Sans ExtraBold"/>
            </a:endParaRPr>
          </a:p>
        </p:txBody>
      </p:sp>
      <p:sp>
        <p:nvSpPr>
          <p:cNvPr id="105" name="Google Shape;105;p17"/>
          <p:cNvSpPr txBox="1"/>
          <p:nvPr/>
        </p:nvSpPr>
        <p:spPr>
          <a:xfrm>
            <a:off x="8624100" y="4743300"/>
            <a:ext cx="5199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i="1" lang="vi">
                <a:latin typeface="Fira Sans"/>
                <a:ea typeface="Fira Sans"/>
                <a:cs typeface="Fira Sans"/>
                <a:sym typeface="Fira Sans"/>
              </a:rPr>
              <a:t>5</a:t>
            </a:r>
            <a:endParaRPr>
              <a:solidFill>
                <a:srgbClr val="000000"/>
              </a:solidFill>
              <a:latin typeface="Fira Sans"/>
              <a:ea typeface="Fira Sans"/>
              <a:cs typeface="Fira Sans"/>
              <a:sym typeface="Fira Sans"/>
            </a:endParaRPr>
          </a:p>
        </p:txBody>
      </p:sp>
      <p:sp>
        <p:nvSpPr>
          <p:cNvPr id="106" name="Google Shape;106;p17"/>
          <p:cNvSpPr txBox="1"/>
          <p:nvPr/>
        </p:nvSpPr>
        <p:spPr>
          <a:xfrm>
            <a:off x="819375" y="708475"/>
            <a:ext cx="7632900" cy="30957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vi" sz="1600">
                <a:latin typeface="Fira Sans"/>
                <a:ea typeface="Fira Sans"/>
                <a:cs typeface="Fira Sans"/>
                <a:sym typeface="Fira Sans"/>
              </a:rPr>
              <a:t>Đặc trưng được trích xuất từ AlexNet giúp bài toán phân loại Bike vs Car đạt hiệu suất cao, nhờ khả năng học biểu diễn mạnh mẽ của CNN và việc sử dụng SVM để khai thác đặc trưng tốt.</a:t>
            </a:r>
            <a:endParaRPr sz="1600">
              <a:latin typeface="Fira Sans"/>
              <a:ea typeface="Fira Sans"/>
              <a:cs typeface="Fira Sans"/>
              <a:sym typeface="Fira Sans"/>
            </a:endParaRPr>
          </a:p>
        </p:txBody>
      </p:sp>
      <p:sp>
        <p:nvSpPr>
          <p:cNvPr id="107" name="Google Shape;107;p17"/>
          <p:cNvSpPr txBox="1"/>
          <p:nvPr/>
        </p:nvSpPr>
        <p:spPr>
          <a:xfrm>
            <a:off x="7640400" y="75"/>
            <a:ext cx="1503600" cy="447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vi" sz="1300">
                <a:solidFill>
                  <a:schemeClr val="dk1"/>
                </a:solidFill>
                <a:latin typeface="Fira Sans ExtraBold"/>
                <a:ea typeface="Fira Sans ExtraBold"/>
                <a:cs typeface="Fira Sans ExtraBold"/>
                <a:sym typeface="Fira Sans ExtraBold"/>
              </a:rPr>
              <a:t>BT1</a:t>
            </a:r>
            <a:endParaRPr sz="1300">
              <a:solidFill>
                <a:schemeClr val="dk1"/>
              </a:solidFill>
              <a:latin typeface="Fira Sans ExtraBold"/>
              <a:ea typeface="Fira Sans ExtraBold"/>
              <a:cs typeface="Fira Sans ExtraBold"/>
              <a:sym typeface="Fira Sans Extra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p:nvPr/>
        </p:nvSpPr>
        <p:spPr>
          <a:xfrm>
            <a:off x="0" y="75"/>
            <a:ext cx="715800" cy="5143500"/>
          </a:xfrm>
          <a:prstGeom prst="rect">
            <a:avLst/>
          </a:prstGeom>
          <a:solidFill>
            <a:srgbClr val="0B5394"/>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C5E8"/>
              </a:solidFill>
              <a:highlight>
                <a:srgbClr val="9FC5E8"/>
              </a:highlight>
            </a:endParaRPr>
          </a:p>
        </p:txBody>
      </p:sp>
      <p:sp>
        <p:nvSpPr>
          <p:cNvPr id="113" name="Google Shape;113;p18"/>
          <p:cNvSpPr txBox="1"/>
          <p:nvPr/>
        </p:nvSpPr>
        <p:spPr>
          <a:xfrm>
            <a:off x="3960300" y="1793550"/>
            <a:ext cx="2199600" cy="734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sz="3200">
                <a:solidFill>
                  <a:srgbClr val="002E75"/>
                </a:solidFill>
                <a:latin typeface="Fira Sans ExtraBold"/>
                <a:ea typeface="Fira Sans ExtraBold"/>
                <a:cs typeface="Fira Sans ExtraBold"/>
                <a:sym typeface="Fira Sans ExtraBold"/>
              </a:rPr>
              <a:t>Bài tập 2</a:t>
            </a:r>
            <a:endParaRPr sz="3200">
              <a:solidFill>
                <a:srgbClr val="002E75"/>
              </a:solidFill>
              <a:latin typeface="Fira Sans ExtraBold"/>
              <a:ea typeface="Fira Sans ExtraBold"/>
              <a:cs typeface="Fira Sans ExtraBold"/>
              <a:sym typeface="Fira Sans ExtraBold"/>
            </a:endParaRPr>
          </a:p>
        </p:txBody>
      </p:sp>
      <p:sp>
        <p:nvSpPr>
          <p:cNvPr id="114" name="Google Shape;114;p18"/>
          <p:cNvSpPr txBox="1"/>
          <p:nvPr/>
        </p:nvSpPr>
        <p:spPr>
          <a:xfrm>
            <a:off x="8624100" y="4743300"/>
            <a:ext cx="5199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i="1" lang="vi">
                <a:latin typeface="Fira Sans"/>
                <a:ea typeface="Fira Sans"/>
                <a:cs typeface="Fira Sans"/>
                <a:sym typeface="Fira Sans"/>
              </a:rPr>
              <a:t>6</a:t>
            </a:r>
            <a:endParaRPr>
              <a:solidFill>
                <a:srgbClr val="000000"/>
              </a:solidFill>
              <a:latin typeface="Fira Sans"/>
              <a:ea typeface="Fira Sans"/>
              <a:cs typeface="Fira Sans"/>
              <a:sym typeface="Fira Sans"/>
            </a:endParaRPr>
          </a:p>
        </p:txBody>
      </p:sp>
      <p:sp>
        <p:nvSpPr>
          <p:cNvPr id="115" name="Google Shape;115;p18"/>
          <p:cNvSpPr txBox="1"/>
          <p:nvPr/>
        </p:nvSpPr>
        <p:spPr>
          <a:xfrm>
            <a:off x="2255850" y="2571750"/>
            <a:ext cx="5608500" cy="795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vi" sz="2000">
                <a:solidFill>
                  <a:srgbClr val="002E75"/>
                </a:solidFill>
                <a:latin typeface="Fira Sans ExtraBold"/>
                <a:ea typeface="Fira Sans ExtraBold"/>
                <a:cs typeface="Fira Sans ExtraBold"/>
                <a:sym typeface="Fira Sans ExtraBold"/>
              </a:rPr>
              <a:t>Augmentation, Fine tune lớp cuối của AlexNet</a:t>
            </a:r>
            <a:endParaRPr sz="2100">
              <a:solidFill>
                <a:srgbClr val="002E75"/>
              </a:solidFill>
              <a:latin typeface="Fira Sans ExtraBold"/>
              <a:ea typeface="Fira Sans ExtraBold"/>
              <a:cs typeface="Fira Sans ExtraBold"/>
              <a:sym typeface="Fira Sans Extra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p:nvPr/>
        </p:nvSpPr>
        <p:spPr>
          <a:xfrm>
            <a:off x="0" y="75"/>
            <a:ext cx="715800" cy="5143500"/>
          </a:xfrm>
          <a:prstGeom prst="rect">
            <a:avLst/>
          </a:prstGeom>
          <a:solidFill>
            <a:srgbClr val="0B5394"/>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C5E8"/>
              </a:solidFill>
              <a:highlight>
                <a:srgbClr val="9FC5E8"/>
              </a:highlight>
            </a:endParaRPr>
          </a:p>
        </p:txBody>
      </p:sp>
      <p:sp>
        <p:nvSpPr>
          <p:cNvPr id="121" name="Google Shape;121;p19"/>
          <p:cNvSpPr txBox="1"/>
          <p:nvPr/>
        </p:nvSpPr>
        <p:spPr>
          <a:xfrm>
            <a:off x="738700" y="74350"/>
            <a:ext cx="3555900" cy="49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sz="2000">
                <a:solidFill>
                  <a:srgbClr val="002E75"/>
                </a:solidFill>
                <a:latin typeface="Fira Sans ExtraBold"/>
                <a:ea typeface="Fira Sans ExtraBold"/>
                <a:cs typeface="Fira Sans ExtraBold"/>
                <a:sym typeface="Fira Sans ExtraBold"/>
              </a:rPr>
              <a:t>1. Dataset</a:t>
            </a:r>
            <a:endParaRPr sz="2000">
              <a:solidFill>
                <a:srgbClr val="002E75"/>
              </a:solidFill>
              <a:latin typeface="Fira Sans ExtraBold"/>
              <a:ea typeface="Fira Sans ExtraBold"/>
              <a:cs typeface="Fira Sans ExtraBold"/>
              <a:sym typeface="Fira Sans ExtraBold"/>
            </a:endParaRPr>
          </a:p>
        </p:txBody>
      </p:sp>
      <p:sp>
        <p:nvSpPr>
          <p:cNvPr id="122" name="Google Shape;122;p19"/>
          <p:cNvSpPr txBox="1"/>
          <p:nvPr/>
        </p:nvSpPr>
        <p:spPr>
          <a:xfrm>
            <a:off x="852000" y="719350"/>
            <a:ext cx="7632900" cy="13029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vi" sz="1600">
                <a:latin typeface="Fira Sans"/>
                <a:ea typeface="Fira Sans"/>
                <a:cs typeface="Fira Sans"/>
                <a:sym typeface="Fira Sans"/>
              </a:rPr>
              <a:t>Bộ dữ liệu có </a:t>
            </a:r>
            <a:r>
              <a:rPr b="1" lang="vi" sz="1600">
                <a:latin typeface="Fira Sans"/>
                <a:ea typeface="Fira Sans"/>
                <a:cs typeface="Fira Sans"/>
                <a:sym typeface="Fira Sans"/>
              </a:rPr>
              <a:t>400 </a:t>
            </a:r>
            <a:r>
              <a:rPr lang="vi" sz="1600">
                <a:latin typeface="Fira Sans"/>
                <a:ea typeface="Fira Sans"/>
                <a:cs typeface="Fira Sans"/>
                <a:sym typeface="Fira Sans"/>
              </a:rPr>
              <a:t>mẫu bao gồm 200 ảnh xe ô tô và 200 ảnh xe máy được thu thập từ kaggle (Car vs Bike Classification Dataset).</a:t>
            </a:r>
            <a:br>
              <a:rPr lang="vi" sz="1600">
                <a:latin typeface="Fira Sans"/>
                <a:ea typeface="Fira Sans"/>
                <a:cs typeface="Fira Sans"/>
                <a:sym typeface="Fira Sans"/>
              </a:rPr>
            </a:br>
            <a:r>
              <a:rPr lang="vi" sz="1600">
                <a:latin typeface="Fira Sans"/>
                <a:ea typeface="Fira Sans"/>
                <a:cs typeface="Fira Sans"/>
                <a:sym typeface="Fira Sans"/>
              </a:rPr>
              <a:t>Chia thành 2 tập </a:t>
            </a:r>
            <a:r>
              <a:rPr b="1" lang="vi" sz="1600">
                <a:latin typeface="Fira Sans"/>
                <a:ea typeface="Fira Sans"/>
                <a:cs typeface="Fira Sans"/>
                <a:sym typeface="Fira Sans"/>
              </a:rPr>
              <a:t>train (70% - 280 ảnh)</a:t>
            </a:r>
            <a:r>
              <a:rPr lang="vi" sz="1600">
                <a:latin typeface="Fira Sans"/>
                <a:ea typeface="Fira Sans"/>
                <a:cs typeface="Fira Sans"/>
                <a:sym typeface="Fira Sans"/>
              </a:rPr>
              <a:t> và </a:t>
            </a:r>
            <a:r>
              <a:rPr b="1" lang="vi" sz="1600">
                <a:latin typeface="Fira Sans"/>
                <a:ea typeface="Fira Sans"/>
                <a:cs typeface="Fira Sans"/>
                <a:sym typeface="Fira Sans"/>
              </a:rPr>
              <a:t>test (30% - 120 ảnh)</a:t>
            </a:r>
            <a:endParaRPr b="1" sz="1600">
              <a:solidFill>
                <a:srgbClr val="000000"/>
              </a:solidFill>
              <a:latin typeface="Fira Sans"/>
              <a:ea typeface="Fira Sans"/>
              <a:cs typeface="Fira Sans"/>
              <a:sym typeface="Fira Sans"/>
            </a:endParaRPr>
          </a:p>
        </p:txBody>
      </p:sp>
      <p:sp>
        <p:nvSpPr>
          <p:cNvPr id="123" name="Google Shape;123;p19"/>
          <p:cNvSpPr txBox="1"/>
          <p:nvPr/>
        </p:nvSpPr>
        <p:spPr>
          <a:xfrm>
            <a:off x="1137000" y="4491250"/>
            <a:ext cx="7722000" cy="580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vi" sz="1500">
                <a:latin typeface="Fira Sans"/>
                <a:ea typeface="Fira Sans"/>
                <a:cs typeface="Fira Sans"/>
                <a:sym typeface="Fira Sans"/>
              </a:rPr>
              <a:t>https://www.kaggle.com/datasets/utkarshsaxenadn/car-vs-bike-classification-dataset</a:t>
            </a:r>
            <a:endParaRPr sz="1500">
              <a:solidFill>
                <a:srgbClr val="000000"/>
              </a:solidFill>
              <a:latin typeface="Fira Sans"/>
              <a:ea typeface="Fira Sans"/>
              <a:cs typeface="Fira Sans"/>
              <a:sym typeface="Fira Sans"/>
            </a:endParaRPr>
          </a:p>
        </p:txBody>
      </p:sp>
      <p:sp>
        <p:nvSpPr>
          <p:cNvPr id="124" name="Google Shape;124;p19"/>
          <p:cNvSpPr txBox="1"/>
          <p:nvPr/>
        </p:nvSpPr>
        <p:spPr>
          <a:xfrm>
            <a:off x="8624100" y="4743300"/>
            <a:ext cx="5199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i="1" lang="vi">
                <a:latin typeface="Fira Sans"/>
                <a:ea typeface="Fira Sans"/>
                <a:cs typeface="Fira Sans"/>
                <a:sym typeface="Fira Sans"/>
              </a:rPr>
              <a:t>7</a:t>
            </a:r>
            <a:endParaRPr>
              <a:solidFill>
                <a:srgbClr val="000000"/>
              </a:solidFill>
              <a:latin typeface="Fira Sans"/>
              <a:ea typeface="Fira Sans"/>
              <a:cs typeface="Fira Sans"/>
              <a:sym typeface="Fira Sans"/>
            </a:endParaRPr>
          </a:p>
        </p:txBody>
      </p:sp>
      <p:grpSp>
        <p:nvGrpSpPr>
          <p:cNvPr id="125" name="Google Shape;125;p19"/>
          <p:cNvGrpSpPr/>
          <p:nvPr/>
        </p:nvGrpSpPr>
        <p:grpSpPr>
          <a:xfrm>
            <a:off x="2016452" y="2174641"/>
            <a:ext cx="5719591" cy="2174441"/>
            <a:chOff x="1264413" y="1825617"/>
            <a:chExt cx="7105082" cy="2535496"/>
          </a:xfrm>
        </p:grpSpPr>
        <p:pic>
          <p:nvPicPr>
            <p:cNvPr id="126" name="Google Shape;126;p19" title="Car (169).jpeg"/>
            <p:cNvPicPr preferRelativeResize="0"/>
            <p:nvPr/>
          </p:nvPicPr>
          <p:blipFill>
            <a:blip r:embed="rId3">
              <a:alphaModFix/>
            </a:blip>
            <a:stretch>
              <a:fillRect/>
            </a:stretch>
          </p:blipFill>
          <p:spPr>
            <a:xfrm>
              <a:off x="4810988" y="3242575"/>
              <a:ext cx="1990700" cy="1118525"/>
            </a:xfrm>
            <a:prstGeom prst="rect">
              <a:avLst/>
            </a:prstGeom>
            <a:noFill/>
            <a:ln>
              <a:noFill/>
            </a:ln>
          </p:spPr>
        </p:pic>
        <p:pic>
          <p:nvPicPr>
            <p:cNvPr id="127" name="Google Shape;127;p19" title="Bike (21).jpeg"/>
            <p:cNvPicPr preferRelativeResize="0"/>
            <p:nvPr/>
          </p:nvPicPr>
          <p:blipFill>
            <a:blip r:embed="rId4">
              <a:alphaModFix/>
            </a:blip>
            <a:stretch>
              <a:fillRect/>
            </a:stretch>
          </p:blipFill>
          <p:spPr>
            <a:xfrm>
              <a:off x="1264413" y="1825617"/>
              <a:ext cx="1680850" cy="1118534"/>
            </a:xfrm>
            <a:prstGeom prst="rect">
              <a:avLst/>
            </a:prstGeom>
            <a:noFill/>
            <a:ln>
              <a:noFill/>
            </a:ln>
          </p:spPr>
        </p:pic>
        <p:pic>
          <p:nvPicPr>
            <p:cNvPr id="128" name="Google Shape;128;p19" title="Bike (26).jpeg"/>
            <p:cNvPicPr preferRelativeResize="0"/>
            <p:nvPr/>
          </p:nvPicPr>
          <p:blipFill>
            <a:blip r:embed="rId5">
              <a:alphaModFix/>
            </a:blip>
            <a:stretch>
              <a:fillRect/>
            </a:stretch>
          </p:blipFill>
          <p:spPr>
            <a:xfrm>
              <a:off x="7080350" y="3242612"/>
              <a:ext cx="1085027" cy="1118500"/>
            </a:xfrm>
            <a:prstGeom prst="rect">
              <a:avLst/>
            </a:prstGeom>
            <a:noFill/>
            <a:ln>
              <a:noFill/>
            </a:ln>
          </p:spPr>
        </p:pic>
        <p:pic>
          <p:nvPicPr>
            <p:cNvPr id="129" name="Google Shape;129;p19" title="Bike (28).jpeg"/>
            <p:cNvPicPr preferRelativeResize="0"/>
            <p:nvPr/>
          </p:nvPicPr>
          <p:blipFill>
            <a:blip r:embed="rId6">
              <a:alphaModFix/>
            </a:blip>
            <a:stretch>
              <a:fillRect/>
            </a:stretch>
          </p:blipFill>
          <p:spPr>
            <a:xfrm>
              <a:off x="5174287" y="1825625"/>
              <a:ext cx="1493309" cy="1118525"/>
            </a:xfrm>
            <a:prstGeom prst="rect">
              <a:avLst/>
            </a:prstGeom>
            <a:noFill/>
            <a:ln>
              <a:noFill/>
            </a:ln>
          </p:spPr>
        </p:pic>
        <p:pic>
          <p:nvPicPr>
            <p:cNvPr id="130" name="Google Shape;130;p19" title="Bike (68).jpeg"/>
            <p:cNvPicPr preferRelativeResize="0"/>
            <p:nvPr/>
          </p:nvPicPr>
          <p:blipFill>
            <a:blip r:embed="rId7">
              <a:alphaModFix/>
            </a:blip>
            <a:stretch>
              <a:fillRect/>
            </a:stretch>
          </p:blipFill>
          <p:spPr>
            <a:xfrm>
              <a:off x="2990800" y="3242588"/>
              <a:ext cx="1680875" cy="1118525"/>
            </a:xfrm>
            <a:prstGeom prst="rect">
              <a:avLst/>
            </a:prstGeom>
            <a:noFill/>
            <a:ln>
              <a:noFill/>
            </a:ln>
          </p:spPr>
        </p:pic>
        <p:pic>
          <p:nvPicPr>
            <p:cNvPr id="131" name="Google Shape;131;p19" title="Car (5).jpeg"/>
            <p:cNvPicPr preferRelativeResize="0"/>
            <p:nvPr/>
          </p:nvPicPr>
          <p:blipFill>
            <a:blip r:embed="rId8">
              <a:alphaModFix/>
            </a:blip>
            <a:stretch>
              <a:fillRect/>
            </a:stretch>
          </p:blipFill>
          <p:spPr>
            <a:xfrm>
              <a:off x="6876220" y="1825625"/>
              <a:ext cx="1493275" cy="1118515"/>
            </a:xfrm>
            <a:prstGeom prst="rect">
              <a:avLst/>
            </a:prstGeom>
            <a:noFill/>
            <a:ln>
              <a:noFill/>
            </a:ln>
          </p:spPr>
        </p:pic>
        <p:pic>
          <p:nvPicPr>
            <p:cNvPr id="132" name="Google Shape;132;p19" title="Car (7).jpeg"/>
            <p:cNvPicPr preferRelativeResize="0"/>
            <p:nvPr/>
          </p:nvPicPr>
          <p:blipFill>
            <a:blip r:embed="rId9">
              <a:alphaModFix/>
            </a:blip>
            <a:stretch>
              <a:fillRect/>
            </a:stretch>
          </p:blipFill>
          <p:spPr>
            <a:xfrm>
              <a:off x="1358201" y="3242592"/>
              <a:ext cx="1493275" cy="1118507"/>
            </a:xfrm>
            <a:prstGeom prst="rect">
              <a:avLst/>
            </a:prstGeom>
            <a:noFill/>
            <a:ln>
              <a:noFill/>
            </a:ln>
          </p:spPr>
        </p:pic>
        <p:pic>
          <p:nvPicPr>
            <p:cNvPr id="133" name="Google Shape;133;p19" title="Car (9).jpeg"/>
            <p:cNvPicPr preferRelativeResize="0"/>
            <p:nvPr/>
          </p:nvPicPr>
          <p:blipFill rotWithShape="1">
            <a:blip r:embed="rId10">
              <a:alphaModFix/>
            </a:blip>
            <a:srcRect b="3735" l="0" r="0" t="0"/>
            <a:stretch/>
          </p:blipFill>
          <p:spPr>
            <a:xfrm>
              <a:off x="3060101" y="1825626"/>
              <a:ext cx="1905557" cy="1118525"/>
            </a:xfrm>
            <a:prstGeom prst="rect">
              <a:avLst/>
            </a:prstGeom>
            <a:noFill/>
            <a:ln>
              <a:noFill/>
            </a:ln>
          </p:spPr>
        </p:pic>
      </p:grpSp>
      <p:sp>
        <p:nvSpPr>
          <p:cNvPr id="134" name="Google Shape;134;p19"/>
          <p:cNvSpPr txBox="1"/>
          <p:nvPr/>
        </p:nvSpPr>
        <p:spPr>
          <a:xfrm>
            <a:off x="7640400" y="75"/>
            <a:ext cx="1503600" cy="447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vi" sz="1300">
                <a:solidFill>
                  <a:schemeClr val="dk1"/>
                </a:solidFill>
                <a:latin typeface="Fira Sans ExtraBold"/>
                <a:ea typeface="Fira Sans ExtraBold"/>
                <a:cs typeface="Fira Sans ExtraBold"/>
                <a:sym typeface="Fira Sans ExtraBold"/>
              </a:rPr>
              <a:t>BT2</a:t>
            </a:r>
            <a:endParaRPr sz="1300">
              <a:solidFill>
                <a:schemeClr val="dk1"/>
              </a:solidFill>
              <a:latin typeface="Fira Sans ExtraBold"/>
              <a:ea typeface="Fira Sans ExtraBold"/>
              <a:cs typeface="Fira Sans ExtraBold"/>
              <a:sym typeface="Fira Sans Extra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p:nvPr/>
        </p:nvSpPr>
        <p:spPr>
          <a:xfrm>
            <a:off x="0" y="75"/>
            <a:ext cx="715800" cy="5143500"/>
          </a:xfrm>
          <a:prstGeom prst="rect">
            <a:avLst/>
          </a:prstGeom>
          <a:solidFill>
            <a:srgbClr val="0B5394"/>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C5E8"/>
              </a:solidFill>
              <a:highlight>
                <a:srgbClr val="9FC5E8"/>
              </a:highlight>
            </a:endParaRPr>
          </a:p>
        </p:txBody>
      </p:sp>
      <p:sp>
        <p:nvSpPr>
          <p:cNvPr id="140" name="Google Shape;140;p20"/>
          <p:cNvSpPr txBox="1"/>
          <p:nvPr/>
        </p:nvSpPr>
        <p:spPr>
          <a:xfrm>
            <a:off x="738700" y="74350"/>
            <a:ext cx="3555900" cy="49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sz="2000">
                <a:solidFill>
                  <a:srgbClr val="002E75"/>
                </a:solidFill>
                <a:latin typeface="Fira Sans ExtraBold"/>
                <a:ea typeface="Fira Sans ExtraBold"/>
                <a:cs typeface="Fira Sans ExtraBold"/>
                <a:sym typeface="Fira Sans ExtraBold"/>
              </a:rPr>
              <a:t>1. Dataset</a:t>
            </a:r>
            <a:endParaRPr sz="2000">
              <a:solidFill>
                <a:srgbClr val="002E75"/>
              </a:solidFill>
              <a:latin typeface="Fira Sans ExtraBold"/>
              <a:ea typeface="Fira Sans ExtraBold"/>
              <a:cs typeface="Fira Sans ExtraBold"/>
              <a:sym typeface="Fira Sans ExtraBold"/>
            </a:endParaRPr>
          </a:p>
        </p:txBody>
      </p:sp>
      <p:sp>
        <p:nvSpPr>
          <p:cNvPr id="141" name="Google Shape;141;p20"/>
          <p:cNvSpPr txBox="1"/>
          <p:nvPr/>
        </p:nvSpPr>
        <p:spPr>
          <a:xfrm>
            <a:off x="8624100" y="4743300"/>
            <a:ext cx="5199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i="1" lang="vi">
                <a:latin typeface="Fira Sans"/>
                <a:ea typeface="Fira Sans"/>
                <a:cs typeface="Fira Sans"/>
                <a:sym typeface="Fira Sans"/>
              </a:rPr>
              <a:t>8</a:t>
            </a:r>
            <a:endParaRPr>
              <a:solidFill>
                <a:srgbClr val="000000"/>
              </a:solidFill>
              <a:latin typeface="Fira Sans"/>
              <a:ea typeface="Fira Sans"/>
              <a:cs typeface="Fira Sans"/>
              <a:sym typeface="Fira Sans"/>
            </a:endParaRPr>
          </a:p>
        </p:txBody>
      </p:sp>
      <p:pic>
        <p:nvPicPr>
          <p:cNvPr id="142" name="Google Shape;142;p20" title="Đã ghi được điểm"/>
          <p:cNvPicPr preferRelativeResize="0"/>
          <p:nvPr/>
        </p:nvPicPr>
        <p:blipFill>
          <a:blip r:embed="rId3">
            <a:alphaModFix/>
          </a:blip>
          <a:stretch>
            <a:fillRect/>
          </a:stretch>
        </p:blipFill>
        <p:spPr>
          <a:xfrm>
            <a:off x="1040800" y="566950"/>
            <a:ext cx="7269225" cy="4494812"/>
          </a:xfrm>
          <a:prstGeom prst="rect">
            <a:avLst/>
          </a:prstGeom>
          <a:noFill/>
          <a:ln>
            <a:noFill/>
          </a:ln>
        </p:spPr>
      </p:pic>
      <p:sp>
        <p:nvSpPr>
          <p:cNvPr id="143" name="Google Shape;143;p20"/>
          <p:cNvSpPr txBox="1"/>
          <p:nvPr/>
        </p:nvSpPr>
        <p:spPr>
          <a:xfrm>
            <a:off x="7640400" y="75"/>
            <a:ext cx="1503600" cy="447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vi" sz="1300">
                <a:solidFill>
                  <a:schemeClr val="dk1"/>
                </a:solidFill>
                <a:latin typeface="Fira Sans ExtraBold"/>
                <a:ea typeface="Fira Sans ExtraBold"/>
                <a:cs typeface="Fira Sans ExtraBold"/>
                <a:sym typeface="Fira Sans ExtraBold"/>
              </a:rPr>
              <a:t>BT2</a:t>
            </a:r>
            <a:endParaRPr sz="1300">
              <a:solidFill>
                <a:schemeClr val="dk1"/>
              </a:solidFill>
              <a:latin typeface="Fira Sans ExtraBold"/>
              <a:ea typeface="Fira Sans ExtraBold"/>
              <a:cs typeface="Fira Sans ExtraBold"/>
              <a:sym typeface="Fira Sans Extra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p:nvPr/>
        </p:nvSpPr>
        <p:spPr>
          <a:xfrm>
            <a:off x="0" y="75"/>
            <a:ext cx="715800" cy="5143500"/>
          </a:xfrm>
          <a:prstGeom prst="rect">
            <a:avLst/>
          </a:prstGeom>
          <a:solidFill>
            <a:srgbClr val="0B5394"/>
          </a:solidFill>
          <a:ln cap="flat" cmpd="sng" w="9525">
            <a:solidFill>
              <a:srgbClr val="6FA8D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C5E8"/>
              </a:solidFill>
              <a:highlight>
                <a:srgbClr val="9FC5E8"/>
              </a:highlight>
            </a:endParaRPr>
          </a:p>
        </p:txBody>
      </p:sp>
      <p:sp>
        <p:nvSpPr>
          <p:cNvPr id="149" name="Google Shape;149;p21"/>
          <p:cNvSpPr txBox="1"/>
          <p:nvPr/>
        </p:nvSpPr>
        <p:spPr>
          <a:xfrm>
            <a:off x="8624100" y="4743300"/>
            <a:ext cx="519900" cy="400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i="1" lang="vi">
                <a:latin typeface="Fira Sans"/>
                <a:ea typeface="Fira Sans"/>
                <a:cs typeface="Fira Sans"/>
                <a:sym typeface="Fira Sans"/>
              </a:rPr>
              <a:t>9</a:t>
            </a:r>
            <a:endParaRPr>
              <a:solidFill>
                <a:srgbClr val="000000"/>
              </a:solidFill>
              <a:latin typeface="Fira Sans"/>
              <a:ea typeface="Fira Sans"/>
              <a:cs typeface="Fira Sans"/>
              <a:sym typeface="Fira Sans"/>
            </a:endParaRPr>
          </a:p>
        </p:txBody>
      </p:sp>
      <p:sp>
        <p:nvSpPr>
          <p:cNvPr id="150" name="Google Shape;150;p21"/>
          <p:cNvSpPr/>
          <p:nvPr/>
        </p:nvSpPr>
        <p:spPr>
          <a:xfrm>
            <a:off x="1937798" y="3618275"/>
            <a:ext cx="1043700" cy="4008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Totensor</a:t>
            </a:r>
            <a:endParaRPr/>
          </a:p>
        </p:txBody>
      </p:sp>
      <p:grpSp>
        <p:nvGrpSpPr>
          <p:cNvPr id="151" name="Google Shape;151;p21"/>
          <p:cNvGrpSpPr/>
          <p:nvPr/>
        </p:nvGrpSpPr>
        <p:grpSpPr>
          <a:xfrm>
            <a:off x="2432823" y="2426575"/>
            <a:ext cx="3625165" cy="745800"/>
            <a:chOff x="2720025" y="2667500"/>
            <a:chExt cx="3679250" cy="745800"/>
          </a:xfrm>
        </p:grpSpPr>
        <p:sp>
          <p:nvSpPr>
            <p:cNvPr id="152" name="Google Shape;152;p21"/>
            <p:cNvSpPr/>
            <p:nvPr/>
          </p:nvSpPr>
          <p:spPr>
            <a:xfrm>
              <a:off x="2720025" y="2667500"/>
              <a:ext cx="1307700" cy="745800"/>
            </a:xfrm>
            <a:prstGeom prst="roundRect">
              <a:avLst>
                <a:gd fmla="val 16667" name="adj"/>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Transform data</a:t>
              </a:r>
              <a:endParaRPr/>
            </a:p>
          </p:txBody>
        </p:sp>
        <p:sp>
          <p:nvSpPr>
            <p:cNvPr id="153" name="Google Shape;153;p21"/>
            <p:cNvSpPr/>
            <p:nvPr/>
          </p:nvSpPr>
          <p:spPr>
            <a:xfrm>
              <a:off x="4852475" y="2682350"/>
              <a:ext cx="1546800" cy="716100"/>
            </a:xfrm>
            <a:prstGeom prst="roundRect">
              <a:avLst>
                <a:gd fmla="val 16667" name="adj"/>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Data Augmentation</a:t>
              </a:r>
              <a:endParaRPr/>
            </a:p>
          </p:txBody>
        </p:sp>
        <p:cxnSp>
          <p:nvCxnSpPr>
            <p:cNvPr id="154" name="Google Shape;154;p21"/>
            <p:cNvCxnSpPr>
              <a:stCxn id="152" idx="3"/>
              <a:endCxn id="153" idx="1"/>
            </p:cNvCxnSpPr>
            <p:nvPr/>
          </p:nvCxnSpPr>
          <p:spPr>
            <a:xfrm>
              <a:off x="4027725" y="3040400"/>
              <a:ext cx="824700" cy="0"/>
            </a:xfrm>
            <a:prstGeom prst="straightConnector1">
              <a:avLst/>
            </a:prstGeom>
            <a:noFill/>
            <a:ln cap="flat" cmpd="sng" w="28575">
              <a:solidFill>
                <a:srgbClr val="999999"/>
              </a:solidFill>
              <a:prstDash val="solid"/>
              <a:round/>
              <a:headEnd len="med" w="med" type="none"/>
              <a:tailEnd len="med" w="med" type="triangle"/>
            </a:ln>
          </p:spPr>
        </p:cxnSp>
      </p:grpSp>
      <p:sp>
        <p:nvSpPr>
          <p:cNvPr id="155" name="Google Shape;155;p21"/>
          <p:cNvSpPr/>
          <p:nvPr/>
        </p:nvSpPr>
        <p:spPr>
          <a:xfrm>
            <a:off x="3197913" y="1489875"/>
            <a:ext cx="1118700" cy="4008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Resize</a:t>
            </a:r>
            <a:endParaRPr/>
          </a:p>
        </p:txBody>
      </p:sp>
      <p:sp>
        <p:nvSpPr>
          <p:cNvPr id="156" name="Google Shape;156;p21"/>
          <p:cNvSpPr/>
          <p:nvPr/>
        </p:nvSpPr>
        <p:spPr>
          <a:xfrm>
            <a:off x="4697475" y="3618275"/>
            <a:ext cx="1185300" cy="5358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Random Rotation</a:t>
            </a:r>
            <a:endParaRPr/>
          </a:p>
        </p:txBody>
      </p:sp>
      <p:sp>
        <p:nvSpPr>
          <p:cNvPr id="157" name="Google Shape;157;p21"/>
          <p:cNvSpPr/>
          <p:nvPr/>
        </p:nvSpPr>
        <p:spPr>
          <a:xfrm>
            <a:off x="4571013" y="1489863"/>
            <a:ext cx="1432800" cy="4908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Random Horizontal Flip</a:t>
            </a:r>
            <a:endParaRPr/>
          </a:p>
        </p:txBody>
      </p:sp>
      <p:cxnSp>
        <p:nvCxnSpPr>
          <p:cNvPr id="158" name="Google Shape;158;p21"/>
          <p:cNvCxnSpPr>
            <a:stCxn id="155" idx="2"/>
            <a:endCxn id="152" idx="0"/>
          </p:cNvCxnSpPr>
          <p:nvPr/>
        </p:nvCxnSpPr>
        <p:spPr>
          <a:xfrm flipH="1">
            <a:off x="3077163" y="1890675"/>
            <a:ext cx="680100" cy="535800"/>
          </a:xfrm>
          <a:prstGeom prst="straightConnector1">
            <a:avLst/>
          </a:prstGeom>
          <a:noFill/>
          <a:ln cap="flat" cmpd="sng" w="9525">
            <a:solidFill>
              <a:srgbClr val="595959"/>
            </a:solidFill>
            <a:prstDash val="solid"/>
            <a:round/>
            <a:headEnd len="med" w="med" type="none"/>
            <a:tailEnd len="med" w="med" type="none"/>
          </a:ln>
        </p:spPr>
      </p:cxnSp>
      <p:cxnSp>
        <p:nvCxnSpPr>
          <p:cNvPr id="159" name="Google Shape;159;p21"/>
          <p:cNvCxnSpPr>
            <a:stCxn id="150" idx="0"/>
            <a:endCxn id="152" idx="2"/>
          </p:cNvCxnSpPr>
          <p:nvPr/>
        </p:nvCxnSpPr>
        <p:spPr>
          <a:xfrm flipH="1" rot="10800000">
            <a:off x="2459648" y="3172475"/>
            <a:ext cx="617400" cy="445800"/>
          </a:xfrm>
          <a:prstGeom prst="straightConnector1">
            <a:avLst/>
          </a:prstGeom>
          <a:noFill/>
          <a:ln cap="flat" cmpd="sng" w="9525">
            <a:solidFill>
              <a:srgbClr val="595959"/>
            </a:solidFill>
            <a:prstDash val="solid"/>
            <a:round/>
            <a:headEnd len="med" w="med" type="none"/>
            <a:tailEnd len="med" w="med" type="none"/>
          </a:ln>
        </p:spPr>
      </p:cxnSp>
      <p:cxnSp>
        <p:nvCxnSpPr>
          <p:cNvPr id="160" name="Google Shape;160;p21"/>
          <p:cNvCxnSpPr>
            <a:stCxn id="152" idx="2"/>
            <a:endCxn id="161" idx="0"/>
          </p:cNvCxnSpPr>
          <p:nvPr/>
        </p:nvCxnSpPr>
        <p:spPr>
          <a:xfrm>
            <a:off x="3077061" y="3172375"/>
            <a:ext cx="591900" cy="445800"/>
          </a:xfrm>
          <a:prstGeom prst="straightConnector1">
            <a:avLst/>
          </a:prstGeom>
          <a:noFill/>
          <a:ln cap="flat" cmpd="sng" w="9525">
            <a:solidFill>
              <a:srgbClr val="595959"/>
            </a:solidFill>
            <a:prstDash val="solid"/>
            <a:round/>
            <a:headEnd len="med" w="med" type="none"/>
            <a:tailEnd len="med" w="med" type="none"/>
          </a:ln>
        </p:spPr>
      </p:cxnSp>
      <p:cxnSp>
        <p:nvCxnSpPr>
          <p:cNvPr id="162" name="Google Shape;162;p21"/>
          <p:cNvCxnSpPr>
            <a:stCxn id="157" idx="2"/>
            <a:endCxn id="153" idx="0"/>
          </p:cNvCxnSpPr>
          <p:nvPr/>
        </p:nvCxnSpPr>
        <p:spPr>
          <a:xfrm>
            <a:off x="5287413" y="1980663"/>
            <a:ext cx="8400" cy="460800"/>
          </a:xfrm>
          <a:prstGeom prst="straightConnector1">
            <a:avLst/>
          </a:prstGeom>
          <a:noFill/>
          <a:ln cap="flat" cmpd="sng" w="9525">
            <a:solidFill>
              <a:srgbClr val="595959"/>
            </a:solidFill>
            <a:prstDash val="solid"/>
            <a:round/>
            <a:headEnd len="med" w="med" type="none"/>
            <a:tailEnd len="med" w="med" type="none"/>
          </a:ln>
        </p:spPr>
      </p:cxnSp>
      <p:cxnSp>
        <p:nvCxnSpPr>
          <p:cNvPr id="163" name="Google Shape;163;p21"/>
          <p:cNvCxnSpPr>
            <a:stCxn id="153" idx="2"/>
            <a:endCxn id="156" idx="0"/>
          </p:cNvCxnSpPr>
          <p:nvPr/>
        </p:nvCxnSpPr>
        <p:spPr>
          <a:xfrm flipH="1">
            <a:off x="5290257" y="3157525"/>
            <a:ext cx="5700" cy="460800"/>
          </a:xfrm>
          <a:prstGeom prst="straightConnector1">
            <a:avLst/>
          </a:prstGeom>
          <a:noFill/>
          <a:ln cap="flat" cmpd="sng" w="9525">
            <a:solidFill>
              <a:srgbClr val="595959"/>
            </a:solidFill>
            <a:prstDash val="solid"/>
            <a:round/>
            <a:headEnd len="med" w="med" type="none"/>
            <a:tailEnd len="med" w="med" type="none"/>
          </a:ln>
        </p:spPr>
      </p:cxnSp>
      <p:sp>
        <p:nvSpPr>
          <p:cNvPr id="161" name="Google Shape;161;p21"/>
          <p:cNvSpPr/>
          <p:nvPr/>
        </p:nvSpPr>
        <p:spPr>
          <a:xfrm>
            <a:off x="3085038" y="3618213"/>
            <a:ext cx="1167600" cy="4008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Normalize</a:t>
            </a:r>
            <a:endParaRPr/>
          </a:p>
        </p:txBody>
      </p:sp>
      <p:sp>
        <p:nvSpPr>
          <p:cNvPr id="164" name="Google Shape;164;p21"/>
          <p:cNvSpPr/>
          <p:nvPr/>
        </p:nvSpPr>
        <p:spPr>
          <a:xfrm>
            <a:off x="1802952" y="1489775"/>
            <a:ext cx="1327500" cy="400800"/>
          </a:xfrm>
          <a:prstGeom prst="roundRect">
            <a:avLst>
              <a:gd fmla="val 16667" name="adj"/>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Square Pad</a:t>
            </a:r>
            <a:endParaRPr/>
          </a:p>
        </p:txBody>
      </p:sp>
      <p:cxnSp>
        <p:nvCxnSpPr>
          <p:cNvPr id="165" name="Google Shape;165;p21"/>
          <p:cNvCxnSpPr>
            <a:stCxn id="164" idx="2"/>
            <a:endCxn id="152" idx="0"/>
          </p:cNvCxnSpPr>
          <p:nvPr/>
        </p:nvCxnSpPr>
        <p:spPr>
          <a:xfrm>
            <a:off x="2466702" y="1890575"/>
            <a:ext cx="610500" cy="536100"/>
          </a:xfrm>
          <a:prstGeom prst="straightConnector1">
            <a:avLst/>
          </a:prstGeom>
          <a:noFill/>
          <a:ln cap="flat" cmpd="sng" w="9525">
            <a:solidFill>
              <a:srgbClr val="595959"/>
            </a:solidFill>
            <a:prstDash val="solid"/>
            <a:round/>
            <a:headEnd len="med" w="med" type="none"/>
            <a:tailEnd len="med" w="med" type="none"/>
          </a:ln>
        </p:spPr>
      </p:cxnSp>
      <p:sp>
        <p:nvSpPr>
          <p:cNvPr id="166" name="Google Shape;166;p21"/>
          <p:cNvSpPr/>
          <p:nvPr/>
        </p:nvSpPr>
        <p:spPr>
          <a:xfrm>
            <a:off x="991750" y="2426575"/>
            <a:ext cx="811200" cy="745800"/>
          </a:xfrm>
          <a:prstGeom prst="roundRect">
            <a:avLst>
              <a:gd fmla="val 16667" name="adj"/>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Load data</a:t>
            </a:r>
            <a:endParaRPr/>
          </a:p>
        </p:txBody>
      </p:sp>
      <p:sp>
        <p:nvSpPr>
          <p:cNvPr id="167" name="Google Shape;167;p21"/>
          <p:cNvSpPr/>
          <p:nvPr/>
        </p:nvSpPr>
        <p:spPr>
          <a:xfrm>
            <a:off x="6446013" y="2426575"/>
            <a:ext cx="1118700" cy="745800"/>
          </a:xfrm>
          <a:prstGeom prst="roundRect">
            <a:avLst>
              <a:gd fmla="val 16667" name="adj"/>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Training</a:t>
            </a:r>
            <a:endParaRPr/>
          </a:p>
        </p:txBody>
      </p:sp>
      <p:sp>
        <p:nvSpPr>
          <p:cNvPr id="168" name="Google Shape;168;p21"/>
          <p:cNvSpPr/>
          <p:nvPr/>
        </p:nvSpPr>
        <p:spPr>
          <a:xfrm>
            <a:off x="7952750" y="2426575"/>
            <a:ext cx="972600" cy="745800"/>
          </a:xfrm>
          <a:prstGeom prst="roundRect">
            <a:avLst>
              <a:gd fmla="val 16667" name="adj"/>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35714"/>
              </a:lnSpc>
              <a:spcBef>
                <a:spcPts val="0"/>
              </a:spcBef>
              <a:spcAft>
                <a:spcPts val="0"/>
              </a:spcAft>
              <a:buNone/>
            </a:pPr>
            <a:r>
              <a:rPr lang="vi"/>
              <a:t>E</a:t>
            </a:r>
            <a:r>
              <a:rPr lang="vi"/>
              <a:t>valuate</a:t>
            </a:r>
            <a:endParaRPr/>
          </a:p>
        </p:txBody>
      </p:sp>
      <p:cxnSp>
        <p:nvCxnSpPr>
          <p:cNvPr id="169" name="Google Shape;169;p21"/>
          <p:cNvCxnSpPr>
            <a:stCxn id="166" idx="3"/>
            <a:endCxn id="152" idx="1"/>
          </p:cNvCxnSpPr>
          <p:nvPr/>
        </p:nvCxnSpPr>
        <p:spPr>
          <a:xfrm>
            <a:off x="1802950" y="2799475"/>
            <a:ext cx="630000" cy="0"/>
          </a:xfrm>
          <a:prstGeom prst="straightConnector1">
            <a:avLst/>
          </a:prstGeom>
          <a:noFill/>
          <a:ln cap="flat" cmpd="sng" w="28575">
            <a:solidFill>
              <a:srgbClr val="999999"/>
            </a:solidFill>
            <a:prstDash val="solid"/>
            <a:round/>
            <a:headEnd len="med" w="med" type="none"/>
            <a:tailEnd len="med" w="med" type="triangle"/>
          </a:ln>
        </p:spPr>
      </p:cxnSp>
      <p:cxnSp>
        <p:nvCxnSpPr>
          <p:cNvPr id="170" name="Google Shape;170;p21"/>
          <p:cNvCxnSpPr>
            <a:stCxn id="153" idx="3"/>
            <a:endCxn id="167" idx="1"/>
          </p:cNvCxnSpPr>
          <p:nvPr/>
        </p:nvCxnSpPr>
        <p:spPr>
          <a:xfrm>
            <a:off x="6057988" y="2799475"/>
            <a:ext cx="387900" cy="0"/>
          </a:xfrm>
          <a:prstGeom prst="straightConnector1">
            <a:avLst/>
          </a:prstGeom>
          <a:noFill/>
          <a:ln cap="flat" cmpd="sng" w="28575">
            <a:solidFill>
              <a:srgbClr val="999999"/>
            </a:solidFill>
            <a:prstDash val="solid"/>
            <a:round/>
            <a:headEnd len="med" w="med" type="none"/>
            <a:tailEnd len="med" w="med" type="triangle"/>
          </a:ln>
        </p:spPr>
      </p:cxnSp>
      <p:cxnSp>
        <p:nvCxnSpPr>
          <p:cNvPr id="171" name="Google Shape;171;p21"/>
          <p:cNvCxnSpPr>
            <a:stCxn id="167" idx="3"/>
            <a:endCxn id="168" idx="1"/>
          </p:cNvCxnSpPr>
          <p:nvPr/>
        </p:nvCxnSpPr>
        <p:spPr>
          <a:xfrm>
            <a:off x="7564713" y="2799475"/>
            <a:ext cx="387900" cy="0"/>
          </a:xfrm>
          <a:prstGeom prst="straightConnector1">
            <a:avLst/>
          </a:prstGeom>
          <a:noFill/>
          <a:ln cap="flat" cmpd="sng" w="28575">
            <a:solidFill>
              <a:srgbClr val="999999"/>
            </a:solidFill>
            <a:prstDash val="solid"/>
            <a:round/>
            <a:headEnd len="med" w="med" type="none"/>
            <a:tailEnd len="med" w="med" type="triangle"/>
          </a:ln>
        </p:spPr>
      </p:cxnSp>
      <p:sp>
        <p:nvSpPr>
          <p:cNvPr id="172" name="Google Shape;172;p21"/>
          <p:cNvSpPr txBox="1"/>
          <p:nvPr/>
        </p:nvSpPr>
        <p:spPr>
          <a:xfrm>
            <a:off x="738700" y="74350"/>
            <a:ext cx="3555900" cy="49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vi" sz="2000">
                <a:solidFill>
                  <a:srgbClr val="002E75"/>
                </a:solidFill>
                <a:latin typeface="Fira Sans ExtraBold"/>
                <a:ea typeface="Fira Sans ExtraBold"/>
                <a:cs typeface="Fira Sans ExtraBold"/>
                <a:sym typeface="Fira Sans ExtraBold"/>
              </a:rPr>
              <a:t>2</a:t>
            </a:r>
            <a:r>
              <a:rPr lang="vi" sz="2000">
                <a:solidFill>
                  <a:srgbClr val="002E75"/>
                </a:solidFill>
                <a:latin typeface="Fira Sans ExtraBold"/>
                <a:ea typeface="Fira Sans ExtraBold"/>
                <a:cs typeface="Fira Sans ExtraBold"/>
                <a:sym typeface="Fira Sans ExtraBold"/>
              </a:rPr>
              <a:t>. Quá trình thực nghiệm</a:t>
            </a:r>
            <a:endParaRPr sz="2000">
              <a:solidFill>
                <a:srgbClr val="002E75"/>
              </a:solidFill>
              <a:latin typeface="Fira Sans ExtraBold"/>
              <a:ea typeface="Fira Sans ExtraBold"/>
              <a:cs typeface="Fira Sans ExtraBold"/>
              <a:sym typeface="Fira Sans ExtraBold"/>
            </a:endParaRPr>
          </a:p>
        </p:txBody>
      </p:sp>
      <p:sp>
        <p:nvSpPr>
          <p:cNvPr id="173" name="Google Shape;173;p21"/>
          <p:cNvSpPr txBox="1"/>
          <p:nvPr/>
        </p:nvSpPr>
        <p:spPr>
          <a:xfrm>
            <a:off x="793075" y="523450"/>
            <a:ext cx="3555900" cy="4926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rgbClr val="002E75"/>
              </a:buClr>
              <a:buSzPts val="2000"/>
              <a:buFont typeface="Fira Sans ExtraBold"/>
              <a:buAutoNum type="alphaLcPeriod"/>
            </a:pPr>
            <a:r>
              <a:rPr lang="vi" sz="2000">
                <a:solidFill>
                  <a:srgbClr val="002E75"/>
                </a:solidFill>
                <a:latin typeface="Fira Sans ExtraBold"/>
                <a:ea typeface="Fira Sans ExtraBold"/>
                <a:cs typeface="Fira Sans ExtraBold"/>
                <a:sym typeface="Fira Sans ExtraBold"/>
              </a:rPr>
              <a:t>Square Padding</a:t>
            </a:r>
            <a:endParaRPr sz="2000">
              <a:solidFill>
                <a:srgbClr val="002E75"/>
              </a:solidFill>
              <a:latin typeface="Fira Sans ExtraBold"/>
              <a:ea typeface="Fira Sans ExtraBold"/>
              <a:cs typeface="Fira Sans ExtraBold"/>
              <a:sym typeface="Fira Sans ExtraBold"/>
            </a:endParaRPr>
          </a:p>
        </p:txBody>
      </p:sp>
      <p:sp>
        <p:nvSpPr>
          <p:cNvPr id="174" name="Google Shape;174;p21"/>
          <p:cNvSpPr txBox="1"/>
          <p:nvPr/>
        </p:nvSpPr>
        <p:spPr>
          <a:xfrm>
            <a:off x="7640400" y="75"/>
            <a:ext cx="1503600" cy="447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vi" sz="1300">
                <a:solidFill>
                  <a:schemeClr val="dk1"/>
                </a:solidFill>
                <a:latin typeface="Fira Sans ExtraBold"/>
                <a:ea typeface="Fira Sans ExtraBold"/>
                <a:cs typeface="Fira Sans ExtraBold"/>
                <a:sym typeface="Fira Sans ExtraBold"/>
              </a:rPr>
              <a:t>BT2</a:t>
            </a:r>
            <a:endParaRPr sz="1300">
              <a:solidFill>
                <a:schemeClr val="dk1"/>
              </a:solidFill>
              <a:latin typeface="Fira Sans ExtraBold"/>
              <a:ea typeface="Fira Sans ExtraBold"/>
              <a:cs typeface="Fira Sans ExtraBold"/>
              <a:sym typeface="Fira Sans ExtraBo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CBEBC6"/>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