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3" r:id="rId2"/>
    <p:sldId id="264" r:id="rId3"/>
    <p:sldId id="265"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00"/>
    <a:srgbClr val="727987"/>
    <a:srgbClr val="90FE90"/>
    <a:srgbClr val="F0F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18"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ss" userId="f2dae33ef85557dc" providerId="LiveId" clId="{739967B6-776B-4D4B-9CA1-9FB569C8945D}"/>
    <pc:docChg chg="undo custSel modSld">
      <pc:chgData name="Christian Ross" userId="f2dae33ef85557dc" providerId="LiveId" clId="{739967B6-776B-4D4B-9CA1-9FB569C8945D}" dt="2017-12-13T06:01:44.316" v="1861" actId="1076"/>
      <pc:docMkLst>
        <pc:docMk/>
      </pc:docMkLst>
      <pc:sldChg chg="addSp delSp modSp addAnim delAnim modAnim">
        <pc:chgData name="Christian Ross" userId="f2dae33ef85557dc" providerId="LiveId" clId="{739967B6-776B-4D4B-9CA1-9FB569C8945D}" dt="2017-12-13T06:01:44.316" v="1861" actId="1076"/>
        <pc:sldMkLst>
          <pc:docMk/>
          <pc:sldMk cId="3014079383" sldId="263"/>
        </pc:sldMkLst>
        <pc:spChg chg="add mod">
          <ac:chgData name="Christian Ross" userId="f2dae33ef85557dc" providerId="LiveId" clId="{739967B6-776B-4D4B-9CA1-9FB569C8945D}" dt="2017-12-13T05:53:44.333" v="1763" actId="1076"/>
          <ac:spMkLst>
            <pc:docMk/>
            <pc:sldMk cId="3014079383" sldId="263"/>
            <ac:spMk id="8" creationId="{D0D9BF5E-5592-4C25-A5F6-625372A729A2}"/>
          </ac:spMkLst>
        </pc:spChg>
        <pc:spChg chg="mod">
          <ac:chgData name="Christian Ross" userId="f2dae33ef85557dc" providerId="LiveId" clId="{739967B6-776B-4D4B-9CA1-9FB569C8945D}" dt="2017-12-13T05:32:03.914" v="704" actId="20577"/>
          <ac:spMkLst>
            <pc:docMk/>
            <pc:sldMk cId="3014079383" sldId="263"/>
            <ac:spMk id="14" creationId="{2144EF7E-B349-44E7-AA8C-A4133B316784}"/>
          </ac:spMkLst>
        </pc:spChg>
        <pc:spChg chg="add del mod">
          <ac:chgData name="Christian Ross" userId="f2dae33ef85557dc" providerId="LiveId" clId="{739967B6-776B-4D4B-9CA1-9FB569C8945D}" dt="2017-12-13T05:48:06.309" v="1715" actId="478"/>
          <ac:spMkLst>
            <pc:docMk/>
            <pc:sldMk cId="3014079383" sldId="263"/>
            <ac:spMk id="16" creationId="{CD634893-49AE-4363-A15D-BC4423E411B3}"/>
          </ac:spMkLst>
        </pc:spChg>
        <pc:spChg chg="add mod">
          <ac:chgData name="Christian Ross" userId="f2dae33ef85557dc" providerId="LiveId" clId="{739967B6-776B-4D4B-9CA1-9FB569C8945D}" dt="2017-12-13T05:53:44.333" v="1763" actId="1076"/>
          <ac:spMkLst>
            <pc:docMk/>
            <pc:sldMk cId="3014079383" sldId="263"/>
            <ac:spMk id="20" creationId="{C69D8EE9-0402-4FFA-955A-B32F04AD0FD5}"/>
          </ac:spMkLst>
        </pc:spChg>
        <pc:spChg chg="add mod">
          <ac:chgData name="Christian Ross" userId="f2dae33ef85557dc" providerId="LiveId" clId="{739967B6-776B-4D4B-9CA1-9FB569C8945D}" dt="2017-12-13T05:43:02.767" v="1565" actId="20577"/>
          <ac:spMkLst>
            <pc:docMk/>
            <pc:sldMk cId="3014079383" sldId="263"/>
            <ac:spMk id="21" creationId="{F90AB972-F065-4AB9-9A6F-60D6E574ACE8}"/>
          </ac:spMkLst>
        </pc:spChg>
        <pc:spChg chg="add mod">
          <ac:chgData name="Christian Ross" userId="f2dae33ef85557dc" providerId="LiveId" clId="{739967B6-776B-4D4B-9CA1-9FB569C8945D}" dt="2017-12-13T05:53:44.333" v="1763" actId="1076"/>
          <ac:spMkLst>
            <pc:docMk/>
            <pc:sldMk cId="3014079383" sldId="263"/>
            <ac:spMk id="25" creationId="{B2659BAB-BB77-426C-83CA-5CF23224CFBD}"/>
          </ac:spMkLst>
        </pc:spChg>
        <pc:spChg chg="add mod">
          <ac:chgData name="Christian Ross" userId="f2dae33ef85557dc" providerId="LiveId" clId="{739967B6-776B-4D4B-9CA1-9FB569C8945D}" dt="2017-12-13T05:45:02.662" v="1674" actId="6549"/>
          <ac:spMkLst>
            <pc:docMk/>
            <pc:sldMk cId="3014079383" sldId="263"/>
            <ac:spMk id="26" creationId="{79C0D74B-3B20-4394-889F-C6CC461E444D}"/>
          </ac:spMkLst>
        </pc:spChg>
        <pc:spChg chg="add del mod">
          <ac:chgData name="Christian Ross" userId="f2dae33ef85557dc" providerId="LiveId" clId="{739967B6-776B-4D4B-9CA1-9FB569C8945D}" dt="2017-12-13T05:50:17.729" v="1728" actId="1076"/>
          <ac:spMkLst>
            <pc:docMk/>
            <pc:sldMk cId="3014079383" sldId="263"/>
            <ac:spMk id="28" creationId="{3D453B80-CE04-4395-A6DE-2084BD38E4E1}"/>
          </ac:spMkLst>
        </pc:spChg>
        <pc:spChg chg="mod">
          <ac:chgData name="Christian Ross" userId="f2dae33ef85557dc" providerId="LiveId" clId="{739967B6-776B-4D4B-9CA1-9FB569C8945D}" dt="2017-12-13T05:34:05.352" v="866" actId="20577"/>
          <ac:spMkLst>
            <pc:docMk/>
            <pc:sldMk cId="3014079383" sldId="263"/>
            <ac:spMk id="39" creationId="{E74965B9-250C-48CF-B461-594269FD510D}"/>
          </ac:spMkLst>
        </pc:spChg>
        <pc:spChg chg="add mod">
          <ac:chgData name="Christian Ross" userId="f2dae33ef85557dc" providerId="LiveId" clId="{739967B6-776B-4D4B-9CA1-9FB569C8945D}" dt="2017-12-13T06:01:32.830" v="1857" actId="1076"/>
          <ac:spMkLst>
            <pc:docMk/>
            <pc:sldMk cId="3014079383" sldId="263"/>
            <ac:spMk id="48" creationId="{D2F8DE03-6CE0-49D7-87F3-985AF6E204BD}"/>
          </ac:spMkLst>
        </pc:spChg>
        <pc:spChg chg="add mod">
          <ac:chgData name="Christian Ross" userId="f2dae33ef85557dc" providerId="LiveId" clId="{739967B6-776B-4D4B-9CA1-9FB569C8945D}" dt="2017-12-13T06:01:38.045" v="1859" actId="1076"/>
          <ac:spMkLst>
            <pc:docMk/>
            <pc:sldMk cId="3014079383" sldId="263"/>
            <ac:spMk id="49" creationId="{5A1F1C54-819C-47D6-AB27-466F23B0E03E}"/>
          </ac:spMkLst>
        </pc:spChg>
        <pc:spChg chg="add mod">
          <ac:chgData name="Christian Ross" userId="f2dae33ef85557dc" providerId="LiveId" clId="{739967B6-776B-4D4B-9CA1-9FB569C8945D}" dt="2017-12-13T06:01:44.316" v="1861" actId="1076"/>
          <ac:spMkLst>
            <pc:docMk/>
            <pc:sldMk cId="3014079383" sldId="263"/>
            <ac:spMk id="50" creationId="{BD3393BF-DB73-4014-A13E-7FC4D4ECF3EE}"/>
          </ac:spMkLst>
        </pc:spChg>
        <pc:spChg chg="del mod">
          <ac:chgData name="Christian Ross" userId="f2dae33ef85557dc" providerId="LiveId" clId="{739967B6-776B-4D4B-9CA1-9FB569C8945D}" dt="2017-12-13T05:07:58.136" v="488" actId="478"/>
          <ac:spMkLst>
            <pc:docMk/>
            <pc:sldMk cId="3014079383" sldId="263"/>
            <ac:spMk id="68" creationId="{EA89A849-6807-43B2-A85E-CB2CC541D246}"/>
          </ac:spMkLst>
        </pc:spChg>
        <pc:spChg chg="del">
          <ac:chgData name="Christian Ross" userId="f2dae33ef85557dc" providerId="LiveId" clId="{739967B6-776B-4D4B-9CA1-9FB569C8945D}" dt="2017-12-13T05:08:00.071" v="489" actId="478"/>
          <ac:spMkLst>
            <pc:docMk/>
            <pc:sldMk cId="3014079383" sldId="263"/>
            <ac:spMk id="81" creationId="{B87D796D-3519-4233-9029-18C4D8913E57}"/>
          </ac:spMkLst>
        </pc:spChg>
        <pc:spChg chg="del">
          <ac:chgData name="Christian Ross" userId="f2dae33ef85557dc" providerId="LiveId" clId="{739967B6-776B-4D4B-9CA1-9FB569C8945D}" dt="2017-12-13T05:08:05.529" v="492" actId="478"/>
          <ac:spMkLst>
            <pc:docMk/>
            <pc:sldMk cId="3014079383" sldId="263"/>
            <ac:spMk id="82" creationId="{FCFF587F-7318-460B-8F1D-FB24833F57E2}"/>
          </ac:spMkLst>
        </pc:spChg>
        <pc:graphicFrameChg chg="add del mod">
          <ac:chgData name="Christian Ross" userId="f2dae33ef85557dc" providerId="LiveId" clId="{739967B6-776B-4D4B-9CA1-9FB569C8945D}" dt="2017-12-13T05:04:45.623" v="186" actId="1076"/>
          <ac:graphicFrameMkLst>
            <pc:docMk/>
            <pc:sldMk cId="3014079383" sldId="263"/>
            <ac:graphicFrameMk id="2" creationId="{D3AA096D-B465-41DF-9156-76761838F32A}"/>
          </ac:graphicFrameMkLst>
        </pc:graphicFrameChg>
        <pc:graphicFrameChg chg="add mod modGraphic">
          <ac:chgData name="Christian Ross" userId="f2dae33ef85557dc" providerId="LiveId" clId="{739967B6-776B-4D4B-9CA1-9FB569C8945D}" dt="2017-12-13T05:53:07.144" v="1762" actId="1076"/>
          <ac:graphicFrameMkLst>
            <pc:docMk/>
            <pc:sldMk cId="3014079383" sldId="263"/>
            <ac:graphicFrameMk id="18" creationId="{31A8A8C4-9B77-4757-BC93-2B96831D83F9}"/>
          </ac:graphicFrameMkLst>
        </pc:graphicFrameChg>
        <pc:graphicFrameChg chg="add del mod">
          <ac:chgData name="Christian Ross" userId="f2dae33ef85557dc" providerId="LiveId" clId="{739967B6-776B-4D4B-9CA1-9FB569C8945D}" dt="2017-12-13T05:50:31.356" v="1732" actId="1076"/>
          <ac:graphicFrameMkLst>
            <pc:docMk/>
            <pc:sldMk cId="3014079383" sldId="263"/>
            <ac:graphicFrameMk id="19" creationId="{F5BF171A-037D-40BE-B122-F4A0860A156E}"/>
          </ac:graphicFrameMkLst>
        </pc:graphicFrameChg>
        <pc:picChg chg="add mod">
          <ac:chgData name="Christian Ross" userId="f2dae33ef85557dc" providerId="LiveId" clId="{739967B6-776B-4D4B-9CA1-9FB569C8945D}" dt="2017-12-13T05:53:44.333" v="1763" actId="1076"/>
          <ac:picMkLst>
            <pc:docMk/>
            <pc:sldMk cId="3014079383" sldId="263"/>
            <ac:picMk id="4" creationId="{E3790809-4870-4889-996F-A9313CAC04E1}"/>
          </ac:picMkLst>
        </pc:picChg>
        <pc:picChg chg="add mod">
          <ac:chgData name="Christian Ross" userId="f2dae33ef85557dc" providerId="LiveId" clId="{739967B6-776B-4D4B-9CA1-9FB569C8945D}" dt="2017-12-13T05:53:44.333" v="1763" actId="1076"/>
          <ac:picMkLst>
            <pc:docMk/>
            <pc:sldMk cId="3014079383" sldId="263"/>
            <ac:picMk id="6" creationId="{E8E4FBE3-FF5E-49A8-86AA-A5678B198AC1}"/>
          </ac:picMkLst>
        </pc:picChg>
        <pc:picChg chg="del">
          <ac:chgData name="Christian Ross" userId="f2dae33ef85557dc" providerId="LiveId" clId="{739967B6-776B-4D4B-9CA1-9FB569C8945D}" dt="2017-12-13T05:08:01.640" v="490" actId="478"/>
          <ac:picMkLst>
            <pc:docMk/>
            <pc:sldMk cId="3014079383" sldId="263"/>
            <ac:picMk id="7" creationId="{695DEE4E-00FE-4FCF-8572-E0446E9F7744}"/>
          </ac:picMkLst>
        </pc:picChg>
        <pc:picChg chg="del">
          <ac:chgData name="Christian Ross" userId="f2dae33ef85557dc" providerId="LiveId" clId="{739967B6-776B-4D4B-9CA1-9FB569C8945D}" dt="2017-12-13T05:07:55.980" v="486" actId="478"/>
          <ac:picMkLst>
            <pc:docMk/>
            <pc:sldMk cId="3014079383" sldId="263"/>
            <ac:picMk id="9" creationId="{CACBC74B-55E8-435F-A1C6-EF6EC255308B}"/>
          </ac:picMkLst>
        </pc:picChg>
        <pc:picChg chg="del">
          <ac:chgData name="Christian Ross" userId="f2dae33ef85557dc" providerId="LiveId" clId="{739967B6-776B-4D4B-9CA1-9FB569C8945D}" dt="2017-12-13T05:07:55.714" v="485" actId="478"/>
          <ac:picMkLst>
            <pc:docMk/>
            <pc:sldMk cId="3014079383" sldId="263"/>
            <ac:picMk id="11" creationId="{394B9057-35A1-4060-8CFE-9541B2A096B1}"/>
          </ac:picMkLst>
        </pc:picChg>
        <pc:picChg chg="add mod">
          <ac:chgData name="Christian Ross" userId="f2dae33ef85557dc" providerId="LiveId" clId="{739967B6-776B-4D4B-9CA1-9FB569C8945D}" dt="2017-12-13T05:53:44.333" v="1763" actId="1076"/>
          <ac:picMkLst>
            <pc:docMk/>
            <pc:sldMk cId="3014079383" sldId="263"/>
            <ac:picMk id="13" creationId="{D791A660-FBDF-437A-A959-C7A182DEFA78}"/>
          </ac:picMkLst>
        </pc:picChg>
        <pc:picChg chg="del">
          <ac:chgData name="Christian Ross" userId="f2dae33ef85557dc" providerId="LiveId" clId="{739967B6-776B-4D4B-9CA1-9FB569C8945D}" dt="2017-12-13T05:08:02.556" v="491" actId="478"/>
          <ac:picMkLst>
            <pc:docMk/>
            <pc:sldMk cId="3014079383" sldId="263"/>
            <ac:picMk id="15" creationId="{55BAFBFB-6E86-42F2-8A32-C2DCA65A2E5F}"/>
          </ac:picMkLst>
        </pc:picChg>
        <pc:cxnChg chg="del">
          <ac:chgData name="Christian Ross" userId="f2dae33ef85557dc" providerId="LiveId" clId="{739967B6-776B-4D4B-9CA1-9FB569C8945D}" dt="2017-12-13T05:08:07.178" v="493" actId="478"/>
          <ac:cxnSpMkLst>
            <pc:docMk/>
            <pc:sldMk cId="3014079383" sldId="263"/>
            <ac:cxnSpMk id="17" creationId="{F77ED239-2ABB-42C8-AFE4-685FF793BB32}"/>
          </ac:cxnSpMkLst>
        </pc:cxnChg>
        <pc:cxnChg chg="add mod">
          <ac:chgData name="Christian Ross" userId="f2dae33ef85557dc" providerId="LiveId" clId="{739967B6-776B-4D4B-9CA1-9FB569C8945D}" dt="2017-12-13T06:00:08.478" v="1798" actId="14100"/>
          <ac:cxnSpMkLst>
            <pc:docMk/>
            <pc:sldMk cId="3014079383" sldId="263"/>
            <ac:cxnSpMk id="23" creationId="{DA331C4E-9962-4C7B-9CE6-B25024943DA7}"/>
          </ac:cxnSpMkLst>
        </pc:cxnChg>
        <pc:cxnChg chg="add mod">
          <ac:chgData name="Christian Ross" userId="f2dae33ef85557dc" providerId="LiveId" clId="{739967B6-776B-4D4B-9CA1-9FB569C8945D}" dt="2017-12-13T06:00:19.554" v="1802" actId="14100"/>
          <ac:cxnSpMkLst>
            <pc:docMk/>
            <pc:sldMk cId="3014079383" sldId="263"/>
            <ac:cxnSpMk id="33" creationId="{EF54E292-3621-40F8-8A7F-6D8FE375E33E}"/>
          </ac:cxnSpMkLst>
        </pc:cxnChg>
        <pc:cxnChg chg="add mod">
          <ac:chgData name="Christian Ross" userId="f2dae33ef85557dc" providerId="LiveId" clId="{739967B6-776B-4D4B-9CA1-9FB569C8945D}" dt="2017-12-13T06:00:13.891" v="1800" actId="14100"/>
          <ac:cxnSpMkLst>
            <pc:docMk/>
            <pc:sldMk cId="3014079383" sldId="263"/>
            <ac:cxnSpMk id="34" creationId="{8205F352-5726-479D-B069-3D0B27AAF7A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04D38-D4CA-46D9-B8E8-49AC3CC76788}" type="datetimeFigureOut">
              <a:rPr lang="en-US" smtClean="0"/>
              <a:t>2/19/2018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5FB8-B33D-4287-A42A-BFAC346DD428}" type="slidenum">
              <a:rPr lang="en-US" smtClean="0"/>
              <a:t>‹#›</a:t>
            </a:fld>
            <a:endParaRPr lang="en-US"/>
          </a:p>
        </p:txBody>
      </p:sp>
    </p:spTree>
    <p:extLst>
      <p:ext uri="{BB962C8B-B14F-4D97-AF65-F5344CB8AC3E}">
        <p14:creationId xmlns:p14="http://schemas.microsoft.com/office/powerpoint/2010/main" val="138197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E74965B9-250C-48CF-B461-594269FD510D}"/>
              </a:ext>
            </a:extLst>
          </p:cNvPr>
          <p:cNvSpPr txBox="1"/>
          <p:nvPr/>
        </p:nvSpPr>
        <p:spPr>
          <a:xfrm>
            <a:off x="438799" y="901693"/>
            <a:ext cx="7803442" cy="1754326"/>
          </a:xfrm>
          <a:prstGeom prst="rect">
            <a:avLst/>
          </a:prstGeom>
          <a:noFill/>
        </p:spPr>
        <p:txBody>
          <a:bodyPr wrap="square" rtlCol="0">
            <a:spAutoFit/>
          </a:bodyPr>
          <a:lstStyle/>
          <a:p>
            <a:r>
              <a:rPr lang="en-US" dirty="0">
                <a:solidFill>
                  <a:schemeClr val="accent6">
                    <a:lumMod val="75000"/>
                  </a:schemeClr>
                </a:solidFill>
              </a:rPr>
              <a:t>In the following slides, we will look at examples of both valid and invalid Boolean expressions. This will help to ensure that we construct logically sound conditions for if and while statements.</a:t>
            </a:r>
          </a:p>
          <a:p>
            <a:endParaRPr lang="en-US" dirty="0">
              <a:solidFill>
                <a:schemeClr val="accent6">
                  <a:lumMod val="75000"/>
                </a:schemeClr>
              </a:solidFill>
            </a:endParaRPr>
          </a:p>
          <a:p>
            <a:r>
              <a:rPr lang="en-US" dirty="0">
                <a:solidFill>
                  <a:schemeClr val="accent6">
                    <a:lumMod val="75000"/>
                  </a:schemeClr>
                </a:solidFill>
              </a:rPr>
              <a:t>Lets begin with some simple Boolean expressions, as entered directly into the interpreter:</a:t>
            </a:r>
          </a:p>
        </p:txBody>
      </p:sp>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2"/>
          <a:stretch>
            <a:fillRect/>
          </a:stretch>
        </p:blipFill>
        <p:spPr>
          <a:xfrm>
            <a:off x="7283420" y="69600"/>
            <a:ext cx="1534925" cy="540000"/>
          </a:xfrm>
          <a:prstGeom prst="rect">
            <a:avLst/>
          </a:prstGeom>
        </p:spPr>
      </p:pic>
      <p:sp>
        <p:nvSpPr>
          <p:cNvPr id="14" name="TextBox 13">
            <a:extLst>
              <a:ext uri="{FF2B5EF4-FFF2-40B4-BE49-F238E27FC236}">
                <a16:creationId xmlns:a16="http://schemas.microsoft.com/office/drawing/2014/main" id="{2144EF7E-B349-44E7-AA8C-A4133B316784}"/>
              </a:ext>
            </a:extLst>
          </p:cNvPr>
          <p:cNvSpPr txBox="1"/>
          <p:nvPr/>
        </p:nvSpPr>
        <p:spPr>
          <a:xfrm>
            <a:off x="228600" y="253651"/>
            <a:ext cx="6858000" cy="369332"/>
          </a:xfrm>
          <a:prstGeom prst="rect">
            <a:avLst/>
          </a:prstGeom>
          <a:noFill/>
        </p:spPr>
        <p:txBody>
          <a:bodyPr wrap="square" rtlCol="0">
            <a:spAutoFit/>
          </a:bodyPr>
          <a:lstStyle/>
          <a:p>
            <a:r>
              <a:rPr lang="en-US" b="1" u="sng" dirty="0"/>
              <a:t>Common mistake: Incorrect formulation of Boolean expressions</a:t>
            </a:r>
          </a:p>
        </p:txBody>
      </p:sp>
      <p:sp>
        <p:nvSpPr>
          <p:cNvPr id="25" name="TextBox 24">
            <a:extLst>
              <a:ext uri="{FF2B5EF4-FFF2-40B4-BE49-F238E27FC236}">
                <a16:creationId xmlns:a16="http://schemas.microsoft.com/office/drawing/2014/main" id="{CFC8DA28-AC04-4D1F-80C7-485C284123E2}"/>
              </a:ext>
            </a:extLst>
          </p:cNvPr>
          <p:cNvSpPr txBox="1"/>
          <p:nvPr/>
        </p:nvSpPr>
        <p:spPr>
          <a:xfrm>
            <a:off x="2478810" y="2719607"/>
            <a:ext cx="4038600" cy="1477328"/>
          </a:xfrm>
          <a:prstGeom prst="rect">
            <a:avLst/>
          </a:prstGeom>
          <a:noFill/>
        </p:spPr>
        <p:txBody>
          <a:bodyPr wrap="square" rtlCol="0">
            <a:spAutoFit/>
          </a:bodyPr>
          <a:lstStyle/>
          <a:p>
            <a:r>
              <a:rPr lang="en-US" dirty="0">
                <a:solidFill>
                  <a:schemeClr val="accent6">
                    <a:lumMod val="75000"/>
                  </a:schemeClr>
                </a:solidFill>
              </a:rPr>
              <a:t>Notice that in each of these expressions, the result is always either True or False. </a:t>
            </a:r>
          </a:p>
          <a:p>
            <a:endParaRPr lang="en-US" dirty="0">
              <a:solidFill>
                <a:schemeClr val="accent6">
                  <a:lumMod val="75000"/>
                </a:schemeClr>
              </a:solidFill>
            </a:endParaRPr>
          </a:p>
          <a:p>
            <a:r>
              <a:rPr lang="en-US" dirty="0">
                <a:solidFill>
                  <a:schemeClr val="accent6">
                    <a:lumMod val="75000"/>
                  </a:schemeClr>
                </a:solidFill>
              </a:rPr>
              <a:t>This is the key characteristic of Boolean expressions. </a:t>
            </a:r>
          </a:p>
        </p:txBody>
      </p:sp>
      <p:sp>
        <p:nvSpPr>
          <p:cNvPr id="45" name="TextBox 44">
            <a:extLst>
              <a:ext uri="{FF2B5EF4-FFF2-40B4-BE49-F238E27FC236}">
                <a16:creationId xmlns:a16="http://schemas.microsoft.com/office/drawing/2014/main" id="{9EA9C1B8-B41F-435E-8961-D221E38F4293}"/>
              </a:ext>
            </a:extLst>
          </p:cNvPr>
          <p:cNvSpPr txBox="1"/>
          <p:nvPr/>
        </p:nvSpPr>
        <p:spPr>
          <a:xfrm>
            <a:off x="2474192" y="4471014"/>
            <a:ext cx="4343400" cy="2031325"/>
          </a:xfrm>
          <a:prstGeom prst="rect">
            <a:avLst/>
          </a:prstGeom>
          <a:noFill/>
        </p:spPr>
        <p:txBody>
          <a:bodyPr wrap="square" rtlCol="0">
            <a:spAutoFit/>
          </a:bodyPr>
          <a:lstStyle/>
          <a:p>
            <a:r>
              <a:rPr lang="en-US" dirty="0">
                <a:solidFill>
                  <a:schemeClr val="accent6">
                    <a:lumMod val="75000"/>
                  </a:schemeClr>
                </a:solidFill>
              </a:rPr>
              <a:t>Boolean expressions can be combined with the two Boolean operators: ‘</a:t>
            </a:r>
            <a:r>
              <a:rPr lang="en-US" b="1" dirty="0">
                <a:solidFill>
                  <a:schemeClr val="accent6">
                    <a:lumMod val="75000"/>
                  </a:schemeClr>
                </a:solidFill>
              </a:rPr>
              <a:t>and</a:t>
            </a:r>
            <a:r>
              <a:rPr lang="en-US" dirty="0">
                <a:solidFill>
                  <a:schemeClr val="accent6">
                    <a:lumMod val="75000"/>
                  </a:schemeClr>
                </a:solidFill>
              </a:rPr>
              <a:t>’, ‘</a:t>
            </a:r>
            <a:r>
              <a:rPr lang="en-US" b="1" dirty="0">
                <a:solidFill>
                  <a:schemeClr val="accent6">
                    <a:lumMod val="75000"/>
                  </a:schemeClr>
                </a:solidFill>
              </a:rPr>
              <a:t>or</a:t>
            </a:r>
            <a:r>
              <a:rPr lang="en-US" dirty="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When combined correctly in this way, the resulting expression is also a Boolean expression: that is, it will resolve down to True or False.</a:t>
            </a:r>
            <a:endParaRPr lang="en-US"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1246A20B-3FB8-4BB4-A8A2-AF98967DDC86}"/>
              </a:ext>
            </a:extLst>
          </p:cNvPr>
          <p:cNvPicPr>
            <a:picLocks noChangeAspect="1"/>
          </p:cNvPicPr>
          <p:nvPr/>
        </p:nvPicPr>
        <p:blipFill>
          <a:blip r:embed="rId3"/>
          <a:stretch>
            <a:fillRect/>
          </a:stretch>
        </p:blipFill>
        <p:spPr>
          <a:xfrm>
            <a:off x="685800" y="2901535"/>
            <a:ext cx="990600" cy="1295400"/>
          </a:xfrm>
          <a:prstGeom prst="rect">
            <a:avLst/>
          </a:prstGeom>
        </p:spPr>
      </p:pic>
      <p:pic>
        <p:nvPicPr>
          <p:cNvPr id="3" name="Picture 2">
            <a:extLst>
              <a:ext uri="{FF2B5EF4-FFF2-40B4-BE49-F238E27FC236}">
                <a16:creationId xmlns:a16="http://schemas.microsoft.com/office/drawing/2014/main" id="{07BF9E2F-4AC3-4C04-866E-02F8D50E264A}"/>
              </a:ext>
            </a:extLst>
          </p:cNvPr>
          <p:cNvPicPr>
            <a:picLocks noChangeAspect="1"/>
          </p:cNvPicPr>
          <p:nvPr/>
        </p:nvPicPr>
        <p:blipFill>
          <a:blip r:embed="rId4"/>
          <a:stretch>
            <a:fillRect/>
          </a:stretch>
        </p:blipFill>
        <p:spPr>
          <a:xfrm>
            <a:off x="699655" y="4591448"/>
            <a:ext cx="1524000" cy="590550"/>
          </a:xfrm>
          <a:prstGeom prst="rect">
            <a:avLst/>
          </a:prstGeom>
        </p:spPr>
      </p:pic>
      <p:pic>
        <p:nvPicPr>
          <p:cNvPr id="4" name="Picture 3">
            <a:extLst>
              <a:ext uri="{FF2B5EF4-FFF2-40B4-BE49-F238E27FC236}">
                <a16:creationId xmlns:a16="http://schemas.microsoft.com/office/drawing/2014/main" id="{218065EE-27E7-45AF-AB15-850B273ACB6E}"/>
              </a:ext>
            </a:extLst>
          </p:cNvPr>
          <p:cNvPicPr>
            <a:picLocks noChangeAspect="1"/>
          </p:cNvPicPr>
          <p:nvPr/>
        </p:nvPicPr>
        <p:blipFill>
          <a:blip r:embed="rId5"/>
          <a:stretch>
            <a:fillRect/>
          </a:stretch>
        </p:blipFill>
        <p:spPr>
          <a:xfrm>
            <a:off x="685800" y="5743575"/>
            <a:ext cx="1438275" cy="581025"/>
          </a:xfrm>
          <a:prstGeom prst="rect">
            <a:avLst/>
          </a:prstGeom>
        </p:spPr>
      </p:pic>
      <p:sp>
        <p:nvSpPr>
          <p:cNvPr id="21" name="TextBox 20">
            <a:extLst>
              <a:ext uri="{FF2B5EF4-FFF2-40B4-BE49-F238E27FC236}">
                <a16:creationId xmlns:a16="http://schemas.microsoft.com/office/drawing/2014/main" id="{266AF24F-7134-4CAF-8D20-52AB3D845130}"/>
              </a:ext>
            </a:extLst>
          </p:cNvPr>
          <p:cNvSpPr txBox="1"/>
          <p:nvPr/>
        </p:nvSpPr>
        <p:spPr>
          <a:xfrm>
            <a:off x="280555" y="5317399"/>
            <a:ext cx="2362200" cy="338554"/>
          </a:xfrm>
          <a:prstGeom prst="rect">
            <a:avLst/>
          </a:prstGeom>
          <a:noFill/>
        </p:spPr>
        <p:txBody>
          <a:bodyPr wrap="square" rtlCol="0">
            <a:spAutoFit/>
          </a:bodyPr>
          <a:lstStyle/>
          <a:p>
            <a:r>
              <a:rPr lang="en-US" sz="1600" dirty="0"/>
              <a:t>or equivalently…</a:t>
            </a:r>
            <a:endParaRPr lang="en-US" sz="1200" dirty="0">
              <a:solidFill>
                <a:schemeClr val="accent6">
                  <a:lumMod val="75000"/>
                </a:schemeClr>
              </a:solidFill>
            </a:endParaRPr>
          </a:p>
        </p:txBody>
      </p:sp>
    </p:spTree>
    <p:extLst>
      <p:ext uri="{BB962C8B-B14F-4D97-AF65-F5344CB8AC3E}">
        <p14:creationId xmlns:p14="http://schemas.microsoft.com/office/powerpoint/2010/main" val="30140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5000"/>
                                  </p:iterate>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6525"/>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3"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par>
                          <p:cTn id="44" fill="hold">
                            <p:stCondLst>
                              <p:cond delay="1500"/>
                            </p:stCondLst>
                            <p:childTnLst>
                              <p:par>
                                <p:cTn id="45" presetID="10"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par>
                          <p:cTn id="48" fill="hold">
                            <p:stCondLst>
                              <p:cond delay="2000"/>
                            </p:stCondLst>
                            <p:childTnLst>
                              <p:par>
                                <p:cTn id="49" presetID="10" presetClass="entr" presetSubtype="0" fill="hold" grpId="16"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4" grpId="0"/>
      <p:bldP spid="24" grpId="1"/>
      <p:bldP spid="24" grpId="2"/>
      <p:bldP spid="24" grpId="3"/>
      <p:bldP spid="24" grpId="16"/>
      <p:bldP spid="25" grpId="0"/>
      <p:bldP spid="45"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2"/>
          <a:stretch>
            <a:fillRect/>
          </a:stretch>
        </p:blipFill>
        <p:spPr>
          <a:xfrm>
            <a:off x="7283420" y="69600"/>
            <a:ext cx="1534925" cy="540000"/>
          </a:xfrm>
          <a:prstGeom prst="rect">
            <a:avLst/>
          </a:prstGeom>
        </p:spPr>
      </p:pic>
      <p:sp>
        <p:nvSpPr>
          <p:cNvPr id="14" name="TextBox 13">
            <a:extLst>
              <a:ext uri="{FF2B5EF4-FFF2-40B4-BE49-F238E27FC236}">
                <a16:creationId xmlns:a16="http://schemas.microsoft.com/office/drawing/2014/main" id="{2144EF7E-B349-44E7-AA8C-A4133B316784}"/>
              </a:ext>
            </a:extLst>
          </p:cNvPr>
          <p:cNvSpPr txBox="1"/>
          <p:nvPr/>
        </p:nvSpPr>
        <p:spPr>
          <a:xfrm>
            <a:off x="228600" y="253651"/>
            <a:ext cx="6858000" cy="369332"/>
          </a:xfrm>
          <a:prstGeom prst="rect">
            <a:avLst/>
          </a:prstGeom>
          <a:noFill/>
        </p:spPr>
        <p:txBody>
          <a:bodyPr wrap="square" rtlCol="0">
            <a:spAutoFit/>
          </a:bodyPr>
          <a:lstStyle/>
          <a:p>
            <a:r>
              <a:rPr lang="en-US" b="1" u="sng" dirty="0"/>
              <a:t>Common mistake: Incorrect formulation of Boolean expressions</a:t>
            </a:r>
          </a:p>
        </p:txBody>
      </p:sp>
      <p:sp>
        <p:nvSpPr>
          <p:cNvPr id="13" name="TextBox 12">
            <a:extLst>
              <a:ext uri="{FF2B5EF4-FFF2-40B4-BE49-F238E27FC236}">
                <a16:creationId xmlns:a16="http://schemas.microsoft.com/office/drawing/2014/main" id="{FF06060F-99AE-47E3-B7D1-42ADAFD672BD}"/>
              </a:ext>
            </a:extLst>
          </p:cNvPr>
          <p:cNvSpPr txBox="1"/>
          <p:nvPr/>
        </p:nvSpPr>
        <p:spPr>
          <a:xfrm>
            <a:off x="304800" y="822696"/>
            <a:ext cx="7803442" cy="369332"/>
          </a:xfrm>
          <a:prstGeom prst="rect">
            <a:avLst/>
          </a:prstGeom>
          <a:noFill/>
        </p:spPr>
        <p:txBody>
          <a:bodyPr wrap="square" rtlCol="0">
            <a:spAutoFit/>
          </a:bodyPr>
          <a:lstStyle/>
          <a:p>
            <a:r>
              <a:rPr lang="en-US" dirty="0">
                <a:solidFill>
                  <a:schemeClr val="accent6">
                    <a:lumMod val="75000"/>
                  </a:schemeClr>
                </a:solidFill>
              </a:rPr>
              <a:t>Now, lets look at what </a:t>
            </a:r>
            <a:r>
              <a:rPr lang="en-US" b="1" dirty="0">
                <a:solidFill>
                  <a:schemeClr val="accent6">
                    <a:lumMod val="75000"/>
                  </a:schemeClr>
                </a:solidFill>
              </a:rPr>
              <a:t>doesn’t</a:t>
            </a:r>
            <a:r>
              <a:rPr lang="en-US" dirty="0">
                <a:solidFill>
                  <a:schemeClr val="accent6">
                    <a:lumMod val="75000"/>
                  </a:schemeClr>
                </a:solidFill>
              </a:rPr>
              <a:t> work:</a:t>
            </a:r>
          </a:p>
        </p:txBody>
      </p:sp>
      <p:pic>
        <p:nvPicPr>
          <p:cNvPr id="4" name="Picture 3">
            <a:extLst>
              <a:ext uri="{FF2B5EF4-FFF2-40B4-BE49-F238E27FC236}">
                <a16:creationId xmlns:a16="http://schemas.microsoft.com/office/drawing/2014/main" id="{D78905AD-9EB8-4E16-A54F-92A0DCD0770D}"/>
              </a:ext>
            </a:extLst>
          </p:cNvPr>
          <p:cNvPicPr>
            <a:picLocks noChangeAspect="1"/>
          </p:cNvPicPr>
          <p:nvPr/>
        </p:nvPicPr>
        <p:blipFill>
          <a:blip r:embed="rId3"/>
          <a:stretch>
            <a:fillRect/>
          </a:stretch>
        </p:blipFill>
        <p:spPr>
          <a:xfrm>
            <a:off x="533400" y="1747588"/>
            <a:ext cx="1657350" cy="952500"/>
          </a:xfrm>
          <a:prstGeom prst="rect">
            <a:avLst/>
          </a:prstGeom>
        </p:spPr>
      </p:pic>
      <p:sp>
        <p:nvSpPr>
          <p:cNvPr id="16" name="TextBox 15">
            <a:extLst>
              <a:ext uri="{FF2B5EF4-FFF2-40B4-BE49-F238E27FC236}">
                <a16:creationId xmlns:a16="http://schemas.microsoft.com/office/drawing/2014/main" id="{F7BAF273-1AAD-41D3-A1B5-2BCD62A2CA9C}"/>
              </a:ext>
            </a:extLst>
          </p:cNvPr>
          <p:cNvSpPr txBox="1"/>
          <p:nvPr/>
        </p:nvSpPr>
        <p:spPr>
          <a:xfrm>
            <a:off x="2494901" y="1399462"/>
            <a:ext cx="5613341" cy="2031325"/>
          </a:xfrm>
          <a:prstGeom prst="rect">
            <a:avLst/>
          </a:prstGeom>
          <a:noFill/>
        </p:spPr>
        <p:txBody>
          <a:bodyPr wrap="square" rtlCol="0">
            <a:spAutoFit/>
          </a:bodyPr>
          <a:lstStyle/>
          <a:p>
            <a:r>
              <a:rPr lang="en-US" dirty="0">
                <a:solidFill>
                  <a:schemeClr val="accent6">
                    <a:lumMod val="75000"/>
                  </a:schemeClr>
                </a:solidFill>
              </a:rPr>
              <a:t>On either side of a Boolean Operator (</a:t>
            </a:r>
            <a:r>
              <a:rPr lang="en-US" b="1" dirty="0">
                <a:solidFill>
                  <a:schemeClr val="accent6">
                    <a:lumMod val="75000"/>
                  </a:schemeClr>
                </a:solidFill>
              </a:rPr>
              <a:t>and</a:t>
            </a:r>
            <a:r>
              <a:rPr lang="en-US" dirty="0">
                <a:solidFill>
                  <a:schemeClr val="accent6">
                    <a:lumMod val="75000"/>
                  </a:schemeClr>
                </a:solidFill>
              </a:rPr>
              <a:t>, </a:t>
            </a:r>
            <a:r>
              <a:rPr lang="en-US" b="1" dirty="0">
                <a:solidFill>
                  <a:schemeClr val="accent6">
                    <a:lumMod val="75000"/>
                  </a:schemeClr>
                </a:solidFill>
              </a:rPr>
              <a:t>or</a:t>
            </a:r>
            <a:r>
              <a:rPr lang="en-US" dirty="0">
                <a:solidFill>
                  <a:schemeClr val="accent6">
                    <a:lumMod val="75000"/>
                  </a:schemeClr>
                </a:solidFill>
              </a:rPr>
              <a:t>) there should only be Boolean Expressions (something which resolves down to True or False)</a:t>
            </a:r>
          </a:p>
          <a:p>
            <a:endParaRPr lang="en-US" dirty="0">
              <a:solidFill>
                <a:schemeClr val="accent6">
                  <a:lumMod val="75000"/>
                </a:schemeClr>
              </a:solidFill>
            </a:endParaRPr>
          </a:p>
          <a:p>
            <a:r>
              <a:rPr lang="en-US" dirty="0">
                <a:solidFill>
                  <a:schemeClr val="accent6">
                    <a:lumMod val="75000"/>
                  </a:schemeClr>
                </a:solidFill>
              </a:rPr>
              <a:t>If anything but a Boolean Expression is used in conjunction with a Boolean Operator, the result could be undesirable, as in each of the cases shown to the left. </a:t>
            </a:r>
          </a:p>
        </p:txBody>
      </p:sp>
      <p:sp>
        <p:nvSpPr>
          <p:cNvPr id="17" name="TextBox 16">
            <a:extLst>
              <a:ext uri="{FF2B5EF4-FFF2-40B4-BE49-F238E27FC236}">
                <a16:creationId xmlns:a16="http://schemas.microsoft.com/office/drawing/2014/main" id="{7E807DFF-6080-40B1-8F56-A7B95838F0B2}"/>
              </a:ext>
            </a:extLst>
          </p:cNvPr>
          <p:cNvSpPr txBox="1"/>
          <p:nvPr/>
        </p:nvSpPr>
        <p:spPr>
          <a:xfrm>
            <a:off x="2457956" y="3638221"/>
            <a:ext cx="5613341" cy="923330"/>
          </a:xfrm>
          <a:prstGeom prst="rect">
            <a:avLst/>
          </a:prstGeom>
          <a:noFill/>
        </p:spPr>
        <p:txBody>
          <a:bodyPr wrap="square" rtlCol="0">
            <a:spAutoFit/>
          </a:bodyPr>
          <a:lstStyle/>
          <a:p>
            <a:r>
              <a:rPr lang="en-US" dirty="0">
                <a:solidFill>
                  <a:schemeClr val="accent6">
                    <a:lumMod val="75000"/>
                  </a:schemeClr>
                </a:solidFill>
              </a:rPr>
              <a:t>Here’s an example of an if statement constructed the wrong way. (This is a common mistake with novice programmers)</a:t>
            </a:r>
          </a:p>
        </p:txBody>
      </p:sp>
      <p:pic>
        <p:nvPicPr>
          <p:cNvPr id="6" name="Picture 5">
            <a:extLst>
              <a:ext uri="{FF2B5EF4-FFF2-40B4-BE49-F238E27FC236}">
                <a16:creationId xmlns:a16="http://schemas.microsoft.com/office/drawing/2014/main" id="{9942192A-CB47-4694-9883-68BF6CA92A13}"/>
              </a:ext>
            </a:extLst>
          </p:cNvPr>
          <p:cNvPicPr>
            <a:picLocks noChangeAspect="1"/>
          </p:cNvPicPr>
          <p:nvPr/>
        </p:nvPicPr>
        <p:blipFill>
          <a:blip r:embed="rId4"/>
          <a:stretch>
            <a:fillRect/>
          </a:stretch>
        </p:blipFill>
        <p:spPr>
          <a:xfrm>
            <a:off x="377393" y="3756514"/>
            <a:ext cx="1895475" cy="638175"/>
          </a:xfrm>
          <a:prstGeom prst="rect">
            <a:avLst/>
          </a:prstGeom>
        </p:spPr>
      </p:pic>
      <p:sp>
        <p:nvSpPr>
          <p:cNvPr id="20" name="TextBox 19">
            <a:extLst>
              <a:ext uri="{FF2B5EF4-FFF2-40B4-BE49-F238E27FC236}">
                <a16:creationId xmlns:a16="http://schemas.microsoft.com/office/drawing/2014/main" id="{298EAFFD-F3C8-4685-97CC-2EB627052087}"/>
              </a:ext>
            </a:extLst>
          </p:cNvPr>
          <p:cNvSpPr txBox="1"/>
          <p:nvPr/>
        </p:nvSpPr>
        <p:spPr>
          <a:xfrm>
            <a:off x="1073541" y="4768985"/>
            <a:ext cx="1895475" cy="338554"/>
          </a:xfrm>
          <a:prstGeom prst="rect">
            <a:avLst/>
          </a:prstGeom>
          <a:noFill/>
        </p:spPr>
        <p:txBody>
          <a:bodyPr wrap="square" rtlCol="0">
            <a:spAutoFit/>
          </a:bodyPr>
          <a:lstStyle/>
          <a:p>
            <a:r>
              <a:rPr lang="en-US" sz="1600" dirty="0"/>
              <a:t>Boolean expression</a:t>
            </a:r>
            <a:endParaRPr lang="en-US" sz="1200" dirty="0">
              <a:solidFill>
                <a:schemeClr val="accent6">
                  <a:lumMod val="75000"/>
                </a:schemeClr>
              </a:solidFill>
            </a:endParaRPr>
          </a:p>
        </p:txBody>
      </p:sp>
      <p:pic>
        <p:nvPicPr>
          <p:cNvPr id="21" name="Picture 20">
            <a:extLst>
              <a:ext uri="{FF2B5EF4-FFF2-40B4-BE49-F238E27FC236}">
                <a16:creationId xmlns:a16="http://schemas.microsoft.com/office/drawing/2014/main" id="{A22EAC98-3EC1-4422-AF5C-BB4D149B1EB7}"/>
              </a:ext>
            </a:extLst>
          </p:cNvPr>
          <p:cNvPicPr>
            <a:picLocks noChangeAspect="1"/>
          </p:cNvPicPr>
          <p:nvPr/>
        </p:nvPicPr>
        <p:blipFill rotWithShape="1">
          <a:blip r:embed="rId4"/>
          <a:srcRect l="11694" t="46254" r="61992" b="30589"/>
          <a:stretch/>
        </p:blipFill>
        <p:spPr>
          <a:xfrm>
            <a:off x="1380651" y="5174557"/>
            <a:ext cx="1199500" cy="355407"/>
          </a:xfrm>
          <a:prstGeom prst="rect">
            <a:avLst/>
          </a:prstGeom>
        </p:spPr>
      </p:pic>
      <p:pic>
        <p:nvPicPr>
          <p:cNvPr id="23" name="Picture 22">
            <a:extLst>
              <a:ext uri="{FF2B5EF4-FFF2-40B4-BE49-F238E27FC236}">
                <a16:creationId xmlns:a16="http://schemas.microsoft.com/office/drawing/2014/main" id="{E0CA5D9A-83D3-4B91-BE51-8F1C80D29B35}"/>
              </a:ext>
            </a:extLst>
          </p:cNvPr>
          <p:cNvPicPr>
            <a:picLocks noChangeAspect="1"/>
          </p:cNvPicPr>
          <p:nvPr/>
        </p:nvPicPr>
        <p:blipFill rotWithShape="1">
          <a:blip r:embed="rId4"/>
          <a:srcRect l="38719" t="47352" r="49579" b="32041"/>
          <a:stretch/>
        </p:blipFill>
        <p:spPr>
          <a:xfrm>
            <a:off x="3886526" y="5174557"/>
            <a:ext cx="533400" cy="316268"/>
          </a:xfrm>
          <a:prstGeom prst="rect">
            <a:avLst/>
          </a:prstGeom>
        </p:spPr>
      </p:pic>
      <p:sp>
        <p:nvSpPr>
          <p:cNvPr id="26" name="TextBox 25">
            <a:extLst>
              <a:ext uri="{FF2B5EF4-FFF2-40B4-BE49-F238E27FC236}">
                <a16:creationId xmlns:a16="http://schemas.microsoft.com/office/drawing/2014/main" id="{9FC7C750-A734-4D88-8041-E3B37E22CC87}"/>
              </a:ext>
            </a:extLst>
          </p:cNvPr>
          <p:cNvSpPr txBox="1"/>
          <p:nvPr/>
        </p:nvSpPr>
        <p:spPr>
          <a:xfrm>
            <a:off x="3352800" y="4768985"/>
            <a:ext cx="1895475" cy="338554"/>
          </a:xfrm>
          <a:prstGeom prst="rect">
            <a:avLst/>
          </a:prstGeom>
          <a:noFill/>
        </p:spPr>
        <p:txBody>
          <a:bodyPr wrap="square" rtlCol="0">
            <a:spAutoFit/>
          </a:bodyPr>
          <a:lstStyle/>
          <a:p>
            <a:r>
              <a:rPr lang="en-US" sz="1600" dirty="0"/>
              <a:t>Boolean operator</a:t>
            </a:r>
            <a:endParaRPr lang="en-US" sz="1200" dirty="0">
              <a:solidFill>
                <a:schemeClr val="accent6">
                  <a:lumMod val="75000"/>
                </a:schemeClr>
              </a:solidFill>
            </a:endParaRPr>
          </a:p>
        </p:txBody>
      </p:sp>
      <p:pic>
        <p:nvPicPr>
          <p:cNvPr id="27" name="Picture 26">
            <a:extLst>
              <a:ext uri="{FF2B5EF4-FFF2-40B4-BE49-F238E27FC236}">
                <a16:creationId xmlns:a16="http://schemas.microsoft.com/office/drawing/2014/main" id="{AECFF27C-B024-4D5C-B65F-CCAF5CD11D47}"/>
              </a:ext>
            </a:extLst>
          </p:cNvPr>
          <p:cNvPicPr>
            <a:picLocks noChangeAspect="1"/>
          </p:cNvPicPr>
          <p:nvPr/>
        </p:nvPicPr>
        <p:blipFill rotWithShape="1">
          <a:blip r:embed="rId4"/>
          <a:srcRect l="51282" t="47392" r="42841" b="32748"/>
          <a:stretch/>
        </p:blipFill>
        <p:spPr>
          <a:xfrm>
            <a:off x="6003452" y="5195261"/>
            <a:ext cx="267853" cy="304800"/>
          </a:xfrm>
          <a:prstGeom prst="rect">
            <a:avLst/>
          </a:prstGeom>
        </p:spPr>
      </p:pic>
      <p:sp>
        <p:nvSpPr>
          <p:cNvPr id="28" name="TextBox 27">
            <a:extLst>
              <a:ext uri="{FF2B5EF4-FFF2-40B4-BE49-F238E27FC236}">
                <a16:creationId xmlns:a16="http://schemas.microsoft.com/office/drawing/2014/main" id="{FF604896-905B-406D-9F47-E3C52C75E02F}"/>
              </a:ext>
            </a:extLst>
          </p:cNvPr>
          <p:cNvSpPr txBox="1"/>
          <p:nvPr/>
        </p:nvSpPr>
        <p:spPr>
          <a:xfrm>
            <a:off x="5791200" y="4761610"/>
            <a:ext cx="1895475" cy="338554"/>
          </a:xfrm>
          <a:prstGeom prst="rect">
            <a:avLst/>
          </a:prstGeom>
          <a:noFill/>
        </p:spPr>
        <p:txBody>
          <a:bodyPr wrap="square" rtlCol="0">
            <a:spAutoFit/>
          </a:bodyPr>
          <a:lstStyle/>
          <a:p>
            <a:r>
              <a:rPr lang="en-US" sz="1600" dirty="0"/>
              <a:t>Integer</a:t>
            </a:r>
            <a:endParaRPr lang="en-US" sz="1200" dirty="0">
              <a:solidFill>
                <a:schemeClr val="accent6">
                  <a:lumMod val="75000"/>
                </a:schemeClr>
              </a:solidFill>
            </a:endParaRPr>
          </a:p>
        </p:txBody>
      </p:sp>
      <p:sp>
        <p:nvSpPr>
          <p:cNvPr id="29" name="TextBox 28">
            <a:extLst>
              <a:ext uri="{FF2B5EF4-FFF2-40B4-BE49-F238E27FC236}">
                <a16:creationId xmlns:a16="http://schemas.microsoft.com/office/drawing/2014/main" id="{1E3FAD20-1106-4804-A1CC-50FF4FDF62EA}"/>
              </a:ext>
            </a:extLst>
          </p:cNvPr>
          <p:cNvSpPr txBox="1"/>
          <p:nvPr/>
        </p:nvSpPr>
        <p:spPr>
          <a:xfrm>
            <a:off x="533400" y="5681019"/>
            <a:ext cx="5613341" cy="923330"/>
          </a:xfrm>
          <a:prstGeom prst="rect">
            <a:avLst/>
          </a:prstGeom>
          <a:noFill/>
        </p:spPr>
        <p:txBody>
          <a:bodyPr wrap="square" rtlCol="0">
            <a:spAutoFit/>
          </a:bodyPr>
          <a:lstStyle/>
          <a:p>
            <a:r>
              <a:rPr lang="en-US" b="1" dirty="0">
                <a:solidFill>
                  <a:schemeClr val="accent6">
                    <a:lumMod val="75000"/>
                  </a:schemeClr>
                </a:solidFill>
              </a:rPr>
              <a:t>Putting something other than a Boolean expression on either side of a Boolean operator is like trying to evaluate the expression </a:t>
            </a:r>
            <a:r>
              <a:rPr lang="en-US" sz="1400" dirty="0">
                <a:latin typeface="Courier New" panose="02070309020205020404" pitchFamily="49" charset="0"/>
                <a:cs typeface="Courier New" panose="02070309020205020404" pitchFamily="49" charset="0"/>
              </a:rPr>
              <a:t>1 + 🍕 </a:t>
            </a:r>
            <a:r>
              <a:rPr lang="en-US" b="1" dirty="0">
                <a:solidFill>
                  <a:schemeClr val="accent6">
                    <a:lumMod val="75000"/>
                  </a:schemeClr>
                </a:solidFill>
              </a:rPr>
              <a:t>. It makes no sense. </a:t>
            </a:r>
          </a:p>
        </p:txBody>
      </p:sp>
      <p:sp>
        <p:nvSpPr>
          <p:cNvPr id="30" name="TextBox 29">
            <a:extLst>
              <a:ext uri="{FF2B5EF4-FFF2-40B4-BE49-F238E27FC236}">
                <a16:creationId xmlns:a16="http://schemas.microsoft.com/office/drawing/2014/main" id="{CAD4CB33-7EFF-4F6B-883F-F6E06FFB72D8}"/>
              </a:ext>
            </a:extLst>
          </p:cNvPr>
          <p:cNvSpPr txBox="1"/>
          <p:nvPr/>
        </p:nvSpPr>
        <p:spPr>
          <a:xfrm>
            <a:off x="7160504" y="4562582"/>
            <a:ext cx="1895475" cy="830997"/>
          </a:xfrm>
          <a:prstGeom prst="rect">
            <a:avLst/>
          </a:prstGeom>
          <a:noFill/>
        </p:spPr>
        <p:txBody>
          <a:bodyPr wrap="square" rtlCol="0">
            <a:spAutoFit/>
          </a:bodyPr>
          <a:lstStyle/>
          <a:p>
            <a:r>
              <a:rPr lang="en-US" sz="1600" dirty="0">
                <a:solidFill>
                  <a:schemeClr val="accent6">
                    <a:lumMod val="75000"/>
                  </a:schemeClr>
                </a:solidFill>
              </a:rPr>
              <a:t>This needs to be a Boolean expression too!!</a:t>
            </a:r>
            <a:endParaRPr lang="en-US" sz="1600" dirty="0"/>
          </a:p>
        </p:txBody>
      </p:sp>
      <p:cxnSp>
        <p:nvCxnSpPr>
          <p:cNvPr id="8" name="Straight Arrow Connector 7">
            <a:extLst>
              <a:ext uri="{FF2B5EF4-FFF2-40B4-BE49-F238E27FC236}">
                <a16:creationId xmlns:a16="http://schemas.microsoft.com/office/drawing/2014/main" id="{4689DC44-EE02-4F40-802B-4072853D5A01}"/>
              </a:ext>
            </a:extLst>
          </p:cNvPr>
          <p:cNvCxnSpPr/>
          <p:nvPr/>
        </p:nvCxnSpPr>
        <p:spPr>
          <a:xfrm flipH="1">
            <a:off x="6477000" y="5027577"/>
            <a:ext cx="609600" cy="16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7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5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225"/>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3"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1000"/>
                            </p:stCondLst>
                            <p:childTnLst>
                              <p:par>
                                <p:cTn id="41" presetID="10" presetClass="entr" presetSubtype="0" fill="hold" grpId="11"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2" nodeType="clickEffect">
                                  <p:stCondLst>
                                    <p:cond delay="0"/>
                                  </p:stCondLst>
                                  <p:childTnLst>
                                    <p:set>
                                      <p:cBhvr>
                                        <p:cTn id="47" dur="1" fill="hold">
                                          <p:stCondLst>
                                            <p:cond delay="0"/>
                                          </p:stCondLst>
                                        </p:cTn>
                                        <p:tgtEl>
                                          <p:spTgt spid="24"/>
                                        </p:tgtEl>
                                        <p:attrNameLst>
                                          <p:attrName>style.visibility</p:attrName>
                                        </p:attrNameLst>
                                      </p:cBhvr>
                                      <p:to>
                                        <p:strVal val="hidden"/>
                                      </p:to>
                                    </p:set>
                                  </p:childTnLst>
                                </p:cTn>
                              </p:par>
                            </p:childTnLst>
                          </p:cTn>
                        </p:par>
                        <p:par>
                          <p:cTn id="48" fill="hold">
                            <p:stCondLst>
                              <p:cond delay="0"/>
                            </p:stCondLst>
                            <p:childTnLst>
                              <p:par>
                                <p:cTn id="49" presetID="10" presetClass="entr" presetSubtype="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10"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par>
                          <p:cTn id="76" fill="hold">
                            <p:stCondLst>
                              <p:cond delay="3500"/>
                            </p:stCondLst>
                            <p:childTnLst>
                              <p:par>
                                <p:cTn id="77" presetID="22" presetClass="entr" presetSubtype="2" fill="hold" nodeType="after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right)">
                                      <p:cBhvr>
                                        <p:cTn id="79" dur="500"/>
                                        <p:tgtEl>
                                          <p:spTgt spid="8"/>
                                        </p:tgtEl>
                                      </p:cBhvr>
                                    </p:animEffect>
                                  </p:childTnLst>
                                </p:cTn>
                              </p:par>
                            </p:childTnLst>
                          </p:cTn>
                        </p:par>
                        <p:par>
                          <p:cTn id="80" fill="hold">
                            <p:stCondLst>
                              <p:cond delay="4000"/>
                            </p:stCondLst>
                            <p:childTnLst>
                              <p:par>
                                <p:cTn id="81" presetID="10" presetClass="entr" presetSubtype="0" fill="hold" grpId="4"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5" nodeType="click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00"/>
                            </p:stCondLst>
                            <p:childTnLst>
                              <p:par>
                                <p:cTn id="93" presetID="10" presetClass="entr" presetSubtype="0" fill="hold" grpId="9"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4" grpId="3"/>
      <p:bldP spid="24" grpId="4"/>
      <p:bldP spid="24" grpId="5"/>
      <p:bldP spid="24" grpId="9"/>
      <p:bldP spid="24" grpId="11"/>
      <p:bldP spid="24" grpId="12"/>
      <p:bldP spid="13" grpId="0"/>
      <p:bldP spid="16" grpId="0"/>
      <p:bldP spid="17" grpId="0"/>
      <p:bldP spid="20" grpId="0"/>
      <p:bldP spid="26" grpId="0"/>
      <p:bldP spid="28"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2"/>
          <a:stretch>
            <a:fillRect/>
          </a:stretch>
        </p:blipFill>
        <p:spPr>
          <a:xfrm>
            <a:off x="7283420" y="69600"/>
            <a:ext cx="1534925" cy="540000"/>
          </a:xfrm>
          <a:prstGeom prst="rect">
            <a:avLst/>
          </a:prstGeom>
        </p:spPr>
      </p:pic>
      <p:sp>
        <p:nvSpPr>
          <p:cNvPr id="14" name="TextBox 13">
            <a:extLst>
              <a:ext uri="{FF2B5EF4-FFF2-40B4-BE49-F238E27FC236}">
                <a16:creationId xmlns:a16="http://schemas.microsoft.com/office/drawing/2014/main" id="{2144EF7E-B349-44E7-AA8C-A4133B316784}"/>
              </a:ext>
            </a:extLst>
          </p:cNvPr>
          <p:cNvSpPr txBox="1"/>
          <p:nvPr/>
        </p:nvSpPr>
        <p:spPr>
          <a:xfrm>
            <a:off x="228600" y="253651"/>
            <a:ext cx="6858000" cy="369332"/>
          </a:xfrm>
          <a:prstGeom prst="rect">
            <a:avLst/>
          </a:prstGeom>
          <a:noFill/>
        </p:spPr>
        <p:txBody>
          <a:bodyPr wrap="square" rtlCol="0">
            <a:spAutoFit/>
          </a:bodyPr>
          <a:lstStyle/>
          <a:p>
            <a:r>
              <a:rPr lang="en-US" b="1" u="sng" dirty="0"/>
              <a:t>Common mistake: Incorrect formulation of Boolean expressions</a:t>
            </a:r>
          </a:p>
        </p:txBody>
      </p:sp>
      <p:sp>
        <p:nvSpPr>
          <p:cNvPr id="13" name="TextBox 12">
            <a:extLst>
              <a:ext uri="{FF2B5EF4-FFF2-40B4-BE49-F238E27FC236}">
                <a16:creationId xmlns:a16="http://schemas.microsoft.com/office/drawing/2014/main" id="{FF06060F-99AE-47E3-B7D1-42ADAFD672BD}"/>
              </a:ext>
            </a:extLst>
          </p:cNvPr>
          <p:cNvSpPr txBox="1"/>
          <p:nvPr/>
        </p:nvSpPr>
        <p:spPr>
          <a:xfrm>
            <a:off x="304800" y="822696"/>
            <a:ext cx="7803442" cy="923330"/>
          </a:xfrm>
          <a:prstGeom prst="rect">
            <a:avLst/>
          </a:prstGeom>
          <a:noFill/>
        </p:spPr>
        <p:txBody>
          <a:bodyPr wrap="square" rtlCol="0">
            <a:spAutoFit/>
          </a:bodyPr>
          <a:lstStyle/>
          <a:p>
            <a:r>
              <a:rPr lang="en-US" dirty="0">
                <a:solidFill>
                  <a:schemeClr val="accent6">
                    <a:lumMod val="75000"/>
                  </a:schemeClr>
                </a:solidFill>
              </a:rPr>
              <a:t>This is a serious issue, however. The previous if statement will actually execute without any syntax error or exception being thrown by the interpreter. You can check this for yourself:</a:t>
            </a:r>
          </a:p>
        </p:txBody>
      </p:sp>
      <p:pic>
        <p:nvPicPr>
          <p:cNvPr id="2" name="Picture 1">
            <a:extLst>
              <a:ext uri="{FF2B5EF4-FFF2-40B4-BE49-F238E27FC236}">
                <a16:creationId xmlns:a16="http://schemas.microsoft.com/office/drawing/2014/main" id="{88184852-5E8C-4895-8741-72DDBDF07AF9}"/>
              </a:ext>
            </a:extLst>
          </p:cNvPr>
          <p:cNvPicPr>
            <a:picLocks noChangeAspect="1"/>
          </p:cNvPicPr>
          <p:nvPr/>
        </p:nvPicPr>
        <p:blipFill rotWithShape="1">
          <a:blip r:embed="rId3"/>
          <a:srcRect t="1" b="3386"/>
          <a:stretch/>
        </p:blipFill>
        <p:spPr>
          <a:xfrm>
            <a:off x="533400" y="1941121"/>
            <a:ext cx="2219325" cy="1030679"/>
          </a:xfrm>
          <a:prstGeom prst="rect">
            <a:avLst/>
          </a:prstGeom>
        </p:spPr>
      </p:pic>
      <p:sp>
        <p:nvSpPr>
          <p:cNvPr id="22" name="TextBox 21">
            <a:extLst>
              <a:ext uri="{FF2B5EF4-FFF2-40B4-BE49-F238E27FC236}">
                <a16:creationId xmlns:a16="http://schemas.microsoft.com/office/drawing/2014/main" id="{513020CB-B8CC-4998-B381-2D57422A47E5}"/>
              </a:ext>
            </a:extLst>
          </p:cNvPr>
          <p:cNvSpPr txBox="1"/>
          <p:nvPr/>
        </p:nvSpPr>
        <p:spPr>
          <a:xfrm>
            <a:off x="3352800" y="1988940"/>
            <a:ext cx="4038600" cy="1200329"/>
          </a:xfrm>
          <a:prstGeom prst="rect">
            <a:avLst/>
          </a:prstGeom>
          <a:noFill/>
        </p:spPr>
        <p:txBody>
          <a:bodyPr wrap="square" rtlCol="0">
            <a:spAutoFit/>
          </a:bodyPr>
          <a:lstStyle/>
          <a:p>
            <a:r>
              <a:rPr lang="en-US" dirty="0">
                <a:solidFill>
                  <a:schemeClr val="accent6">
                    <a:lumMod val="75000"/>
                  </a:schemeClr>
                </a:solidFill>
              </a:rPr>
              <a:t>Because it still compiles and executes, this kind of mistake can produce erroneous results, and can be quite difficult to debug. </a:t>
            </a:r>
          </a:p>
        </p:txBody>
      </p:sp>
      <p:pic>
        <p:nvPicPr>
          <p:cNvPr id="3" name="Picture 2">
            <a:extLst>
              <a:ext uri="{FF2B5EF4-FFF2-40B4-BE49-F238E27FC236}">
                <a16:creationId xmlns:a16="http://schemas.microsoft.com/office/drawing/2014/main" id="{EC87092B-35D8-43A9-91BA-441669385B64}"/>
              </a:ext>
            </a:extLst>
          </p:cNvPr>
          <p:cNvPicPr>
            <a:picLocks noChangeAspect="1"/>
          </p:cNvPicPr>
          <p:nvPr/>
        </p:nvPicPr>
        <p:blipFill>
          <a:blip r:embed="rId4"/>
          <a:stretch>
            <a:fillRect/>
          </a:stretch>
        </p:blipFill>
        <p:spPr>
          <a:xfrm>
            <a:off x="533400" y="3352800"/>
            <a:ext cx="2152650" cy="914400"/>
          </a:xfrm>
          <a:prstGeom prst="rect">
            <a:avLst/>
          </a:prstGeom>
        </p:spPr>
      </p:pic>
      <p:sp>
        <p:nvSpPr>
          <p:cNvPr id="25" name="TextBox 24">
            <a:extLst>
              <a:ext uri="{FF2B5EF4-FFF2-40B4-BE49-F238E27FC236}">
                <a16:creationId xmlns:a16="http://schemas.microsoft.com/office/drawing/2014/main" id="{9D6E0612-E763-48AD-A8AF-65FBEDE95E73}"/>
              </a:ext>
            </a:extLst>
          </p:cNvPr>
          <p:cNvSpPr txBox="1"/>
          <p:nvPr/>
        </p:nvSpPr>
        <p:spPr>
          <a:xfrm>
            <a:off x="3352800" y="3325091"/>
            <a:ext cx="4038600" cy="1200329"/>
          </a:xfrm>
          <a:prstGeom prst="rect">
            <a:avLst/>
          </a:prstGeom>
          <a:noFill/>
        </p:spPr>
        <p:txBody>
          <a:bodyPr wrap="square" rtlCol="0">
            <a:spAutoFit/>
          </a:bodyPr>
          <a:lstStyle/>
          <a:p>
            <a:r>
              <a:rPr lang="en-US" dirty="0">
                <a:solidFill>
                  <a:schemeClr val="accent6">
                    <a:lumMod val="75000"/>
                  </a:schemeClr>
                </a:solidFill>
              </a:rPr>
              <a:t>Here is the result of the same code being executed again, but with a correctly formulated Boolean expression on the right </a:t>
            </a:r>
            <a:r>
              <a:rPr lang="en-US">
                <a:solidFill>
                  <a:schemeClr val="accent6">
                    <a:lumMod val="75000"/>
                  </a:schemeClr>
                </a:solidFill>
              </a:rPr>
              <a:t>hand side. </a:t>
            </a:r>
            <a:endParaRPr lang="en-US" dirty="0">
              <a:solidFill>
                <a:schemeClr val="accent6">
                  <a:lumMod val="75000"/>
                </a:schemeClr>
              </a:solidFill>
            </a:endParaRPr>
          </a:p>
        </p:txBody>
      </p:sp>
      <p:sp>
        <p:nvSpPr>
          <p:cNvPr id="31" name="TextBox 30">
            <a:extLst>
              <a:ext uri="{FF2B5EF4-FFF2-40B4-BE49-F238E27FC236}">
                <a16:creationId xmlns:a16="http://schemas.microsoft.com/office/drawing/2014/main" id="{89D4E879-E8F3-49D1-8D57-9C94FE7B6C1A}"/>
              </a:ext>
            </a:extLst>
          </p:cNvPr>
          <p:cNvSpPr txBox="1"/>
          <p:nvPr/>
        </p:nvSpPr>
        <p:spPr>
          <a:xfrm>
            <a:off x="838200" y="4648200"/>
            <a:ext cx="5438775" cy="1477328"/>
          </a:xfrm>
          <a:prstGeom prst="rect">
            <a:avLst/>
          </a:prstGeom>
          <a:noFill/>
        </p:spPr>
        <p:txBody>
          <a:bodyPr wrap="square" rtlCol="0">
            <a:spAutoFit/>
          </a:bodyPr>
          <a:lstStyle/>
          <a:p>
            <a:r>
              <a:rPr lang="en-US" dirty="0">
                <a:solidFill>
                  <a:schemeClr val="accent6">
                    <a:lumMod val="75000"/>
                  </a:schemeClr>
                </a:solidFill>
              </a:rPr>
              <a:t>Moral of the story: </a:t>
            </a:r>
          </a:p>
          <a:p>
            <a:endParaRPr lang="en-US" dirty="0">
              <a:solidFill>
                <a:schemeClr val="accent6">
                  <a:lumMod val="75000"/>
                </a:schemeClr>
              </a:solidFill>
            </a:endParaRPr>
          </a:p>
          <a:p>
            <a:r>
              <a:rPr lang="en-US" dirty="0">
                <a:solidFill>
                  <a:schemeClr val="accent6">
                    <a:lumMod val="75000"/>
                  </a:schemeClr>
                </a:solidFill>
              </a:rPr>
              <a:t>When constructing your if and while statements, make sure that you are using Boolean expressions on either side of your Boolean operators.</a:t>
            </a:r>
          </a:p>
        </p:txBody>
      </p:sp>
    </p:spTree>
    <p:extLst>
      <p:ext uri="{BB962C8B-B14F-4D97-AF65-F5344CB8AC3E}">
        <p14:creationId xmlns:p14="http://schemas.microsoft.com/office/powerpoint/2010/main" val="93417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5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4375"/>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3"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1000"/>
                            </p:stCondLst>
                            <p:childTnLst>
                              <p:par>
                                <p:cTn id="41" presetID="10" presetClass="entr" presetSubtype="0" fill="hold" grpId="7"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8" nodeType="clickEffect">
                                  <p:stCondLst>
                                    <p:cond delay="0"/>
                                  </p:stCondLst>
                                  <p:childTnLst>
                                    <p:set>
                                      <p:cBhvr>
                                        <p:cTn id="47" dur="1" fill="hold">
                                          <p:stCondLst>
                                            <p:cond delay="0"/>
                                          </p:stCondLst>
                                        </p:cTn>
                                        <p:tgtEl>
                                          <p:spTgt spid="24"/>
                                        </p:tgtEl>
                                        <p:attrNameLst>
                                          <p:attrName>style.visibility</p:attrName>
                                        </p:attrNameLst>
                                      </p:cBhvr>
                                      <p:to>
                                        <p:strVal val="hidden"/>
                                      </p:to>
                                    </p:set>
                                  </p:childTnLst>
                                </p:cTn>
                              </p:par>
                            </p:childTnLst>
                          </p:cTn>
                        </p:par>
                        <p:par>
                          <p:cTn id="48" fill="hold">
                            <p:stCondLst>
                              <p:cond delay="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4" grpId="3"/>
      <p:bldP spid="24" grpId="7"/>
      <p:bldP spid="24" grpId="8"/>
      <p:bldP spid="13" grpId="0"/>
      <p:bldP spid="22" grpId="0"/>
      <p:bldP spid="25"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6262</TotalTime>
  <Words>407</Words>
  <Application>Microsoft Office PowerPoint</Application>
  <PresentationFormat>On-screen Show (4:3)</PresentationFormat>
  <Paragraphs>32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Courier New</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Christian Ross</cp:lastModifiedBy>
  <cp:revision>1395</cp:revision>
  <dcterms:created xsi:type="dcterms:W3CDTF">2006-08-16T00:00:00Z</dcterms:created>
  <dcterms:modified xsi:type="dcterms:W3CDTF">2018-02-19T04:39:37Z</dcterms:modified>
</cp:coreProperties>
</file>