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370" r:id="rId2"/>
    <p:sldId id="388" r:id="rId3"/>
    <p:sldId id="414" r:id="rId4"/>
    <p:sldId id="389" r:id="rId5"/>
    <p:sldId id="390" r:id="rId6"/>
    <p:sldId id="393" r:id="rId7"/>
    <p:sldId id="395" r:id="rId8"/>
    <p:sldId id="397" r:id="rId9"/>
    <p:sldId id="396" r:id="rId10"/>
    <p:sldId id="398" r:id="rId11"/>
    <p:sldId id="399" r:id="rId12"/>
    <p:sldId id="400" r:id="rId13"/>
    <p:sldId id="401" r:id="rId14"/>
    <p:sldId id="403" r:id="rId15"/>
    <p:sldId id="404" r:id="rId16"/>
    <p:sldId id="406" r:id="rId17"/>
    <p:sldId id="409" r:id="rId18"/>
    <p:sldId id="410" r:id="rId19"/>
    <p:sldId id="408" r:id="rId20"/>
    <p:sldId id="407" r:id="rId21"/>
    <p:sldId id="411" r:id="rId22"/>
  </p:sldIdLst>
  <p:sldSz cx="9144000" cy="5143500" type="screen16x9"/>
  <p:notesSz cx="6858000" cy="9144000"/>
  <p:custDataLst>
    <p:tags r:id="rId25"/>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97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Liu" initials="LL" lastIdx="1" clrIdx="0">
    <p:extLst>
      <p:ext uri="{19B8F6BF-5375-455C-9EA6-DF929625EA0E}">
        <p15:presenceInfo xmlns:p15="http://schemas.microsoft.com/office/powerpoint/2012/main" userId="S::liul@unisa.edu.au::09b4a868-7ce3-4fa0-87ff-7cacdef88f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FF99"/>
    <a:srgbClr val="00349C"/>
    <a:srgbClr val="133399"/>
    <a:srgbClr val="17509F"/>
    <a:srgbClr val="0251A1"/>
    <a:srgbClr val="172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autoAdjust="0"/>
    <p:restoredTop sz="50000" autoAdjust="0"/>
  </p:normalViewPr>
  <p:slideViewPr>
    <p:cSldViewPr snapToGrid="0">
      <p:cViewPr varScale="1">
        <p:scale>
          <a:sx n="151" d="100"/>
          <a:sy n="151" d="100"/>
        </p:scale>
        <p:origin x="474" y="138"/>
      </p:cViewPr>
      <p:guideLst>
        <p:guide orient="horz" pos="2976"/>
        <p:guide pos="2880"/>
      </p:guideLst>
    </p:cSldViewPr>
  </p:slideViewPr>
  <p:outlineViewPr>
    <p:cViewPr>
      <p:scale>
        <a:sx n="33" d="100"/>
        <a:sy n="33" d="100"/>
      </p:scale>
      <p:origin x="0" y="-101"/>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9D7F4891-D5BF-41FD-9627-4C8E27547F4D}" type="slidenum">
              <a:rPr lang="en-AU" smtClean="0"/>
              <a:pPr/>
              <a:t>1</a:t>
            </a:fld>
            <a:endParaRPr lang="en-AU"/>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5352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Grp="1" noChangeArrowheads="1"/>
          </p:cNvSpPr>
          <p:nvPr>
            <p:ph type="ctrTitle" sz="quarter"/>
          </p:nvPr>
        </p:nvSpPr>
        <p:spPr bwMode="auto">
          <a:xfrm>
            <a:off x="1440000" y="2538413"/>
            <a:ext cx="5791200" cy="29051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2901553"/>
            <a:ext cx="6019800" cy="2893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1670103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524374"/>
            <a:ext cx="9144000" cy="6190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394" y="4616549"/>
            <a:ext cx="1462531" cy="434729"/>
          </a:xfrm>
          <a:prstGeom prst="rect">
            <a:avLst/>
          </a:prstGeom>
        </p:spPr>
      </p:pic>
      <p:sp>
        <p:nvSpPr>
          <p:cNvPr id="4" name="Text Placeholder 3"/>
          <p:cNvSpPr>
            <a:spLocks noGrp="1"/>
          </p:cNvSpPr>
          <p:nvPr>
            <p:ph type="body" sz="quarter" idx="10" hasCustomPrompt="1"/>
          </p:nvPr>
        </p:nvSpPr>
        <p:spPr>
          <a:xfrm>
            <a:off x="414337" y="196800"/>
            <a:ext cx="8258175" cy="485775"/>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7" y="774750"/>
            <a:ext cx="8258175" cy="485775"/>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297441"/>
            <a:ext cx="9138480" cy="8460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4" y="4583191"/>
            <a:ext cx="1462531" cy="434729"/>
          </a:xfrm>
          <a:prstGeom prst="rect">
            <a:avLst/>
          </a:prstGeom>
        </p:spPr>
      </p:pic>
      <p:sp>
        <p:nvSpPr>
          <p:cNvPr id="4" name="Text Placeholder 3"/>
          <p:cNvSpPr>
            <a:spLocks noGrp="1"/>
          </p:cNvSpPr>
          <p:nvPr>
            <p:ph type="body" sz="quarter" idx="10" hasCustomPrompt="1"/>
          </p:nvPr>
        </p:nvSpPr>
        <p:spPr>
          <a:xfrm>
            <a:off x="409576" y="321469"/>
            <a:ext cx="8258175" cy="485775"/>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8" y="971550"/>
            <a:ext cx="8258175" cy="485775"/>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spTree>
    <p:extLst>
      <p:ext uri="{BB962C8B-B14F-4D97-AF65-F5344CB8AC3E}">
        <p14:creationId xmlns:p14="http://schemas.microsoft.com/office/powerpoint/2010/main" val="24114215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4476750" cy="3848013"/>
          </a:xfrm>
          <a:prstGeom prst="rect">
            <a:avLst/>
          </a:prstGeom>
        </p:spPr>
        <p:txBody>
          <a:bodyPr/>
          <a:lstStyle/>
          <a:p>
            <a:endParaRPr lang="en-AU"/>
          </a:p>
        </p:txBody>
      </p:sp>
      <p:sp>
        <p:nvSpPr>
          <p:cNvPr id="7" name="Text Placeholder 6"/>
          <p:cNvSpPr>
            <a:spLocks noGrp="1"/>
          </p:cNvSpPr>
          <p:nvPr>
            <p:ph type="body" sz="quarter" idx="11" hasCustomPrompt="1"/>
          </p:nvPr>
        </p:nvSpPr>
        <p:spPr>
          <a:xfrm>
            <a:off x="4819650" y="200025"/>
            <a:ext cx="4114800" cy="500063"/>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735807"/>
            <a:ext cx="4114800" cy="2964656"/>
          </a:xfrm>
          <a:prstGeom prst="rect">
            <a:avLst/>
          </a:prstGeom>
        </p:spPr>
        <p:txBody>
          <a:bodyPr/>
          <a:lstStyle>
            <a:lvl1pPr marL="0" indent="0">
              <a:buNone/>
              <a:defRPr sz="2000" b="1"/>
            </a:lvl1pPr>
          </a:lstStyle>
          <a:p>
            <a:pPr lvl="0"/>
            <a:r>
              <a:rPr lang="en-US" dirty="0"/>
              <a:t>Text</a:t>
            </a:r>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38480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3201573"/>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p:nvPr>
        </p:nvSpPr>
        <p:spPr>
          <a:xfrm>
            <a:off x="-9525" y="1"/>
            <a:ext cx="4495800" cy="371475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 name="connsiteX4" fmla="*/ 0 w 4476750"/>
              <a:gd name="connsiteY4" fmla="*/ 0 h 6858000"/>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4914900 h 6858000"/>
              <a:gd name="connsiteX4" fmla="*/ 0 w 4476750"/>
              <a:gd name="connsiteY4" fmla="*/ 0 h 685800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14900 h 5429250"/>
              <a:gd name="connsiteX4" fmla="*/ 0 w 4476750"/>
              <a:gd name="connsiteY4" fmla="*/ 0 h 542925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24425 h 5429250"/>
              <a:gd name="connsiteX4" fmla="*/ 0 w 4476750"/>
              <a:gd name="connsiteY4" fmla="*/ 0 h 5429250"/>
              <a:gd name="connsiteX0" fmla="*/ 9525 w 4486275"/>
              <a:gd name="connsiteY0" fmla="*/ 0 h 5429250"/>
              <a:gd name="connsiteX1" fmla="*/ 4486275 w 4486275"/>
              <a:gd name="connsiteY1" fmla="*/ 0 h 5429250"/>
              <a:gd name="connsiteX2" fmla="*/ 4486275 w 4486275"/>
              <a:gd name="connsiteY2" fmla="*/ 5429250 h 5429250"/>
              <a:gd name="connsiteX3" fmla="*/ 0 w 4486275"/>
              <a:gd name="connsiteY3" fmla="*/ 4533735 h 5429250"/>
              <a:gd name="connsiteX4" fmla="*/ 9525 w 4486275"/>
              <a:gd name="connsiteY4" fmla="*/ 0 h 5429250"/>
              <a:gd name="connsiteX0" fmla="*/ 9525 w 4486275"/>
              <a:gd name="connsiteY0" fmla="*/ 0 h 5429250"/>
              <a:gd name="connsiteX1" fmla="*/ 4486275 w 4486275"/>
              <a:gd name="connsiteY1" fmla="*/ 0 h 5429250"/>
              <a:gd name="connsiteX2" fmla="*/ 4486275 w 4486275"/>
              <a:gd name="connsiteY2" fmla="*/ 5429250 h 5429250"/>
              <a:gd name="connsiteX3" fmla="*/ 0 w 4486275"/>
              <a:gd name="connsiteY3" fmla="*/ 4533735 h 5429250"/>
              <a:gd name="connsiteX4" fmla="*/ 9525 w 4486275"/>
              <a:gd name="connsiteY4" fmla="*/ 0 h 5429250"/>
              <a:gd name="connsiteX0" fmla="*/ 9525 w 4495800"/>
              <a:gd name="connsiteY0" fmla="*/ 0 h 5267585"/>
              <a:gd name="connsiteX1" fmla="*/ 4486275 w 4495800"/>
              <a:gd name="connsiteY1" fmla="*/ 0 h 5267585"/>
              <a:gd name="connsiteX2" fmla="*/ 4495800 w 4495800"/>
              <a:gd name="connsiteY2" fmla="*/ 5267585 h 5267585"/>
              <a:gd name="connsiteX3" fmla="*/ 0 w 4495800"/>
              <a:gd name="connsiteY3" fmla="*/ 4533735 h 5267585"/>
              <a:gd name="connsiteX4" fmla="*/ 9525 w 4495800"/>
              <a:gd name="connsiteY4" fmla="*/ 0 h 5267585"/>
              <a:gd name="connsiteX0" fmla="*/ 9525 w 4495800"/>
              <a:gd name="connsiteY0" fmla="*/ 0 h 5267585"/>
              <a:gd name="connsiteX1" fmla="*/ 4486275 w 4495800"/>
              <a:gd name="connsiteY1" fmla="*/ 0 h 5267585"/>
              <a:gd name="connsiteX2" fmla="*/ 4495800 w 4495800"/>
              <a:gd name="connsiteY2" fmla="*/ 5267585 h 5267585"/>
              <a:gd name="connsiteX3" fmla="*/ 0 w 4495800"/>
              <a:gd name="connsiteY3" fmla="*/ 4533735 h 5267585"/>
              <a:gd name="connsiteX4" fmla="*/ 9525 w 4495800"/>
              <a:gd name="connsiteY4" fmla="*/ 0 h 5267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5267585">
                <a:moveTo>
                  <a:pt x="9525" y="0"/>
                </a:moveTo>
                <a:lnTo>
                  <a:pt x="4486275" y="0"/>
                </a:lnTo>
                <a:lnTo>
                  <a:pt x="4495800" y="5267585"/>
                </a:lnTo>
                <a:lnTo>
                  <a:pt x="0" y="4533735"/>
                </a:lnTo>
                <a:lnTo>
                  <a:pt x="9525" y="0"/>
                </a:lnTo>
                <a:close/>
              </a:path>
            </a:pathLst>
          </a:custGeom>
        </p:spPr>
        <p:txBody>
          <a:bodyPr/>
          <a:lstStyle/>
          <a:p>
            <a:endParaRPr lang="en-AU"/>
          </a:p>
        </p:txBody>
      </p:sp>
      <p:sp>
        <p:nvSpPr>
          <p:cNvPr id="7" name="Text Placeholder 6"/>
          <p:cNvSpPr>
            <a:spLocks noGrp="1"/>
          </p:cNvSpPr>
          <p:nvPr>
            <p:ph type="body" sz="quarter" idx="11" hasCustomPrompt="1"/>
          </p:nvPr>
        </p:nvSpPr>
        <p:spPr>
          <a:xfrm>
            <a:off x="4819650" y="200025"/>
            <a:ext cx="4114800" cy="500063"/>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735807"/>
            <a:ext cx="4114800" cy="2964656"/>
          </a:xfrm>
          <a:prstGeom prst="rect">
            <a:avLst/>
          </a:prstGeom>
        </p:spPr>
        <p:txBody>
          <a:bodyPr/>
          <a:lstStyle>
            <a:lvl1pPr marL="0" indent="0">
              <a:buNone/>
              <a:defRPr sz="2000" b="1"/>
            </a:lvl1pPr>
          </a:lstStyle>
          <a:p>
            <a:pPr lvl="0"/>
            <a:r>
              <a:rPr lang="en-US" dirty="0"/>
              <a:t>Text</a:t>
            </a:r>
            <a:endParaRPr lang="en-AU"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Tree>
    <p:extLst>
      <p:ext uri="{BB962C8B-B14F-4D97-AF65-F5344CB8AC3E}">
        <p14:creationId xmlns:p14="http://schemas.microsoft.com/office/powerpoint/2010/main" val="9481517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5" y="0"/>
            <a:ext cx="4333875" cy="3848013"/>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00025"/>
            <a:ext cx="4114800" cy="500063"/>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771526"/>
            <a:ext cx="4114800" cy="2964656"/>
          </a:xfrm>
          <a:prstGeom prst="rect">
            <a:avLst/>
          </a:prstGeom>
        </p:spPr>
        <p:txBody>
          <a:bodyPr/>
          <a:lstStyle>
            <a:lvl1pPr marL="0" indent="0">
              <a:buNone/>
              <a:defRPr sz="2000" b="1"/>
            </a:lvl1pPr>
          </a:lstStyle>
          <a:p>
            <a:pPr lvl="0"/>
            <a:r>
              <a:rPr lang="en-US" dirty="0"/>
              <a:t>Text</a:t>
            </a:r>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38480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3201573"/>
            <a:ext cx="9138480" cy="19419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
        <p:nvSpPr>
          <p:cNvPr id="2" name="Picture Placeholder 4"/>
          <p:cNvSpPr>
            <a:spLocks noGrp="1"/>
          </p:cNvSpPr>
          <p:nvPr>
            <p:ph type="pic" sz="quarter" idx="10"/>
          </p:nvPr>
        </p:nvSpPr>
        <p:spPr>
          <a:xfrm>
            <a:off x="4572000" y="-2"/>
            <a:ext cx="4572001" cy="4248152"/>
          </a:xfrm>
          <a:custGeom>
            <a:avLst/>
            <a:gdLst>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6858000 h 6858000"/>
              <a:gd name="connsiteX4" fmla="*/ 0 w 4333875"/>
              <a:gd name="connsiteY4" fmla="*/ 0 h 6858000"/>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5476875 h 6858000"/>
              <a:gd name="connsiteX4" fmla="*/ 0 w 4333875"/>
              <a:gd name="connsiteY4" fmla="*/ 0 h 6858000"/>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76875 h 5953125"/>
              <a:gd name="connsiteX4" fmla="*/ 0 w 4333875"/>
              <a:gd name="connsiteY4" fmla="*/ 0 h 5953125"/>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67350 h 5953125"/>
              <a:gd name="connsiteX4" fmla="*/ 0 w 4333875"/>
              <a:gd name="connsiteY4" fmla="*/ 0 h 5953125"/>
              <a:gd name="connsiteX0" fmla="*/ 0 w 4333875"/>
              <a:gd name="connsiteY0" fmla="*/ 0 h 6203490"/>
              <a:gd name="connsiteX1" fmla="*/ 4333875 w 4333875"/>
              <a:gd name="connsiteY1" fmla="*/ 0 h 6203490"/>
              <a:gd name="connsiteX2" fmla="*/ 4333875 w 4333875"/>
              <a:gd name="connsiteY2" fmla="*/ 6203490 h 6203490"/>
              <a:gd name="connsiteX3" fmla="*/ 0 w 4333875"/>
              <a:gd name="connsiteY3" fmla="*/ 5467350 h 6203490"/>
              <a:gd name="connsiteX4" fmla="*/ 0 w 4333875"/>
              <a:gd name="connsiteY4" fmla="*/ 0 h 6203490"/>
              <a:gd name="connsiteX0" fmla="*/ 0 w 4333875"/>
              <a:gd name="connsiteY0" fmla="*/ 0 h 6203490"/>
              <a:gd name="connsiteX1" fmla="*/ 4333875 w 4333875"/>
              <a:gd name="connsiteY1" fmla="*/ 0 h 6203490"/>
              <a:gd name="connsiteX2" fmla="*/ 4333875 w 4333875"/>
              <a:gd name="connsiteY2" fmla="*/ 6203490 h 6203490"/>
              <a:gd name="connsiteX3" fmla="*/ 0 w 4333875"/>
              <a:gd name="connsiteY3" fmla="*/ 5453441 h 6203490"/>
              <a:gd name="connsiteX4" fmla="*/ 0 w 4333875"/>
              <a:gd name="connsiteY4" fmla="*/ 0 h 6203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875" h="6203490">
                <a:moveTo>
                  <a:pt x="0" y="0"/>
                </a:moveTo>
                <a:lnTo>
                  <a:pt x="4333875" y="0"/>
                </a:lnTo>
                <a:lnTo>
                  <a:pt x="4333875" y="6203490"/>
                </a:lnTo>
                <a:lnTo>
                  <a:pt x="0" y="5453441"/>
                </a:lnTo>
                <a:lnTo>
                  <a:pt x="0" y="0"/>
                </a:lnTo>
                <a:close/>
              </a:path>
            </a:pathLst>
          </a:custGeom>
        </p:spPr>
        <p:txBody>
          <a:bodyPr/>
          <a:lstStyle/>
          <a:p>
            <a:endParaRPr lang="en-AU"/>
          </a:p>
        </p:txBody>
      </p:sp>
      <p:sp>
        <p:nvSpPr>
          <p:cNvPr id="3" name="Text Placeholder 6"/>
          <p:cNvSpPr>
            <a:spLocks noGrp="1"/>
          </p:cNvSpPr>
          <p:nvPr>
            <p:ph type="body" sz="quarter" idx="11" hasCustomPrompt="1"/>
          </p:nvPr>
        </p:nvSpPr>
        <p:spPr>
          <a:xfrm>
            <a:off x="333375" y="200025"/>
            <a:ext cx="4114800" cy="500063"/>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771526"/>
            <a:ext cx="4114800" cy="2647949"/>
          </a:xfrm>
          <a:prstGeom prst="rect">
            <a:avLst/>
          </a:prstGeom>
        </p:spPr>
        <p:txBody>
          <a:bodyPr/>
          <a:lstStyle>
            <a:lvl1pPr marL="0" indent="0">
              <a:buNone/>
              <a:defRPr sz="2000" b="1"/>
            </a:lvl1pPr>
          </a:lstStyle>
          <a:p>
            <a:pPr lvl="0"/>
            <a:r>
              <a:rPr lang="en-US" dirty="0"/>
              <a:t>Text</a:t>
            </a:r>
            <a:endParaRPr lang="en-AU" dirty="0"/>
          </a:p>
        </p:txBody>
      </p:sp>
    </p:spTree>
    <p:extLst>
      <p:ext uri="{BB962C8B-B14F-4D97-AF65-F5344CB8AC3E}">
        <p14:creationId xmlns:p14="http://schemas.microsoft.com/office/powerpoint/2010/main" val="22555250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3201573"/>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6"/>
          <p:cNvSpPr>
            <a:spLocks noGrp="1"/>
          </p:cNvSpPr>
          <p:nvPr>
            <p:ph type="body" sz="quarter" idx="11" hasCustomPrompt="1"/>
          </p:nvPr>
        </p:nvSpPr>
        <p:spPr>
          <a:xfrm>
            <a:off x="333375" y="200025"/>
            <a:ext cx="4114800" cy="500063"/>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771526"/>
            <a:ext cx="4114800" cy="2964656"/>
          </a:xfrm>
          <a:prstGeom prst="rect">
            <a:avLst/>
          </a:prstGeom>
        </p:spPr>
        <p:txBody>
          <a:bodyPr/>
          <a:lstStyle>
            <a:lvl1pPr marL="0" indent="0">
              <a:buNone/>
              <a:defRPr sz="2000" b="1"/>
            </a:lvl1pPr>
          </a:lstStyle>
          <a:p>
            <a:pPr lvl="0"/>
            <a:r>
              <a:rPr lang="en-US" dirty="0"/>
              <a:t>Text</a:t>
            </a:r>
            <a:endParaRPr lang="en-AU" dirty="0"/>
          </a:p>
        </p:txBody>
      </p:sp>
      <p:sp>
        <p:nvSpPr>
          <p:cNvPr id="7" name="Content Placeholder 6"/>
          <p:cNvSpPr>
            <a:spLocks noGrp="1"/>
          </p:cNvSpPr>
          <p:nvPr>
            <p:ph sz="quarter" idx="13"/>
          </p:nvPr>
        </p:nvSpPr>
        <p:spPr>
          <a:xfrm>
            <a:off x="4572000" y="-28576"/>
            <a:ext cx="4591051" cy="4257676"/>
          </a:xfrm>
          <a:custGeom>
            <a:avLst/>
            <a:gdLst>
              <a:gd name="connsiteX0" fmla="*/ 0 w 4400549"/>
              <a:gd name="connsiteY0" fmla="*/ 0 h 3686175"/>
              <a:gd name="connsiteX1" fmla="*/ 4400549 w 4400549"/>
              <a:gd name="connsiteY1" fmla="*/ 0 h 3686175"/>
              <a:gd name="connsiteX2" fmla="*/ 4400549 w 4400549"/>
              <a:gd name="connsiteY2" fmla="*/ 3686175 h 3686175"/>
              <a:gd name="connsiteX3" fmla="*/ 0 w 4400549"/>
              <a:gd name="connsiteY3" fmla="*/ 3686175 h 3686175"/>
              <a:gd name="connsiteX4" fmla="*/ 0 w 4400549"/>
              <a:gd name="connsiteY4" fmla="*/ 0 h 3686175"/>
              <a:gd name="connsiteX0" fmla="*/ 0 w 4419599"/>
              <a:gd name="connsiteY0" fmla="*/ 0 h 4238625"/>
              <a:gd name="connsiteX1" fmla="*/ 4400549 w 4419599"/>
              <a:gd name="connsiteY1" fmla="*/ 0 h 4238625"/>
              <a:gd name="connsiteX2" fmla="*/ 4419599 w 4419599"/>
              <a:gd name="connsiteY2" fmla="*/ 4238625 h 4238625"/>
              <a:gd name="connsiteX3" fmla="*/ 0 w 4419599"/>
              <a:gd name="connsiteY3" fmla="*/ 3686175 h 4238625"/>
              <a:gd name="connsiteX4" fmla="*/ 0 w 4419599"/>
              <a:gd name="connsiteY4" fmla="*/ 0 h 4238625"/>
              <a:gd name="connsiteX0" fmla="*/ 57150 w 4476749"/>
              <a:gd name="connsiteY0" fmla="*/ 0 h 4238625"/>
              <a:gd name="connsiteX1" fmla="*/ 4457699 w 4476749"/>
              <a:gd name="connsiteY1" fmla="*/ 0 h 4238625"/>
              <a:gd name="connsiteX2" fmla="*/ 4476749 w 4476749"/>
              <a:gd name="connsiteY2" fmla="*/ 4238625 h 4238625"/>
              <a:gd name="connsiteX3" fmla="*/ 0 w 4476749"/>
              <a:gd name="connsiteY3" fmla="*/ 3733800 h 4238625"/>
              <a:gd name="connsiteX4" fmla="*/ 57150 w 4476749"/>
              <a:gd name="connsiteY4" fmla="*/ 0 h 423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49" h="4238625">
                <a:moveTo>
                  <a:pt x="57150" y="0"/>
                </a:moveTo>
                <a:lnTo>
                  <a:pt x="4457699" y="0"/>
                </a:lnTo>
                <a:lnTo>
                  <a:pt x="4476749" y="4238625"/>
                </a:lnTo>
                <a:lnTo>
                  <a:pt x="0" y="3733800"/>
                </a:lnTo>
                <a:lnTo>
                  <a:pt x="57150" y="0"/>
                </a:lnTo>
                <a:close/>
              </a:path>
            </a:pathLst>
          </a:custGeom>
        </p:spPr>
        <p:txBody>
          <a:bodyPr/>
          <a:lstStyle>
            <a:lvl1pPr marL="0" indent="0">
              <a:buNone/>
              <a:defRPr/>
            </a:lvl1pPr>
          </a:lstStyle>
          <a:p>
            <a:pPr lvl="0"/>
            <a:endParaRPr lang="en-AU"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4" y="4297441"/>
            <a:ext cx="1462531" cy="434729"/>
          </a:xfrm>
          <a:prstGeom prst="rect">
            <a:avLst/>
          </a:prstGeom>
        </p:spPr>
      </p:pic>
    </p:spTree>
    <p:extLst>
      <p:ext uri="{BB962C8B-B14F-4D97-AF65-F5344CB8AC3E}">
        <p14:creationId xmlns:p14="http://schemas.microsoft.com/office/powerpoint/2010/main" val="19567055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prstGeom prst="rect">
            <a:avLst/>
          </a:prstGeom>
        </p:spPr>
        <p:txBody>
          <a:bodyPr/>
          <a:lstStyle>
            <a:lvl1pPr marL="0" indent="0">
              <a:buNone/>
              <a:defRPr/>
            </a:lvl1pPr>
          </a:lstStyle>
          <a:p>
            <a:r>
              <a:rPr lang="en-AU" dirty="0"/>
              <a:t>INSERT PICTURE</a:t>
            </a:r>
          </a:p>
        </p:txBody>
      </p:sp>
    </p:spTree>
    <p:extLst>
      <p:ext uri="{BB962C8B-B14F-4D97-AF65-F5344CB8AC3E}">
        <p14:creationId xmlns:p14="http://schemas.microsoft.com/office/powerpoint/2010/main" val="18486364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2" r:id="rId6"/>
    <p:sldLayoutId id="2147483655" r:id="rId7"/>
    <p:sldLayoutId id="2147483657" r:id="rId8"/>
    <p:sldLayoutId id="2147483653" r:id="rId9"/>
    <p:sldLayoutId id="2147483658" r:id="rId10"/>
  </p:sldLayoutIdLst>
  <p:transition/>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y.unisa.edu.au/student/roombookings/studyrooms" TargetMode="External"/><Relationship Id="rId2" Type="http://schemas.openxmlformats.org/officeDocument/2006/relationships/hyperlink" Target="https://my.unisa.edu.au/Public/ComputerSystemTest/learnonline" TargetMode="External"/><Relationship Id="rId1" Type="http://schemas.openxmlformats.org/officeDocument/2006/relationships/slideLayout" Target="../slideLayouts/slideLayout2.xml"/><Relationship Id="rId4" Type="http://schemas.openxmlformats.org/officeDocument/2006/relationships/hyperlink" Target="mailto:ian.mckay@unisa.edu.au"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askcampuscentral.unisa.edu.au/app/answers/detail/a_id/3/~/how-is-a-grade-point-average-%28gpa%29-calculated%3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1607337"/>
            <a:ext cx="6858000" cy="1500198"/>
          </a:xfrm>
          <a:noFill/>
        </p:spPr>
        <p:txBody>
          <a:bodyPr/>
          <a:lstStyle/>
          <a:p>
            <a:pPr eaLnBrk="1" hangingPunct="1"/>
            <a:r>
              <a:rPr lang="en-US" sz="2700" dirty="0"/>
              <a:t>Network Fundamentals</a:t>
            </a:r>
            <a:br>
              <a:rPr lang="en-US" sz="2700" dirty="0"/>
            </a:br>
            <a:br>
              <a:rPr lang="en-US" sz="2700" dirty="0"/>
            </a:br>
            <a:r>
              <a:rPr lang="en-US" sz="2700" b="1" dirty="0"/>
              <a:t>Final</a:t>
            </a:r>
            <a:r>
              <a:rPr lang="en-US" sz="2700" dirty="0"/>
              <a:t> Exam Information</a:t>
            </a:r>
            <a:br>
              <a:rPr lang="en-US" sz="2700" dirty="0"/>
            </a:br>
            <a:r>
              <a:rPr lang="en-US" sz="2700" dirty="0"/>
              <a:t>SP5, 2020</a:t>
            </a:r>
            <a:endParaRPr lang="en-US" sz="2700" b="1" dirty="0"/>
          </a:p>
        </p:txBody>
      </p:sp>
    </p:spTree>
    <p:extLst>
      <p:ext uri="{BB962C8B-B14F-4D97-AF65-F5344CB8AC3E}">
        <p14:creationId xmlns:p14="http://schemas.microsoft.com/office/powerpoint/2010/main" val="94928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9" name="Picture 8"/>
          <p:cNvPicPr>
            <a:picLocks noChangeAspect="1"/>
          </p:cNvPicPr>
          <p:nvPr/>
        </p:nvPicPr>
        <p:blipFill>
          <a:blip r:embed="rId2"/>
          <a:stretch>
            <a:fillRect/>
          </a:stretch>
        </p:blipFill>
        <p:spPr>
          <a:xfrm>
            <a:off x="409576" y="902539"/>
            <a:ext cx="5252970" cy="1283709"/>
          </a:xfrm>
          <a:prstGeom prst="rect">
            <a:avLst/>
          </a:prstGeom>
        </p:spPr>
      </p:pic>
      <p:sp>
        <p:nvSpPr>
          <p:cNvPr id="16" name="Rectangle 15"/>
          <p:cNvSpPr/>
          <p:nvPr/>
        </p:nvSpPr>
        <p:spPr bwMode="auto">
          <a:xfrm>
            <a:off x="469455" y="1116651"/>
            <a:ext cx="5050320" cy="205074"/>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pic>
        <p:nvPicPr>
          <p:cNvPr id="17" name="Picture 16"/>
          <p:cNvPicPr>
            <a:picLocks noChangeAspect="1"/>
          </p:cNvPicPr>
          <p:nvPr/>
        </p:nvPicPr>
        <p:blipFill>
          <a:blip r:embed="rId3"/>
          <a:stretch>
            <a:fillRect/>
          </a:stretch>
        </p:blipFill>
        <p:spPr>
          <a:xfrm>
            <a:off x="351387" y="2542148"/>
            <a:ext cx="6641337" cy="1737760"/>
          </a:xfrm>
          <a:prstGeom prst="rect">
            <a:avLst/>
          </a:prstGeom>
        </p:spPr>
      </p:pic>
      <p:sp>
        <p:nvSpPr>
          <p:cNvPr id="18" name="Rectangle 17"/>
          <p:cNvSpPr/>
          <p:nvPr/>
        </p:nvSpPr>
        <p:spPr bwMode="auto">
          <a:xfrm>
            <a:off x="378837" y="2756015"/>
            <a:ext cx="6196530" cy="411134"/>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7" name="TextBox 6">
            <a:extLst>
              <a:ext uri="{FF2B5EF4-FFF2-40B4-BE49-F238E27FC236}">
                <a16:creationId xmlns:a16="http://schemas.microsoft.com/office/drawing/2014/main" id="{2440D6C3-AA61-4DD9-9F9E-EB765FBA69B1}"/>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936124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7" name="Picture 6"/>
          <p:cNvPicPr>
            <a:picLocks noChangeAspect="1"/>
          </p:cNvPicPr>
          <p:nvPr/>
        </p:nvPicPr>
        <p:blipFill>
          <a:blip r:embed="rId2"/>
          <a:stretch>
            <a:fillRect/>
          </a:stretch>
        </p:blipFill>
        <p:spPr>
          <a:xfrm>
            <a:off x="570999" y="807244"/>
            <a:ext cx="6000750" cy="3743325"/>
          </a:xfrm>
          <a:prstGeom prst="rect">
            <a:avLst/>
          </a:prstGeom>
        </p:spPr>
      </p:pic>
      <p:sp>
        <p:nvSpPr>
          <p:cNvPr id="8" name="Rectangle 7"/>
          <p:cNvSpPr/>
          <p:nvPr/>
        </p:nvSpPr>
        <p:spPr bwMode="auto">
          <a:xfrm>
            <a:off x="570999" y="3820921"/>
            <a:ext cx="4806534" cy="162018"/>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5" name="TextBox 4">
            <a:extLst>
              <a:ext uri="{FF2B5EF4-FFF2-40B4-BE49-F238E27FC236}">
                <a16:creationId xmlns:a16="http://schemas.microsoft.com/office/drawing/2014/main" id="{74212CF8-EBA7-40C5-BAEF-2A5861505081}"/>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2421145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5" name="Picture 4"/>
          <p:cNvPicPr>
            <a:picLocks noChangeAspect="1"/>
          </p:cNvPicPr>
          <p:nvPr/>
        </p:nvPicPr>
        <p:blipFill>
          <a:blip r:embed="rId2"/>
          <a:stretch>
            <a:fillRect/>
          </a:stretch>
        </p:blipFill>
        <p:spPr>
          <a:xfrm>
            <a:off x="491840" y="909378"/>
            <a:ext cx="6426803" cy="3263611"/>
          </a:xfrm>
          <a:prstGeom prst="rect">
            <a:avLst/>
          </a:prstGeom>
        </p:spPr>
      </p:pic>
      <p:sp>
        <p:nvSpPr>
          <p:cNvPr id="6" name="Rectangle 5"/>
          <p:cNvSpPr/>
          <p:nvPr/>
        </p:nvSpPr>
        <p:spPr bwMode="auto">
          <a:xfrm>
            <a:off x="533311" y="3344300"/>
            <a:ext cx="6343859" cy="166940"/>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7" name="TextBox 6">
            <a:extLst>
              <a:ext uri="{FF2B5EF4-FFF2-40B4-BE49-F238E27FC236}">
                <a16:creationId xmlns:a16="http://schemas.microsoft.com/office/drawing/2014/main" id="{D04F6F28-DDC7-454F-93A4-A1136D13A45F}"/>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1843661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7" name="Picture 6"/>
          <p:cNvPicPr>
            <a:picLocks noChangeAspect="1"/>
          </p:cNvPicPr>
          <p:nvPr/>
        </p:nvPicPr>
        <p:blipFill>
          <a:blip r:embed="rId2"/>
          <a:stretch>
            <a:fillRect/>
          </a:stretch>
        </p:blipFill>
        <p:spPr>
          <a:xfrm>
            <a:off x="487611" y="1009706"/>
            <a:ext cx="6072062" cy="1479610"/>
          </a:xfrm>
          <a:prstGeom prst="rect">
            <a:avLst/>
          </a:prstGeom>
        </p:spPr>
      </p:pic>
      <p:sp>
        <p:nvSpPr>
          <p:cNvPr id="8" name="Rectangle 7"/>
          <p:cNvSpPr/>
          <p:nvPr/>
        </p:nvSpPr>
        <p:spPr bwMode="auto">
          <a:xfrm>
            <a:off x="571595" y="2019103"/>
            <a:ext cx="4806534" cy="162018"/>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pic>
        <p:nvPicPr>
          <p:cNvPr id="9" name="Picture 8"/>
          <p:cNvPicPr>
            <a:picLocks noChangeAspect="1"/>
          </p:cNvPicPr>
          <p:nvPr/>
        </p:nvPicPr>
        <p:blipFill>
          <a:blip r:embed="rId3"/>
          <a:stretch>
            <a:fillRect/>
          </a:stretch>
        </p:blipFill>
        <p:spPr>
          <a:xfrm>
            <a:off x="571594" y="2791903"/>
            <a:ext cx="4905953" cy="1464213"/>
          </a:xfrm>
          <a:prstGeom prst="rect">
            <a:avLst/>
          </a:prstGeom>
        </p:spPr>
      </p:pic>
      <p:sp>
        <p:nvSpPr>
          <p:cNvPr id="10" name="Rectangle 9"/>
          <p:cNvSpPr/>
          <p:nvPr/>
        </p:nvSpPr>
        <p:spPr bwMode="auto">
          <a:xfrm>
            <a:off x="621303" y="3272547"/>
            <a:ext cx="4806534" cy="162018"/>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11" name="TextBox 10">
            <a:extLst>
              <a:ext uri="{FF2B5EF4-FFF2-40B4-BE49-F238E27FC236}">
                <a16:creationId xmlns:a16="http://schemas.microsoft.com/office/drawing/2014/main" id="{98423FDE-A3C4-49B5-B7BF-1D3661DDC0F8}"/>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3751956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2</a:t>
            </a:r>
          </a:p>
        </p:txBody>
      </p:sp>
      <p:sp>
        <p:nvSpPr>
          <p:cNvPr id="4" name="TextBox 3">
            <a:extLst>
              <a:ext uri="{FF2B5EF4-FFF2-40B4-BE49-F238E27FC236}">
                <a16:creationId xmlns:a16="http://schemas.microsoft.com/office/drawing/2014/main" id="{A2F83B2F-EDF0-3648-BE0B-002DAD6D23B1}"/>
              </a:ext>
            </a:extLst>
          </p:cNvPr>
          <p:cNvSpPr txBox="1"/>
          <p:nvPr/>
        </p:nvSpPr>
        <p:spPr>
          <a:xfrm>
            <a:off x="414336" y="872067"/>
            <a:ext cx="7688263" cy="369332"/>
          </a:xfrm>
          <a:prstGeom prst="rect">
            <a:avLst/>
          </a:prstGeom>
          <a:noFill/>
        </p:spPr>
        <p:txBody>
          <a:bodyPr wrap="square" rtlCol="0">
            <a:spAutoFit/>
          </a:bodyPr>
          <a:lstStyle/>
          <a:p>
            <a:r>
              <a:rPr lang="en-US" sz="1800" dirty="0"/>
              <a:t>Screen shot of the description of Part 2 in the real online exam:</a:t>
            </a:r>
          </a:p>
        </p:txBody>
      </p:sp>
      <p:pic>
        <p:nvPicPr>
          <p:cNvPr id="5" name="Picture 4">
            <a:extLst>
              <a:ext uri="{FF2B5EF4-FFF2-40B4-BE49-F238E27FC236}">
                <a16:creationId xmlns:a16="http://schemas.microsoft.com/office/drawing/2014/main" id="{24E9EAE9-1708-4615-B99F-4665A053873A}"/>
              </a:ext>
            </a:extLst>
          </p:cNvPr>
          <p:cNvPicPr>
            <a:picLocks noChangeAspect="1"/>
          </p:cNvPicPr>
          <p:nvPr/>
        </p:nvPicPr>
        <p:blipFill>
          <a:blip r:embed="rId2"/>
          <a:stretch>
            <a:fillRect/>
          </a:stretch>
        </p:blipFill>
        <p:spPr>
          <a:xfrm>
            <a:off x="1285874" y="1366308"/>
            <a:ext cx="6515100" cy="2905125"/>
          </a:xfrm>
          <a:prstGeom prst="rect">
            <a:avLst/>
          </a:prstGeom>
        </p:spPr>
      </p:pic>
    </p:spTree>
    <p:extLst>
      <p:ext uri="{BB962C8B-B14F-4D97-AF65-F5344CB8AC3E}">
        <p14:creationId xmlns:p14="http://schemas.microsoft.com/office/powerpoint/2010/main" val="26897681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2, Topics</a:t>
            </a:r>
          </a:p>
        </p:txBody>
      </p:sp>
      <p:sp>
        <p:nvSpPr>
          <p:cNvPr id="5" name="Rectangle 4"/>
          <p:cNvSpPr/>
          <p:nvPr/>
        </p:nvSpPr>
        <p:spPr>
          <a:xfrm>
            <a:off x="414337" y="751339"/>
            <a:ext cx="7946966" cy="4264244"/>
          </a:xfrm>
          <a:prstGeom prst="rect">
            <a:avLst/>
          </a:prstGeom>
        </p:spPr>
        <p:txBody>
          <a:bodyPr wrap="square">
            <a:spAutoFit/>
          </a:bodyPr>
          <a:lstStyle/>
          <a:p>
            <a:pPr indent="-264319" eaLnBrk="1" hangingPunct="1">
              <a:lnSpc>
                <a:spcPct val="80000"/>
              </a:lnSpc>
              <a:spcBef>
                <a:spcPct val="20000"/>
              </a:spcBef>
              <a:spcAft>
                <a:spcPts val="450"/>
              </a:spcAft>
              <a:defRPr/>
            </a:pPr>
            <a:r>
              <a:rPr lang="en-US" sz="2000" kern="0" dirty="0">
                <a:solidFill>
                  <a:srgbClr val="000000"/>
                </a:solidFill>
                <a:highlight>
                  <a:srgbClr val="C0C0C0"/>
                </a:highlight>
                <a:latin typeface="Arial"/>
                <a:cs typeface="Arial"/>
              </a:rPr>
              <a:t>The questions may be presented in different orders in the exam.</a:t>
            </a:r>
          </a:p>
          <a:p>
            <a:pPr marL="288000" lvl="1" indent="-288000" eaLnBrk="1" hangingPunct="1">
              <a:lnSpc>
                <a:spcPct val="80000"/>
              </a:lnSpc>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TCP/IP model</a:t>
            </a:r>
          </a:p>
          <a:p>
            <a:pPr marL="540000" lvl="2" indent="-216000" eaLnBrk="1" hangingPunct="1">
              <a:spcBef>
                <a:spcPts val="0"/>
              </a:spcBef>
              <a:spcAft>
                <a:spcPts val="450"/>
              </a:spcAft>
              <a:buFont typeface="Arial" panose="020B0604020202020204" pitchFamily="34" charset="0"/>
              <a:buChar char="─"/>
              <a:defRPr/>
            </a:pPr>
            <a:r>
              <a:rPr lang="en-US" sz="1600" kern="0" dirty="0">
                <a:solidFill>
                  <a:srgbClr val="000000"/>
                </a:solidFill>
                <a:latin typeface="Arial"/>
                <a:cs typeface="Arial"/>
              </a:rPr>
              <a:t>Given a scenario, e.g. retrieving a web page or sending/receiving an email, then questions about TCP/IP model, the layers, protocols, etc. with respect to the given scenario. </a:t>
            </a:r>
          </a:p>
          <a:p>
            <a:pPr marL="288000" lvl="1" indent="-288000" eaLnBrk="1" hangingPunct="1">
              <a:lnSpc>
                <a:spcPct val="80000"/>
              </a:lnSpc>
              <a:spcBef>
                <a:spcPct val="20000"/>
              </a:spcBef>
              <a:spcAft>
                <a:spcPts val="450"/>
              </a:spcAft>
              <a:buFont typeface="Arial" panose="020B0604020202020204" pitchFamily="34" charset="0"/>
              <a:buChar char="•"/>
              <a:defRPr/>
            </a:pPr>
            <a:r>
              <a:rPr lang="en-AU" sz="2000" kern="0" dirty="0">
                <a:solidFill>
                  <a:srgbClr val="000000"/>
                </a:solidFill>
                <a:latin typeface="Arial"/>
                <a:cs typeface="Arial"/>
              </a:rPr>
              <a:t>Ethernet switching </a:t>
            </a:r>
          </a:p>
          <a:p>
            <a:pPr marL="540000" lvl="1" indent="-216000" eaLnBrk="1" hangingPunct="1">
              <a:spcBef>
                <a:spcPts val="0"/>
              </a:spcBef>
              <a:spcAft>
                <a:spcPts val="450"/>
              </a:spcAft>
              <a:buFont typeface="Arial" panose="020B0604020202020204" pitchFamily="34" charset="0"/>
              <a:buChar char="–"/>
              <a:defRPr/>
            </a:pPr>
            <a:r>
              <a:rPr lang="en-AU" sz="1600" kern="0" dirty="0">
                <a:solidFill>
                  <a:srgbClr val="000000"/>
                </a:solidFill>
                <a:latin typeface="Arial"/>
                <a:cs typeface="Arial"/>
              </a:rPr>
              <a:t>Given a network, how a switch builds (self-learns) MAC address table, how it makes forwarding decisions …</a:t>
            </a:r>
            <a:endParaRPr lang="en-US" sz="2000" kern="0" dirty="0">
              <a:solidFill>
                <a:srgbClr val="000000"/>
              </a:solidFill>
              <a:latin typeface="Arial"/>
              <a:cs typeface="Arial"/>
            </a:endParaRPr>
          </a:p>
          <a:p>
            <a:pPr marL="288000" lvl="1" indent="-288000" eaLnBrk="1" hangingPunct="1">
              <a:lnSpc>
                <a:spcPct val="80000"/>
              </a:lnSpc>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Encapsulation and de-encapsulation</a:t>
            </a:r>
          </a:p>
          <a:p>
            <a:pPr marL="540000" lvl="2" indent="-216000" eaLnBrk="1" hangingPunct="1">
              <a:lnSpc>
                <a:spcPct val="80000"/>
              </a:lnSpc>
              <a:spcBef>
                <a:spcPct val="20000"/>
              </a:spcBef>
              <a:spcAft>
                <a:spcPts val="450"/>
              </a:spcAft>
              <a:buFont typeface="Arial" panose="020B0604020202020204" pitchFamily="34" charset="0"/>
              <a:buChar char="–"/>
              <a:defRPr/>
            </a:pPr>
            <a:r>
              <a:rPr lang="en-US" sz="1600" kern="0" dirty="0">
                <a:solidFill>
                  <a:srgbClr val="000000"/>
                </a:solidFill>
                <a:latin typeface="Arial"/>
                <a:cs typeface="Arial"/>
              </a:rPr>
              <a:t>What is it? How is it done?</a:t>
            </a:r>
          </a:p>
          <a:p>
            <a:pPr marL="288000" lvl="1" indent="-288000" eaLnBrk="1" hangingPunct="1">
              <a:lnSpc>
                <a:spcPct val="80000"/>
              </a:lnSpc>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ARP</a:t>
            </a:r>
          </a:p>
          <a:p>
            <a:pPr marL="540000" lvl="1" indent="-216000" eaLnBrk="1" hangingPunct="1">
              <a:spcBef>
                <a:spcPts val="0"/>
              </a:spcBef>
              <a:spcAft>
                <a:spcPts val="450"/>
              </a:spcAft>
              <a:buFont typeface="Arial" panose="020B0604020202020204" pitchFamily="34" charset="0"/>
              <a:buChar char="–"/>
              <a:defRPr/>
            </a:pPr>
            <a:r>
              <a:rPr lang="en-AU" sz="1600" kern="0" dirty="0">
                <a:solidFill>
                  <a:srgbClr val="000000"/>
                </a:solidFill>
                <a:latin typeface="Arial"/>
                <a:cs typeface="Arial"/>
              </a:rPr>
              <a:t>Given a network, how ARP works</a:t>
            </a:r>
            <a:endParaRPr lang="en-US" sz="2000" kern="0" dirty="0">
              <a:solidFill>
                <a:srgbClr val="000000"/>
              </a:solidFill>
              <a:latin typeface="Arial"/>
              <a:cs typeface="Arial"/>
            </a:endParaRPr>
          </a:p>
          <a:p>
            <a:pPr marL="540000" lvl="2" indent="-216000" eaLnBrk="1" hangingPunct="1">
              <a:lnSpc>
                <a:spcPct val="80000"/>
              </a:lnSpc>
              <a:spcBef>
                <a:spcPct val="20000"/>
              </a:spcBef>
              <a:spcAft>
                <a:spcPts val="450"/>
              </a:spcAft>
              <a:buFont typeface="Arial" panose="020B0604020202020204" pitchFamily="34" charset="0"/>
              <a:buChar char="–"/>
              <a:defRPr/>
            </a:pPr>
            <a:endParaRPr lang="en-US" sz="1600" kern="0" dirty="0">
              <a:solidFill>
                <a:srgbClr val="000000"/>
              </a:solidFill>
              <a:latin typeface="Arial"/>
              <a:cs typeface="Arial"/>
            </a:endParaRPr>
          </a:p>
        </p:txBody>
      </p:sp>
    </p:spTree>
    <p:extLst>
      <p:ext uri="{BB962C8B-B14F-4D97-AF65-F5344CB8AC3E}">
        <p14:creationId xmlns:p14="http://schemas.microsoft.com/office/powerpoint/2010/main" val="781806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2, Topics</a:t>
            </a:r>
          </a:p>
        </p:txBody>
      </p:sp>
      <p:sp>
        <p:nvSpPr>
          <p:cNvPr id="5" name="Rectangle 4"/>
          <p:cNvSpPr/>
          <p:nvPr/>
        </p:nvSpPr>
        <p:spPr>
          <a:xfrm>
            <a:off x="414337" y="787323"/>
            <a:ext cx="7946966" cy="4581767"/>
          </a:xfrm>
          <a:prstGeom prst="rect">
            <a:avLst/>
          </a:prstGeom>
        </p:spPr>
        <p:txBody>
          <a:bodyPr wrap="square">
            <a:spAutoFit/>
          </a:bodyPr>
          <a:lstStyle/>
          <a:p>
            <a:pPr marL="288000" lvl="1" indent="-288000" eaLnBrk="1" hangingPunct="1">
              <a:lnSpc>
                <a:spcPct val="80000"/>
              </a:lnSpc>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IPv4 addresses</a:t>
            </a:r>
          </a:p>
          <a:p>
            <a:pPr marL="609750" lvl="2" indent="-285750" eaLnBrk="1" hangingPunct="1">
              <a:spcBef>
                <a:spcPts val="0"/>
              </a:spcBef>
              <a:spcAft>
                <a:spcPts val="450"/>
              </a:spcAft>
              <a:buFont typeface="Arial" panose="020B0604020202020204" pitchFamily="34" charset="0"/>
              <a:buChar char="–"/>
              <a:defRPr/>
            </a:pPr>
            <a:r>
              <a:rPr lang="en-US" sz="1600" kern="0" dirty="0">
                <a:solidFill>
                  <a:srgbClr val="000000"/>
                </a:solidFill>
                <a:latin typeface="Arial"/>
                <a:cs typeface="Arial"/>
              </a:rPr>
              <a:t>Given an IPv4 address and the subnet mask, figure out relevant information about its network, e.g. network address, broadcast address, usable host addresses, number of hosts. </a:t>
            </a:r>
          </a:p>
          <a:p>
            <a:pPr marL="288000" lvl="1" indent="-288000" eaLnBrk="1" hangingPunct="1">
              <a:lnSpc>
                <a:spcPct val="80000"/>
              </a:lnSpc>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IPv4 address related question </a:t>
            </a:r>
          </a:p>
          <a:p>
            <a:pPr marL="609750" lvl="2" indent="-285750" eaLnBrk="1" hangingPunct="1">
              <a:spcBef>
                <a:spcPts val="0"/>
              </a:spcBef>
              <a:spcAft>
                <a:spcPts val="450"/>
              </a:spcAft>
              <a:buFont typeface="Arial" panose="020B0604020202020204" pitchFamily="34" charset="0"/>
              <a:buChar char="–"/>
              <a:defRPr/>
            </a:pPr>
            <a:r>
              <a:rPr lang="en-AU" sz="1600" kern="0" dirty="0">
                <a:solidFill>
                  <a:srgbClr val="000000"/>
                </a:solidFill>
                <a:latin typeface="Arial"/>
                <a:cs typeface="Arial"/>
              </a:rPr>
              <a:t>Questions related to key concepts such as subnet masks, number of hosts etc.</a:t>
            </a:r>
          </a:p>
          <a:p>
            <a:pPr marL="252000" lvl="1" indent="-288000" eaLnBrk="1" hangingPunct="1">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Identify configuration issues</a:t>
            </a:r>
          </a:p>
          <a:p>
            <a:pPr marL="609750" lvl="1" indent="-285750" eaLnBrk="1" hangingPunct="1">
              <a:spcBef>
                <a:spcPct val="20000"/>
              </a:spcBef>
              <a:spcAft>
                <a:spcPts val="450"/>
              </a:spcAft>
              <a:buFont typeface="Arial" panose="020B0604020202020204" pitchFamily="34" charset="0"/>
              <a:buChar char="–"/>
              <a:defRPr/>
            </a:pPr>
            <a:r>
              <a:rPr lang="en-US" sz="1600" kern="0" dirty="0">
                <a:solidFill>
                  <a:srgbClr val="000000"/>
                </a:solidFill>
                <a:latin typeface="Arial"/>
                <a:cs typeface="Arial"/>
              </a:rPr>
              <a:t>Given a network topology diagram and IPv4 address information for devices in the network, identify errors regarding the configuration, and provide solutions to fix the problems.</a:t>
            </a:r>
          </a:p>
          <a:p>
            <a:pPr marL="288000" lvl="1" indent="-288000" eaLnBrk="1" hangingPunct="1">
              <a:spcBef>
                <a:spcPct val="20000"/>
              </a:spcBef>
              <a:spcAft>
                <a:spcPts val="450"/>
              </a:spcAft>
              <a:buFont typeface="Arial" panose="020B0604020202020204" pitchFamily="34" charset="0"/>
              <a:buChar char="•"/>
              <a:defRPr/>
            </a:pPr>
            <a:r>
              <a:rPr lang="en-US" sz="2000" kern="0" dirty="0">
                <a:solidFill>
                  <a:srgbClr val="000000"/>
                </a:solidFill>
                <a:latin typeface="Arial"/>
                <a:cs typeface="Arial"/>
              </a:rPr>
              <a:t>Functions of transport layer protocols and how they work, e.g. for tracking individual conversations etc.</a:t>
            </a:r>
            <a:endParaRPr lang="en-US" sz="1600" kern="0" dirty="0">
              <a:solidFill>
                <a:srgbClr val="000000"/>
              </a:solidFill>
              <a:latin typeface="Arial"/>
              <a:cs typeface="Arial"/>
            </a:endParaRPr>
          </a:p>
          <a:p>
            <a:pPr marL="540000" lvl="2" indent="-216000" eaLnBrk="1" hangingPunct="1">
              <a:spcBef>
                <a:spcPct val="20000"/>
              </a:spcBef>
              <a:spcAft>
                <a:spcPts val="450"/>
              </a:spcAft>
              <a:buFont typeface="Arial" panose="020B0604020202020204" pitchFamily="34" charset="0"/>
              <a:buChar char="̶"/>
              <a:defRPr/>
            </a:pPr>
            <a:endParaRPr lang="en-AU" sz="1600" kern="0" dirty="0">
              <a:solidFill>
                <a:srgbClr val="000000"/>
              </a:solidFill>
              <a:latin typeface="Arial"/>
              <a:cs typeface="Arial"/>
            </a:endParaRPr>
          </a:p>
          <a:p>
            <a:pPr marL="288000" lvl="1" indent="-288000" eaLnBrk="1" hangingPunct="1">
              <a:lnSpc>
                <a:spcPct val="80000"/>
              </a:lnSpc>
              <a:spcBef>
                <a:spcPct val="20000"/>
              </a:spcBef>
              <a:spcAft>
                <a:spcPts val="450"/>
              </a:spcAft>
              <a:buFont typeface="Arial" panose="020B0604020202020204" pitchFamily="34" charset="0"/>
              <a:buChar char="•"/>
              <a:defRPr/>
            </a:pPr>
            <a:endParaRPr lang="en-US" sz="2000" kern="0" dirty="0">
              <a:solidFill>
                <a:srgbClr val="000000"/>
              </a:solidFill>
              <a:latin typeface="Arial"/>
              <a:cs typeface="Arial"/>
            </a:endParaRPr>
          </a:p>
        </p:txBody>
      </p:sp>
    </p:spTree>
    <p:extLst>
      <p:ext uri="{BB962C8B-B14F-4D97-AF65-F5344CB8AC3E}">
        <p14:creationId xmlns:p14="http://schemas.microsoft.com/office/powerpoint/2010/main" val="895455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Revising for the Exam</a:t>
            </a:r>
            <a:endParaRPr lang="en-AU" dirty="0"/>
          </a:p>
        </p:txBody>
      </p:sp>
      <p:sp>
        <p:nvSpPr>
          <p:cNvPr id="5" name="Rectangle 4"/>
          <p:cNvSpPr/>
          <p:nvPr/>
        </p:nvSpPr>
        <p:spPr>
          <a:xfrm>
            <a:off x="414337" y="682575"/>
            <a:ext cx="7946966" cy="4154984"/>
          </a:xfrm>
          <a:prstGeom prst="rect">
            <a:avLst/>
          </a:prstGeom>
        </p:spPr>
        <p:txBody>
          <a:bodyPr wrap="square">
            <a:spAutoFit/>
          </a:bodyPr>
          <a:lstStyle/>
          <a:p>
            <a:pPr marL="288000" lvl="0" indent="-288000" eaLnBrk="1" hangingPunct="1">
              <a:spcBef>
                <a:spcPct val="20000"/>
              </a:spcBef>
              <a:buFontTx/>
              <a:buChar char="•"/>
            </a:pPr>
            <a:r>
              <a:rPr lang="en-AU" sz="2000" kern="0" dirty="0">
                <a:solidFill>
                  <a:srgbClr val="000000"/>
                </a:solidFill>
                <a:latin typeface="Arial"/>
                <a:cs typeface="Arial"/>
              </a:rPr>
              <a:t>Do the revision topic by topic. </a:t>
            </a:r>
            <a:r>
              <a:rPr lang="en-AU" sz="2000" b="1" kern="0" dirty="0">
                <a:solidFill>
                  <a:srgbClr val="000000"/>
                </a:solidFill>
                <a:latin typeface="Arial"/>
                <a:cs typeface="Arial"/>
              </a:rPr>
              <a:t>For each topic</a:t>
            </a:r>
            <a:r>
              <a:rPr lang="en-AU" sz="2000" kern="0" dirty="0">
                <a:solidFill>
                  <a:srgbClr val="000000"/>
                </a:solidFill>
                <a:latin typeface="Arial"/>
                <a:cs typeface="Arial"/>
              </a:rPr>
              <a:t>:</a:t>
            </a:r>
          </a:p>
          <a:p>
            <a:pPr marL="742950" lvl="1" indent="-285750" eaLnBrk="1" hangingPunct="1">
              <a:spcBef>
                <a:spcPct val="20000"/>
              </a:spcBef>
              <a:buFontTx/>
              <a:buChar char="–"/>
            </a:pPr>
            <a:r>
              <a:rPr lang="en-AU" sz="1600" kern="0" dirty="0">
                <a:solidFill>
                  <a:srgbClr val="000000"/>
                </a:solidFill>
                <a:latin typeface="Arial"/>
                <a:cs typeface="Arial"/>
              </a:rPr>
              <a:t>Go through all slides and relevant readings. </a:t>
            </a:r>
          </a:p>
          <a:p>
            <a:pPr marL="742950" lvl="1" indent="-285750" eaLnBrk="1" hangingPunct="1">
              <a:spcBef>
                <a:spcPct val="20000"/>
              </a:spcBef>
              <a:buFontTx/>
              <a:buChar char="–"/>
            </a:pPr>
            <a:r>
              <a:rPr lang="en-AU" sz="1600" kern="0" dirty="0">
                <a:solidFill>
                  <a:srgbClr val="000000"/>
                </a:solidFill>
                <a:latin typeface="Arial"/>
                <a:cs typeface="Arial"/>
              </a:rPr>
              <a:t>Go through the tutorial activity (if any). Activity sheet and answer are available in the week’s tutorial folder if there is an activity in that week</a:t>
            </a:r>
            <a:endParaRPr lang="en-AU" sz="1400" kern="0" dirty="0">
              <a:solidFill>
                <a:srgbClr val="000000"/>
              </a:solidFill>
              <a:latin typeface="Arial"/>
              <a:cs typeface="Arial"/>
            </a:endParaRPr>
          </a:p>
          <a:p>
            <a:pPr marL="742950" lvl="1" indent="-285750" eaLnBrk="1" hangingPunct="1">
              <a:spcBef>
                <a:spcPct val="20000"/>
              </a:spcBef>
              <a:buFontTx/>
              <a:buChar char="–"/>
            </a:pPr>
            <a:r>
              <a:rPr lang="en-AU" sz="1600" kern="0" dirty="0">
                <a:solidFill>
                  <a:srgbClr val="000000"/>
                </a:solidFill>
                <a:latin typeface="Arial"/>
                <a:cs typeface="Arial"/>
              </a:rPr>
              <a:t>Go through the Practical and Computer practical corresponding to the topic. Although the exam is a theory exam, some concepts covered by practical and computer practical exercises/activities can be assessed in the exam. Look at the released answers too.</a:t>
            </a:r>
          </a:p>
          <a:p>
            <a:pPr marL="742950" lvl="1" indent="-285750" eaLnBrk="1" hangingPunct="1">
              <a:spcBef>
                <a:spcPct val="20000"/>
              </a:spcBef>
              <a:buFontTx/>
              <a:buChar char="–"/>
            </a:pPr>
            <a:r>
              <a:rPr lang="en-AU" sz="1600" kern="0" dirty="0">
                <a:solidFill>
                  <a:srgbClr val="000000"/>
                </a:solidFill>
                <a:latin typeface="Arial"/>
                <a:cs typeface="Arial"/>
              </a:rPr>
              <a:t>Do Cisco end-of-module quizzes, and review the answers shown and figure out where you have got wrong and why</a:t>
            </a:r>
          </a:p>
          <a:p>
            <a:pPr marL="288000" indent="-288000" eaLnBrk="1" hangingPunct="1">
              <a:spcBef>
                <a:spcPct val="20000"/>
              </a:spcBef>
              <a:buFont typeface="Arial" panose="020B0604020202020204" pitchFamily="34" charset="0"/>
              <a:buChar char="•"/>
            </a:pPr>
            <a:r>
              <a:rPr lang="en-AU" sz="2000" kern="0" dirty="0">
                <a:solidFill>
                  <a:srgbClr val="000000"/>
                </a:solidFill>
                <a:latin typeface="Arial"/>
                <a:cs typeface="Arial"/>
              </a:rPr>
              <a:t>Go through the questions of Week 12 online theory test</a:t>
            </a:r>
          </a:p>
          <a:p>
            <a:pPr marL="288000" indent="-288000" eaLnBrk="1" hangingPunct="1">
              <a:spcBef>
                <a:spcPct val="20000"/>
              </a:spcBef>
              <a:buFont typeface="Arial" panose="020B0604020202020204" pitchFamily="34" charset="0"/>
              <a:buChar char="•"/>
            </a:pPr>
            <a:r>
              <a:rPr lang="en-AU" sz="2000" kern="0" dirty="0">
                <a:solidFill>
                  <a:srgbClr val="FF0000"/>
                </a:solidFill>
                <a:latin typeface="Arial"/>
                <a:cs typeface="Arial"/>
              </a:rPr>
              <a:t>Use Week 12 online theory test to familiarise yourself with the style of questions and the quiz environment.</a:t>
            </a:r>
          </a:p>
          <a:p>
            <a:pPr marL="285750" indent="-285750" eaLnBrk="1" hangingPunct="1">
              <a:spcBef>
                <a:spcPct val="20000"/>
              </a:spcBef>
              <a:buFont typeface="Arial" panose="020B0604020202020204" pitchFamily="34" charset="0"/>
              <a:buChar char="•"/>
            </a:pPr>
            <a:endParaRPr lang="en-AU" sz="1600" kern="0" dirty="0">
              <a:solidFill>
                <a:srgbClr val="000000"/>
              </a:solidFill>
              <a:latin typeface="Arial"/>
              <a:cs typeface="Arial"/>
            </a:endParaRPr>
          </a:p>
        </p:txBody>
      </p:sp>
    </p:spTree>
    <p:extLst>
      <p:ext uri="{BB962C8B-B14F-4D97-AF65-F5344CB8AC3E}">
        <p14:creationId xmlns:p14="http://schemas.microsoft.com/office/powerpoint/2010/main" val="1988482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Revising for the Exam</a:t>
            </a:r>
            <a:endParaRPr lang="en-AU" dirty="0"/>
          </a:p>
        </p:txBody>
      </p:sp>
      <p:sp>
        <p:nvSpPr>
          <p:cNvPr id="5" name="Rectangle 4"/>
          <p:cNvSpPr/>
          <p:nvPr/>
        </p:nvSpPr>
        <p:spPr>
          <a:xfrm>
            <a:off x="414337" y="778317"/>
            <a:ext cx="7946966" cy="4321183"/>
          </a:xfrm>
          <a:prstGeom prst="rect">
            <a:avLst/>
          </a:prstGeom>
        </p:spPr>
        <p:txBody>
          <a:bodyPr wrap="square">
            <a:spAutoFit/>
          </a:bodyPr>
          <a:lstStyle/>
          <a:p>
            <a:pPr marL="324000" lvl="0" indent="-324000" eaLnBrk="1" hangingPunct="1">
              <a:spcBef>
                <a:spcPct val="20000"/>
              </a:spcBef>
              <a:buFontTx/>
              <a:buChar char="•"/>
            </a:pPr>
            <a:r>
              <a:rPr lang="en-AU" sz="2000" kern="0" dirty="0">
                <a:solidFill>
                  <a:srgbClr val="000000"/>
                </a:solidFill>
                <a:latin typeface="Arial"/>
                <a:cs typeface="Arial"/>
              </a:rPr>
              <a:t>Plan and write your cheat sheets or notes. Although the exam is open book, it is always useful to prepare some cheat sheets or notes, for two reasons at least:</a:t>
            </a:r>
          </a:p>
          <a:p>
            <a:pPr marL="609750" lvl="1" indent="-285750" eaLnBrk="1" hangingPunct="1">
              <a:spcBef>
                <a:spcPct val="20000"/>
              </a:spcBef>
              <a:buFont typeface="Arial" panose="020B0604020202020204" pitchFamily="34" charset="0"/>
              <a:buChar char="–"/>
            </a:pPr>
            <a:r>
              <a:rPr lang="en-AU" sz="1800" kern="0" dirty="0">
                <a:solidFill>
                  <a:srgbClr val="000000"/>
                </a:solidFill>
                <a:latin typeface="Arial"/>
                <a:cs typeface="Arial"/>
              </a:rPr>
              <a:t>To summarise what you have revised</a:t>
            </a:r>
          </a:p>
          <a:p>
            <a:pPr marL="609750" lvl="1" indent="-285750" eaLnBrk="1" hangingPunct="1">
              <a:spcBef>
                <a:spcPct val="20000"/>
              </a:spcBef>
              <a:buFont typeface="Arial" panose="020B0604020202020204" pitchFamily="34" charset="0"/>
              <a:buChar char="–"/>
            </a:pPr>
            <a:r>
              <a:rPr lang="en-AU" sz="1800" kern="0" dirty="0">
                <a:solidFill>
                  <a:srgbClr val="000000"/>
                </a:solidFill>
                <a:latin typeface="Arial"/>
                <a:cs typeface="Arial"/>
              </a:rPr>
              <a:t>You may not have enough time to search for relevant information online or in books. Cheat sheets will come handy then.</a:t>
            </a:r>
            <a:endParaRPr lang="en-US" sz="1800" b="1" i="1" kern="0" dirty="0">
              <a:solidFill>
                <a:srgbClr val="000000"/>
              </a:solidFill>
              <a:latin typeface="Arial"/>
              <a:cs typeface="Arial"/>
            </a:endParaRPr>
          </a:p>
          <a:p>
            <a:pPr marL="288000" lvl="0" indent="-288000" eaLnBrk="1" hangingPunct="1">
              <a:spcBef>
                <a:spcPct val="20000"/>
              </a:spcBef>
              <a:buFontTx/>
              <a:buChar char="•"/>
            </a:pPr>
            <a:r>
              <a:rPr lang="en-US" sz="2000" b="1" i="1" kern="0" dirty="0">
                <a:solidFill>
                  <a:srgbClr val="000000"/>
                </a:solidFill>
                <a:latin typeface="Arial"/>
                <a:cs typeface="Arial"/>
              </a:rPr>
              <a:t>Start exam revision now !</a:t>
            </a:r>
          </a:p>
          <a:p>
            <a:pPr marL="288000" lvl="0" indent="-288000" eaLnBrk="1" hangingPunct="1">
              <a:spcBef>
                <a:spcPct val="20000"/>
              </a:spcBef>
              <a:buFontTx/>
              <a:buChar char="•"/>
            </a:pPr>
            <a:r>
              <a:rPr lang="en-US" sz="2000" kern="0" dirty="0">
                <a:solidFill>
                  <a:srgbClr val="000000"/>
                </a:solidFill>
                <a:latin typeface="Arial"/>
                <a:cs typeface="Arial"/>
              </a:rPr>
              <a:t>Ask questions, </a:t>
            </a:r>
            <a:r>
              <a:rPr lang="en-US" sz="2000" b="1" i="1" kern="0" dirty="0">
                <a:solidFill>
                  <a:srgbClr val="000000"/>
                </a:solidFill>
                <a:latin typeface="Arial"/>
                <a:cs typeface="Arial"/>
              </a:rPr>
              <a:t>prior to the exam</a:t>
            </a:r>
            <a:r>
              <a:rPr lang="en-US" sz="2000" kern="0" dirty="0">
                <a:solidFill>
                  <a:srgbClr val="000000"/>
                </a:solidFill>
                <a:latin typeface="Arial"/>
                <a:cs typeface="Arial"/>
              </a:rPr>
              <a:t>, by </a:t>
            </a:r>
          </a:p>
          <a:p>
            <a:pPr marL="540000" lvl="1" indent="-216000" eaLnBrk="1" hangingPunct="1">
              <a:spcBef>
                <a:spcPct val="20000"/>
              </a:spcBef>
              <a:buFont typeface="Arial" panose="020B0604020202020204" pitchFamily="34" charset="0"/>
              <a:buChar char="─"/>
              <a:defRPr/>
            </a:pPr>
            <a:r>
              <a:rPr lang="en-US" sz="1600" kern="0" dirty="0">
                <a:solidFill>
                  <a:srgbClr val="000000"/>
                </a:solidFill>
                <a:latin typeface="Arial"/>
                <a:cs typeface="Arial"/>
              </a:rPr>
              <a:t>Posting questions on course discussion forum (preferred)</a:t>
            </a:r>
          </a:p>
          <a:p>
            <a:pPr marL="540000" lvl="1" indent="-216000" eaLnBrk="1" hangingPunct="1">
              <a:spcBef>
                <a:spcPct val="20000"/>
              </a:spcBef>
              <a:buFont typeface="Arial" panose="020B0604020202020204" pitchFamily="34" charset="0"/>
              <a:buChar char="─"/>
              <a:defRPr/>
            </a:pPr>
            <a:r>
              <a:rPr lang="en-US" sz="1600" kern="0" dirty="0">
                <a:solidFill>
                  <a:srgbClr val="000000"/>
                </a:solidFill>
                <a:latin typeface="Arial"/>
                <a:cs typeface="Arial"/>
              </a:rPr>
              <a:t>Help desk </a:t>
            </a:r>
          </a:p>
          <a:p>
            <a:pPr marL="540000" lvl="1" indent="-216000" eaLnBrk="1" hangingPunct="1">
              <a:spcBef>
                <a:spcPct val="20000"/>
              </a:spcBef>
              <a:buFont typeface="Arial" panose="020B0604020202020204" pitchFamily="34" charset="0"/>
              <a:buChar char="─"/>
              <a:defRPr/>
            </a:pPr>
            <a:r>
              <a:rPr lang="en-US" sz="1600" kern="0" dirty="0">
                <a:solidFill>
                  <a:srgbClr val="000000"/>
                </a:solidFill>
                <a:latin typeface="Arial"/>
                <a:cs typeface="Arial"/>
              </a:rPr>
              <a:t>Emailing Ronald or meeting Ronald during his consultation hours</a:t>
            </a:r>
          </a:p>
          <a:p>
            <a:pPr marL="342900" lvl="0" indent="-342900" eaLnBrk="1" hangingPunct="1">
              <a:spcBef>
                <a:spcPct val="20000"/>
              </a:spcBef>
              <a:buFontTx/>
              <a:buChar char="•"/>
            </a:pPr>
            <a:endParaRPr lang="en-AU" sz="2000" kern="0" dirty="0">
              <a:solidFill>
                <a:srgbClr val="000000"/>
              </a:solidFill>
              <a:latin typeface="Arial"/>
              <a:cs typeface="Arial"/>
            </a:endParaRPr>
          </a:p>
          <a:p>
            <a:pPr marL="342900" lvl="0" indent="-342900" eaLnBrk="1" hangingPunct="1">
              <a:spcBef>
                <a:spcPct val="20000"/>
              </a:spcBef>
              <a:buFontTx/>
              <a:buChar char="•"/>
            </a:pPr>
            <a:endParaRPr lang="en-AU" sz="2000" kern="0" dirty="0">
              <a:solidFill>
                <a:srgbClr val="000000"/>
              </a:solidFill>
              <a:latin typeface="Arial"/>
              <a:cs typeface="Arial"/>
            </a:endParaRPr>
          </a:p>
        </p:txBody>
      </p:sp>
    </p:spTree>
    <p:extLst>
      <p:ext uri="{BB962C8B-B14F-4D97-AF65-F5344CB8AC3E}">
        <p14:creationId xmlns:p14="http://schemas.microsoft.com/office/powerpoint/2010/main" val="3929150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Before the Exam</a:t>
            </a:r>
          </a:p>
        </p:txBody>
      </p:sp>
      <p:sp>
        <p:nvSpPr>
          <p:cNvPr id="5" name="Rectangle 4"/>
          <p:cNvSpPr/>
          <p:nvPr/>
        </p:nvSpPr>
        <p:spPr>
          <a:xfrm>
            <a:off x="414337" y="794340"/>
            <a:ext cx="7946966" cy="3221395"/>
          </a:xfrm>
          <a:prstGeom prst="rect">
            <a:avLst/>
          </a:prstGeom>
        </p:spPr>
        <p:txBody>
          <a:bodyPr wrap="square">
            <a:spAutoFit/>
          </a:bodyPr>
          <a:lstStyle/>
          <a:p>
            <a:pPr marL="342900" indent="-342900" eaLnBrk="1" hangingPunct="1">
              <a:spcBef>
                <a:spcPts val="225"/>
              </a:spcBef>
              <a:buFontTx/>
              <a:buChar char="•"/>
            </a:pPr>
            <a:r>
              <a:rPr lang="en-AU" sz="2000" dirty="0"/>
              <a:t>Decide where to do the exam. If you do the exam somewhere else (e.g. on campus), be there early. </a:t>
            </a:r>
          </a:p>
          <a:p>
            <a:pPr marL="342900" indent="-342900" eaLnBrk="1" hangingPunct="1">
              <a:spcBef>
                <a:spcPts val="225"/>
              </a:spcBef>
              <a:buFontTx/>
              <a:buChar char="•"/>
            </a:pPr>
            <a:r>
              <a:rPr lang="en-AU" sz="2000" dirty="0"/>
              <a:t>Test your computer and Internet connection at the exam location you have chosen.</a:t>
            </a:r>
          </a:p>
          <a:p>
            <a:pPr marL="342900" indent="-342900" eaLnBrk="1" hangingPunct="1">
              <a:spcBef>
                <a:spcPts val="225"/>
              </a:spcBef>
              <a:buFontTx/>
              <a:buChar char="•"/>
            </a:pPr>
            <a:r>
              <a:rPr lang="en-AU" sz="2000" dirty="0"/>
              <a:t>Get everything ready early well before the exam start time, e.g. computer, Internet access, reference books/materials, cheat sheets, as well as snacks, a bottle of water, etc. </a:t>
            </a:r>
          </a:p>
          <a:p>
            <a:pPr marL="342900" indent="-342900" eaLnBrk="1" hangingPunct="1">
              <a:spcBef>
                <a:spcPts val="225"/>
              </a:spcBef>
              <a:buFontTx/>
              <a:buChar char="•"/>
            </a:pPr>
            <a:r>
              <a:rPr lang="en-AU" sz="2000" dirty="0"/>
              <a:t>Go to Learnonline course site, know where the exam quiz link is, read the exam quiz description and note down the contact information shown on the exam quiz description page.</a:t>
            </a:r>
          </a:p>
        </p:txBody>
      </p:sp>
    </p:spTree>
    <p:extLst>
      <p:ext uri="{BB962C8B-B14F-4D97-AF65-F5344CB8AC3E}">
        <p14:creationId xmlns:p14="http://schemas.microsoft.com/office/powerpoint/2010/main" val="335876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9576" y="143933"/>
            <a:ext cx="8258175" cy="485775"/>
          </a:xfrm>
        </p:spPr>
        <p:txBody>
          <a:bodyPr/>
          <a:lstStyle/>
          <a:p>
            <a:r>
              <a:rPr lang="en-AU" sz="2800" dirty="0"/>
              <a:t>General Information</a:t>
            </a:r>
          </a:p>
        </p:txBody>
      </p:sp>
      <p:sp>
        <p:nvSpPr>
          <p:cNvPr id="3" name="Text Placeholder 2"/>
          <p:cNvSpPr>
            <a:spLocks noGrp="1"/>
          </p:cNvSpPr>
          <p:nvPr>
            <p:ph type="body" sz="quarter" idx="11"/>
          </p:nvPr>
        </p:nvSpPr>
        <p:spPr>
          <a:xfrm>
            <a:off x="409576" y="629708"/>
            <a:ext cx="8429624" cy="3168650"/>
          </a:xfrm>
        </p:spPr>
        <p:txBody>
          <a:bodyPr/>
          <a:lstStyle/>
          <a:p>
            <a:pPr marL="288000" lvl="0" indent="-28800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t>
            </a:r>
            <a:r>
              <a:rPr lang="en-AU" altLang="en-US" sz="1800" dirty="0">
                <a:solidFill>
                  <a:srgbClr val="000000"/>
                </a:solidFill>
                <a:latin typeface="Arial" panose="020B0604020202020204" pitchFamily="34" charset="0"/>
                <a:ea typeface="Calibri" panose="020F0502020204030204" pitchFamily="34" charset="0"/>
                <a:cs typeface="Times New Roman" panose="02020603050405020304" pitchFamily="18" charset="0"/>
              </a:rPr>
              <a:t>final </a:t>
            </a: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exam will be conducted online, in the form of a </a:t>
            </a:r>
            <a:r>
              <a:rPr lang="en-AU" altLang="en-US" sz="1800" b="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Learnonline</a:t>
            </a: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 quiz.</a:t>
            </a:r>
          </a:p>
          <a:p>
            <a:pPr marL="288000" indent="-28800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Exam date &amp; time: 27 November 2020, starting at 14:00, with a duration of 3 hours, and the session will be unsupervised. </a:t>
            </a:r>
            <a:endParaRPr lang="en-AU" altLang="en-US" sz="1800" b="0" dirty="0">
              <a:latin typeface="Arial" panose="020B0604020202020204" pitchFamily="34" charset="0"/>
            </a:endParaRPr>
          </a:p>
          <a:p>
            <a:pPr marL="288000" lvl="0" indent="-28800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exam quiz link will be in the top section of Learnonline course site, looking like this: </a:t>
            </a:r>
          </a:p>
          <a:p>
            <a:pPr marL="288000" lvl="0" indent="-288000">
              <a:buFont typeface="Arial" panose="020B0604020202020204" pitchFamily="34" charset="0"/>
              <a:buChar char="•"/>
            </a:pPr>
            <a:r>
              <a:rPr lang="en-AU" sz="1800" b="0" dirty="0"/>
              <a:t>A week before the exam date, you will be able to see the exam quiz link and the description page of the exam quiz. </a:t>
            </a:r>
          </a:p>
          <a:p>
            <a:pPr marL="288000" lvl="0" indent="-288000">
              <a:buFont typeface="Arial" panose="020B0604020202020204" pitchFamily="34" charset="0"/>
              <a:buChar char="•"/>
            </a:pPr>
            <a:r>
              <a:rPr lang="en-AU" sz="1800" b="0" dirty="0"/>
              <a:t>Please visit Learnonline course site in the week before the exam to get a clear idea of the location of the exam quiz link and read the exam quiz description.  (But please be reminded that you will not be able to access the exam quiz until the start time of the exam, i.e. 14:00 on 27 November 2020.)</a:t>
            </a:r>
          </a:p>
          <a:p>
            <a:pPr marL="288000" indent="-288000">
              <a:buFont typeface="Arial" panose="020B0604020202020204" pitchFamily="34" charset="0"/>
              <a:buChar char="•"/>
            </a:pPr>
            <a:r>
              <a:rPr lang="en-AU" sz="1800" b="0" dirty="0"/>
              <a:t>The exam is open book. Any printed, handwritten and online materials are allowed, but discussions with others are not permitted during the exam.</a:t>
            </a:r>
          </a:p>
          <a:p>
            <a:pPr marL="285750" lvl="0" indent="-285750">
              <a:buFont typeface="Arial" panose="020B0604020202020204" pitchFamily="34" charset="0"/>
              <a:buChar char="•"/>
            </a:pPr>
            <a:endParaRPr lang="en-AU" sz="1800" b="0" dirty="0"/>
          </a:p>
          <a:p>
            <a:pPr marL="342900" lvl="0" indent="-342900">
              <a:spcBef>
                <a:spcPct val="0"/>
              </a:spcBef>
              <a:buFont typeface="Arial" panose="020B0604020202020204" pitchFamily="34" charset="0"/>
              <a:buChar char="•"/>
            </a:pPr>
            <a:endParaRPr lang="en-AU" altLang="en-US" sz="1800" b="0" dirty="0">
              <a:latin typeface="Arial" panose="020B0604020202020204" pitchFamily="34" charset="0"/>
            </a:endParaRPr>
          </a:p>
          <a:p>
            <a:endParaRPr lang="en-AU" dirty="0"/>
          </a:p>
        </p:txBody>
      </p:sp>
      <p:pic>
        <p:nvPicPr>
          <p:cNvPr id="5" name="Picture 4">
            <a:extLst>
              <a:ext uri="{FF2B5EF4-FFF2-40B4-BE49-F238E27FC236}">
                <a16:creationId xmlns:a16="http://schemas.microsoft.com/office/drawing/2014/main" id="{2E6B71FA-B4A5-44A1-8A8D-B7FBE763F4E7}"/>
              </a:ext>
            </a:extLst>
          </p:cNvPr>
          <p:cNvPicPr>
            <a:picLocks noChangeAspect="1"/>
          </p:cNvPicPr>
          <p:nvPr/>
        </p:nvPicPr>
        <p:blipFill>
          <a:blip r:embed="rId2"/>
          <a:stretch>
            <a:fillRect/>
          </a:stretch>
        </p:blipFill>
        <p:spPr>
          <a:xfrm>
            <a:off x="1735137" y="1784350"/>
            <a:ext cx="3324225" cy="342900"/>
          </a:xfrm>
          <a:prstGeom prst="rect">
            <a:avLst/>
          </a:prstGeom>
        </p:spPr>
      </p:pic>
    </p:spTree>
    <p:extLst>
      <p:ext uri="{BB962C8B-B14F-4D97-AF65-F5344CB8AC3E}">
        <p14:creationId xmlns:p14="http://schemas.microsoft.com/office/powerpoint/2010/main" val="2730690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During the Exam</a:t>
            </a:r>
          </a:p>
        </p:txBody>
      </p:sp>
      <p:sp>
        <p:nvSpPr>
          <p:cNvPr id="5" name="Rectangle 4"/>
          <p:cNvSpPr/>
          <p:nvPr/>
        </p:nvSpPr>
        <p:spPr>
          <a:xfrm>
            <a:off x="414337" y="761384"/>
            <a:ext cx="7946966" cy="2769989"/>
          </a:xfrm>
          <a:prstGeom prst="rect">
            <a:avLst/>
          </a:prstGeom>
        </p:spPr>
        <p:txBody>
          <a:bodyPr wrap="square">
            <a:spAutoFit/>
          </a:bodyPr>
          <a:lstStyle/>
          <a:p>
            <a:pPr marL="324000" lvl="0" indent="-324000" eaLnBrk="1" hangingPunct="1">
              <a:spcBef>
                <a:spcPts val="225"/>
              </a:spcBef>
              <a:buFont typeface="Arial" panose="020B0604020202020204" pitchFamily="34" charset="0"/>
              <a:buChar char="•"/>
            </a:pPr>
            <a:r>
              <a:rPr lang="en-AU" sz="2000" kern="0" dirty="0">
                <a:solidFill>
                  <a:srgbClr val="000000"/>
                </a:solidFill>
                <a:latin typeface="Arial"/>
                <a:cs typeface="Arial"/>
              </a:rPr>
              <a:t>Do not panic, calm yourself down and focus on the exam</a:t>
            </a:r>
          </a:p>
          <a:p>
            <a:pPr marL="324000" lvl="0" indent="-324000" eaLnBrk="1" hangingPunct="1">
              <a:spcBef>
                <a:spcPts val="225"/>
              </a:spcBef>
              <a:buFontTx/>
              <a:buChar char="•"/>
            </a:pPr>
            <a:r>
              <a:rPr lang="en-AU" sz="2000" kern="0" dirty="0">
                <a:solidFill>
                  <a:srgbClr val="000000"/>
                </a:solidFill>
                <a:latin typeface="Arial"/>
                <a:cs typeface="Arial"/>
              </a:rPr>
              <a:t>Read the questions carefully</a:t>
            </a:r>
          </a:p>
          <a:p>
            <a:pPr marL="540000" lvl="1" indent="-216000" eaLnBrk="1" hangingPunct="1">
              <a:spcBef>
                <a:spcPts val="225"/>
              </a:spcBef>
              <a:buFontTx/>
              <a:buChar char="–"/>
            </a:pPr>
            <a:r>
              <a:rPr lang="en-AU" sz="1600" kern="0" dirty="0">
                <a:solidFill>
                  <a:srgbClr val="000000"/>
                </a:solidFill>
                <a:latin typeface="Arial"/>
                <a:cs typeface="Arial"/>
              </a:rPr>
              <a:t>Many of them are probably easier than you initially think!</a:t>
            </a:r>
          </a:p>
          <a:p>
            <a:pPr marL="288000" indent="-288000" eaLnBrk="1" hangingPunct="1">
              <a:spcBef>
                <a:spcPts val="225"/>
              </a:spcBef>
              <a:buFont typeface="Arial" panose="020B0604020202020204" pitchFamily="34" charset="0"/>
              <a:buChar char="•"/>
            </a:pPr>
            <a:r>
              <a:rPr lang="en-AU" sz="2000" kern="0" dirty="0">
                <a:solidFill>
                  <a:srgbClr val="000000"/>
                </a:solidFill>
                <a:latin typeface="Arial"/>
                <a:cs typeface="Arial"/>
              </a:rPr>
              <a:t>Pace yourself to the clock, submit your attempt BEFORE the time expires!</a:t>
            </a:r>
          </a:p>
          <a:p>
            <a:pPr marL="540000" lvl="1" indent="-216000" eaLnBrk="1" hangingPunct="1">
              <a:spcBef>
                <a:spcPts val="225"/>
              </a:spcBef>
              <a:buFontTx/>
              <a:buChar char="–"/>
            </a:pPr>
            <a:r>
              <a:rPr lang="en-AU" sz="1600" kern="0" dirty="0">
                <a:solidFill>
                  <a:srgbClr val="000000"/>
                </a:solidFill>
                <a:latin typeface="Arial"/>
                <a:cs typeface="Arial"/>
              </a:rPr>
              <a:t>Do not spend too much time on one question</a:t>
            </a:r>
            <a:endParaRPr lang="en-AU" sz="2000" kern="0" dirty="0">
              <a:solidFill>
                <a:srgbClr val="000000"/>
              </a:solidFill>
              <a:latin typeface="Arial"/>
              <a:cs typeface="Arial"/>
            </a:endParaRPr>
          </a:p>
          <a:p>
            <a:pPr marL="288000" lvl="0" indent="-288000">
              <a:spcBef>
                <a:spcPts val="225"/>
              </a:spcBef>
              <a:buFontTx/>
              <a:buChar char="•"/>
            </a:pPr>
            <a:r>
              <a:rPr lang="en-AU" sz="2000" kern="0" dirty="0">
                <a:solidFill>
                  <a:srgbClr val="000000"/>
                </a:solidFill>
                <a:latin typeface="Arial"/>
                <a:cs typeface="Arial"/>
              </a:rPr>
              <a:t>Try to answer all questions</a:t>
            </a:r>
          </a:p>
          <a:p>
            <a:pPr marL="540000" lvl="1" indent="-216000">
              <a:spcBef>
                <a:spcPts val="225"/>
              </a:spcBef>
              <a:buFontTx/>
              <a:buChar char="–"/>
            </a:pPr>
            <a:r>
              <a:rPr lang="en-AU" sz="1600" kern="0" dirty="0">
                <a:solidFill>
                  <a:srgbClr val="000000"/>
                </a:solidFill>
                <a:latin typeface="Arial"/>
                <a:cs typeface="Arial"/>
              </a:rPr>
              <a:t>Particularly multiple-choice questions, give your best guess if you are not sure about the answer.</a:t>
            </a:r>
          </a:p>
        </p:txBody>
      </p:sp>
    </p:spTree>
    <p:extLst>
      <p:ext uri="{BB962C8B-B14F-4D97-AF65-F5344CB8AC3E}">
        <p14:creationId xmlns:p14="http://schemas.microsoft.com/office/powerpoint/2010/main" val="3908827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6785" y="1254151"/>
            <a:ext cx="5461462" cy="1938992"/>
          </a:xfrm>
          <a:prstGeom prst="rect">
            <a:avLst/>
          </a:prstGeom>
        </p:spPr>
        <p:txBody>
          <a:bodyPr wrap="square">
            <a:spAutoFit/>
          </a:bodyPr>
          <a:lstStyle/>
          <a:p>
            <a:pPr marL="363140" lvl="1" indent="0" algn="ctr" eaLnBrk="1" hangingPunct="1">
              <a:buNone/>
              <a:defRPr/>
            </a:pPr>
            <a:r>
              <a:rPr lang="en-US" sz="2100" b="1" dirty="0"/>
              <a:t>Thank you all for your excellent cooperation during the study period </a:t>
            </a:r>
          </a:p>
          <a:p>
            <a:pPr marL="363140" lvl="1" indent="0" algn="ctr" eaLnBrk="1" hangingPunct="1">
              <a:buNone/>
              <a:defRPr/>
            </a:pPr>
            <a:r>
              <a:rPr lang="en-US" sz="2100" b="1" dirty="0"/>
              <a:t>&amp; </a:t>
            </a:r>
          </a:p>
          <a:p>
            <a:pPr marL="363140" lvl="1" indent="0" algn="ctr" eaLnBrk="1" hangingPunct="1">
              <a:buNone/>
              <a:defRPr/>
            </a:pPr>
            <a:r>
              <a:rPr lang="en-US" sz="2100" b="1" dirty="0"/>
              <a:t>Good luck with your final exams !</a:t>
            </a:r>
          </a:p>
          <a:p>
            <a:pPr marL="363140" lvl="1" indent="0" eaLnBrk="1" hangingPunct="1">
              <a:buNone/>
              <a:defRPr/>
            </a:pPr>
            <a:endParaRPr lang="en-US" dirty="0"/>
          </a:p>
          <a:p>
            <a:pPr marL="363140" lvl="1" indent="0" algn="ctr" eaLnBrk="1" hangingPunct="1">
              <a:buNone/>
              <a:defRPr/>
            </a:pPr>
            <a:r>
              <a:rPr lang="en-US" sz="1200" dirty="0"/>
              <a:t>Remember, we are still here to help </a:t>
            </a:r>
            <a:r>
              <a:rPr lang="en-US" sz="1200" dirty="0">
                <a:sym typeface="Wingdings" pitchFamily="2" charset="2"/>
              </a:rPr>
              <a:t></a:t>
            </a:r>
            <a:endParaRPr lang="en-US" sz="1200" dirty="0"/>
          </a:p>
        </p:txBody>
      </p:sp>
    </p:spTree>
    <p:extLst>
      <p:ext uri="{BB962C8B-B14F-4D97-AF65-F5344CB8AC3E}">
        <p14:creationId xmlns:p14="http://schemas.microsoft.com/office/powerpoint/2010/main" val="25664808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9576" y="143933"/>
            <a:ext cx="8258175" cy="485775"/>
          </a:xfrm>
        </p:spPr>
        <p:txBody>
          <a:bodyPr/>
          <a:lstStyle/>
          <a:p>
            <a:r>
              <a:rPr lang="en-AU" sz="2800" dirty="0"/>
              <a:t>General Information</a:t>
            </a:r>
          </a:p>
        </p:txBody>
      </p:sp>
      <p:sp>
        <p:nvSpPr>
          <p:cNvPr id="3" name="Text Placeholder 2"/>
          <p:cNvSpPr>
            <a:spLocks noGrp="1"/>
          </p:cNvSpPr>
          <p:nvPr>
            <p:ph type="body" sz="quarter" idx="11"/>
          </p:nvPr>
        </p:nvSpPr>
        <p:spPr>
          <a:xfrm>
            <a:off x="409576" y="629708"/>
            <a:ext cx="8404224" cy="3168650"/>
          </a:xfrm>
        </p:spPr>
        <p:txBody>
          <a:bodyPr/>
          <a:lstStyle/>
          <a:p>
            <a:pPr marL="285750" lvl="0" indent="-28575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It is important to test your computer and Internet access before the exam date. </a:t>
            </a:r>
          </a:p>
          <a:p>
            <a:pPr marL="540000" indent="-216000">
              <a:spcBef>
                <a:spcPct val="0"/>
              </a:spcBef>
              <a:buFont typeface="Arial" panose="020B0604020202020204" pitchFamily="34" charset="0"/>
              <a:buChar char="–"/>
            </a:pP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Use the link </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2"/>
              </a:rPr>
              <a:t>https://my.unisa.edu.au/Public/ComputerSystemTest/learnonline</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do the test on the computer you will use during the actual exam and preferably in the location you will do the actual exam. </a:t>
            </a:r>
          </a:p>
          <a:p>
            <a:pPr marL="284400" indent="-28575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can choose the location of where you do the exam. This may be at your home, another suitable venue or you can come to campus. Make sure the venue is quiet, well-lit and ventilated. </a:t>
            </a:r>
          </a:p>
          <a:p>
            <a:pPr marL="342900" lvl="0" indent="-34290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If you choose to come to a campus you have the following options:</a:t>
            </a:r>
          </a:p>
          <a:p>
            <a:pPr marL="540000" lvl="1" indent="-216000">
              <a:spcBef>
                <a:spcPct val="0"/>
              </a:spcBef>
              <a:buFont typeface="Arial" panose="020B0604020202020204" pitchFamily="34" charset="0"/>
              <a:buChar char="–"/>
            </a:pP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Computer pools/barns at each campus (not bookable).</a:t>
            </a:r>
          </a:p>
          <a:p>
            <a:pPr marL="540000" lvl="1" indent="-216000">
              <a:spcBef>
                <a:spcPct val="0"/>
              </a:spcBef>
              <a:buFont typeface="Arial" panose="020B0604020202020204" pitchFamily="34" charset="0"/>
              <a:buChar char="–"/>
            </a:pP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Designated quiet spaces in metropolitan campus libraries during the exam period (not bookable).</a:t>
            </a:r>
          </a:p>
          <a:p>
            <a:pPr marL="540000" lvl="1" indent="-216000">
              <a:spcBef>
                <a:spcPct val="0"/>
              </a:spcBef>
              <a:buFont typeface="Arial" panose="020B0604020202020204" pitchFamily="34" charset="0"/>
              <a:buChar char="–"/>
            </a:pP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A limited number of study rooms are available at each metropolitan campus and at Whyalla, and can be booked here</a:t>
            </a:r>
            <a:r>
              <a:rPr lang="en-AU" altLang="en-US"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https://my.unisa.edu.au/student/roombookings/studyrooms</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 Maximum booking periods for study rooms will be extended to 4 hours to accommodate exams.</a:t>
            </a:r>
          </a:p>
          <a:p>
            <a:pPr marL="540000" lvl="1" indent="-216000">
              <a:spcBef>
                <a:spcPct val="0"/>
              </a:spcBef>
              <a:buFont typeface="Arial" panose="020B0604020202020204" pitchFamily="34" charset="0"/>
              <a:buChar char="–"/>
            </a:pP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Spaces at the Mount Gambier campus can be booked by contacting </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ian.mckay@unisa.edu.au</a:t>
            </a:r>
            <a:r>
              <a:rPr lang="en-AU" altLang="en-US" sz="12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 (if required) </a:t>
            </a:r>
          </a:p>
          <a:p>
            <a:pPr marL="285750" lvl="0" indent="-285750">
              <a:spcBef>
                <a:spcPct val="0"/>
              </a:spcBef>
              <a:buFont typeface="Arial" panose="020B0604020202020204" pitchFamily="34" charset="0"/>
              <a:buChar char="•"/>
            </a:pPr>
            <a:r>
              <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rPr>
              <a:t>On-campus spaces will not be supervised. If you choose to come on campus, you are encouraged to arrive an hour before your exam is due to start to locate a space and get set up.</a:t>
            </a:r>
          </a:p>
          <a:p>
            <a:pPr marL="342900" lvl="0" indent="-342900">
              <a:spcBef>
                <a:spcPct val="0"/>
              </a:spcBef>
              <a:buFont typeface="Arial" panose="020B0604020202020204" pitchFamily="34" charset="0"/>
              <a:buChar char="•"/>
            </a:pPr>
            <a:endParaRPr lang="en-AU" altLang="en-US" sz="1800" b="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957235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General Information</a:t>
            </a:r>
          </a:p>
        </p:txBody>
      </p:sp>
      <p:sp>
        <p:nvSpPr>
          <p:cNvPr id="3" name="Text Placeholder 2"/>
          <p:cNvSpPr>
            <a:spLocks noGrp="1"/>
          </p:cNvSpPr>
          <p:nvPr>
            <p:ph type="body" sz="quarter" idx="11"/>
          </p:nvPr>
        </p:nvSpPr>
        <p:spPr/>
        <p:txBody>
          <a:bodyPr/>
          <a:lstStyle/>
          <a:p>
            <a:pPr marL="288000" lvl="0" indent="-288000" eaLnBrk="1" hangingPunct="1">
              <a:buFontTx/>
              <a:buChar char="•"/>
            </a:pPr>
            <a:r>
              <a:rPr lang="en-AU" b="0" dirty="0">
                <a:solidFill>
                  <a:srgbClr val="000000"/>
                </a:solidFill>
              </a:rPr>
              <a:t>The final exam is worth 30% of the total grade of the course</a:t>
            </a:r>
          </a:p>
          <a:p>
            <a:pPr marL="288000" lvl="0" indent="-288000" eaLnBrk="1" hangingPunct="1">
              <a:buFontTx/>
              <a:buChar char="•"/>
            </a:pPr>
            <a:r>
              <a:rPr lang="en-AU" b="0" dirty="0">
                <a:solidFill>
                  <a:srgbClr val="000000"/>
                </a:solidFill>
              </a:rPr>
              <a:t>To pass this course a student must obtain at least 50% in the examination, and at least 50% for the overall assessment.</a:t>
            </a:r>
          </a:p>
          <a:p>
            <a:pPr marL="540000" lvl="1" indent="-216000" eaLnBrk="1" hangingPunct="1"/>
            <a:r>
              <a:rPr lang="en-AU" sz="1600" dirty="0">
                <a:solidFill>
                  <a:srgbClr val="000000"/>
                </a:solidFill>
              </a:rPr>
              <a:t>Refer to Course Outline for the weights (%) for all the assessment items</a:t>
            </a:r>
          </a:p>
          <a:p>
            <a:pPr marL="540000" lvl="1" indent="-216000" eaLnBrk="1" hangingPunct="1"/>
            <a:r>
              <a:rPr lang="en-AU" sz="1600" dirty="0">
                <a:solidFill>
                  <a:srgbClr val="000000"/>
                </a:solidFill>
              </a:rPr>
              <a:t>Check the results available so far, and contact course coordinator and/or your practical supervisor if you think there is an error in the result of an assessment item</a:t>
            </a:r>
          </a:p>
          <a:p>
            <a:pPr marL="288000" lvl="0" indent="-288000" eaLnBrk="1" hangingPunct="1">
              <a:buFontTx/>
              <a:buChar char="•"/>
            </a:pPr>
            <a:endParaRPr lang="en-AU" b="0" dirty="0">
              <a:solidFill>
                <a:srgbClr val="000000"/>
              </a:solidFill>
            </a:endParaRPr>
          </a:p>
          <a:p>
            <a:pPr marL="288000" lvl="1" indent="-288000" eaLnBrk="1" hangingPunct="1">
              <a:buNone/>
            </a:pPr>
            <a:r>
              <a:rPr lang="en-AU" sz="2000" dirty="0">
                <a:solidFill>
                  <a:srgbClr val="000000"/>
                </a:solidFill>
              </a:rPr>
              <a:t>Side note:</a:t>
            </a:r>
          </a:p>
          <a:p>
            <a:pPr marL="540000" lvl="1" indent="-216000" eaLnBrk="1" hangingPunct="1"/>
            <a:r>
              <a:rPr lang="en-AU" sz="1600" dirty="0">
                <a:solidFill>
                  <a:srgbClr val="000000"/>
                </a:solidFill>
              </a:rPr>
              <a:t>UniSA Grade system: </a:t>
            </a:r>
            <a:r>
              <a:rPr lang="en-US" sz="1600" dirty="0">
                <a:hlinkClick r:id="rId2"/>
              </a:rPr>
              <a:t>https://askcampuscentral.unisa.edu.au/app/answers/detail/a_id/3/~/how-is-a-grade-point-average-%28gpa%29-calculated%3F</a:t>
            </a:r>
            <a:endParaRPr lang="en-AU" sz="1600" dirty="0">
              <a:solidFill>
                <a:srgbClr val="000000"/>
              </a:solidFill>
            </a:endParaRPr>
          </a:p>
          <a:p>
            <a:endParaRPr lang="en-AU" dirty="0"/>
          </a:p>
        </p:txBody>
      </p:sp>
    </p:spTree>
    <p:extLst>
      <p:ext uri="{BB962C8B-B14F-4D97-AF65-F5344CB8AC3E}">
        <p14:creationId xmlns:p14="http://schemas.microsoft.com/office/powerpoint/2010/main" val="3997625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a:t>
            </a:r>
          </a:p>
        </p:txBody>
      </p:sp>
      <p:sp>
        <p:nvSpPr>
          <p:cNvPr id="3" name="Text Placeholder 2"/>
          <p:cNvSpPr>
            <a:spLocks noGrp="1"/>
          </p:cNvSpPr>
          <p:nvPr>
            <p:ph type="body" sz="quarter" idx="11"/>
          </p:nvPr>
        </p:nvSpPr>
        <p:spPr>
          <a:xfrm>
            <a:off x="414336" y="682575"/>
            <a:ext cx="8258175" cy="485775"/>
          </a:xfrm>
        </p:spPr>
        <p:txBody>
          <a:bodyPr/>
          <a:lstStyle/>
          <a:p>
            <a:pPr marL="288000" lvl="0" indent="-288000" eaLnBrk="1" hangingPunct="1">
              <a:buFontTx/>
              <a:buChar char="•"/>
            </a:pPr>
            <a:r>
              <a:rPr lang="en-AU" b="0" dirty="0">
                <a:solidFill>
                  <a:srgbClr val="000000"/>
                </a:solidFill>
              </a:rPr>
              <a:t>The exam contains two parts:</a:t>
            </a:r>
          </a:p>
          <a:p>
            <a:pPr marL="540000" lvl="1" indent="-216000" eaLnBrk="1" hangingPunct="1"/>
            <a:r>
              <a:rPr lang="en-AU" sz="1600" dirty="0">
                <a:solidFill>
                  <a:srgbClr val="000000"/>
                </a:solidFill>
              </a:rPr>
              <a:t>Part 1: multiple choice questions </a:t>
            </a:r>
          </a:p>
          <a:p>
            <a:pPr marL="540000" lvl="1" indent="-216000" eaLnBrk="1" hangingPunct="1"/>
            <a:r>
              <a:rPr lang="en-AU" sz="1600" dirty="0">
                <a:solidFill>
                  <a:srgbClr val="000000"/>
                </a:solidFill>
              </a:rPr>
              <a:t>Part 2: short answer questions </a:t>
            </a:r>
            <a:endParaRPr lang="en-US" sz="1600" dirty="0">
              <a:solidFill>
                <a:srgbClr val="000000"/>
              </a:solidFill>
            </a:endParaRPr>
          </a:p>
          <a:p>
            <a:pPr marL="288000" indent="-288000" eaLnBrk="1" hangingPunct="1">
              <a:spcAft>
                <a:spcPts val="450"/>
              </a:spcAft>
              <a:buFont typeface="Arial" panose="020B0604020202020204" pitchFamily="34" charset="0"/>
              <a:buChar char="•"/>
              <a:defRPr/>
            </a:pPr>
            <a:r>
              <a:rPr lang="en-US" b="0" dirty="0">
                <a:solidFill>
                  <a:srgbClr val="000000"/>
                </a:solidFill>
              </a:rPr>
              <a:t>Part 1 contains 25 multiple choice questions</a:t>
            </a:r>
            <a:r>
              <a:rPr lang="en-AU" dirty="0"/>
              <a:t>. </a:t>
            </a:r>
            <a:r>
              <a:rPr lang="en-AU" b="0" dirty="0"/>
              <a:t>Some of the questions have only one correct answer while others have more than one. The answers are worth 1 or 2 points. In total, Part 1 is worth 40 points. </a:t>
            </a:r>
          </a:p>
          <a:p>
            <a:pPr marL="288000" indent="-288000" eaLnBrk="1" hangingPunct="1">
              <a:spcAft>
                <a:spcPts val="450"/>
              </a:spcAft>
              <a:buFont typeface="Arial" panose="020B0604020202020204" pitchFamily="34" charset="0"/>
              <a:buChar char="•"/>
              <a:defRPr/>
            </a:pPr>
            <a:r>
              <a:rPr lang="en-US" b="0" dirty="0">
                <a:solidFill>
                  <a:srgbClr val="000000"/>
                </a:solidFill>
              </a:rPr>
              <a:t>Part 2 contains 8 short answer questions. One question may have multiple parts. Marks of questions vary. In total 60 points for Part 2.</a:t>
            </a:r>
          </a:p>
          <a:p>
            <a:pPr marL="288000" lvl="0" indent="-288000" eaLnBrk="1" hangingPunct="1">
              <a:spcAft>
                <a:spcPts val="450"/>
              </a:spcAft>
              <a:buFontTx/>
              <a:buChar char="•"/>
              <a:defRPr/>
            </a:pPr>
            <a:r>
              <a:rPr lang="en-US" b="0" dirty="0">
                <a:solidFill>
                  <a:srgbClr val="FF0000"/>
                </a:solidFill>
              </a:rPr>
              <a:t>The exam quiz will be in the same style/format as the online theory test in Week 12.</a:t>
            </a:r>
          </a:p>
          <a:p>
            <a:endParaRPr lang="en-AU" dirty="0"/>
          </a:p>
        </p:txBody>
      </p:sp>
    </p:spTree>
    <p:extLst>
      <p:ext uri="{BB962C8B-B14F-4D97-AF65-F5344CB8AC3E}">
        <p14:creationId xmlns:p14="http://schemas.microsoft.com/office/powerpoint/2010/main" val="381427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a:t>
            </a:r>
          </a:p>
        </p:txBody>
      </p:sp>
      <p:sp>
        <p:nvSpPr>
          <p:cNvPr id="3" name="Text Placeholder 2"/>
          <p:cNvSpPr>
            <a:spLocks noGrp="1"/>
          </p:cNvSpPr>
          <p:nvPr>
            <p:ph type="body" sz="quarter" idx="11"/>
          </p:nvPr>
        </p:nvSpPr>
        <p:spPr>
          <a:xfrm>
            <a:off x="414337" y="825550"/>
            <a:ext cx="8258175" cy="485775"/>
          </a:xfrm>
        </p:spPr>
        <p:txBody>
          <a:bodyPr/>
          <a:lstStyle/>
          <a:p>
            <a:pPr marL="307181" lvl="0" indent="-342900" eaLnBrk="1" hangingPunct="1">
              <a:lnSpc>
                <a:spcPct val="80000"/>
              </a:lnSpc>
              <a:spcAft>
                <a:spcPts val="450"/>
              </a:spcAft>
              <a:buFontTx/>
              <a:buChar char="•"/>
              <a:defRPr/>
            </a:pPr>
            <a:r>
              <a:rPr lang="en-US" b="0" dirty="0">
                <a:solidFill>
                  <a:srgbClr val="000000"/>
                </a:solidFill>
              </a:rPr>
              <a:t>Pick up the best single answer or answers for each question</a:t>
            </a:r>
          </a:p>
          <a:p>
            <a:pPr marL="307181" lvl="0" indent="-342900" eaLnBrk="1" hangingPunct="1">
              <a:lnSpc>
                <a:spcPct val="80000"/>
              </a:lnSpc>
              <a:spcAft>
                <a:spcPts val="450"/>
              </a:spcAft>
              <a:buFontTx/>
              <a:buChar char="•"/>
              <a:defRPr/>
            </a:pPr>
            <a:r>
              <a:rPr lang="en-US" b="0" dirty="0"/>
              <a:t>For a multiple-choice question that has multiple correct answers, full marks will be given when and only when all the correct answers are selected; and the selection of incorrect answers will attract deduction of marks till zero marks are reached for the question.</a:t>
            </a:r>
          </a:p>
          <a:p>
            <a:pPr marL="307181" lvl="0" indent="-342900" eaLnBrk="1" hangingPunct="1">
              <a:lnSpc>
                <a:spcPct val="80000"/>
              </a:lnSpc>
              <a:spcAft>
                <a:spcPts val="450"/>
              </a:spcAft>
              <a:buFontTx/>
              <a:buChar char="•"/>
              <a:defRPr/>
            </a:pPr>
            <a:r>
              <a:rPr lang="en-US" b="0" dirty="0"/>
              <a:t>For a multiple-choice question that has only one correct answer, no marks will be deducted if an incorrect answer is chosen.</a:t>
            </a:r>
          </a:p>
          <a:p>
            <a:pPr marL="307181" lvl="0" indent="-342900" eaLnBrk="1" hangingPunct="1">
              <a:lnSpc>
                <a:spcPct val="80000"/>
              </a:lnSpc>
              <a:spcAft>
                <a:spcPts val="450"/>
              </a:spcAft>
              <a:buFontTx/>
              <a:buChar char="•"/>
              <a:defRPr/>
            </a:pPr>
            <a:r>
              <a:rPr lang="en-US" b="0" dirty="0">
                <a:solidFill>
                  <a:srgbClr val="000000"/>
                </a:solidFill>
              </a:rPr>
              <a:t>Covers all topics, basic concepts mainly</a:t>
            </a:r>
          </a:p>
          <a:p>
            <a:pPr marL="307181" lvl="0" indent="-342900" eaLnBrk="1" hangingPunct="1">
              <a:lnSpc>
                <a:spcPct val="80000"/>
              </a:lnSpc>
              <a:spcAft>
                <a:spcPts val="450"/>
              </a:spcAft>
              <a:buFontTx/>
              <a:buChar char="•"/>
              <a:defRPr/>
            </a:pPr>
            <a:r>
              <a:rPr lang="en-US" b="0" dirty="0">
                <a:solidFill>
                  <a:srgbClr val="000000"/>
                </a:solidFill>
              </a:rPr>
              <a:t>Examples:</a:t>
            </a:r>
          </a:p>
          <a:p>
            <a:pPr marL="509963" lvl="1" indent="-135000" eaLnBrk="1" hangingPunct="1">
              <a:lnSpc>
                <a:spcPct val="80000"/>
              </a:lnSpc>
              <a:spcAft>
                <a:spcPts val="450"/>
              </a:spcAft>
              <a:defRPr/>
            </a:pPr>
            <a:r>
              <a:rPr lang="en-US" sz="1400" dirty="0">
                <a:solidFill>
                  <a:srgbClr val="000000"/>
                </a:solidFill>
              </a:rPr>
              <a:t>What ? Which ? How many ? …</a:t>
            </a:r>
          </a:p>
          <a:p>
            <a:pPr marL="509963" lvl="1" indent="-135000" eaLnBrk="1" hangingPunct="1">
              <a:lnSpc>
                <a:spcPct val="80000"/>
              </a:lnSpc>
              <a:spcAft>
                <a:spcPts val="450"/>
              </a:spcAft>
              <a:defRPr/>
            </a:pPr>
            <a:r>
              <a:rPr lang="en-US" sz="1400" dirty="0">
                <a:solidFill>
                  <a:srgbClr val="000000"/>
                </a:solidFill>
              </a:rPr>
              <a:t>Given a diagram (e.g. a network topology diagram), select the best answer or answers  to the question asked that is related to what’s shown in the diagram</a:t>
            </a:r>
          </a:p>
          <a:p>
            <a:pPr marL="509963" lvl="1" indent="-135000" eaLnBrk="1" hangingPunct="1">
              <a:lnSpc>
                <a:spcPct val="80000"/>
              </a:lnSpc>
              <a:spcAft>
                <a:spcPts val="450"/>
              </a:spcAft>
              <a:defRPr/>
            </a:pPr>
            <a:r>
              <a:rPr lang="en-US" sz="1400" dirty="0">
                <a:solidFill>
                  <a:srgbClr val="000000"/>
                </a:solidFill>
              </a:rPr>
              <a:t>Given an IP address, identify relevant information </a:t>
            </a:r>
          </a:p>
          <a:p>
            <a:endParaRPr lang="en-AU" dirty="0"/>
          </a:p>
        </p:txBody>
      </p:sp>
    </p:spTree>
    <p:extLst>
      <p:ext uri="{BB962C8B-B14F-4D97-AF65-F5344CB8AC3E}">
        <p14:creationId xmlns:p14="http://schemas.microsoft.com/office/powerpoint/2010/main" val="604132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5" name="Picture 4"/>
          <p:cNvPicPr>
            <a:picLocks noChangeAspect="1"/>
          </p:cNvPicPr>
          <p:nvPr/>
        </p:nvPicPr>
        <p:blipFill>
          <a:blip r:embed="rId2"/>
          <a:stretch>
            <a:fillRect/>
          </a:stretch>
        </p:blipFill>
        <p:spPr>
          <a:xfrm>
            <a:off x="512649" y="2658057"/>
            <a:ext cx="6072476" cy="1609429"/>
          </a:xfrm>
          <a:prstGeom prst="rect">
            <a:avLst/>
          </a:prstGeom>
        </p:spPr>
      </p:pic>
      <p:pic>
        <p:nvPicPr>
          <p:cNvPr id="7" name="Picture 6"/>
          <p:cNvPicPr>
            <a:picLocks noChangeAspect="1"/>
          </p:cNvPicPr>
          <p:nvPr/>
        </p:nvPicPr>
        <p:blipFill>
          <a:blip r:embed="rId3"/>
          <a:stretch>
            <a:fillRect/>
          </a:stretch>
        </p:blipFill>
        <p:spPr>
          <a:xfrm>
            <a:off x="593574" y="807244"/>
            <a:ext cx="6172986" cy="1386849"/>
          </a:xfrm>
          <a:prstGeom prst="rect">
            <a:avLst/>
          </a:prstGeom>
        </p:spPr>
      </p:pic>
      <p:sp>
        <p:nvSpPr>
          <p:cNvPr id="8" name="Rectangle 7"/>
          <p:cNvSpPr/>
          <p:nvPr/>
        </p:nvSpPr>
        <p:spPr bwMode="auto">
          <a:xfrm>
            <a:off x="651764" y="1704833"/>
            <a:ext cx="5635514" cy="194156"/>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9" name="Rectangle 8"/>
          <p:cNvSpPr/>
          <p:nvPr/>
        </p:nvSpPr>
        <p:spPr bwMode="auto">
          <a:xfrm>
            <a:off x="651764" y="3120106"/>
            <a:ext cx="5635514" cy="194156"/>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4" name="TextBox 3">
            <a:extLst>
              <a:ext uri="{FF2B5EF4-FFF2-40B4-BE49-F238E27FC236}">
                <a16:creationId xmlns:a16="http://schemas.microsoft.com/office/drawing/2014/main" id="{B7972DBC-71CB-45EC-B528-2E4582247443}"/>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226317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6" name="Picture 5"/>
          <p:cNvPicPr>
            <a:picLocks noChangeAspect="1"/>
          </p:cNvPicPr>
          <p:nvPr/>
        </p:nvPicPr>
        <p:blipFill>
          <a:blip r:embed="rId2"/>
          <a:stretch>
            <a:fillRect/>
          </a:stretch>
        </p:blipFill>
        <p:spPr>
          <a:xfrm>
            <a:off x="490230" y="825982"/>
            <a:ext cx="6474074" cy="1278215"/>
          </a:xfrm>
          <a:prstGeom prst="rect">
            <a:avLst/>
          </a:prstGeom>
        </p:spPr>
      </p:pic>
      <p:sp>
        <p:nvSpPr>
          <p:cNvPr id="10" name="Rectangle 9"/>
          <p:cNvSpPr/>
          <p:nvPr/>
        </p:nvSpPr>
        <p:spPr bwMode="auto">
          <a:xfrm>
            <a:off x="548417" y="1256290"/>
            <a:ext cx="4870699" cy="142896"/>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pic>
        <p:nvPicPr>
          <p:cNvPr id="11" name="Picture 10"/>
          <p:cNvPicPr>
            <a:picLocks noChangeAspect="1"/>
          </p:cNvPicPr>
          <p:nvPr/>
        </p:nvPicPr>
        <p:blipFill>
          <a:blip r:embed="rId3"/>
          <a:stretch>
            <a:fillRect/>
          </a:stretch>
        </p:blipFill>
        <p:spPr>
          <a:xfrm>
            <a:off x="490230" y="2234786"/>
            <a:ext cx="6384874" cy="987187"/>
          </a:xfrm>
          <a:prstGeom prst="rect">
            <a:avLst/>
          </a:prstGeom>
        </p:spPr>
      </p:pic>
      <p:sp>
        <p:nvSpPr>
          <p:cNvPr id="12" name="Rectangle 11"/>
          <p:cNvSpPr/>
          <p:nvPr/>
        </p:nvSpPr>
        <p:spPr bwMode="auto">
          <a:xfrm>
            <a:off x="561427" y="2627772"/>
            <a:ext cx="4857690" cy="137062"/>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pic>
        <p:nvPicPr>
          <p:cNvPr id="15" name="Picture 14"/>
          <p:cNvPicPr>
            <a:picLocks noChangeAspect="1"/>
          </p:cNvPicPr>
          <p:nvPr/>
        </p:nvPicPr>
        <p:blipFill>
          <a:blip r:embed="rId4"/>
          <a:stretch>
            <a:fillRect/>
          </a:stretch>
        </p:blipFill>
        <p:spPr>
          <a:xfrm>
            <a:off x="490230" y="3486725"/>
            <a:ext cx="5736003" cy="1063682"/>
          </a:xfrm>
          <a:prstGeom prst="rect">
            <a:avLst/>
          </a:prstGeom>
        </p:spPr>
      </p:pic>
      <p:sp>
        <p:nvSpPr>
          <p:cNvPr id="16" name="Rectangle 15"/>
          <p:cNvSpPr/>
          <p:nvPr/>
        </p:nvSpPr>
        <p:spPr bwMode="auto">
          <a:xfrm>
            <a:off x="526317" y="4113503"/>
            <a:ext cx="5001611" cy="140380"/>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9" name="TextBox 8">
            <a:extLst>
              <a:ext uri="{FF2B5EF4-FFF2-40B4-BE49-F238E27FC236}">
                <a16:creationId xmlns:a16="http://schemas.microsoft.com/office/drawing/2014/main" id="{97FC32AC-5ECA-49F3-8E3F-DAA81B923182}"/>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605503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Exam – Part 1, Sample Questions</a:t>
            </a:r>
          </a:p>
        </p:txBody>
      </p:sp>
      <p:pic>
        <p:nvPicPr>
          <p:cNvPr id="11" name="Picture 10"/>
          <p:cNvPicPr>
            <a:picLocks noChangeAspect="1"/>
          </p:cNvPicPr>
          <p:nvPr/>
        </p:nvPicPr>
        <p:blipFill>
          <a:blip r:embed="rId2"/>
          <a:stretch>
            <a:fillRect/>
          </a:stretch>
        </p:blipFill>
        <p:spPr>
          <a:xfrm>
            <a:off x="583279" y="836873"/>
            <a:ext cx="5523266" cy="1972829"/>
          </a:xfrm>
          <a:prstGeom prst="rect">
            <a:avLst/>
          </a:prstGeom>
        </p:spPr>
      </p:pic>
      <p:sp>
        <p:nvSpPr>
          <p:cNvPr id="12" name="Rectangle 11"/>
          <p:cNvSpPr/>
          <p:nvPr/>
        </p:nvSpPr>
        <p:spPr bwMode="auto">
          <a:xfrm>
            <a:off x="583279" y="2141475"/>
            <a:ext cx="5650238" cy="196066"/>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pic>
        <p:nvPicPr>
          <p:cNvPr id="13" name="Picture 12"/>
          <p:cNvPicPr>
            <a:picLocks noChangeAspect="1"/>
          </p:cNvPicPr>
          <p:nvPr/>
        </p:nvPicPr>
        <p:blipFill>
          <a:blip r:embed="rId3"/>
          <a:stretch>
            <a:fillRect/>
          </a:stretch>
        </p:blipFill>
        <p:spPr>
          <a:xfrm>
            <a:off x="519793" y="2946754"/>
            <a:ext cx="5650237" cy="1450036"/>
          </a:xfrm>
          <a:prstGeom prst="rect">
            <a:avLst/>
          </a:prstGeom>
        </p:spPr>
      </p:pic>
      <p:sp>
        <p:nvSpPr>
          <p:cNvPr id="14" name="Rectangle 13"/>
          <p:cNvSpPr/>
          <p:nvPr/>
        </p:nvSpPr>
        <p:spPr bwMode="auto">
          <a:xfrm>
            <a:off x="536032" y="3783980"/>
            <a:ext cx="5349692" cy="197850"/>
          </a:xfrm>
          <a:prstGeom prst="rect">
            <a:avLst/>
          </a:prstGeom>
          <a:solidFill>
            <a:schemeClr val="accent1">
              <a:alpha val="43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AU" sz="1800"/>
          </a:p>
        </p:txBody>
      </p:sp>
      <p:sp>
        <p:nvSpPr>
          <p:cNvPr id="7" name="TextBox 6">
            <a:extLst>
              <a:ext uri="{FF2B5EF4-FFF2-40B4-BE49-F238E27FC236}">
                <a16:creationId xmlns:a16="http://schemas.microsoft.com/office/drawing/2014/main" id="{F83B4AA7-5E98-40E0-8C42-28763FB0D86C}"/>
              </a:ext>
            </a:extLst>
          </p:cNvPr>
          <p:cNvSpPr txBox="1"/>
          <p:nvPr/>
        </p:nvSpPr>
        <p:spPr>
          <a:xfrm>
            <a:off x="0" y="58300"/>
            <a:ext cx="5632450" cy="276999"/>
          </a:xfrm>
          <a:prstGeom prst="rect">
            <a:avLst/>
          </a:prstGeom>
          <a:noFill/>
        </p:spPr>
        <p:txBody>
          <a:bodyPr wrap="square" rtlCol="0">
            <a:spAutoFit/>
          </a:bodyPr>
          <a:lstStyle/>
          <a:p>
            <a:r>
              <a:rPr lang="en-AU" sz="1200" dirty="0">
                <a:solidFill>
                  <a:srgbClr val="FF0000"/>
                </a:solidFill>
                <a:highlight>
                  <a:srgbClr val="FFFF00"/>
                </a:highlight>
              </a:rPr>
              <a:t>Play slide show to firstly see only the questions before answers (highlighted)</a:t>
            </a:r>
            <a:endParaRPr lang="en-US" sz="1200" dirty="0">
              <a:solidFill>
                <a:srgbClr val="FF0000"/>
              </a:solidFill>
              <a:highlight>
                <a:srgbClr val="FFFF00"/>
              </a:highlight>
            </a:endParaRPr>
          </a:p>
        </p:txBody>
      </p:sp>
    </p:spTree>
    <p:extLst>
      <p:ext uri="{BB962C8B-B14F-4D97-AF65-F5344CB8AC3E}">
        <p14:creationId xmlns:p14="http://schemas.microsoft.com/office/powerpoint/2010/main" val="2464188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5f5e363778552b71a38b6faca6ee2354238e54"/>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3456</TotalTime>
  <Words>1687</Words>
  <Application>Microsoft Office PowerPoint</Application>
  <PresentationFormat>On-screen Show (16:9)</PresentationFormat>
  <Paragraphs>113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Blank Presentation</vt:lpstr>
      <vt:lpstr>Network Fundamentals  Final Exam Information SP5,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Edmund Boey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dc:creator>
  <cp:lastModifiedBy>Ronald Mulinde</cp:lastModifiedBy>
  <cp:revision>244</cp:revision>
  <cp:lastPrinted>2011-11-18T03:36:14Z</cp:lastPrinted>
  <dcterms:created xsi:type="dcterms:W3CDTF">2012-06-21T06:49:01Z</dcterms:created>
  <dcterms:modified xsi:type="dcterms:W3CDTF">2020-11-01T23:47:45Z</dcterms:modified>
</cp:coreProperties>
</file>