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38" r:id="rId2"/>
  </p:sldMasterIdLst>
  <p:notesMasterIdLst>
    <p:notesMasterId r:id="rId30"/>
  </p:notesMasterIdLst>
  <p:sldIdLst>
    <p:sldId id="542" r:id="rId3"/>
    <p:sldId id="684" r:id="rId4"/>
    <p:sldId id="705" r:id="rId5"/>
    <p:sldId id="706" r:id="rId6"/>
    <p:sldId id="318" r:id="rId7"/>
    <p:sldId id="630" r:id="rId8"/>
    <p:sldId id="633" r:id="rId9"/>
    <p:sldId id="588" r:id="rId10"/>
    <p:sldId id="709" r:id="rId11"/>
    <p:sldId id="659" r:id="rId12"/>
    <p:sldId id="664" r:id="rId13"/>
    <p:sldId id="661" r:id="rId14"/>
    <p:sldId id="662" r:id="rId15"/>
    <p:sldId id="707" r:id="rId16"/>
    <p:sldId id="322" r:id="rId17"/>
    <p:sldId id="637" r:id="rId18"/>
    <p:sldId id="403" r:id="rId19"/>
    <p:sldId id="688" r:id="rId20"/>
    <p:sldId id="640" r:id="rId21"/>
    <p:sldId id="409" r:id="rId22"/>
    <p:sldId id="708" r:id="rId23"/>
    <p:sldId id="641" r:id="rId24"/>
    <p:sldId id="642" r:id="rId25"/>
    <p:sldId id="643" r:id="rId26"/>
    <p:sldId id="577" r:id="rId27"/>
    <p:sldId id="645" r:id="rId28"/>
    <p:sldId id="646" r:id="rId29"/>
  </p:sldIdLst>
  <p:sldSz cx="9144000" cy="6858000" type="screen4x3"/>
  <p:notesSz cx="6858000" cy="92964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3817" autoAdjust="0"/>
  </p:normalViewPr>
  <p:slideViewPr>
    <p:cSldViewPr snapToGrid="0">
      <p:cViewPr varScale="1">
        <p:scale>
          <a:sx n="114" d="100"/>
          <a:sy n="114" d="100"/>
        </p:scale>
        <p:origin x="135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11/2/2020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990600" y="766763"/>
            <a:ext cx="5118100"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03775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449010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intruders can gain access to a network through software vulnerabilities, hardware attacks or through guessing someone's username and password. Intruders who gain access by modifying software or exploiting software vulnerabilities are often called hackers.</a:t>
            </a:r>
          </a:p>
          <a:p>
            <a:r>
              <a:rPr lang="en-AU" sz="1200" b="0" i="0" kern="1200" dirty="0">
                <a:solidFill>
                  <a:schemeClr val="tx1"/>
                </a:solidFill>
                <a:effectLst/>
                <a:latin typeface="+mn-lt"/>
                <a:ea typeface="+mn-ea"/>
                <a:cs typeface="+mn-cs"/>
              </a:rPr>
              <a:t>After the hacker gains access to the network, four types of threats may arise,</a:t>
            </a:r>
          </a:p>
          <a:p>
            <a:endParaRPr lang="en-US" dirty="0"/>
          </a:p>
          <a:p>
            <a:r>
              <a:rPr lang="en-US" dirty="0"/>
              <a:t>Information Theft:</a:t>
            </a:r>
          </a:p>
          <a:p>
            <a:r>
              <a:rPr lang="en-US" dirty="0"/>
              <a:t>Breaking into a computer to obtain confidential information. Information can be used or sold for various purposes. Example: stealing an organization's proprietary information, such as research and development information.</a:t>
            </a:r>
          </a:p>
          <a:p>
            <a:endParaRPr lang="en-US" dirty="0"/>
          </a:p>
          <a:p>
            <a:r>
              <a:rPr lang="en-US" dirty="0"/>
              <a:t>Data Loss and Manipulation:</a:t>
            </a:r>
          </a:p>
          <a:p>
            <a:r>
              <a:rPr lang="en-US" dirty="0"/>
              <a:t>Breaking into a computer to destroy or alter data records. Examples of data loss: sending a virus that reformats a computer's hard drive. Examples of data manipulation: breaking into a records system to change information, such as the price of an item.</a:t>
            </a:r>
          </a:p>
          <a:p>
            <a:endParaRPr lang="en-US" dirty="0"/>
          </a:p>
          <a:p>
            <a:r>
              <a:rPr lang="en-US" dirty="0"/>
              <a:t>Identity Theft:</a:t>
            </a:r>
          </a:p>
          <a:p>
            <a:r>
              <a:rPr lang="en-US" dirty="0"/>
              <a:t>A form of information theft where personal information is stolen for the purpose of taking over someone's identity. Using this information, an individual can obtain legal documents, apply for credit, and make unauthorized online purchases. Identity theft is a growing problem costing billions of dollars per year.</a:t>
            </a:r>
          </a:p>
          <a:p>
            <a:endParaRPr lang="en-US" dirty="0"/>
          </a:p>
          <a:p>
            <a:r>
              <a:rPr lang="en-US" dirty="0"/>
              <a:t>Disruption of Service:</a:t>
            </a:r>
          </a:p>
          <a:p>
            <a:r>
              <a:rPr lang="en-US" dirty="0"/>
              <a:t>Preventing legitimate users from accessing services to which they should be </a:t>
            </a:r>
            <a:r>
              <a:rPr lang="en-US" dirty="0" err="1"/>
              <a:t>entitled.Examples</a:t>
            </a:r>
            <a:r>
              <a:rPr lang="en-US" dirty="0"/>
              <a:t>: Denial of Service (</a:t>
            </a:r>
            <a:r>
              <a:rPr lang="en-US" dirty="0" err="1"/>
              <a:t>DoS</a:t>
            </a:r>
            <a:r>
              <a:rPr lang="en-US" dirty="0"/>
              <a:t>) attacks on servers, network devices, or network communications links.</a:t>
            </a:r>
          </a:p>
          <a:p>
            <a:endParaRPr lang="en-US"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a:solidFill>
                  <a:schemeClr val="tx1"/>
                </a:solidFill>
                <a:effectLst/>
                <a:latin typeface="+mn-lt"/>
                <a:ea typeface="+mn-ea"/>
                <a:cs typeface="+mn-cs"/>
              </a:rPr>
              <a:t>Viruses</a:t>
            </a:r>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A computer virus is a type of malware that propagates by inserting a copy of itself into, and becoming part of, another program. It spreads from one computer to another, leaving infections as it travels. Viruses can range in severity from causing mildly annoying effects to damaging data or software and causing denial-of-service (</a:t>
            </a:r>
            <a:r>
              <a:rPr lang="en-AU" sz="1200" b="0" i="0" kern="1200" dirty="0" err="1">
                <a:solidFill>
                  <a:schemeClr val="tx1"/>
                </a:solidFill>
                <a:effectLst/>
                <a:latin typeface="+mn-lt"/>
                <a:ea typeface="+mn-ea"/>
                <a:cs typeface="+mn-cs"/>
              </a:rPr>
              <a:t>DoS</a:t>
            </a:r>
            <a:r>
              <a:rPr lang="en-AU" sz="1200" b="0" i="0" kern="1200" dirty="0">
                <a:solidFill>
                  <a:schemeClr val="tx1"/>
                </a:solidFill>
                <a:effectLst/>
                <a:latin typeface="+mn-lt"/>
                <a:ea typeface="+mn-ea"/>
                <a:cs typeface="+mn-cs"/>
              </a:rPr>
              <a:t>) conditions. Almost all viruses are attached to an executable file, which means the virus may exist on a system but will not be active or able to spread until a user runs or opens the malicious host file or program. When the host code is executed, the viral code is executed as well. Normally, the host program keeps functioning after it is infected by the virus. However, some viruses overwrite other programs with copies of themselves, which destroys the host program altogether. Viruses spread when the software or document they are attached to is transferred from one computer to another using the network, a disk, file sharing, or infected e-mail attachments.</a:t>
            </a:r>
          </a:p>
          <a:p>
            <a:r>
              <a:rPr lang="en-AU" sz="1200" b="1" i="0" kern="1200" dirty="0">
                <a:solidFill>
                  <a:schemeClr val="tx1"/>
                </a:solidFill>
                <a:effectLst/>
                <a:latin typeface="+mn-lt"/>
                <a:ea typeface="+mn-ea"/>
                <a:cs typeface="+mn-cs"/>
              </a:rPr>
              <a:t>Worms</a:t>
            </a:r>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 worm does not need to attach to a program to infect a host and enter a computer through a vulnerability in the system. Worms take advantage of system features to travel through the network unaided.</a:t>
            </a:r>
          </a:p>
          <a:p>
            <a:r>
              <a:rPr lang="en-AU" sz="1200" b="1" i="0" kern="1200" dirty="0">
                <a:solidFill>
                  <a:schemeClr val="tx1"/>
                </a:solidFill>
                <a:effectLst/>
                <a:latin typeface="+mn-lt"/>
                <a:ea typeface="+mn-ea"/>
                <a:cs typeface="+mn-cs"/>
              </a:rPr>
              <a:t>Trojan Horses</a:t>
            </a:r>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A Trojan horse is another type of malware named after the wooden horse the Greeks used to infiltrate Troy. It is a harmful piece of software that looks legitimate. Users are typically tricked into loading and executing it on their systems. After it is activated, it can achieve any number of attacks on the host, from irritating the user (popping up windows or changing desktops) to damaging the host (deleting files, stealing data, or activating and spreading other malware, such as viruses). Trojan horses are also known to create back doors to give malicious users access to the system.</a:t>
            </a:r>
          </a:p>
          <a:p>
            <a:r>
              <a:rPr lang="en-AU" sz="1200" b="0" i="0" kern="1200" dirty="0">
                <a:solidFill>
                  <a:schemeClr val="tx1"/>
                </a:solidFill>
                <a:effectLst/>
                <a:latin typeface="+mn-lt"/>
                <a:ea typeface="+mn-ea"/>
                <a:cs typeface="+mn-cs"/>
              </a:rPr>
              <a:t>Unlike viruses and worms, Trojan horses do not reproduce by infecting other files, nor do they self-replicate. Trojan horses must spread through user interaction such as opening an e-mail attachment or downloading and running a file from the Internet.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262925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21</a:t>
            </a:fld>
            <a:endParaRPr lang="en-US"/>
          </a:p>
        </p:txBody>
      </p:sp>
    </p:spTree>
    <p:extLst>
      <p:ext uri="{BB962C8B-B14F-4D97-AF65-F5344CB8AC3E}">
        <p14:creationId xmlns:p14="http://schemas.microsoft.com/office/powerpoint/2010/main" val="1244957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a:solidFill>
                  <a:schemeClr val="tx1"/>
                </a:solidFill>
                <a:effectLst/>
                <a:latin typeface="+mn-lt"/>
                <a:ea typeface="+mn-ea"/>
                <a:cs typeface="+mn-cs"/>
              </a:rPr>
              <a:t>Packet filtering</a:t>
            </a:r>
            <a:r>
              <a:rPr lang="en-AU" sz="1200" b="0" i="0" kern="1200" dirty="0">
                <a:solidFill>
                  <a:schemeClr val="tx1"/>
                </a:solidFill>
                <a:effectLst/>
                <a:latin typeface="+mn-lt"/>
                <a:ea typeface="+mn-ea"/>
                <a:cs typeface="+mn-cs"/>
              </a:rPr>
              <a:t> - Prevents or allows access based on IP or MAC addresses</a:t>
            </a:r>
          </a:p>
          <a:p>
            <a:r>
              <a:rPr lang="en-AU" sz="1200" b="1" i="0" kern="1200" dirty="0">
                <a:solidFill>
                  <a:schemeClr val="tx1"/>
                </a:solidFill>
                <a:effectLst/>
                <a:latin typeface="+mn-lt"/>
                <a:ea typeface="+mn-ea"/>
                <a:cs typeface="+mn-cs"/>
              </a:rPr>
              <a:t>Application filtering</a:t>
            </a:r>
            <a:r>
              <a:rPr lang="en-AU" sz="1200" b="0" i="0" kern="1200" dirty="0">
                <a:solidFill>
                  <a:schemeClr val="tx1"/>
                </a:solidFill>
                <a:effectLst/>
                <a:latin typeface="+mn-lt"/>
                <a:ea typeface="+mn-ea"/>
                <a:cs typeface="+mn-cs"/>
              </a:rPr>
              <a:t> - Prevents or allows access by specific application types based on port numbers</a:t>
            </a:r>
          </a:p>
          <a:p>
            <a:r>
              <a:rPr lang="en-AU" sz="1200" b="1" i="0" kern="1200" dirty="0">
                <a:solidFill>
                  <a:schemeClr val="tx1"/>
                </a:solidFill>
                <a:effectLst/>
                <a:latin typeface="+mn-lt"/>
                <a:ea typeface="+mn-ea"/>
                <a:cs typeface="+mn-cs"/>
              </a:rPr>
              <a:t>URL filtering</a:t>
            </a:r>
            <a:r>
              <a:rPr lang="en-AU" sz="1200" b="0" i="0" kern="1200" dirty="0">
                <a:solidFill>
                  <a:schemeClr val="tx1"/>
                </a:solidFill>
                <a:effectLst/>
                <a:latin typeface="+mn-lt"/>
                <a:ea typeface="+mn-ea"/>
                <a:cs typeface="+mn-cs"/>
              </a:rPr>
              <a:t> - Prevents or allows access to websites based on specific URLs or keywords</a:t>
            </a:r>
          </a:p>
          <a:p>
            <a:r>
              <a:rPr lang="en-AU" sz="1200" b="1" i="0" kern="1200" dirty="0" err="1">
                <a:solidFill>
                  <a:schemeClr val="tx1"/>
                </a:solidFill>
                <a:effectLst/>
                <a:latin typeface="+mn-lt"/>
                <a:ea typeface="+mn-ea"/>
                <a:cs typeface="+mn-cs"/>
              </a:rPr>
              <a:t>Stateful</a:t>
            </a:r>
            <a:r>
              <a:rPr lang="en-AU" sz="1200" b="1" i="0" kern="1200" dirty="0">
                <a:solidFill>
                  <a:schemeClr val="tx1"/>
                </a:solidFill>
                <a:effectLst/>
                <a:latin typeface="+mn-lt"/>
                <a:ea typeface="+mn-ea"/>
                <a:cs typeface="+mn-cs"/>
              </a:rPr>
              <a:t> packet inspection (SPI)</a:t>
            </a:r>
            <a:r>
              <a:rPr lang="en-AU" sz="1200" b="0" i="0" kern="1200" dirty="0">
                <a:solidFill>
                  <a:schemeClr val="tx1"/>
                </a:solidFill>
                <a:effectLst/>
                <a:latin typeface="+mn-lt"/>
                <a:ea typeface="+mn-ea"/>
                <a:cs typeface="+mn-cs"/>
              </a:rPr>
              <a:t> - Incoming packets must be legitimate responses to requests from internal hosts. Unsolicited packets are blocked unless permitted specifically. SPI can also include the capability to recognize and filter out specific types of attacks, such as denial of service (</a:t>
            </a:r>
            <a:r>
              <a:rPr lang="en-AU" sz="1200" b="0" i="0" kern="1200" dirty="0" err="1">
                <a:solidFill>
                  <a:schemeClr val="tx1"/>
                </a:solidFill>
                <a:effectLst/>
                <a:latin typeface="+mn-lt"/>
                <a:ea typeface="+mn-ea"/>
                <a:cs typeface="+mn-cs"/>
              </a:rPr>
              <a:t>DoS</a:t>
            </a:r>
            <a:endParaRPr lang="en-A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C72CD79-D36A-4E01-AE1C-064887FE954D}" type="slidenum">
              <a:rPr lang="en-US" smtClean="0"/>
              <a:t>2</a:t>
            </a:fld>
            <a:endParaRPr lang="en-US"/>
          </a:p>
        </p:txBody>
      </p:sp>
    </p:spTree>
    <p:extLst>
      <p:ext uri="{BB962C8B-B14F-4D97-AF65-F5344CB8AC3E}">
        <p14:creationId xmlns:p14="http://schemas.microsoft.com/office/powerpoint/2010/main" val="231443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25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baseline="0" dirty="0" err="1"/>
              <a:t>Organise</a:t>
            </a:r>
            <a:r>
              <a:rPr lang="en-US" baseline="0" dirty="0"/>
              <a:t> addresses based on device types, organizational units, or locations?</a:t>
            </a:r>
          </a:p>
          <a:p>
            <a:pPr marL="228600" indent="-228600">
              <a:buAutoNum type="arabicPeriod"/>
            </a:pPr>
            <a:r>
              <a:rPr lang="en-US" baseline="0" dirty="0"/>
              <a:t>Static addresses or dynamic addresses?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Many companies have established a policy of using secure versions of these protocols whenever possible. These protocols are HTTPS, SFTP, and SSH.</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41075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58069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1344684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a:t>
            </a:r>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a:t>Date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a:t>Click icon to add chart</a:t>
            </a:r>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12 Points</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“Format large quotes using this slide layout. Be sure to cite your source below.”</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a:t>Tell your story here</a:t>
            </a:r>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Demo Title</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a:t>Full bleed image placeholder</a:t>
            </a:r>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a:t>
            </a:r>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a:t>Date</a:t>
            </a:r>
          </a:p>
        </p:txBody>
      </p:sp>
    </p:spTree>
    <p:extLst>
      <p:ext uri="{BB962C8B-B14F-4D97-AF65-F5344CB8AC3E}">
        <p14:creationId xmlns:p14="http://schemas.microsoft.com/office/powerpoint/2010/main" val="142163300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Tree>
    <p:extLst>
      <p:ext uri="{BB962C8B-B14F-4D97-AF65-F5344CB8AC3E}">
        <p14:creationId xmlns:p14="http://schemas.microsoft.com/office/powerpoint/2010/main" val="47793137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Tree>
    <p:extLst>
      <p:ext uri="{BB962C8B-B14F-4D97-AF65-F5344CB8AC3E}">
        <p14:creationId xmlns:p14="http://schemas.microsoft.com/office/powerpoint/2010/main" val="3223311042"/>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solidFill>
                <a:srgbClr val="2AA7DF"/>
              </a:solidFil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solidFill>
                <a:srgbClr val="2AA7DF"/>
              </a:solidFill>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defTabSz="814388"/>
            <a:r>
              <a:rPr lang="en-US" sz="600" dirty="0">
                <a:solidFill>
                  <a:srgbClr val="808080"/>
                </a:solidFill>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a:solidFill>
                  <a:srgbClr val="808080"/>
                </a:solidFill>
              </a:rPr>
              <a:t>© 2013 Cisco and/or its affiliates. All rights reserved.</a:t>
            </a: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spTree>
    <p:extLst>
      <p:ext uri="{BB962C8B-B14F-4D97-AF65-F5344CB8AC3E}">
        <p14:creationId xmlns:p14="http://schemas.microsoft.com/office/powerpoint/2010/main" val="348077816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solidFill>
                <a:srgbClr val="2AA7DF"/>
              </a:solidFil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solidFill>
                <a:srgbClr val="2AA7DF"/>
              </a:solidFill>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defTabSz="814388"/>
            <a:r>
              <a:rPr lang="en-US" sz="600" dirty="0">
                <a:solidFill>
                  <a:srgbClr val="808080"/>
                </a:solidFill>
              </a:rPr>
              <a:t>Cisco Public</a:t>
            </a: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defTabSz="814388"/>
            <a:r>
              <a:rPr lang="en-US" sz="600" dirty="0">
                <a:solidFill>
                  <a:srgbClr val="808080"/>
                </a:solidFill>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spTree>
    <p:extLst>
      <p:ext uri="{BB962C8B-B14F-4D97-AF65-F5344CB8AC3E}">
        <p14:creationId xmlns:p14="http://schemas.microsoft.com/office/powerpoint/2010/main" val="109471115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solidFill>
                <a:srgbClr val="2AA7DF"/>
              </a:solidFil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solidFill>
                <a:srgbClr val="2AA7DF"/>
              </a:solidFill>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defTabSz="814388"/>
            <a:r>
              <a:rPr lang="en-US" sz="600" dirty="0">
                <a:solidFill>
                  <a:srgbClr val="808080"/>
                </a:solidFill>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a:solidFill>
                  <a:srgbClr val="808080"/>
                </a:solidFill>
              </a:rPr>
              <a:t>© 2013 Cisco and/or its affiliates. All rights reserved.</a:t>
            </a: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spTree>
    <p:extLst>
      <p:ext uri="{BB962C8B-B14F-4D97-AF65-F5344CB8AC3E}">
        <p14:creationId xmlns:p14="http://schemas.microsoft.com/office/powerpoint/2010/main" val="85492386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0918518"/>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Click to edit Master title style</a:t>
            </a:r>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0189279"/>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229702" y="432215"/>
            <a:ext cx="8588861" cy="838200"/>
          </a:xfrm>
        </p:spPr>
        <p:txBody>
          <a:bodyPr/>
          <a:lstStyle/>
          <a:p>
            <a:r>
              <a:rPr lang="en-US" dirty="0"/>
              <a:t>Click to edit Master title style</a:t>
            </a:r>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50409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457903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282808"/>
      </p:ext>
    </p:extLst>
  </p:cSld>
  <p:clrMapOvr>
    <a:masterClrMapping/>
  </p:clrMapOvr>
  <p:transition>
    <p:wipe dir="r"/>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00624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a:t>Click icon to add chart</a:t>
            </a:r>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12 Points</a:t>
            </a:r>
          </a:p>
        </p:txBody>
      </p:sp>
    </p:spTree>
    <p:extLst>
      <p:ext uri="{BB962C8B-B14F-4D97-AF65-F5344CB8AC3E}">
        <p14:creationId xmlns:p14="http://schemas.microsoft.com/office/powerpoint/2010/main" val="693142325"/>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a:t>Insert photo here</a:t>
            </a:r>
          </a:p>
        </p:txBody>
      </p:sp>
    </p:spTree>
    <p:extLst>
      <p:ext uri="{BB962C8B-B14F-4D97-AF65-F5344CB8AC3E}">
        <p14:creationId xmlns:p14="http://schemas.microsoft.com/office/powerpoint/2010/main" val="2250798680"/>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Tree>
    <p:extLst>
      <p:ext uri="{BB962C8B-B14F-4D97-AF65-F5344CB8AC3E}">
        <p14:creationId xmlns:p14="http://schemas.microsoft.com/office/powerpoint/2010/main" val="1664887251"/>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solidFill>
                <a:srgbClr val="2AA7DF"/>
              </a:solidFill>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“Format large quotes using this slide layout. Be sure to cite your source below.”</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solidFill>
                <a:srgbClr val="2AA7DF"/>
              </a:solidFill>
            </a:endParaRPr>
          </a:p>
        </p:txBody>
      </p:sp>
    </p:spTree>
    <p:extLst>
      <p:ext uri="{BB962C8B-B14F-4D97-AF65-F5344CB8AC3E}">
        <p14:creationId xmlns:p14="http://schemas.microsoft.com/office/powerpoint/2010/main" val="1262803917"/>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a:t>Tell your story here</a:t>
            </a:r>
          </a:p>
        </p:txBody>
      </p:sp>
    </p:spTree>
    <p:extLst>
      <p:ext uri="{BB962C8B-B14F-4D97-AF65-F5344CB8AC3E}">
        <p14:creationId xmlns:p14="http://schemas.microsoft.com/office/powerpoint/2010/main" val="2736738335"/>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solidFill>
                <a:srgbClr val="2AA7DF"/>
              </a:solidFil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Demo Title</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solidFill>
                <a:srgbClr val="2AA7DF"/>
              </a:solidFil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a:t>Insert photo here</a:t>
            </a:r>
          </a:p>
        </p:txBody>
      </p:sp>
    </p:spTree>
    <p:extLst>
      <p:ext uri="{BB962C8B-B14F-4D97-AF65-F5344CB8AC3E}">
        <p14:creationId xmlns:p14="http://schemas.microsoft.com/office/powerpoint/2010/main" val="2019195896"/>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a:t>Photo placeholder</a:t>
            </a:r>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808080"/>
                </a:solidFill>
              </a:rPr>
              <a:t>Cisco Public</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a:solidFill>
                  <a:srgbClr val="808080"/>
                </a:solidFill>
              </a:rPr>
              <a:t>© 2013 Cisco and/or its affiliates. All rights reserved.</a:t>
            </a: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extLst>
      <p:ext uri="{BB962C8B-B14F-4D97-AF65-F5344CB8AC3E}">
        <p14:creationId xmlns:p14="http://schemas.microsoft.com/office/powerpoint/2010/main" val="121580911"/>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a:t>Full bleed image placeholder</a:t>
            </a:r>
          </a:p>
        </p:txBody>
      </p:sp>
    </p:spTree>
    <p:extLst>
      <p:ext uri="{BB962C8B-B14F-4D97-AF65-F5344CB8AC3E}">
        <p14:creationId xmlns:p14="http://schemas.microsoft.com/office/powerpoint/2010/main" val="3449558188"/>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spTree>
    <p:extLst>
      <p:ext uri="{BB962C8B-B14F-4D97-AF65-F5344CB8AC3E}">
        <p14:creationId xmlns:p14="http://schemas.microsoft.com/office/powerpoint/2010/main" val="303908940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36907"/>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145219"/>
            <a:ext cx="8577072" cy="5164141"/>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54809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Click to edit Master title style</a:t>
            </a:r>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229702" y="432215"/>
            <a:ext cx="8588861" cy="838200"/>
          </a:xfrm>
        </p:spPr>
        <p:txBody>
          <a:bodyPr/>
          <a:lstStyle/>
          <a:p>
            <a:r>
              <a:rPr lang="en-US" dirty="0"/>
              <a:t>Click to edit Master title style</a:t>
            </a:r>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heme" Target="../theme/theme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929" r:id="rId1"/>
    <p:sldLayoutId id="2147483937" r:id="rId2"/>
    <p:sldLayoutId id="2147483931" r:id="rId3"/>
    <p:sldLayoutId id="2147483932" r:id="rId4"/>
    <p:sldLayoutId id="2147483933" r:id="rId5"/>
    <p:sldLayoutId id="2147483902" r:id="rId6"/>
    <p:sldLayoutId id="2147483903" r:id="rId7"/>
    <p:sldLayoutId id="2147483935"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9" r:id="rId17"/>
    <p:sldLayoutId id="2147483923" r:id="rId18"/>
  </p:sldLayoutIdLst>
  <p:transition>
    <p:wipe dir="r"/>
  </p:transition>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808080"/>
                </a:solidFill>
              </a:rPr>
              <a:pPr algn="r" defTabSz="814388"/>
              <a:t>‹#›</a:t>
            </a:fld>
            <a:endParaRPr lang="en-US" sz="600" dirty="0">
              <a:solidFill>
                <a:srgbClr val="808080"/>
              </a:solidFill>
            </a:endParaRPr>
          </a:p>
        </p:txBody>
      </p:sp>
    </p:spTree>
    <p:extLst>
      <p:ext uri="{BB962C8B-B14F-4D97-AF65-F5344CB8AC3E}">
        <p14:creationId xmlns:p14="http://schemas.microsoft.com/office/powerpoint/2010/main" val="1437947018"/>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7" r:id="rId16"/>
    <p:sldLayoutId id="2147483958" r:id="rId17"/>
    <p:sldLayoutId id="2147483963" r:id="rId18"/>
    <p:sldLayoutId id="2147483964" r:id="rId19"/>
    <p:sldLayoutId id="2147483968" r:id="rId20"/>
  </p:sldLayoutIdLst>
  <p:transition>
    <p:wipe dir="r"/>
  </p:transition>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Grp="1" noChangeArrowheads="1"/>
          </p:cNvSpPr>
          <p:nvPr>
            <p:ph type="subTitle" sz="quarter" idx="4294967295"/>
          </p:nvPr>
        </p:nvSpPr>
        <p:spPr>
          <a:xfrm>
            <a:off x="1258036" y="3591032"/>
            <a:ext cx="7331160" cy="720725"/>
          </a:xfrm>
        </p:spPr>
        <p:txBody>
          <a:bodyPr/>
          <a:lstStyle/>
          <a:p>
            <a:pPr marL="0" indent="0" algn="ctr">
              <a:buNone/>
            </a:pPr>
            <a:r>
              <a:rPr lang="en-AU" sz="3200" dirty="0">
                <a:solidFill>
                  <a:srgbClr val="0070C0"/>
                </a:solidFill>
              </a:rPr>
              <a:t>Week 1</a:t>
            </a:r>
            <a:r>
              <a:rPr lang="en-US" sz="3200" dirty="0">
                <a:solidFill>
                  <a:srgbClr val="0070C0"/>
                </a:solidFill>
              </a:rPr>
              <a:t>3</a:t>
            </a:r>
            <a:r>
              <a:rPr lang="en-AU" sz="3200" dirty="0">
                <a:solidFill>
                  <a:srgbClr val="0070C0"/>
                </a:solidFill>
              </a:rPr>
              <a:t> – Topic Outline and Highlights</a:t>
            </a:r>
            <a:endParaRPr lang="en-AU" sz="1500" dirty="0">
              <a:solidFill>
                <a:srgbClr val="0070C0"/>
              </a:solidFill>
            </a:endParaRPr>
          </a:p>
        </p:txBody>
      </p:sp>
      <p:sp>
        <p:nvSpPr>
          <p:cNvPr id="3074" name="Rectangle 1026"/>
          <p:cNvSpPr>
            <a:spLocks noGrp="1" noChangeArrowheads="1"/>
          </p:cNvSpPr>
          <p:nvPr>
            <p:ph type="title" idx="4294967295"/>
          </p:nvPr>
        </p:nvSpPr>
        <p:spPr>
          <a:xfrm>
            <a:off x="277812" y="1261493"/>
            <a:ext cx="8588375" cy="977900"/>
          </a:xfrm>
        </p:spPr>
        <p:txBody>
          <a:bodyPr anchor="ctr"/>
          <a:lstStyle/>
          <a:p>
            <a:pPr algn="ctr" eaLnBrk="1" hangingPunct="1">
              <a:lnSpc>
                <a:spcPct val="100000"/>
              </a:lnSpc>
              <a:spcAft>
                <a:spcPts val="1800"/>
              </a:spcAft>
            </a:pPr>
            <a:r>
              <a:rPr lang="en-AU" sz="2800" dirty="0">
                <a:solidFill>
                  <a:schemeClr val="bg2"/>
                </a:solidFill>
              </a:rPr>
              <a:t>INFT 1012</a:t>
            </a:r>
            <a:br>
              <a:rPr lang="en-AU" sz="2800" dirty="0">
                <a:solidFill>
                  <a:schemeClr val="bg2"/>
                </a:solidFill>
              </a:rPr>
            </a:br>
            <a:r>
              <a:rPr lang="en-AU" sz="2800" dirty="0">
                <a:solidFill>
                  <a:schemeClr val="bg2"/>
                </a:solidFill>
              </a:rPr>
              <a:t>Network Fundamentals</a:t>
            </a:r>
          </a:p>
        </p:txBody>
      </p:sp>
      <p:pic>
        <p:nvPicPr>
          <p:cNvPr id="5" name="Picture 4">
            <a:extLst>
              <a:ext uri="{FF2B5EF4-FFF2-40B4-BE49-F238E27FC236}">
                <a16:creationId xmlns:a16="http://schemas.microsoft.com/office/drawing/2014/main" id="{37377F8A-D185-47EE-8D37-3681C4C24C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5" y="127790"/>
            <a:ext cx="2687523" cy="1195390"/>
          </a:xfrm>
          <a:prstGeom prst="rect">
            <a:avLst/>
          </a:prstGeom>
        </p:spPr>
      </p:pic>
      <p:pic>
        <p:nvPicPr>
          <p:cNvPr id="10" name="Picture 9">
            <a:extLst>
              <a:ext uri="{FF2B5EF4-FFF2-40B4-BE49-F238E27FC236}">
                <a16:creationId xmlns:a16="http://schemas.microsoft.com/office/drawing/2014/main" id="{5C35C9DC-F4BD-48B9-A7E5-D55ECD74FCE1}"/>
              </a:ext>
            </a:extLst>
          </p:cNvPr>
          <p:cNvPicPr>
            <a:picLocks noChangeAspect="1"/>
          </p:cNvPicPr>
          <p:nvPr/>
        </p:nvPicPr>
        <p:blipFill>
          <a:blip r:embed="rId5"/>
          <a:stretch>
            <a:fillRect/>
          </a:stretch>
        </p:blipFill>
        <p:spPr>
          <a:xfrm>
            <a:off x="6948655" y="393700"/>
            <a:ext cx="1995320" cy="530225"/>
          </a:xfrm>
          <a:prstGeom prst="rect">
            <a:avLst/>
          </a:prstGeom>
        </p:spPr>
      </p:pic>
    </p:spTree>
    <p:custDataLst>
      <p:tags r:id="rId1"/>
    </p:custDataLst>
    <p:extLst>
      <p:ext uri="{BB962C8B-B14F-4D97-AF65-F5344CB8AC3E}">
        <p14:creationId xmlns:p14="http://schemas.microsoft.com/office/powerpoint/2010/main" val="911442407"/>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Common show Commands Revisited</a:t>
            </a: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68" y="1025622"/>
            <a:ext cx="3466132" cy="263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024" y="3662207"/>
            <a:ext cx="3466132" cy="2647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7620" y="1344168"/>
            <a:ext cx="5471160" cy="4965192"/>
          </a:xfrm>
        </p:spPr>
        <p:txBody>
          <a:bodyPr/>
          <a:lstStyle/>
          <a:p>
            <a:pPr marL="285750" indent="-285750"/>
            <a:r>
              <a:rPr lang="en-US" sz="1800" dirty="0">
                <a:solidFill>
                  <a:schemeClr val="bg2">
                    <a:lumMod val="75000"/>
                    <a:lumOff val="25000"/>
                  </a:schemeClr>
                </a:solidFill>
              </a:rPr>
              <a:t>The Cisco IOS CLI </a:t>
            </a:r>
            <a:r>
              <a:rPr lang="en-US" sz="1800" b="1" dirty="0">
                <a:solidFill>
                  <a:schemeClr val="bg2">
                    <a:lumMod val="75000"/>
                    <a:lumOff val="25000"/>
                  </a:schemeClr>
                </a:solidFill>
              </a:rPr>
              <a:t>show</a:t>
            </a:r>
            <a:r>
              <a:rPr lang="en-US" sz="1800" dirty="0">
                <a:solidFill>
                  <a:schemeClr val="bg2">
                    <a:lumMod val="75000"/>
                    <a:lumOff val="25000"/>
                  </a:schemeClr>
                </a:solidFill>
              </a:rPr>
              <a:t> commands are powerful troubleshoot tools.</a:t>
            </a:r>
          </a:p>
          <a:p>
            <a:pPr marL="285750" indent="-285750"/>
            <a:r>
              <a:rPr lang="en-US" sz="1800" dirty="0">
                <a:solidFill>
                  <a:schemeClr val="bg2">
                    <a:lumMod val="75000"/>
                    <a:lumOff val="25000"/>
                  </a:schemeClr>
                </a:solidFill>
              </a:rPr>
              <a:t>The </a:t>
            </a:r>
            <a:r>
              <a:rPr lang="en-US" sz="1800" b="1" dirty="0">
                <a:solidFill>
                  <a:schemeClr val="bg2">
                    <a:lumMod val="75000"/>
                    <a:lumOff val="25000"/>
                  </a:schemeClr>
                </a:solidFill>
              </a:rPr>
              <a:t>show</a:t>
            </a:r>
            <a:r>
              <a:rPr lang="en-US" sz="1800" dirty="0">
                <a:solidFill>
                  <a:schemeClr val="bg2">
                    <a:lumMod val="75000"/>
                    <a:lumOff val="25000"/>
                  </a:schemeClr>
                </a:solidFill>
              </a:rPr>
              <a:t> commands display configuration files, checking the status of device interfaces and processes, and verifying the device operational status.</a:t>
            </a:r>
          </a:p>
          <a:p>
            <a:pPr marL="285750" indent="-285750"/>
            <a:r>
              <a:rPr lang="en-US" sz="1800" dirty="0">
                <a:solidFill>
                  <a:schemeClr val="bg2">
                    <a:lumMod val="75000"/>
                    <a:lumOff val="25000"/>
                  </a:schemeClr>
                </a:solidFill>
              </a:rPr>
              <a:t>The status of nearly every process or function of the router can be displayed using a show command.</a:t>
            </a:r>
          </a:p>
          <a:p>
            <a:pPr marL="285750" indent="-285750"/>
            <a:r>
              <a:rPr lang="en-US" sz="1800" dirty="0">
                <a:solidFill>
                  <a:schemeClr val="bg2">
                    <a:lumMod val="75000"/>
                    <a:lumOff val="25000"/>
                  </a:schemeClr>
                </a:solidFill>
              </a:rPr>
              <a:t>Some of the more popular </a:t>
            </a:r>
            <a:r>
              <a:rPr lang="en-US" sz="1800" b="1" dirty="0">
                <a:solidFill>
                  <a:schemeClr val="bg2">
                    <a:lumMod val="75000"/>
                    <a:lumOff val="25000"/>
                  </a:schemeClr>
                </a:solidFill>
              </a:rPr>
              <a:t>show</a:t>
            </a:r>
            <a:r>
              <a:rPr lang="en-US" sz="1800" dirty="0">
                <a:solidFill>
                  <a:schemeClr val="bg2">
                    <a:lumMod val="75000"/>
                    <a:lumOff val="25000"/>
                  </a:schemeClr>
                </a:solidFill>
              </a:rPr>
              <a:t> commands are:</a:t>
            </a:r>
          </a:p>
          <a:p>
            <a:pPr marL="742950" lvl="1" indent="-285750">
              <a:buFont typeface="Courier New" panose="02070309020205020404" pitchFamily="49" charset="0"/>
              <a:buChar char="o"/>
            </a:pPr>
            <a:r>
              <a:rPr lang="en-US" sz="1400" b="1" dirty="0">
                <a:solidFill>
                  <a:schemeClr val="bg2">
                    <a:lumMod val="75000"/>
                    <a:lumOff val="25000"/>
                  </a:schemeClr>
                </a:solidFill>
              </a:rPr>
              <a:t>show running-</a:t>
            </a:r>
            <a:r>
              <a:rPr lang="en-US" sz="1400" b="1" dirty="0" err="1">
                <a:solidFill>
                  <a:schemeClr val="bg2">
                    <a:lumMod val="75000"/>
                    <a:lumOff val="25000"/>
                  </a:schemeClr>
                </a:solidFill>
              </a:rPr>
              <a:t>config</a:t>
            </a:r>
            <a:endParaRPr lang="en-US" sz="1400" dirty="0">
              <a:solidFill>
                <a:schemeClr val="bg2">
                  <a:lumMod val="75000"/>
                  <a:lumOff val="25000"/>
                </a:schemeClr>
              </a:solidFill>
            </a:endParaRPr>
          </a:p>
          <a:p>
            <a:pPr marL="742950" lvl="1" indent="-285750">
              <a:buFont typeface="Courier New" panose="02070309020205020404" pitchFamily="49" charset="0"/>
              <a:buChar char="o"/>
            </a:pPr>
            <a:r>
              <a:rPr lang="en-US" sz="1400" b="1" dirty="0">
                <a:solidFill>
                  <a:schemeClr val="bg2">
                    <a:lumMod val="75000"/>
                    <a:lumOff val="25000"/>
                  </a:schemeClr>
                </a:solidFill>
              </a:rPr>
              <a:t>show interfaces</a:t>
            </a:r>
          </a:p>
          <a:p>
            <a:pPr marL="742950" lvl="1" indent="-285750">
              <a:buFont typeface="Courier New" panose="02070309020205020404" pitchFamily="49" charset="0"/>
              <a:buChar char="o"/>
            </a:pPr>
            <a:r>
              <a:rPr lang="en-US" sz="1400" b="1" dirty="0">
                <a:solidFill>
                  <a:schemeClr val="bg2">
                    <a:lumMod val="75000"/>
                    <a:lumOff val="25000"/>
                  </a:schemeClr>
                </a:solidFill>
              </a:rPr>
              <a:t>show </a:t>
            </a:r>
            <a:r>
              <a:rPr lang="en-US" sz="1400" b="1" dirty="0" err="1">
                <a:solidFill>
                  <a:schemeClr val="bg2">
                    <a:lumMod val="75000"/>
                    <a:lumOff val="25000"/>
                  </a:schemeClr>
                </a:solidFill>
              </a:rPr>
              <a:t>arp</a:t>
            </a:r>
            <a:endParaRPr lang="en-US" sz="1400" dirty="0">
              <a:solidFill>
                <a:schemeClr val="bg2">
                  <a:lumMod val="75000"/>
                  <a:lumOff val="25000"/>
                </a:schemeClr>
              </a:solidFill>
            </a:endParaRPr>
          </a:p>
          <a:p>
            <a:pPr marL="742950" lvl="1" indent="-285750">
              <a:buFont typeface="Courier New" panose="02070309020205020404" pitchFamily="49" charset="0"/>
              <a:buChar char="o"/>
            </a:pPr>
            <a:r>
              <a:rPr lang="en-US" sz="1400" b="1" dirty="0">
                <a:solidFill>
                  <a:schemeClr val="bg2">
                    <a:lumMod val="75000"/>
                    <a:lumOff val="25000"/>
                  </a:schemeClr>
                </a:solidFill>
              </a:rPr>
              <a:t>show </a:t>
            </a:r>
            <a:r>
              <a:rPr lang="en-US" sz="1400" b="1" dirty="0" err="1">
                <a:solidFill>
                  <a:schemeClr val="bg2">
                    <a:lumMod val="75000"/>
                    <a:lumOff val="25000"/>
                  </a:schemeClr>
                </a:solidFill>
              </a:rPr>
              <a:t>ip</a:t>
            </a:r>
            <a:r>
              <a:rPr lang="en-US" sz="1400" b="1" dirty="0">
                <a:solidFill>
                  <a:schemeClr val="bg2">
                    <a:lumMod val="75000"/>
                    <a:lumOff val="25000"/>
                  </a:schemeClr>
                </a:solidFill>
              </a:rPr>
              <a:t> route</a:t>
            </a:r>
            <a:endParaRPr lang="en-US" sz="1400" dirty="0">
              <a:solidFill>
                <a:schemeClr val="bg2">
                  <a:lumMod val="75000"/>
                  <a:lumOff val="25000"/>
                </a:schemeClr>
              </a:solidFill>
            </a:endParaRPr>
          </a:p>
          <a:p>
            <a:pPr marL="742950" lvl="1" indent="-285750">
              <a:buFont typeface="Courier New" panose="02070309020205020404" pitchFamily="49" charset="0"/>
              <a:buChar char="o"/>
            </a:pPr>
            <a:r>
              <a:rPr lang="en-US" sz="1400" b="1" dirty="0">
                <a:solidFill>
                  <a:schemeClr val="bg2">
                    <a:lumMod val="75000"/>
                    <a:lumOff val="25000"/>
                  </a:schemeClr>
                </a:solidFill>
              </a:rPr>
              <a:t>show protocols</a:t>
            </a:r>
            <a:endParaRPr lang="en-US" sz="1400" dirty="0">
              <a:solidFill>
                <a:schemeClr val="bg2">
                  <a:lumMod val="75000"/>
                  <a:lumOff val="25000"/>
                </a:schemeClr>
              </a:solidFill>
            </a:endParaRPr>
          </a:p>
          <a:p>
            <a:pPr marL="742950" lvl="1" indent="-285750">
              <a:buFont typeface="Courier New" panose="02070309020205020404" pitchFamily="49" charset="0"/>
              <a:buChar char="o"/>
            </a:pPr>
            <a:r>
              <a:rPr lang="en-US" sz="1400" b="1" dirty="0">
                <a:solidFill>
                  <a:schemeClr val="bg2">
                    <a:lumMod val="75000"/>
                    <a:lumOff val="25000"/>
                  </a:schemeClr>
                </a:solidFill>
              </a:rPr>
              <a:t>show version</a:t>
            </a:r>
            <a:endParaRPr lang="en-US" sz="1400" dirty="0">
              <a:solidFill>
                <a:schemeClr val="bg2">
                  <a:lumMod val="75000"/>
                  <a:lumOff val="25000"/>
                </a:schemeClr>
              </a:solidFill>
            </a:endParaRPr>
          </a:p>
          <a:p>
            <a:endParaRPr lang="en-US" sz="1800" dirty="0"/>
          </a:p>
        </p:txBody>
      </p:sp>
    </p:spTree>
    <p:extLst>
      <p:ext uri="{BB962C8B-B14F-4D97-AF65-F5344CB8AC3E}">
        <p14:creationId xmlns:p14="http://schemas.microsoft.com/office/powerpoint/2010/main" val="143140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The show </a:t>
            </a:r>
            <a:r>
              <a:rPr lang="en-US" sz="2800" dirty="0" err="1"/>
              <a:t>ip</a:t>
            </a:r>
            <a:r>
              <a:rPr lang="en-US" sz="2800" dirty="0"/>
              <a:t> interface brief Command</a:t>
            </a:r>
          </a:p>
        </p:txBody>
      </p:sp>
      <p:sp>
        <p:nvSpPr>
          <p:cNvPr id="3" name="Text Placeholder 2"/>
          <p:cNvSpPr>
            <a:spLocks noGrp="1"/>
          </p:cNvSpPr>
          <p:nvPr>
            <p:ph type="body" sz="quarter" idx="10"/>
          </p:nvPr>
        </p:nvSpPr>
        <p:spPr/>
        <p:txBody>
          <a:bodyPr/>
          <a:lstStyle/>
          <a:p>
            <a:pPr marL="285750" indent="-285750"/>
            <a:r>
              <a:rPr lang="en-US" dirty="0">
                <a:solidFill>
                  <a:schemeClr val="bg2">
                    <a:lumMod val="75000"/>
                    <a:lumOff val="25000"/>
                  </a:schemeClr>
                </a:solidFill>
              </a:rPr>
              <a:t>The </a:t>
            </a:r>
            <a:r>
              <a:rPr lang="en-US" b="1" dirty="0">
                <a:solidFill>
                  <a:schemeClr val="bg2">
                    <a:lumMod val="75000"/>
                    <a:lumOff val="25000"/>
                  </a:schemeClr>
                </a:solidFill>
              </a:rPr>
              <a:t>show </a:t>
            </a:r>
            <a:r>
              <a:rPr lang="en-US" b="1" dirty="0" err="1">
                <a:solidFill>
                  <a:schemeClr val="bg2">
                    <a:lumMod val="75000"/>
                    <a:lumOff val="25000"/>
                  </a:schemeClr>
                </a:solidFill>
              </a:rPr>
              <a:t>ip</a:t>
            </a:r>
            <a:r>
              <a:rPr lang="en-US" b="1" dirty="0">
                <a:solidFill>
                  <a:schemeClr val="bg2">
                    <a:lumMod val="75000"/>
                    <a:lumOff val="25000"/>
                  </a:schemeClr>
                </a:solidFill>
              </a:rPr>
              <a:t> interface brief</a:t>
            </a:r>
            <a:r>
              <a:rPr lang="en-US" dirty="0">
                <a:solidFill>
                  <a:schemeClr val="bg2">
                    <a:lumMod val="75000"/>
                    <a:lumOff val="25000"/>
                  </a:schemeClr>
                </a:solidFill>
              </a:rPr>
              <a:t> command displays a summary of the key information for all the network interfaces on a router.</a:t>
            </a:r>
          </a:p>
          <a:p>
            <a:pPr marL="285750" indent="-285750"/>
            <a:r>
              <a:rPr lang="en-US" dirty="0">
                <a:solidFill>
                  <a:schemeClr val="bg2">
                    <a:lumMod val="75000"/>
                    <a:lumOff val="25000"/>
                  </a:schemeClr>
                </a:solidFill>
              </a:rPr>
              <a:t>The </a:t>
            </a:r>
            <a:r>
              <a:rPr lang="en-US" b="1" dirty="0">
                <a:solidFill>
                  <a:schemeClr val="bg2">
                    <a:lumMod val="75000"/>
                    <a:lumOff val="25000"/>
                  </a:schemeClr>
                </a:solidFill>
              </a:rPr>
              <a:t>show </a:t>
            </a:r>
            <a:r>
              <a:rPr lang="en-US" b="1" dirty="0" err="1">
                <a:solidFill>
                  <a:schemeClr val="bg2">
                    <a:lumMod val="75000"/>
                    <a:lumOff val="25000"/>
                  </a:schemeClr>
                </a:solidFill>
              </a:rPr>
              <a:t>ip</a:t>
            </a:r>
            <a:r>
              <a:rPr lang="en-US" b="1" dirty="0">
                <a:solidFill>
                  <a:schemeClr val="bg2">
                    <a:lumMod val="75000"/>
                    <a:lumOff val="25000"/>
                  </a:schemeClr>
                </a:solidFill>
              </a:rPr>
              <a:t> interface brief</a:t>
            </a:r>
            <a:r>
              <a:rPr lang="en-US" dirty="0">
                <a:solidFill>
                  <a:schemeClr val="bg2">
                    <a:lumMod val="75000"/>
                    <a:lumOff val="25000"/>
                  </a:schemeClr>
                </a:solidFill>
              </a:rPr>
              <a:t> command can also be used to verify the status of the switch</a:t>
            </a:r>
            <a:br>
              <a:rPr lang="en-US" dirty="0">
                <a:solidFill>
                  <a:schemeClr val="bg2">
                    <a:lumMod val="75000"/>
                    <a:lumOff val="25000"/>
                  </a:schemeClr>
                </a:solidFill>
              </a:rPr>
            </a:br>
            <a:r>
              <a:rPr lang="en-US" dirty="0">
                <a:solidFill>
                  <a:schemeClr val="bg2">
                    <a:lumMod val="75000"/>
                    <a:lumOff val="25000"/>
                  </a:schemeClr>
                </a:solidFill>
              </a:rPr>
              <a:t>interfaces.</a:t>
            </a:r>
          </a:p>
          <a:p>
            <a:endParaRPr lang="en-US"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711" y="2453582"/>
            <a:ext cx="6015116" cy="107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256" y="3471139"/>
            <a:ext cx="5933708" cy="1528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0974" y="4861689"/>
            <a:ext cx="5942753" cy="151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97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04775" y="58808"/>
            <a:ext cx="8588861" cy="838200"/>
          </a:xfrm>
        </p:spPr>
        <p:txBody>
          <a:bodyPr/>
          <a:lstStyle/>
          <a:p>
            <a:r>
              <a:rPr lang="en-US" sz="2800" dirty="0"/>
              <a:t>The ipconfig Command</a:t>
            </a:r>
          </a:p>
        </p:txBody>
      </p:sp>
      <p:sp>
        <p:nvSpPr>
          <p:cNvPr id="3" name="Text Placeholder 2"/>
          <p:cNvSpPr>
            <a:spLocks noGrp="1"/>
          </p:cNvSpPr>
          <p:nvPr>
            <p:ph type="body" sz="quarter" idx="10"/>
          </p:nvPr>
        </p:nvSpPr>
        <p:spPr>
          <a:xfrm>
            <a:off x="183518" y="946404"/>
            <a:ext cx="4838563" cy="4965192"/>
          </a:xfrm>
        </p:spPr>
        <p:txBody>
          <a:bodyPr/>
          <a:lstStyle/>
          <a:p>
            <a:pPr marL="285750" indent="-285750"/>
            <a:r>
              <a:rPr lang="en-US" dirty="0"/>
              <a:t>The </a:t>
            </a:r>
            <a:r>
              <a:rPr lang="en-US" b="1" dirty="0"/>
              <a:t>ipconfig</a:t>
            </a:r>
            <a:r>
              <a:rPr lang="en-US" dirty="0"/>
              <a:t> command can be used to display IP information on a Windows-based computer.</a:t>
            </a:r>
          </a:p>
          <a:p>
            <a:pPr marL="285750" indent="-285750"/>
            <a:r>
              <a:rPr lang="en-US" dirty="0"/>
              <a:t>The</a:t>
            </a:r>
            <a:r>
              <a:rPr lang="en-US" b="1" dirty="0"/>
              <a:t> ipconfig </a:t>
            </a:r>
            <a:r>
              <a:rPr lang="en-US" dirty="0"/>
              <a:t>command</a:t>
            </a:r>
            <a:r>
              <a:rPr lang="en-US" b="1" dirty="0"/>
              <a:t> </a:t>
            </a:r>
            <a:r>
              <a:rPr lang="en-US" dirty="0"/>
              <a:t>displays the host and its default gateway IP addresses.</a:t>
            </a:r>
          </a:p>
          <a:p>
            <a:pPr marL="285750" indent="-285750"/>
            <a:r>
              <a:rPr lang="en-US" dirty="0"/>
              <a:t>Use the </a:t>
            </a:r>
            <a:r>
              <a:rPr lang="en-US" b="1" dirty="0"/>
              <a:t>ipconfig /all</a:t>
            </a:r>
            <a:r>
              <a:rPr lang="en-US" dirty="0"/>
              <a:t> command to view the host’s IP configuration in more detail, including its MAC address.</a:t>
            </a:r>
          </a:p>
          <a:p>
            <a:pPr marL="285750" indent="-285750"/>
            <a:r>
              <a:rPr lang="en-US" dirty="0"/>
              <a:t>The </a:t>
            </a:r>
            <a:r>
              <a:rPr lang="en-US" b="1" dirty="0"/>
              <a:t>ipconfig /</a:t>
            </a:r>
            <a:r>
              <a:rPr lang="en-US" b="1" dirty="0" err="1"/>
              <a:t>displaydns</a:t>
            </a:r>
            <a:r>
              <a:rPr lang="en-US" dirty="0"/>
              <a:t> command displays all of the cached DNS entries on a Windows-based computer system.</a:t>
            </a:r>
          </a:p>
          <a:p>
            <a:pPr marL="0" indent="0">
              <a:buNone/>
            </a:pPr>
            <a:r>
              <a:rPr lang="en-US" b="1" dirty="0"/>
              <a:t>Note</a:t>
            </a:r>
            <a:r>
              <a:rPr lang="en-US" dirty="0"/>
              <a:t>: on a </a:t>
            </a:r>
            <a:r>
              <a:rPr lang="en-US" dirty="0" err="1"/>
              <a:t>linux</a:t>
            </a:r>
            <a:r>
              <a:rPr lang="en-US" dirty="0"/>
              <a:t> or macOS host, the command is </a:t>
            </a:r>
            <a:r>
              <a:rPr lang="en-US" b="1" dirty="0"/>
              <a:t>ifconfig</a:t>
            </a:r>
          </a:p>
          <a:p>
            <a:endParaRPr lang="en-US" dirty="0"/>
          </a:p>
        </p:txBody>
      </p:sp>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013" y="1633314"/>
            <a:ext cx="3708350" cy="2518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5100823" y="58808"/>
            <a:ext cx="3760540" cy="1574506"/>
          </a:xfrm>
          <a:prstGeom prst="rect">
            <a:avLst/>
          </a:prstGeom>
        </p:spPr>
      </p:pic>
      <p:pic>
        <p:nvPicPr>
          <p:cNvPr id="4" name="Picture 3"/>
          <p:cNvPicPr>
            <a:picLocks noChangeAspect="1"/>
          </p:cNvPicPr>
          <p:nvPr/>
        </p:nvPicPr>
        <p:blipFill>
          <a:blip r:embed="rId5"/>
          <a:stretch>
            <a:fillRect/>
          </a:stretch>
        </p:blipFill>
        <p:spPr>
          <a:xfrm>
            <a:off x="5153013" y="4241726"/>
            <a:ext cx="3667125" cy="2067634"/>
          </a:xfrm>
          <a:prstGeom prst="rect">
            <a:avLst/>
          </a:prstGeom>
        </p:spPr>
      </p:pic>
    </p:spTree>
    <p:extLst>
      <p:ext uri="{BB962C8B-B14F-4D97-AF65-F5344CB8AC3E}">
        <p14:creationId xmlns:p14="http://schemas.microsoft.com/office/powerpoint/2010/main" val="30828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The </a:t>
            </a:r>
            <a:r>
              <a:rPr lang="en-US" sz="2800" dirty="0" err="1"/>
              <a:t>arp</a:t>
            </a:r>
            <a:r>
              <a:rPr lang="en-US" sz="2800" dirty="0"/>
              <a:t> Command</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054" y="2207755"/>
            <a:ext cx="5475655" cy="4076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solidFill>
                  <a:schemeClr val="bg2">
                    <a:lumMod val="75000"/>
                    <a:lumOff val="25000"/>
                  </a:schemeClr>
                </a:solidFill>
              </a:rPr>
              <a:t>The </a:t>
            </a:r>
            <a:r>
              <a:rPr lang="en-US" b="1" dirty="0" err="1">
                <a:solidFill>
                  <a:schemeClr val="bg2">
                    <a:lumMod val="75000"/>
                    <a:lumOff val="25000"/>
                  </a:schemeClr>
                </a:solidFill>
              </a:rPr>
              <a:t>arp</a:t>
            </a:r>
            <a:r>
              <a:rPr lang="en-US" b="1" dirty="0">
                <a:solidFill>
                  <a:schemeClr val="bg2">
                    <a:lumMod val="75000"/>
                    <a:lumOff val="25000"/>
                  </a:schemeClr>
                </a:solidFill>
              </a:rPr>
              <a:t> –a</a:t>
            </a:r>
            <a:r>
              <a:rPr lang="en-US" dirty="0">
                <a:solidFill>
                  <a:schemeClr val="bg2">
                    <a:lumMod val="75000"/>
                    <a:lumOff val="25000"/>
                  </a:schemeClr>
                </a:solidFill>
              </a:rPr>
              <a:t> command lists all devices currently in the ARP cache of the host.</a:t>
            </a:r>
          </a:p>
          <a:p>
            <a:pPr marL="285750" indent="-285750"/>
            <a:r>
              <a:rPr lang="en-US" dirty="0">
                <a:solidFill>
                  <a:schemeClr val="bg2">
                    <a:lumMod val="75000"/>
                    <a:lumOff val="25000"/>
                  </a:schemeClr>
                </a:solidFill>
              </a:rPr>
              <a:t>It also includes the IPv4 address,</a:t>
            </a:r>
            <a:br>
              <a:rPr lang="en-US" dirty="0">
                <a:solidFill>
                  <a:schemeClr val="bg2">
                    <a:lumMod val="75000"/>
                    <a:lumOff val="25000"/>
                  </a:schemeClr>
                </a:solidFill>
              </a:rPr>
            </a:br>
            <a:r>
              <a:rPr lang="en-US" dirty="0">
                <a:solidFill>
                  <a:schemeClr val="bg2">
                    <a:lumMod val="75000"/>
                    <a:lumOff val="25000"/>
                  </a:schemeClr>
                </a:solidFill>
              </a:rPr>
              <a:t>physical address, and the type of</a:t>
            </a:r>
            <a:br>
              <a:rPr lang="en-US" dirty="0">
                <a:solidFill>
                  <a:schemeClr val="bg2">
                    <a:lumMod val="75000"/>
                    <a:lumOff val="25000"/>
                  </a:schemeClr>
                </a:solidFill>
              </a:rPr>
            </a:br>
            <a:r>
              <a:rPr lang="en-US" dirty="0">
                <a:solidFill>
                  <a:schemeClr val="bg2">
                    <a:lumMod val="75000"/>
                    <a:lumOff val="25000"/>
                  </a:schemeClr>
                </a:solidFill>
              </a:rPr>
              <a:t>addressing (static/dynamic), for</a:t>
            </a:r>
            <a:br>
              <a:rPr lang="en-US" dirty="0">
                <a:solidFill>
                  <a:schemeClr val="bg2">
                    <a:lumMod val="75000"/>
                    <a:lumOff val="25000"/>
                  </a:schemeClr>
                </a:solidFill>
              </a:rPr>
            </a:br>
            <a:r>
              <a:rPr lang="en-US" dirty="0">
                <a:solidFill>
                  <a:schemeClr val="bg2">
                    <a:lumMod val="75000"/>
                    <a:lumOff val="25000"/>
                  </a:schemeClr>
                </a:solidFill>
              </a:rPr>
              <a:t>each device.</a:t>
            </a:r>
          </a:p>
          <a:p>
            <a:pPr marL="285750" indent="-285750"/>
            <a:r>
              <a:rPr lang="en-US" dirty="0">
                <a:solidFill>
                  <a:schemeClr val="bg2">
                    <a:lumMod val="75000"/>
                    <a:lumOff val="25000"/>
                  </a:schemeClr>
                </a:solidFill>
              </a:rPr>
              <a:t>The cache can be cleared by</a:t>
            </a:r>
            <a:br>
              <a:rPr lang="en-US" dirty="0">
                <a:solidFill>
                  <a:schemeClr val="bg2">
                    <a:lumMod val="75000"/>
                    <a:lumOff val="25000"/>
                  </a:schemeClr>
                </a:solidFill>
              </a:rPr>
            </a:br>
            <a:r>
              <a:rPr lang="en-US" dirty="0">
                <a:solidFill>
                  <a:schemeClr val="bg2">
                    <a:lumMod val="75000"/>
                    <a:lumOff val="25000"/>
                  </a:schemeClr>
                </a:solidFill>
              </a:rPr>
              <a:t>using the </a:t>
            </a:r>
            <a:r>
              <a:rPr lang="en-US" b="1" dirty="0" err="1">
                <a:solidFill>
                  <a:schemeClr val="bg2">
                    <a:lumMod val="75000"/>
                    <a:lumOff val="25000"/>
                  </a:schemeClr>
                </a:solidFill>
              </a:rPr>
              <a:t>arp</a:t>
            </a:r>
            <a:r>
              <a:rPr lang="en-US" b="1" dirty="0">
                <a:solidFill>
                  <a:schemeClr val="bg2">
                    <a:lumMod val="75000"/>
                    <a:lumOff val="25000"/>
                  </a:schemeClr>
                </a:solidFill>
              </a:rPr>
              <a:t> -d</a:t>
            </a:r>
            <a:r>
              <a:rPr lang="en-US" dirty="0">
                <a:solidFill>
                  <a:schemeClr val="bg2">
                    <a:lumMod val="75000"/>
                    <a:lumOff val="25000"/>
                  </a:schemeClr>
                </a:solidFill>
              </a:rPr>
              <a:t> command.</a:t>
            </a:r>
          </a:p>
          <a:p>
            <a:endParaRPr lang="en-US" dirty="0"/>
          </a:p>
        </p:txBody>
      </p:sp>
    </p:spTree>
    <p:extLst>
      <p:ext uri="{BB962C8B-B14F-4D97-AF65-F5344CB8AC3E}">
        <p14:creationId xmlns:p14="http://schemas.microsoft.com/office/powerpoint/2010/main" val="81983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3152" y="27443"/>
            <a:ext cx="8613647" cy="1337310"/>
          </a:xfrm>
        </p:spPr>
        <p:txBody>
          <a:bodyPr/>
          <a:lstStyle/>
          <a:p>
            <a:pPr algn="ctr"/>
            <a:r>
              <a:rPr lang="en-AU" sz="3200" dirty="0"/>
              <a:t>Secure </a:t>
            </a:r>
            <a:r>
              <a:rPr lang="en-US" sz="3200" dirty="0"/>
              <a:t>a small network – things to know</a:t>
            </a:r>
          </a:p>
        </p:txBody>
      </p:sp>
      <p:sp>
        <p:nvSpPr>
          <p:cNvPr id="12" name="Text Placeholder 11"/>
          <p:cNvSpPr>
            <a:spLocks noGrp="1"/>
          </p:cNvSpPr>
          <p:nvPr>
            <p:ph type="body" sz="quarter" idx="11"/>
          </p:nvPr>
        </p:nvSpPr>
        <p:spPr>
          <a:xfrm>
            <a:off x="589788" y="1501902"/>
            <a:ext cx="7098029" cy="4660000"/>
          </a:xfrm>
        </p:spPr>
        <p:txBody>
          <a:bodyPr>
            <a:normAutofit/>
          </a:bodyPr>
          <a:lstStyle/>
          <a:p>
            <a:pPr marL="457200" indent="-457200">
              <a:buClrTx/>
              <a:buSzPct val="100000"/>
              <a:buFont typeface="Arial" panose="020B0604020202020204" pitchFamily="34" charset="0"/>
              <a:buChar char="•"/>
            </a:pPr>
            <a:r>
              <a:rPr lang="en-AU" sz="2400" dirty="0">
                <a:solidFill>
                  <a:schemeClr val="bg2"/>
                </a:solidFill>
              </a:rPr>
              <a:t>Types of threats</a:t>
            </a:r>
          </a:p>
          <a:p>
            <a:pPr marL="457200" indent="-457200">
              <a:buClrTx/>
              <a:buSzPct val="100000"/>
              <a:buFont typeface="Arial" panose="020B0604020202020204" pitchFamily="34" charset="0"/>
              <a:buChar char="•"/>
            </a:pPr>
            <a:r>
              <a:rPr lang="en-AU" sz="2400" dirty="0">
                <a:solidFill>
                  <a:schemeClr val="bg2"/>
                </a:solidFill>
              </a:rPr>
              <a:t>Types of vulnerabilities</a:t>
            </a:r>
          </a:p>
          <a:p>
            <a:pPr marL="457200" indent="-457200">
              <a:buClrTx/>
              <a:buSzPct val="100000"/>
              <a:buFont typeface="Arial" panose="020B0604020202020204" pitchFamily="34" charset="0"/>
              <a:buChar char="•"/>
            </a:pPr>
            <a:r>
              <a:rPr lang="en-AU" sz="2400" dirty="0">
                <a:solidFill>
                  <a:schemeClr val="bg2"/>
                </a:solidFill>
              </a:rPr>
              <a:t>Network attacks</a:t>
            </a:r>
          </a:p>
          <a:p>
            <a:pPr marL="457200" indent="-457200">
              <a:buClrTx/>
              <a:buSzPct val="100000"/>
              <a:buFont typeface="Arial" panose="020B0604020202020204" pitchFamily="34" charset="0"/>
              <a:buChar char="•"/>
            </a:pPr>
            <a:r>
              <a:rPr lang="en-AU" sz="2400" dirty="0">
                <a:solidFill>
                  <a:schemeClr val="bg2"/>
                </a:solidFill>
              </a:rPr>
              <a:t>Network attack mitigation</a:t>
            </a:r>
          </a:p>
          <a:p>
            <a:pPr marL="457200" indent="-457200">
              <a:buClrTx/>
              <a:buSzPct val="100000"/>
              <a:buFont typeface="Arial" panose="020B0604020202020204" pitchFamily="34" charset="0"/>
              <a:buChar char="•"/>
            </a:pPr>
            <a:r>
              <a:rPr lang="en-AU" sz="2400" dirty="0">
                <a:solidFill>
                  <a:schemeClr val="bg2"/>
                </a:solidFill>
              </a:rPr>
              <a:t>Device security</a:t>
            </a:r>
          </a:p>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3459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3820" y="26595"/>
            <a:ext cx="8588861" cy="838200"/>
          </a:xfrm>
        </p:spPr>
        <p:txBody>
          <a:bodyPr/>
          <a:lstStyle/>
          <a:p>
            <a:pPr>
              <a:lnSpc>
                <a:spcPct val="100000"/>
              </a:lnSpc>
            </a:pPr>
            <a:r>
              <a:rPr lang="en-US" sz="3200" dirty="0"/>
              <a:t>Types of Threats</a:t>
            </a:r>
          </a:p>
        </p:txBody>
      </p:sp>
      <p:sp>
        <p:nvSpPr>
          <p:cNvPr id="3" name="Text Placeholder 2"/>
          <p:cNvSpPr>
            <a:spLocks noGrp="1"/>
          </p:cNvSpPr>
          <p:nvPr>
            <p:ph type="body" sz="quarter" idx="10"/>
          </p:nvPr>
        </p:nvSpPr>
        <p:spPr>
          <a:xfrm>
            <a:off x="133820" y="989771"/>
            <a:ext cx="4575340" cy="5164141"/>
          </a:xfrm>
        </p:spPr>
        <p:txBody>
          <a:bodyPr/>
          <a:lstStyle/>
          <a:p>
            <a:pPr marL="285750" indent="-285750">
              <a:spcBef>
                <a:spcPts val="600"/>
              </a:spcBef>
            </a:pPr>
            <a:r>
              <a:rPr lang="en-AU" sz="2200" dirty="0">
                <a:solidFill>
                  <a:schemeClr val="bg2">
                    <a:lumMod val="75000"/>
                    <a:lumOff val="25000"/>
                  </a:schemeClr>
                </a:solidFill>
              </a:rPr>
              <a:t>Information Theft - </a:t>
            </a:r>
            <a:r>
              <a:rPr lang="en-US" sz="2200" dirty="0"/>
              <a:t>Breaking into a computer to obtain </a:t>
            </a:r>
            <a:r>
              <a:rPr lang="en-US" sz="2200" b="1" dirty="0"/>
              <a:t>confidential information</a:t>
            </a:r>
          </a:p>
          <a:p>
            <a:pPr marL="285750" indent="-285750">
              <a:spcBef>
                <a:spcPts val="600"/>
              </a:spcBef>
            </a:pPr>
            <a:r>
              <a:rPr lang="en-US" sz="2200" dirty="0"/>
              <a:t>Data Loss and Manipulation - Breaking into a computer to </a:t>
            </a:r>
            <a:r>
              <a:rPr lang="en-US" sz="2200" b="1" dirty="0"/>
              <a:t>destroy or alter data </a:t>
            </a:r>
            <a:r>
              <a:rPr lang="en-US" sz="2200" dirty="0"/>
              <a:t>records</a:t>
            </a:r>
          </a:p>
          <a:p>
            <a:pPr marL="285750" indent="-285750">
              <a:spcBef>
                <a:spcPts val="600"/>
              </a:spcBef>
            </a:pPr>
            <a:r>
              <a:rPr lang="en-US" sz="2200" dirty="0"/>
              <a:t>Identity Theft - personal information is stolen for the purpose of </a:t>
            </a:r>
            <a:r>
              <a:rPr lang="en-US" sz="2200" b="1" dirty="0"/>
              <a:t>taking over </a:t>
            </a:r>
            <a:r>
              <a:rPr lang="en-US" sz="2200" dirty="0"/>
              <a:t>someone's</a:t>
            </a:r>
            <a:r>
              <a:rPr lang="en-US" sz="2200" b="1" dirty="0"/>
              <a:t> identity</a:t>
            </a:r>
            <a:r>
              <a:rPr lang="en-US" sz="2200" dirty="0"/>
              <a:t>. </a:t>
            </a:r>
          </a:p>
          <a:p>
            <a:pPr>
              <a:spcBef>
                <a:spcPts val="600"/>
              </a:spcBef>
            </a:pPr>
            <a:r>
              <a:rPr lang="en-US" sz="2200" dirty="0"/>
              <a:t>Disruption of Service: </a:t>
            </a:r>
            <a:r>
              <a:rPr lang="en-US" sz="2200" b="1" dirty="0"/>
              <a:t>Preventing</a:t>
            </a:r>
            <a:r>
              <a:rPr lang="en-US" sz="2200" dirty="0"/>
              <a:t> legitimate users from</a:t>
            </a:r>
            <a:r>
              <a:rPr lang="en-US" sz="2200" b="1" dirty="0"/>
              <a:t> accessing services </a:t>
            </a:r>
            <a:r>
              <a:rPr lang="en-US" sz="2200" dirty="0"/>
              <a:t>to which they should be entitled</a:t>
            </a:r>
          </a:p>
          <a:p>
            <a:pPr marL="285750" indent="-285750"/>
            <a:endParaRPr lang="en-US" sz="2400" dirty="0"/>
          </a:p>
          <a:p>
            <a:pPr marL="285750" indent="-285750"/>
            <a:endParaRPr lang="en-US" sz="2400" dirty="0"/>
          </a:p>
          <a:p>
            <a:pPr marL="285750" indent="-285750"/>
            <a:endParaRPr lang="en-US" sz="2400" dirty="0">
              <a:solidFill>
                <a:schemeClr val="bg2">
                  <a:lumMod val="75000"/>
                  <a:lumOff val="25000"/>
                </a:schemeClr>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160" y="495633"/>
            <a:ext cx="3603162" cy="218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4CD75814-E609-442B-8D26-F078DD995D11}"/>
              </a:ext>
            </a:extLst>
          </p:cNvPr>
          <p:cNvSpPr/>
          <p:nvPr/>
        </p:nvSpPr>
        <p:spPr>
          <a:xfrm>
            <a:off x="4438180" y="2920607"/>
            <a:ext cx="4572000" cy="3477875"/>
          </a:xfrm>
          <a:prstGeom prst="rect">
            <a:avLst/>
          </a:prstGeom>
        </p:spPr>
        <p:txBody>
          <a:bodyPr>
            <a:spAutoFit/>
          </a:bodyPr>
          <a:lstStyle/>
          <a:p>
            <a:r>
              <a:rPr lang="en-US" sz="2400" dirty="0">
                <a:solidFill>
                  <a:schemeClr val="bg2"/>
                </a:solidFill>
              </a:rPr>
              <a:t>Also need to pay attention to physical threats:</a:t>
            </a:r>
          </a:p>
          <a:p>
            <a:pPr marL="692150" lvl="1" indent="-285750">
              <a:spcBef>
                <a:spcPts val="300"/>
              </a:spcBef>
              <a:buFont typeface="Arial" panose="020B0604020202020204" pitchFamily="34" charset="0"/>
              <a:buChar char="̶"/>
            </a:pPr>
            <a:r>
              <a:rPr lang="en-US" dirty="0">
                <a:solidFill>
                  <a:schemeClr val="bg2"/>
                </a:solidFill>
              </a:rPr>
              <a:t>Hardware, e.g. physical damage to devices </a:t>
            </a:r>
          </a:p>
          <a:p>
            <a:pPr marL="692150" lvl="1" indent="-285750">
              <a:spcBef>
                <a:spcPts val="300"/>
              </a:spcBef>
              <a:buFont typeface="Arial" panose="020B0604020202020204" pitchFamily="34" charset="0"/>
              <a:buChar char="̶"/>
            </a:pPr>
            <a:r>
              <a:rPr lang="en-US" dirty="0">
                <a:solidFill>
                  <a:schemeClr val="bg2"/>
                </a:solidFill>
              </a:rPr>
              <a:t>Environmental, e.g. temperature or humidity extremes</a:t>
            </a:r>
          </a:p>
          <a:p>
            <a:pPr marL="692150" lvl="1" indent="-285750">
              <a:spcBef>
                <a:spcPts val="300"/>
              </a:spcBef>
              <a:buFont typeface="Arial" panose="020B0604020202020204" pitchFamily="34" charset="0"/>
              <a:buChar char="̶"/>
            </a:pPr>
            <a:r>
              <a:rPr lang="en-US" dirty="0">
                <a:solidFill>
                  <a:schemeClr val="bg2"/>
                </a:solidFill>
              </a:rPr>
              <a:t>Electrical, e.g. power loss, voltage spikes</a:t>
            </a:r>
          </a:p>
          <a:p>
            <a:pPr marL="692150" lvl="1" indent="-285750">
              <a:spcBef>
                <a:spcPts val="300"/>
              </a:spcBef>
              <a:buFont typeface="Arial" panose="020B0604020202020204" pitchFamily="34" charset="0"/>
              <a:buChar char="̶"/>
            </a:pPr>
            <a:r>
              <a:rPr lang="en-US" dirty="0">
                <a:solidFill>
                  <a:schemeClr val="bg2"/>
                </a:solidFill>
              </a:rPr>
              <a:t>Maintenance, e.g. poor handling of key electrical components, poor labeling, lack of critical spare parts</a:t>
            </a:r>
          </a:p>
        </p:txBody>
      </p:sp>
    </p:spTree>
    <p:extLst>
      <p:ext uri="{BB962C8B-B14F-4D97-AF65-F5344CB8AC3E}">
        <p14:creationId xmlns:p14="http://schemas.microsoft.com/office/powerpoint/2010/main" val="8527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Types of Vulnerabilities</a:t>
            </a:r>
          </a:p>
        </p:txBody>
      </p:sp>
      <p:sp>
        <p:nvSpPr>
          <p:cNvPr id="2" name="Text Placeholder 1"/>
          <p:cNvSpPr>
            <a:spLocks noGrp="1"/>
          </p:cNvSpPr>
          <p:nvPr>
            <p:ph type="body" sz="quarter" idx="10"/>
          </p:nvPr>
        </p:nvSpPr>
        <p:spPr/>
        <p:txBody>
          <a:bodyPr/>
          <a:lstStyle/>
          <a:p>
            <a:r>
              <a:rPr lang="en-AU" sz="2400" dirty="0"/>
              <a:t>Vulnerability is the degree of weakness which is </a:t>
            </a:r>
            <a:r>
              <a:rPr lang="en-AU" sz="2400" b="1" dirty="0">
                <a:solidFill>
                  <a:schemeClr val="bg2"/>
                </a:solidFill>
              </a:rPr>
              <a:t>inherent in </a:t>
            </a:r>
            <a:r>
              <a:rPr lang="en-AU" sz="2400" dirty="0"/>
              <a:t>every network and device</a:t>
            </a:r>
            <a:endParaRPr lang="en-US" sz="2400" dirty="0"/>
          </a:p>
          <a:p>
            <a:r>
              <a:rPr lang="en-US" sz="2400" dirty="0"/>
              <a:t>There are three primary vulnerabilities:</a:t>
            </a:r>
          </a:p>
          <a:p>
            <a:pPr marL="514350" lvl="2" indent="-285750">
              <a:buFont typeface="Arial" panose="020B0604020202020204" pitchFamily="34" charset="0"/>
              <a:buChar char="̶"/>
            </a:pPr>
            <a:r>
              <a:rPr lang="en-US" sz="1800" dirty="0"/>
              <a:t>Technological - Vulnerabilities in protocols, operating systems, and network equipment</a:t>
            </a:r>
          </a:p>
          <a:p>
            <a:pPr marL="514350" lvl="2" indent="-285750">
              <a:buFont typeface="Arial" panose="020B0604020202020204" pitchFamily="34" charset="0"/>
              <a:buChar char="̶"/>
            </a:pPr>
            <a:r>
              <a:rPr lang="en-US" sz="1800" dirty="0"/>
              <a:t>Configuration - Vulnerabilities created by misconfigured devices, default configuration values, and easily guessed passwords</a:t>
            </a:r>
          </a:p>
          <a:p>
            <a:pPr marL="514350" lvl="2" indent="-285750">
              <a:buFont typeface="Arial" panose="020B0604020202020204" pitchFamily="34" charset="0"/>
              <a:buChar char="̶"/>
            </a:pPr>
            <a:r>
              <a:rPr lang="en-US" sz="1800" dirty="0"/>
              <a:t>Security policy - Lack of security policy, software and hardware installation is not consistent with security policy, and no disaster or recovery plan</a:t>
            </a:r>
          </a:p>
          <a:p>
            <a:r>
              <a:rPr lang="en-US" sz="2400" dirty="0"/>
              <a:t>Typically, the devices under attack are the endpoints, such as servers and desktop computers.</a:t>
            </a:r>
          </a:p>
          <a:p>
            <a:r>
              <a:rPr lang="en-US" sz="2400" dirty="0"/>
              <a:t>Any of these three vulnerabilities can be exploited and used in attacks.</a:t>
            </a:r>
          </a:p>
          <a:p>
            <a:endParaRPr lang="en-US" dirty="0"/>
          </a:p>
        </p:txBody>
      </p:sp>
    </p:spTree>
    <p:extLst>
      <p:ext uri="{BB962C8B-B14F-4D97-AF65-F5344CB8AC3E}">
        <p14:creationId xmlns:p14="http://schemas.microsoft.com/office/powerpoint/2010/main" val="399719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82296" y="0"/>
            <a:ext cx="8588861" cy="838200"/>
          </a:xfrm>
        </p:spPr>
        <p:txBody>
          <a:bodyPr/>
          <a:lstStyle/>
          <a:p>
            <a:r>
              <a:rPr lang="en-US" sz="3200" dirty="0"/>
              <a:t>Malware Attacks</a:t>
            </a:r>
          </a:p>
        </p:txBody>
      </p:sp>
      <p:sp>
        <p:nvSpPr>
          <p:cNvPr id="2" name="Text Placeholder 1"/>
          <p:cNvSpPr>
            <a:spLocks noGrp="1"/>
          </p:cNvSpPr>
          <p:nvPr>
            <p:ph type="body" sz="quarter" idx="10"/>
          </p:nvPr>
        </p:nvSpPr>
        <p:spPr>
          <a:xfrm>
            <a:off x="155448" y="846929"/>
            <a:ext cx="4261104" cy="5164141"/>
          </a:xfrm>
        </p:spPr>
        <p:txBody>
          <a:bodyPr/>
          <a:lstStyle/>
          <a:p>
            <a:r>
              <a:rPr lang="en-AU" sz="2200" dirty="0"/>
              <a:t>Malware (malicious software) or </a:t>
            </a:r>
            <a:r>
              <a:rPr lang="en-AU" sz="2200" dirty="0" err="1"/>
              <a:t>Malcode</a:t>
            </a:r>
            <a:r>
              <a:rPr lang="en-AU" sz="2200" dirty="0"/>
              <a:t> (malicious code) is software or code specifically designed to damage, disrupt, steal, or inflict “bad” or illegitimate action on data, hosts, or networks. </a:t>
            </a:r>
          </a:p>
          <a:p>
            <a:r>
              <a:rPr lang="en-AU" sz="2200" dirty="0"/>
              <a:t>Types of malware:</a:t>
            </a:r>
            <a:endParaRPr lang="en-US" sz="2200" dirty="0"/>
          </a:p>
          <a:p>
            <a:pPr marL="692150" lvl="1" indent="-285750">
              <a:buFont typeface="Arial" panose="020B0604020202020204" pitchFamily="34" charset="0"/>
              <a:buChar char="─"/>
            </a:pPr>
            <a:r>
              <a:rPr lang="en-US" dirty="0"/>
              <a:t>Viruses</a:t>
            </a:r>
          </a:p>
          <a:p>
            <a:pPr marL="692150" lvl="1" indent="-285750">
              <a:buFont typeface="Arial" panose="020B0604020202020204" pitchFamily="34" charset="0"/>
              <a:buChar char="─"/>
            </a:pPr>
            <a:r>
              <a:rPr lang="en-US" dirty="0"/>
              <a:t>Worms</a:t>
            </a:r>
          </a:p>
          <a:p>
            <a:pPr marL="692150" lvl="1" indent="-285750">
              <a:buFont typeface="Arial" panose="020B0604020202020204" pitchFamily="34" charset="0"/>
              <a:buChar char="─"/>
            </a:pPr>
            <a:r>
              <a:rPr lang="en-US" dirty="0"/>
              <a:t>Trojan Horses</a:t>
            </a:r>
          </a:p>
          <a:p>
            <a:pPr lvl="3"/>
            <a:r>
              <a:rPr lang="en-US" sz="1800" dirty="0">
                <a:solidFill>
                  <a:srgbClr val="00B050"/>
                </a:solidFill>
              </a:rPr>
              <a:t>What is the difference between virus and worms? – Find the answer in the readings</a:t>
            </a:r>
          </a:p>
        </p:txBody>
      </p:sp>
      <p:pic>
        <p:nvPicPr>
          <p:cNvPr id="5" name="Picture 4">
            <a:extLst>
              <a:ext uri="{FF2B5EF4-FFF2-40B4-BE49-F238E27FC236}">
                <a16:creationId xmlns:a16="http://schemas.microsoft.com/office/drawing/2014/main" id="{31813010-009E-4117-B723-4E680BC71C6C}"/>
              </a:ext>
            </a:extLst>
          </p:cNvPr>
          <p:cNvPicPr>
            <a:picLocks noChangeAspect="1"/>
          </p:cNvPicPr>
          <p:nvPr/>
        </p:nvPicPr>
        <p:blipFill>
          <a:blip r:embed="rId3"/>
          <a:stretch>
            <a:fillRect/>
          </a:stretch>
        </p:blipFill>
        <p:spPr>
          <a:xfrm>
            <a:off x="286233" y="4867648"/>
            <a:ext cx="525674" cy="561056"/>
          </a:xfrm>
          <a:prstGeom prst="rect">
            <a:avLst/>
          </a:prstGeom>
        </p:spPr>
      </p:pic>
      <p:sp>
        <p:nvSpPr>
          <p:cNvPr id="6" name="Title 11">
            <a:extLst>
              <a:ext uri="{FF2B5EF4-FFF2-40B4-BE49-F238E27FC236}">
                <a16:creationId xmlns:a16="http://schemas.microsoft.com/office/drawing/2014/main" id="{CDACBAC6-6965-41F6-A885-D08370EE63D1}"/>
              </a:ext>
            </a:extLst>
          </p:cNvPr>
          <p:cNvSpPr txBox="1">
            <a:spLocks/>
          </p:cNvSpPr>
          <p:nvPr/>
        </p:nvSpPr>
        <p:spPr>
          <a:xfrm>
            <a:off x="4498849" y="0"/>
            <a:ext cx="4956048"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sz="3200"/>
              <a:t>Reconnaissance Attacks</a:t>
            </a:r>
            <a:endParaRPr lang="en-US" sz="3200" dirty="0"/>
          </a:p>
        </p:txBody>
      </p:sp>
      <p:sp>
        <p:nvSpPr>
          <p:cNvPr id="3" name="Rectangle 2">
            <a:extLst>
              <a:ext uri="{FF2B5EF4-FFF2-40B4-BE49-F238E27FC236}">
                <a16:creationId xmlns:a16="http://schemas.microsoft.com/office/drawing/2014/main" id="{66F79321-7D45-495D-BD6D-B0A5A466CA7D}"/>
              </a:ext>
            </a:extLst>
          </p:cNvPr>
          <p:cNvSpPr/>
          <p:nvPr/>
        </p:nvSpPr>
        <p:spPr>
          <a:xfrm>
            <a:off x="4306824" y="838200"/>
            <a:ext cx="4754880" cy="4947508"/>
          </a:xfrm>
          <a:prstGeom prst="rect">
            <a:avLst/>
          </a:prstGeom>
        </p:spPr>
        <p:txBody>
          <a:bodyPr wrap="square">
            <a:spAutoFit/>
          </a:bodyPr>
          <a:lstStyle/>
          <a:p>
            <a:pPr marL="285750" indent="-285750">
              <a:spcBef>
                <a:spcPts val="300"/>
              </a:spcBef>
              <a:buFont typeface="Arial" panose="020B0604020202020204" pitchFamily="34" charset="0"/>
              <a:buChar char="•"/>
            </a:pPr>
            <a:r>
              <a:rPr lang="en-US" sz="2200" dirty="0">
                <a:solidFill>
                  <a:schemeClr val="bg2">
                    <a:lumMod val="75000"/>
                    <a:lumOff val="25000"/>
                  </a:schemeClr>
                </a:solidFill>
              </a:rPr>
              <a:t>The discovery and mapping of systems and services. Often not considered an attack on its own</a:t>
            </a:r>
          </a:p>
          <a:p>
            <a:pPr marL="285750" indent="-285750">
              <a:spcBef>
                <a:spcPts val="300"/>
              </a:spcBef>
              <a:buFont typeface="Arial" panose="020B0604020202020204" pitchFamily="34" charset="0"/>
              <a:buChar char="•"/>
            </a:pPr>
            <a:r>
              <a:rPr lang="en-US" sz="2200" dirty="0">
                <a:solidFill>
                  <a:schemeClr val="bg2">
                    <a:lumMod val="75000"/>
                    <a:lumOff val="25000"/>
                  </a:schemeClr>
                </a:solidFill>
              </a:rPr>
              <a:t>Goal is to acquire enough information on the target system or network to facilitate the search for vulnerabilities</a:t>
            </a:r>
          </a:p>
          <a:p>
            <a:pPr marL="285750" indent="-285750">
              <a:spcBef>
                <a:spcPts val="300"/>
              </a:spcBef>
              <a:buFont typeface="Arial" panose="020B0604020202020204" pitchFamily="34" charset="0"/>
              <a:buChar char="•"/>
            </a:pPr>
            <a:r>
              <a:rPr lang="en-US" sz="2200" dirty="0">
                <a:solidFill>
                  <a:schemeClr val="bg2">
                    <a:lumMod val="75000"/>
                    <a:lumOff val="25000"/>
                  </a:schemeClr>
                </a:solidFill>
              </a:rPr>
              <a:t>Common tools for reconnaissance attack rely mostly on free and public Internet services, such as DNS and </a:t>
            </a:r>
            <a:r>
              <a:rPr lang="en-US" sz="2200" dirty="0" err="1">
                <a:solidFill>
                  <a:schemeClr val="bg2">
                    <a:lumMod val="75000"/>
                    <a:lumOff val="25000"/>
                  </a:schemeClr>
                </a:solidFill>
              </a:rPr>
              <a:t>Whois</a:t>
            </a:r>
            <a:endParaRPr lang="en-US" sz="2200" dirty="0">
              <a:solidFill>
                <a:schemeClr val="bg2">
                  <a:lumMod val="75000"/>
                  <a:lumOff val="25000"/>
                </a:schemeClr>
              </a:solidFill>
            </a:endParaRPr>
          </a:p>
          <a:p>
            <a:pPr marL="285750" indent="-285750">
              <a:spcBef>
                <a:spcPts val="300"/>
              </a:spcBef>
              <a:buFont typeface="Arial" panose="020B0604020202020204" pitchFamily="34" charset="0"/>
              <a:buChar char="•"/>
            </a:pPr>
            <a:r>
              <a:rPr lang="en-US" sz="2200" dirty="0">
                <a:solidFill>
                  <a:schemeClr val="bg2">
                    <a:lumMod val="75000"/>
                    <a:lumOff val="25000"/>
                  </a:schemeClr>
                </a:solidFill>
              </a:rPr>
              <a:t>Port-scanners and packet sniffers</a:t>
            </a:r>
            <a:br>
              <a:rPr lang="en-US" sz="2200" dirty="0">
                <a:solidFill>
                  <a:schemeClr val="bg2">
                    <a:lumMod val="75000"/>
                    <a:lumOff val="25000"/>
                  </a:schemeClr>
                </a:solidFill>
              </a:rPr>
            </a:br>
            <a:r>
              <a:rPr lang="en-US" sz="2200" dirty="0">
                <a:solidFill>
                  <a:schemeClr val="bg2">
                    <a:lumMod val="75000"/>
                    <a:lumOff val="25000"/>
                  </a:schemeClr>
                </a:solidFill>
              </a:rPr>
              <a:t>are also commonly used in</a:t>
            </a:r>
            <a:br>
              <a:rPr lang="en-US" sz="2200" dirty="0">
                <a:solidFill>
                  <a:schemeClr val="bg2">
                    <a:lumMod val="75000"/>
                    <a:lumOff val="25000"/>
                  </a:schemeClr>
                </a:solidFill>
              </a:rPr>
            </a:br>
            <a:r>
              <a:rPr lang="en-US" sz="2200" dirty="0">
                <a:solidFill>
                  <a:schemeClr val="bg2">
                    <a:lumMod val="75000"/>
                    <a:lumOff val="25000"/>
                  </a:schemeClr>
                </a:solidFill>
              </a:rPr>
              <a:t>reconnaissance attacks.</a:t>
            </a:r>
          </a:p>
        </p:txBody>
      </p:sp>
    </p:spTree>
    <p:extLst>
      <p:ext uri="{BB962C8B-B14F-4D97-AF65-F5344CB8AC3E}">
        <p14:creationId xmlns:p14="http://schemas.microsoft.com/office/powerpoint/2010/main" val="193689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73152" y="0"/>
            <a:ext cx="8588861" cy="838200"/>
          </a:xfrm>
        </p:spPr>
        <p:txBody>
          <a:bodyPr/>
          <a:lstStyle/>
          <a:p>
            <a:r>
              <a:rPr lang="en-US" sz="3200" dirty="0"/>
              <a:t>Access Attacks</a:t>
            </a:r>
          </a:p>
        </p:txBody>
      </p:sp>
      <p:sp>
        <p:nvSpPr>
          <p:cNvPr id="4" name="Text Placeholder 3"/>
          <p:cNvSpPr>
            <a:spLocks noGrp="1"/>
          </p:cNvSpPr>
          <p:nvPr>
            <p:ph type="body" sz="quarter" idx="10"/>
          </p:nvPr>
        </p:nvSpPr>
        <p:spPr>
          <a:xfrm>
            <a:off x="148949" y="846929"/>
            <a:ext cx="8577072" cy="5164141"/>
          </a:xfrm>
        </p:spPr>
        <p:txBody>
          <a:bodyPr/>
          <a:lstStyle/>
          <a:p>
            <a:pPr marL="285750" indent="-285750">
              <a:spcBef>
                <a:spcPts val="600"/>
              </a:spcBef>
            </a:pPr>
            <a:r>
              <a:rPr lang="en-US" sz="2200" dirty="0">
                <a:solidFill>
                  <a:schemeClr val="bg2"/>
                </a:solidFill>
              </a:rPr>
              <a:t>Attacks against known vulnerabilities and services.</a:t>
            </a:r>
          </a:p>
          <a:p>
            <a:pPr marL="285750" indent="-285750">
              <a:spcBef>
                <a:spcPts val="600"/>
              </a:spcBef>
            </a:pPr>
            <a:r>
              <a:rPr lang="en-US" sz="2200" dirty="0">
                <a:solidFill>
                  <a:schemeClr val="bg2"/>
                </a:solidFill>
              </a:rPr>
              <a:t>The goal is to gain access to information that they have no right to view.</a:t>
            </a:r>
          </a:p>
          <a:p>
            <a:pPr marL="285750" indent="-285750">
              <a:spcBef>
                <a:spcPts val="600"/>
              </a:spcBef>
            </a:pPr>
            <a:r>
              <a:rPr lang="en-US" sz="2200" dirty="0">
                <a:solidFill>
                  <a:schemeClr val="bg2"/>
                </a:solidFill>
              </a:rPr>
              <a:t>Access attacks can be classified into four types:</a:t>
            </a:r>
          </a:p>
          <a:p>
            <a:pPr marL="742950" lvl="1" indent="-285750">
              <a:spcBef>
                <a:spcPts val="600"/>
              </a:spcBef>
              <a:buFont typeface="Arial" panose="020B0604020202020204" pitchFamily="34" charset="0"/>
              <a:buChar char="–"/>
            </a:pPr>
            <a:r>
              <a:rPr lang="en-US" dirty="0"/>
              <a:t>Password Attacks</a:t>
            </a:r>
          </a:p>
          <a:p>
            <a:pPr marL="742950" lvl="1" indent="-285750">
              <a:spcBef>
                <a:spcPts val="600"/>
              </a:spcBef>
              <a:buFont typeface="Arial" panose="020B0604020202020204" pitchFamily="34" charset="0"/>
              <a:buChar char="–"/>
            </a:pPr>
            <a:r>
              <a:rPr lang="en-US" dirty="0"/>
              <a:t>Trust Exploitation</a:t>
            </a:r>
          </a:p>
          <a:p>
            <a:pPr marL="742950" lvl="1" indent="-285750">
              <a:spcBef>
                <a:spcPts val="600"/>
              </a:spcBef>
              <a:buFont typeface="Arial" panose="020B0604020202020204" pitchFamily="34" charset="0"/>
              <a:buChar char="–"/>
            </a:pPr>
            <a:r>
              <a:rPr lang="en-US" dirty="0"/>
              <a:t>Port Redirection</a:t>
            </a:r>
          </a:p>
          <a:p>
            <a:pPr marL="742950" lvl="1" indent="-285750">
              <a:spcBef>
                <a:spcPts val="600"/>
              </a:spcBef>
              <a:buFont typeface="Arial" panose="020B0604020202020204" pitchFamily="34" charset="0"/>
              <a:buChar char="–"/>
            </a:pPr>
            <a:r>
              <a:rPr lang="en-US" dirty="0"/>
              <a:t>Man-in-the-Middle</a:t>
            </a:r>
          </a:p>
          <a:p>
            <a:endParaRPr lang="en-US" dirty="0"/>
          </a:p>
        </p:txBody>
      </p:sp>
      <p:sp>
        <p:nvSpPr>
          <p:cNvPr id="2" name="Rectangle 1">
            <a:extLst>
              <a:ext uri="{FF2B5EF4-FFF2-40B4-BE49-F238E27FC236}">
                <a16:creationId xmlns:a16="http://schemas.microsoft.com/office/drawing/2014/main" id="{5DEC00DA-DD14-4077-B9D1-016C6CAC6B74}"/>
              </a:ext>
            </a:extLst>
          </p:cNvPr>
          <p:cNvSpPr/>
          <p:nvPr/>
        </p:nvSpPr>
        <p:spPr>
          <a:xfrm>
            <a:off x="2826704" y="2394387"/>
            <a:ext cx="4572000" cy="923330"/>
          </a:xfrm>
          <a:prstGeom prst="rect">
            <a:avLst/>
          </a:prstGeom>
        </p:spPr>
        <p:txBody>
          <a:bodyPr>
            <a:spAutoFit/>
          </a:bodyPr>
          <a:lstStyle/>
          <a:p>
            <a:pPr lvl="3"/>
            <a:r>
              <a:rPr lang="en-US" dirty="0">
                <a:solidFill>
                  <a:srgbClr val="00B050"/>
                </a:solidFill>
              </a:rPr>
              <a:t>How does each of these access attacks work? – Find the answer in the readings</a:t>
            </a:r>
          </a:p>
        </p:txBody>
      </p:sp>
      <p:pic>
        <p:nvPicPr>
          <p:cNvPr id="6" name="Picture 5">
            <a:extLst>
              <a:ext uri="{FF2B5EF4-FFF2-40B4-BE49-F238E27FC236}">
                <a16:creationId xmlns:a16="http://schemas.microsoft.com/office/drawing/2014/main" id="{1672CA16-EF8E-4EED-AA34-25D325760677}"/>
              </a:ext>
            </a:extLst>
          </p:cNvPr>
          <p:cNvPicPr>
            <a:picLocks noChangeAspect="1"/>
          </p:cNvPicPr>
          <p:nvPr/>
        </p:nvPicPr>
        <p:blipFill>
          <a:blip r:embed="rId3"/>
          <a:stretch>
            <a:fillRect/>
          </a:stretch>
        </p:blipFill>
        <p:spPr>
          <a:xfrm>
            <a:off x="3401568" y="2453549"/>
            <a:ext cx="525674" cy="561056"/>
          </a:xfrm>
          <a:prstGeom prst="rect">
            <a:avLst/>
          </a:prstGeom>
        </p:spPr>
      </p:pic>
      <p:pic>
        <p:nvPicPr>
          <p:cNvPr id="8" name="Picture 7">
            <a:extLst>
              <a:ext uri="{FF2B5EF4-FFF2-40B4-BE49-F238E27FC236}">
                <a16:creationId xmlns:a16="http://schemas.microsoft.com/office/drawing/2014/main" id="{57247D3E-B3DB-4A0F-BF59-2C66B14FAE75}"/>
              </a:ext>
            </a:extLst>
          </p:cNvPr>
          <p:cNvPicPr>
            <a:picLocks noChangeAspect="1"/>
          </p:cNvPicPr>
          <p:nvPr/>
        </p:nvPicPr>
        <p:blipFill>
          <a:blip r:embed="rId4"/>
          <a:stretch>
            <a:fillRect/>
          </a:stretch>
        </p:blipFill>
        <p:spPr>
          <a:xfrm>
            <a:off x="0" y="4761414"/>
            <a:ext cx="3149158" cy="1563185"/>
          </a:xfrm>
          <a:prstGeom prst="rect">
            <a:avLst/>
          </a:prstGeom>
        </p:spPr>
      </p:pic>
      <p:pic>
        <p:nvPicPr>
          <p:cNvPr id="9" name="Picture 8">
            <a:extLst>
              <a:ext uri="{FF2B5EF4-FFF2-40B4-BE49-F238E27FC236}">
                <a16:creationId xmlns:a16="http://schemas.microsoft.com/office/drawing/2014/main" id="{FD18E060-CD94-47D4-95B0-0F3484FE4CF9}"/>
              </a:ext>
            </a:extLst>
          </p:cNvPr>
          <p:cNvPicPr>
            <a:picLocks noChangeAspect="1"/>
          </p:cNvPicPr>
          <p:nvPr/>
        </p:nvPicPr>
        <p:blipFill>
          <a:blip r:embed="rId5"/>
          <a:stretch>
            <a:fillRect/>
          </a:stretch>
        </p:blipFill>
        <p:spPr>
          <a:xfrm>
            <a:off x="5994844" y="4419058"/>
            <a:ext cx="3038171" cy="1905541"/>
          </a:xfrm>
          <a:prstGeom prst="rect">
            <a:avLst/>
          </a:prstGeom>
        </p:spPr>
      </p:pic>
      <p:pic>
        <p:nvPicPr>
          <p:cNvPr id="3" name="Picture 2">
            <a:extLst>
              <a:ext uri="{FF2B5EF4-FFF2-40B4-BE49-F238E27FC236}">
                <a16:creationId xmlns:a16="http://schemas.microsoft.com/office/drawing/2014/main" id="{96182029-B68D-4B5E-8BC5-03F6FA489BC4}"/>
              </a:ext>
            </a:extLst>
          </p:cNvPr>
          <p:cNvPicPr>
            <a:picLocks noChangeAspect="1"/>
          </p:cNvPicPr>
          <p:nvPr/>
        </p:nvPicPr>
        <p:blipFill>
          <a:blip r:embed="rId6"/>
          <a:stretch>
            <a:fillRect/>
          </a:stretch>
        </p:blipFill>
        <p:spPr>
          <a:xfrm>
            <a:off x="3313839" y="3946788"/>
            <a:ext cx="2374011" cy="1836773"/>
          </a:xfrm>
          <a:prstGeom prst="rect">
            <a:avLst/>
          </a:prstGeom>
        </p:spPr>
      </p:pic>
    </p:spTree>
    <p:extLst>
      <p:ext uri="{BB962C8B-B14F-4D97-AF65-F5344CB8AC3E}">
        <p14:creationId xmlns:p14="http://schemas.microsoft.com/office/powerpoint/2010/main" val="5694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91440" y="67250"/>
            <a:ext cx="8588861" cy="838200"/>
          </a:xfrm>
        </p:spPr>
        <p:txBody>
          <a:bodyPr/>
          <a:lstStyle/>
          <a:p>
            <a:r>
              <a:rPr lang="en-US" sz="3200" dirty="0"/>
              <a:t>Denial of Service (DoS) Attacks</a:t>
            </a:r>
          </a:p>
        </p:txBody>
      </p:sp>
      <p:sp>
        <p:nvSpPr>
          <p:cNvPr id="3" name="Text Placeholder 2"/>
          <p:cNvSpPr>
            <a:spLocks noGrp="1"/>
          </p:cNvSpPr>
          <p:nvPr>
            <p:ph type="body" sz="quarter" idx="10"/>
          </p:nvPr>
        </p:nvSpPr>
        <p:spPr>
          <a:xfrm>
            <a:off x="196784" y="1032069"/>
            <a:ext cx="8577072" cy="2969581"/>
          </a:xfrm>
        </p:spPr>
        <p:txBody>
          <a:bodyPr/>
          <a:lstStyle/>
          <a:p>
            <a:pPr marL="285750" indent="-285750">
              <a:spcBef>
                <a:spcPts val="600"/>
              </a:spcBef>
            </a:pPr>
            <a:r>
              <a:rPr lang="en-US" sz="2200" dirty="0">
                <a:solidFill>
                  <a:schemeClr val="bg2"/>
                </a:solidFill>
              </a:rPr>
              <a:t>DoS attacks prevent authorized people from using a service by consuming system resources.</a:t>
            </a:r>
          </a:p>
          <a:p>
            <a:pPr marL="285750" indent="-285750">
              <a:spcBef>
                <a:spcPts val="600"/>
              </a:spcBef>
            </a:pPr>
            <a:r>
              <a:rPr lang="en-US" sz="2200" dirty="0">
                <a:solidFill>
                  <a:schemeClr val="bg2"/>
                </a:solidFill>
              </a:rPr>
              <a:t>Regarded as trivial and require little effort to execute, but are dangerous and difficult to eliminate.</a:t>
            </a:r>
          </a:p>
          <a:p>
            <a:pPr marL="285750" indent="-285750">
              <a:spcBef>
                <a:spcPts val="600"/>
              </a:spcBef>
            </a:pPr>
            <a:r>
              <a:rPr lang="en-US" sz="2200" dirty="0">
                <a:solidFill>
                  <a:schemeClr val="bg2"/>
                </a:solidFill>
              </a:rPr>
              <a:t>To help prevent DoS attacks it is important to have the latest security updates.</a:t>
            </a:r>
          </a:p>
          <a:p>
            <a:pPr>
              <a:spcBef>
                <a:spcPts val="600"/>
              </a:spcBef>
            </a:pPr>
            <a:r>
              <a:rPr lang="en-US" sz="2200" dirty="0">
                <a:solidFill>
                  <a:schemeClr val="bg2"/>
                </a:solidFill>
              </a:rPr>
              <a:t>Common DoS Attacks:</a:t>
            </a:r>
          </a:p>
          <a:p>
            <a:pPr marL="742950" lvl="1" indent="-285750">
              <a:spcBef>
                <a:spcPts val="600"/>
              </a:spcBef>
              <a:buFont typeface="Arial" panose="020B0604020202020204" pitchFamily="34" charset="0"/>
              <a:buChar char="–"/>
            </a:pPr>
            <a:r>
              <a:rPr lang="en-US" dirty="0">
                <a:solidFill>
                  <a:schemeClr val="bg2"/>
                </a:solidFill>
              </a:rPr>
              <a:t>Ping of Death</a:t>
            </a:r>
          </a:p>
          <a:p>
            <a:pPr marL="742950" lvl="1" indent="-285750">
              <a:spcBef>
                <a:spcPts val="600"/>
              </a:spcBef>
              <a:buFont typeface="Arial" panose="020B0604020202020204" pitchFamily="34" charset="0"/>
              <a:buChar char="–"/>
            </a:pPr>
            <a:r>
              <a:rPr lang="en-US" dirty="0">
                <a:solidFill>
                  <a:schemeClr val="bg2"/>
                </a:solidFill>
              </a:rPr>
              <a:t>SYN Flood</a:t>
            </a:r>
          </a:p>
          <a:p>
            <a:pPr marL="742950" lvl="1" indent="-285750">
              <a:spcBef>
                <a:spcPts val="600"/>
              </a:spcBef>
              <a:buFont typeface="Arial" panose="020B0604020202020204" pitchFamily="34" charset="0"/>
              <a:buChar char="–"/>
            </a:pPr>
            <a:r>
              <a:rPr lang="en-US" dirty="0">
                <a:solidFill>
                  <a:schemeClr val="bg2"/>
                </a:solidFill>
              </a:rPr>
              <a:t>DDoS (Distributed DoS)</a:t>
            </a:r>
          </a:p>
          <a:p>
            <a:pPr marL="742950" lvl="1" indent="-285750">
              <a:spcBef>
                <a:spcPts val="600"/>
              </a:spcBef>
              <a:buFont typeface="Arial" panose="020B0604020202020204" pitchFamily="34" charset="0"/>
              <a:buChar char="–"/>
            </a:pPr>
            <a:r>
              <a:rPr lang="en-US" dirty="0">
                <a:solidFill>
                  <a:schemeClr val="bg2"/>
                </a:solidFill>
              </a:rPr>
              <a:t>Smurf Attack</a:t>
            </a:r>
          </a:p>
          <a:p>
            <a:pPr marL="285750" indent="-285750">
              <a:spcBef>
                <a:spcPts val="600"/>
              </a:spcBef>
            </a:pPr>
            <a:endParaRPr lang="en-US" sz="2200" dirty="0">
              <a:solidFill>
                <a:schemeClr val="bg2"/>
              </a:solidFill>
            </a:endParaRPr>
          </a:p>
        </p:txBody>
      </p:sp>
      <p:sp>
        <p:nvSpPr>
          <p:cNvPr id="6" name="Rectangle 5">
            <a:extLst>
              <a:ext uri="{FF2B5EF4-FFF2-40B4-BE49-F238E27FC236}">
                <a16:creationId xmlns:a16="http://schemas.microsoft.com/office/drawing/2014/main" id="{93C60555-7B4B-491B-B911-DF17D3AEBB0C}"/>
              </a:ext>
            </a:extLst>
          </p:cNvPr>
          <p:cNvSpPr/>
          <p:nvPr/>
        </p:nvSpPr>
        <p:spPr>
          <a:xfrm>
            <a:off x="3101024" y="3539985"/>
            <a:ext cx="4973128" cy="923330"/>
          </a:xfrm>
          <a:prstGeom prst="rect">
            <a:avLst/>
          </a:prstGeom>
        </p:spPr>
        <p:txBody>
          <a:bodyPr wrap="square">
            <a:spAutoFit/>
          </a:bodyPr>
          <a:lstStyle/>
          <a:p>
            <a:pPr lvl="3"/>
            <a:r>
              <a:rPr lang="en-US" dirty="0">
                <a:solidFill>
                  <a:srgbClr val="00B050"/>
                </a:solidFill>
              </a:rPr>
              <a:t>How does each of these DoS attacks work? – find the answer in the readings or online</a:t>
            </a:r>
          </a:p>
        </p:txBody>
      </p:sp>
      <p:pic>
        <p:nvPicPr>
          <p:cNvPr id="7" name="Picture 6">
            <a:extLst>
              <a:ext uri="{FF2B5EF4-FFF2-40B4-BE49-F238E27FC236}">
                <a16:creationId xmlns:a16="http://schemas.microsoft.com/office/drawing/2014/main" id="{68A7CEF0-3726-4D49-869E-C75B42187BE8}"/>
              </a:ext>
            </a:extLst>
          </p:cNvPr>
          <p:cNvPicPr>
            <a:picLocks noChangeAspect="1"/>
          </p:cNvPicPr>
          <p:nvPr/>
        </p:nvPicPr>
        <p:blipFill>
          <a:blip r:embed="rId3"/>
          <a:stretch>
            <a:fillRect/>
          </a:stretch>
        </p:blipFill>
        <p:spPr>
          <a:xfrm>
            <a:off x="3675888" y="3599147"/>
            <a:ext cx="525674" cy="561056"/>
          </a:xfrm>
          <a:prstGeom prst="rect">
            <a:avLst/>
          </a:prstGeom>
        </p:spPr>
      </p:pic>
    </p:spTree>
    <p:extLst>
      <p:ext uri="{BB962C8B-B14F-4D97-AF65-F5344CB8AC3E}">
        <p14:creationId xmlns:p14="http://schemas.microsoft.com/office/powerpoint/2010/main" val="399005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39526" y="567144"/>
            <a:ext cx="5416186" cy="983947"/>
          </a:xfrm>
        </p:spPr>
        <p:txBody>
          <a:bodyPr/>
          <a:lstStyle/>
          <a:p>
            <a:pPr algn="ctr"/>
            <a:r>
              <a:rPr lang="en-US" sz="3200" dirty="0"/>
              <a:t>Outline</a:t>
            </a:r>
          </a:p>
        </p:txBody>
      </p:sp>
      <p:sp>
        <p:nvSpPr>
          <p:cNvPr id="12" name="Text Placeholder 11"/>
          <p:cNvSpPr>
            <a:spLocks noGrp="1"/>
          </p:cNvSpPr>
          <p:nvPr>
            <p:ph type="body" sz="quarter" idx="11"/>
          </p:nvPr>
        </p:nvSpPr>
        <p:spPr>
          <a:xfrm>
            <a:off x="1462933" y="1474470"/>
            <a:ext cx="6858355" cy="4766434"/>
          </a:xfrm>
        </p:spPr>
        <p:txBody>
          <a:bodyPr>
            <a:normAutofit/>
          </a:bodyPr>
          <a:lstStyle/>
          <a:p>
            <a:pPr marL="342900" indent="-342900">
              <a:buFont typeface="Arial" panose="020B0604020202020204" pitchFamily="34" charset="0"/>
              <a:buChar char="•"/>
            </a:pPr>
            <a:r>
              <a:rPr lang="en-AU" sz="2400" dirty="0">
                <a:solidFill>
                  <a:schemeClr val="bg2"/>
                </a:solidFill>
              </a:rPr>
              <a:t>Network Design</a:t>
            </a:r>
          </a:p>
          <a:p>
            <a:pPr marL="342900" indent="-342900">
              <a:buFont typeface="Arial" panose="020B0604020202020204" pitchFamily="34" charset="0"/>
              <a:buChar char="•"/>
            </a:pPr>
            <a:r>
              <a:rPr lang="en-AU" sz="2400" dirty="0">
                <a:solidFill>
                  <a:schemeClr val="bg2"/>
                </a:solidFill>
              </a:rPr>
              <a:t>Commands for verifying device configuration</a:t>
            </a:r>
          </a:p>
          <a:p>
            <a:pPr marL="342900" indent="-342900">
              <a:buFont typeface="Arial" panose="020B0604020202020204" pitchFamily="34" charset="0"/>
              <a:buChar char="•"/>
            </a:pPr>
            <a:r>
              <a:rPr lang="en-AU" sz="2400" dirty="0">
                <a:solidFill>
                  <a:schemeClr val="bg2"/>
                </a:solidFill>
              </a:rPr>
              <a:t>Network Security</a:t>
            </a:r>
          </a:p>
          <a:p>
            <a:pPr marL="342900" indent="-342900">
              <a:buFont typeface="Arial" panose="020B0604020202020204" pitchFamily="34" charset="0"/>
              <a:buChar char="•"/>
            </a:pPr>
            <a:endParaRPr lang="en-AU" sz="2400" dirty="0">
              <a:solidFill>
                <a:schemeClr val="bg2"/>
              </a:solidFill>
            </a:endParaRPr>
          </a:p>
          <a:p>
            <a:pPr marL="342900" indent="-342900">
              <a:buFont typeface="Arial" panose="020B0604020202020204" pitchFamily="34" charset="0"/>
              <a:buChar char="•"/>
            </a:pPr>
            <a:endParaRPr lang="en-AU" sz="2400" dirty="0">
              <a:solidFill>
                <a:schemeClr val="bg2"/>
              </a:solidFill>
              <a:latin typeface="+mn-lt"/>
            </a:endParaRPr>
          </a:p>
          <a:p>
            <a:endParaRPr lang="en-US" sz="2800" dirty="0">
              <a:solidFill>
                <a:schemeClr val="tx2"/>
              </a:solidFill>
            </a:endParaRPr>
          </a:p>
          <a:p>
            <a:pPr marL="342900" indent="-342900">
              <a:buFont typeface="Arial" panose="020B0604020202020204" pitchFamily="34" charset="0"/>
              <a:buChar char="•"/>
            </a:pPr>
            <a:endParaRPr lang="en-US" sz="2800" dirty="0">
              <a:solidFill>
                <a:schemeClr val="tx2"/>
              </a:solidFill>
            </a:endParaRPr>
          </a:p>
          <a:p>
            <a:endParaRPr lang="en-US" sz="2800" dirty="0">
              <a:solidFill>
                <a:schemeClr val="tx2"/>
              </a:solidFill>
            </a:endParaRPr>
          </a:p>
        </p:txBody>
      </p:sp>
      <p:sp>
        <p:nvSpPr>
          <p:cNvPr id="4" name="Text Placeholder 11"/>
          <p:cNvSpPr txBox="1">
            <a:spLocks/>
          </p:cNvSpPr>
          <p:nvPr/>
        </p:nvSpPr>
        <p:spPr>
          <a:xfrm>
            <a:off x="1120140" y="1474470"/>
            <a:ext cx="7098029" cy="2511044"/>
          </a:xfrm>
          <a:prstGeom prst="rect">
            <a:avLst/>
          </a:prstGeom>
        </p:spPr>
        <p:txBody>
          <a:bodyPr vert="horz" lIns="91440" tIns="45720" rIns="91440" bIns="45720" rtlCol="0" anchor="ctr" anchorCtr="0">
            <a:normAutofit/>
          </a:bodyPr>
          <a:lstStyle>
            <a:lvl1pPr marL="0" indent="0" algn="l" defTabSz="914400" rtl="0" eaLnBrk="1" latinLnBrk="0" hangingPunct="1">
              <a:lnSpc>
                <a:spcPct val="95000"/>
              </a:lnSpc>
              <a:spcBef>
                <a:spcPts val="1440"/>
              </a:spcBef>
              <a:buClr>
                <a:srgbClr val="493B93"/>
              </a:buClr>
              <a:buSzPct val="90000"/>
              <a:buFontTx/>
              <a:buNone/>
              <a:tabLst/>
              <a:defRPr lang="en-US" sz="2000" kern="1200" dirty="0">
                <a:solidFill>
                  <a:srgbClr val="493B9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2000" kern="120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2000" kern="120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sz="2800">
              <a:solidFill>
                <a:srgbClr val="000000"/>
              </a:solidFill>
            </a:endParaRPr>
          </a:p>
        </p:txBody>
      </p:sp>
    </p:spTree>
    <p:extLst>
      <p:ext uri="{BB962C8B-B14F-4D97-AF65-F5344CB8AC3E}">
        <p14:creationId xmlns:p14="http://schemas.microsoft.com/office/powerpoint/2010/main" val="212303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74760"/>
            <a:ext cx="8942832" cy="838200"/>
          </a:xfrm>
        </p:spPr>
        <p:txBody>
          <a:bodyPr/>
          <a:lstStyle/>
          <a:p>
            <a:r>
              <a:rPr lang="en-US" sz="3200" dirty="0"/>
              <a:t>Network Attack Mitigation – a layered approach</a:t>
            </a:r>
            <a:endParaRPr lang="en-US" sz="2800" dirty="0"/>
          </a:p>
        </p:txBody>
      </p:sp>
      <p:sp>
        <p:nvSpPr>
          <p:cNvPr id="3" name="Text Placeholder 2"/>
          <p:cNvSpPr>
            <a:spLocks noGrp="1"/>
          </p:cNvSpPr>
          <p:nvPr>
            <p:ph type="body" sz="quarter" idx="10"/>
          </p:nvPr>
        </p:nvSpPr>
        <p:spPr>
          <a:xfrm>
            <a:off x="182880" y="846929"/>
            <a:ext cx="8577072" cy="5164141"/>
          </a:xfrm>
        </p:spPr>
        <p:txBody>
          <a:bodyPr/>
          <a:lstStyle/>
          <a:p>
            <a:pPr marL="285750" indent="-285750"/>
            <a:r>
              <a:rPr lang="en-AU" sz="2200" dirty="0"/>
              <a:t>To mitigate network attacks</a:t>
            </a:r>
          </a:p>
          <a:p>
            <a:pPr marL="685800" lvl="2" indent="-342900">
              <a:buFont typeface="Arial" panose="020B0604020202020204" pitchFamily="34" charset="0"/>
              <a:buChar char="–"/>
            </a:pPr>
            <a:r>
              <a:rPr lang="en-AU" sz="1800" dirty="0"/>
              <a:t>Secure devices including routers, switches, servers, and hosts. </a:t>
            </a:r>
          </a:p>
          <a:p>
            <a:pPr marL="685800" lvl="2" indent="-342900">
              <a:buFont typeface="Arial" panose="020B0604020202020204" pitchFamily="34" charset="0"/>
              <a:buChar char="–"/>
            </a:pPr>
            <a:r>
              <a:rPr lang="en-AU" sz="1800" dirty="0"/>
              <a:t>Take a defense-in-depth approach (also known as a layered approach) to security</a:t>
            </a:r>
            <a:endParaRPr lang="en-US" sz="1800" dirty="0"/>
          </a:p>
        </p:txBody>
      </p:sp>
      <p:pic>
        <p:nvPicPr>
          <p:cNvPr id="2" name="Picture 1">
            <a:extLst>
              <a:ext uri="{FF2B5EF4-FFF2-40B4-BE49-F238E27FC236}">
                <a16:creationId xmlns:a16="http://schemas.microsoft.com/office/drawing/2014/main" id="{85A16AA6-600B-488A-A1AE-5A07ACEF3934}"/>
              </a:ext>
            </a:extLst>
          </p:cNvPr>
          <p:cNvPicPr>
            <a:picLocks noChangeAspect="1"/>
          </p:cNvPicPr>
          <p:nvPr/>
        </p:nvPicPr>
        <p:blipFill>
          <a:blip r:embed="rId3"/>
          <a:stretch>
            <a:fillRect/>
          </a:stretch>
        </p:blipFill>
        <p:spPr>
          <a:xfrm>
            <a:off x="3346704" y="2612337"/>
            <a:ext cx="5013007" cy="3697023"/>
          </a:xfrm>
          <a:prstGeom prst="rect">
            <a:avLst/>
          </a:prstGeom>
        </p:spPr>
      </p:pic>
      <p:pic>
        <p:nvPicPr>
          <p:cNvPr id="6" name="Picture 5">
            <a:extLst>
              <a:ext uri="{FF2B5EF4-FFF2-40B4-BE49-F238E27FC236}">
                <a16:creationId xmlns:a16="http://schemas.microsoft.com/office/drawing/2014/main" id="{361CBD15-A25C-4BD3-AD2D-CEFD75A87C77}"/>
              </a:ext>
            </a:extLst>
          </p:cNvPr>
          <p:cNvPicPr>
            <a:picLocks noChangeAspect="1"/>
          </p:cNvPicPr>
          <p:nvPr/>
        </p:nvPicPr>
        <p:blipFill>
          <a:blip r:embed="rId4"/>
          <a:stretch>
            <a:fillRect/>
          </a:stretch>
        </p:blipFill>
        <p:spPr>
          <a:xfrm>
            <a:off x="784289" y="3148471"/>
            <a:ext cx="525674" cy="561056"/>
          </a:xfrm>
          <a:prstGeom prst="rect">
            <a:avLst/>
          </a:prstGeom>
        </p:spPr>
      </p:pic>
      <p:sp>
        <p:nvSpPr>
          <p:cNvPr id="5" name="Rectangle 4">
            <a:extLst>
              <a:ext uri="{FF2B5EF4-FFF2-40B4-BE49-F238E27FC236}">
                <a16:creationId xmlns:a16="http://schemas.microsoft.com/office/drawing/2014/main" id="{1F273152-BA66-424A-97EE-79730F611463}"/>
              </a:ext>
            </a:extLst>
          </p:cNvPr>
          <p:cNvSpPr/>
          <p:nvPr/>
        </p:nvSpPr>
        <p:spPr>
          <a:xfrm>
            <a:off x="149690" y="2828834"/>
            <a:ext cx="4321726" cy="1200329"/>
          </a:xfrm>
          <a:prstGeom prst="rect">
            <a:avLst/>
          </a:prstGeom>
        </p:spPr>
        <p:txBody>
          <a:bodyPr wrap="square">
            <a:spAutoFit/>
          </a:bodyPr>
          <a:lstStyle/>
          <a:p>
            <a:pPr lvl="3"/>
            <a:r>
              <a:rPr lang="en-US" dirty="0">
                <a:solidFill>
                  <a:srgbClr val="00B050"/>
                </a:solidFill>
              </a:rPr>
              <a:t>Want to know what IPS, ESA/WSA, VPN, AAA server are? – check the readings</a:t>
            </a:r>
          </a:p>
        </p:txBody>
      </p:sp>
    </p:spTree>
    <p:extLst>
      <p:ext uri="{BB962C8B-B14F-4D97-AF65-F5344CB8AC3E}">
        <p14:creationId xmlns:p14="http://schemas.microsoft.com/office/powerpoint/2010/main" val="37934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Network Attack Mitigation </a:t>
            </a:r>
            <a:r>
              <a:rPr lang="en-US" sz="2800" dirty="0"/>
              <a:t>- Backup, Upgrade, Update, and Patch</a:t>
            </a:r>
          </a:p>
        </p:txBody>
      </p:sp>
      <p:sp>
        <p:nvSpPr>
          <p:cNvPr id="3" name="Text Placeholder 2"/>
          <p:cNvSpPr>
            <a:spLocks noGrp="1"/>
          </p:cNvSpPr>
          <p:nvPr>
            <p:ph type="body" sz="quarter" idx="10"/>
          </p:nvPr>
        </p:nvSpPr>
        <p:spPr/>
        <p:txBody>
          <a:bodyPr/>
          <a:lstStyle/>
          <a:p>
            <a:pPr marL="285750" indent="-285750"/>
            <a:r>
              <a:rPr lang="en-US" sz="2400" dirty="0">
                <a:solidFill>
                  <a:schemeClr val="bg2">
                    <a:lumMod val="75000"/>
                    <a:lumOff val="25000"/>
                  </a:schemeClr>
                </a:solidFill>
              </a:rPr>
              <a:t>Keeping up-to-date with the latest developments can lead to a more effective defense against network attacks. </a:t>
            </a:r>
          </a:p>
          <a:p>
            <a:pPr marL="285750" indent="-285750"/>
            <a:r>
              <a:rPr lang="en-US" sz="2400" dirty="0">
                <a:solidFill>
                  <a:schemeClr val="bg2">
                    <a:lumMod val="75000"/>
                    <a:lumOff val="25000"/>
                  </a:schemeClr>
                </a:solidFill>
              </a:rPr>
              <a:t>As new malware is released, enterprises need to keep current with the latest versions of antivirus software.</a:t>
            </a:r>
          </a:p>
          <a:p>
            <a:pPr marL="285750" indent="-285750"/>
            <a:r>
              <a:rPr lang="en-US" sz="2400" dirty="0">
                <a:solidFill>
                  <a:schemeClr val="bg2">
                    <a:lumMod val="75000"/>
                    <a:lumOff val="25000"/>
                  </a:schemeClr>
                </a:solidFill>
              </a:rPr>
              <a:t>To mitigate worm attacks, patches for all known vulnerabilities must be applied. </a:t>
            </a:r>
          </a:p>
          <a:p>
            <a:pPr marL="285750" indent="-285750"/>
            <a:r>
              <a:rPr lang="en-US" sz="2400" dirty="0">
                <a:solidFill>
                  <a:schemeClr val="bg2">
                    <a:lumMod val="75000"/>
                    <a:lumOff val="25000"/>
                  </a:schemeClr>
                </a:solidFill>
              </a:rPr>
              <a:t>A central patch server can be a good solution for managing a large number of servers and systems.</a:t>
            </a:r>
          </a:p>
          <a:p>
            <a:pPr marL="285750" indent="-285750"/>
            <a:r>
              <a:rPr lang="en-US" sz="2400" dirty="0">
                <a:solidFill>
                  <a:schemeClr val="bg2">
                    <a:lumMod val="75000"/>
                    <a:lumOff val="25000"/>
                  </a:schemeClr>
                </a:solidFill>
              </a:rPr>
              <a:t>Any patches that are not applied to a host are automatically downloaded from the patch server and installed without user intervention.</a:t>
            </a:r>
          </a:p>
          <a:p>
            <a:endParaRPr lang="en-US" dirty="0"/>
          </a:p>
        </p:txBody>
      </p:sp>
    </p:spTree>
    <p:extLst>
      <p:ext uri="{BB962C8B-B14F-4D97-AF65-F5344CB8AC3E}">
        <p14:creationId xmlns:p14="http://schemas.microsoft.com/office/powerpoint/2010/main" val="236151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8600" y="0"/>
            <a:ext cx="8588861" cy="838200"/>
          </a:xfrm>
        </p:spPr>
        <p:txBody>
          <a:bodyPr/>
          <a:lstStyle/>
          <a:p>
            <a:r>
              <a:rPr lang="en-US" sz="2800" dirty="0"/>
              <a:t>Authentication, Authorization, and Accounting</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781" y="1950719"/>
            <a:ext cx="4124604" cy="3133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228600" y="1145219"/>
            <a:ext cx="4901184" cy="5164141"/>
          </a:xfrm>
        </p:spPr>
        <p:txBody>
          <a:bodyPr/>
          <a:lstStyle/>
          <a:p>
            <a:pPr marL="285750" indent="-285750">
              <a:spcBef>
                <a:spcPts val="600"/>
              </a:spcBef>
            </a:pPr>
            <a:r>
              <a:rPr lang="en-AU" sz="2200" dirty="0">
                <a:solidFill>
                  <a:schemeClr val="bg2"/>
                </a:solidFill>
              </a:rPr>
              <a:t>All network devices should be securely configured to provide only authorized individuals with access. </a:t>
            </a:r>
            <a:endParaRPr lang="en-US" sz="2200" dirty="0">
              <a:solidFill>
                <a:schemeClr val="bg2"/>
              </a:solidFill>
            </a:endParaRPr>
          </a:p>
          <a:p>
            <a:pPr marL="285750" indent="-285750">
              <a:spcBef>
                <a:spcPts val="600"/>
              </a:spcBef>
            </a:pPr>
            <a:r>
              <a:rPr lang="en-US" sz="2200" dirty="0">
                <a:solidFill>
                  <a:schemeClr val="bg2"/>
                </a:solidFill>
              </a:rPr>
              <a:t>AAA services provide access control on a network device.</a:t>
            </a:r>
          </a:p>
          <a:p>
            <a:pPr marL="285750" indent="-285750">
              <a:spcBef>
                <a:spcPts val="600"/>
              </a:spcBef>
            </a:pPr>
            <a:r>
              <a:rPr lang="en-US" sz="2200" dirty="0">
                <a:solidFill>
                  <a:schemeClr val="bg2"/>
                </a:solidFill>
              </a:rPr>
              <a:t>AAA is a way to control:</a:t>
            </a:r>
          </a:p>
          <a:p>
            <a:pPr marL="520700" lvl="1" indent="-342900">
              <a:buFont typeface="Arial" panose="020B0604020202020204" pitchFamily="34" charset="0"/>
              <a:buChar char="̶"/>
            </a:pPr>
            <a:r>
              <a:rPr lang="en-US" dirty="0">
                <a:solidFill>
                  <a:schemeClr val="bg2"/>
                </a:solidFill>
              </a:rPr>
              <a:t>who is permitted to access a resource (</a:t>
            </a:r>
            <a:r>
              <a:rPr lang="en-US" b="1" dirty="0">
                <a:solidFill>
                  <a:schemeClr val="bg2"/>
                </a:solidFill>
              </a:rPr>
              <a:t>authenticate</a:t>
            </a:r>
            <a:r>
              <a:rPr lang="en-US" dirty="0">
                <a:solidFill>
                  <a:schemeClr val="bg2"/>
                </a:solidFill>
              </a:rPr>
              <a:t>) </a:t>
            </a:r>
          </a:p>
          <a:p>
            <a:pPr marL="520700" lvl="1" indent="-342900">
              <a:buFont typeface="Arial" panose="020B0604020202020204" pitchFamily="34" charset="0"/>
              <a:buChar char="̶"/>
            </a:pPr>
            <a:r>
              <a:rPr lang="en-US" dirty="0">
                <a:solidFill>
                  <a:schemeClr val="bg2"/>
                </a:solidFill>
              </a:rPr>
              <a:t>what they can do while they are there (</a:t>
            </a:r>
            <a:r>
              <a:rPr lang="en-US" b="1" dirty="0">
                <a:solidFill>
                  <a:schemeClr val="bg2"/>
                </a:solidFill>
              </a:rPr>
              <a:t>authorize</a:t>
            </a:r>
            <a:r>
              <a:rPr lang="en-US" dirty="0">
                <a:solidFill>
                  <a:schemeClr val="bg2"/>
                </a:solidFill>
              </a:rPr>
              <a:t>)</a:t>
            </a:r>
          </a:p>
          <a:p>
            <a:pPr marL="520700" lvl="1" indent="-342900">
              <a:buFont typeface="Arial" panose="020B0604020202020204" pitchFamily="34" charset="0"/>
              <a:buChar char="̶"/>
            </a:pPr>
            <a:r>
              <a:rPr lang="en-US" dirty="0">
                <a:solidFill>
                  <a:schemeClr val="bg2"/>
                </a:solidFill>
              </a:rPr>
              <a:t>what actions they perform while accessing the resource (</a:t>
            </a:r>
            <a:r>
              <a:rPr lang="en-US" b="1" dirty="0">
                <a:solidFill>
                  <a:schemeClr val="bg2"/>
                </a:solidFill>
              </a:rPr>
              <a:t>accounting</a:t>
            </a:r>
            <a:r>
              <a:rPr lang="en-US" dirty="0">
                <a:solidFill>
                  <a:schemeClr val="bg2"/>
                </a:solidFill>
              </a:rPr>
              <a:t>)</a:t>
            </a:r>
          </a:p>
          <a:p>
            <a:pPr marL="285750" indent="-285750"/>
            <a:r>
              <a:rPr lang="en-US" sz="2200" dirty="0">
                <a:solidFill>
                  <a:schemeClr val="bg2"/>
                </a:solidFill>
              </a:rPr>
              <a:t>The AAA framework can be very helpful when mitigating network attacks.</a:t>
            </a:r>
          </a:p>
          <a:p>
            <a:endParaRPr lang="en-US" dirty="0"/>
          </a:p>
        </p:txBody>
      </p:sp>
    </p:spTree>
    <p:extLst>
      <p:ext uri="{BB962C8B-B14F-4D97-AF65-F5344CB8AC3E}">
        <p14:creationId xmlns:p14="http://schemas.microsoft.com/office/powerpoint/2010/main" val="219131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Firewalls</a:t>
            </a:r>
          </a:p>
        </p:txBody>
      </p:sp>
      <p:sp>
        <p:nvSpPr>
          <p:cNvPr id="2" name="Text Placeholder 1"/>
          <p:cNvSpPr>
            <a:spLocks noGrp="1"/>
          </p:cNvSpPr>
          <p:nvPr>
            <p:ph type="body" sz="quarter" idx="10"/>
          </p:nvPr>
        </p:nvSpPr>
        <p:spPr/>
        <p:txBody>
          <a:bodyPr/>
          <a:lstStyle/>
          <a:p>
            <a:pPr>
              <a:spcBef>
                <a:spcPts val="600"/>
              </a:spcBef>
            </a:pPr>
            <a:r>
              <a:rPr lang="en-US" sz="2400" dirty="0">
                <a:solidFill>
                  <a:schemeClr val="bg2"/>
                </a:solidFill>
              </a:rPr>
              <a:t>A firewall controls the traffic and helps prevent unauthorized access </a:t>
            </a:r>
          </a:p>
          <a:p>
            <a:pPr>
              <a:spcBef>
                <a:spcPts val="600"/>
              </a:spcBef>
            </a:pPr>
            <a:r>
              <a:rPr lang="en-US" sz="2400" dirty="0">
                <a:solidFill>
                  <a:schemeClr val="bg2"/>
                </a:solidFill>
              </a:rPr>
              <a:t>Two types of firewalls:</a:t>
            </a:r>
          </a:p>
          <a:p>
            <a:pPr marL="749300" lvl="1" indent="-342900">
              <a:spcBef>
                <a:spcPts val="600"/>
              </a:spcBef>
              <a:buFont typeface="Arial" panose="020B0604020202020204" pitchFamily="34" charset="0"/>
              <a:buChar char="̶"/>
            </a:pPr>
            <a:r>
              <a:rPr lang="en-US" sz="2400" dirty="0">
                <a:solidFill>
                  <a:schemeClr val="bg2"/>
                </a:solidFill>
              </a:rPr>
              <a:t> </a:t>
            </a:r>
            <a:r>
              <a:rPr lang="en-US" sz="2000" dirty="0">
                <a:solidFill>
                  <a:schemeClr val="bg2"/>
                </a:solidFill>
              </a:rPr>
              <a:t>Network firewalls: residing between two or more networks</a:t>
            </a:r>
          </a:p>
          <a:p>
            <a:pPr marL="749300" lvl="1" indent="-342900">
              <a:spcBef>
                <a:spcPts val="600"/>
              </a:spcBef>
              <a:buFont typeface="Arial" panose="020B0604020202020204" pitchFamily="34" charset="0"/>
              <a:buChar char="̶"/>
            </a:pPr>
            <a:r>
              <a:rPr lang="en-US" sz="2000" dirty="0">
                <a:solidFill>
                  <a:schemeClr val="bg2"/>
                </a:solidFill>
              </a:rPr>
              <a:t> Host-based or personal firewalls: installed on end systems</a:t>
            </a:r>
          </a:p>
          <a:p>
            <a:pPr>
              <a:spcBef>
                <a:spcPts val="600"/>
              </a:spcBef>
            </a:pPr>
            <a:r>
              <a:rPr lang="en-US" sz="2400" dirty="0">
                <a:solidFill>
                  <a:schemeClr val="bg2"/>
                </a:solidFill>
              </a:rPr>
              <a:t>Techniques used in firewalls for determining what is permitted or denied access to a network:</a:t>
            </a:r>
          </a:p>
          <a:p>
            <a:pPr marL="571500" indent="-342900">
              <a:spcBef>
                <a:spcPts val="600"/>
              </a:spcBef>
              <a:buFont typeface="Arial" panose="020B0604020202020204" pitchFamily="34" charset="0"/>
              <a:buChar char="̶"/>
            </a:pPr>
            <a:r>
              <a:rPr lang="en-US" dirty="0">
                <a:solidFill>
                  <a:schemeClr val="bg2"/>
                </a:solidFill>
              </a:rPr>
              <a:t>Packet filtering: </a:t>
            </a:r>
            <a:r>
              <a:rPr lang="en-AU" dirty="0">
                <a:solidFill>
                  <a:schemeClr val="bg2"/>
                </a:solidFill>
              </a:rPr>
              <a:t>based on IP or MAC addresses</a:t>
            </a:r>
            <a:endParaRPr lang="en-US" dirty="0">
              <a:solidFill>
                <a:schemeClr val="bg2"/>
              </a:solidFill>
            </a:endParaRPr>
          </a:p>
          <a:p>
            <a:pPr marL="571500" indent="-342900">
              <a:spcBef>
                <a:spcPts val="600"/>
              </a:spcBef>
              <a:buFont typeface="Arial" panose="020B0604020202020204" pitchFamily="34" charset="0"/>
              <a:buChar char="̶"/>
            </a:pPr>
            <a:r>
              <a:rPr lang="en-US" dirty="0">
                <a:solidFill>
                  <a:schemeClr val="bg2"/>
                </a:solidFill>
              </a:rPr>
              <a:t>Application filtering: </a:t>
            </a:r>
            <a:r>
              <a:rPr lang="en-AU" dirty="0">
                <a:solidFill>
                  <a:schemeClr val="bg2"/>
                </a:solidFill>
              </a:rPr>
              <a:t>specific application types based on port numbers</a:t>
            </a:r>
            <a:endParaRPr lang="en-US" dirty="0">
              <a:solidFill>
                <a:schemeClr val="bg2"/>
              </a:solidFill>
            </a:endParaRPr>
          </a:p>
          <a:p>
            <a:pPr marL="571500" indent="-342900">
              <a:spcBef>
                <a:spcPts val="600"/>
              </a:spcBef>
              <a:buFont typeface="Arial" panose="020B0604020202020204" pitchFamily="34" charset="0"/>
              <a:buChar char="̶"/>
            </a:pPr>
            <a:r>
              <a:rPr lang="en-US" dirty="0">
                <a:solidFill>
                  <a:schemeClr val="bg2"/>
                </a:solidFill>
              </a:rPr>
              <a:t>URL filtering: </a:t>
            </a:r>
            <a:r>
              <a:rPr lang="en-AU" dirty="0">
                <a:solidFill>
                  <a:schemeClr val="bg2"/>
                </a:solidFill>
              </a:rPr>
              <a:t>based on specific URLs or keywords</a:t>
            </a:r>
            <a:endParaRPr lang="en-US" dirty="0">
              <a:solidFill>
                <a:schemeClr val="bg2"/>
              </a:solidFill>
            </a:endParaRPr>
          </a:p>
          <a:p>
            <a:pPr marL="571500" indent="-342900">
              <a:spcBef>
                <a:spcPts val="600"/>
              </a:spcBef>
              <a:buFont typeface="Arial" panose="020B0604020202020204" pitchFamily="34" charset="0"/>
              <a:buChar char="̶"/>
            </a:pPr>
            <a:r>
              <a:rPr lang="en-US" dirty="0">
                <a:solidFill>
                  <a:schemeClr val="bg2"/>
                </a:solidFill>
              </a:rPr>
              <a:t>Stateful packet inspection: </a:t>
            </a:r>
            <a:r>
              <a:rPr lang="en-AU" dirty="0">
                <a:solidFill>
                  <a:schemeClr val="bg2"/>
                </a:solidFill>
              </a:rPr>
              <a:t>Incoming packets must be legitimate responses to requests from internal hosts.</a:t>
            </a:r>
            <a:endParaRPr lang="en-US" dirty="0">
              <a:solidFill>
                <a:schemeClr val="bg2"/>
              </a:solidFill>
            </a:endParaRPr>
          </a:p>
          <a:p>
            <a:endParaRPr lang="en-US" dirty="0"/>
          </a:p>
        </p:txBody>
      </p:sp>
    </p:spTree>
    <p:extLst>
      <p:ext uri="{BB962C8B-B14F-4D97-AF65-F5344CB8AC3E}">
        <p14:creationId xmlns:p14="http://schemas.microsoft.com/office/powerpoint/2010/main" val="13908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Endpoint Security</a:t>
            </a:r>
          </a:p>
        </p:txBody>
      </p:sp>
      <p:sp>
        <p:nvSpPr>
          <p:cNvPr id="3" name="Text Placeholder 2"/>
          <p:cNvSpPr>
            <a:spLocks noGrp="1"/>
          </p:cNvSpPr>
          <p:nvPr>
            <p:ph type="body" sz="quarter" idx="10"/>
          </p:nvPr>
        </p:nvSpPr>
        <p:spPr/>
        <p:txBody>
          <a:bodyPr/>
          <a:lstStyle/>
          <a:p>
            <a:pPr marL="285750" indent="-285750"/>
            <a:r>
              <a:rPr lang="en-US" sz="2400" dirty="0">
                <a:solidFill>
                  <a:schemeClr val="bg2">
                    <a:lumMod val="75000"/>
                    <a:lumOff val="25000"/>
                  </a:schemeClr>
                </a:solidFill>
              </a:rPr>
              <a:t>Common endpoints are laptops, desktops, servers, smartphones, and tablets.</a:t>
            </a:r>
          </a:p>
          <a:p>
            <a:pPr marL="285750" indent="-285750"/>
            <a:r>
              <a:rPr lang="en-US" sz="2400" dirty="0">
                <a:solidFill>
                  <a:schemeClr val="bg2">
                    <a:lumMod val="75000"/>
                    <a:lumOff val="25000"/>
                  </a:schemeClr>
                </a:solidFill>
              </a:rPr>
              <a:t>Securing endpoint devices is challenging.</a:t>
            </a:r>
          </a:p>
          <a:p>
            <a:pPr marL="285750" indent="-285750"/>
            <a:r>
              <a:rPr lang="en-US" sz="2400" dirty="0">
                <a:solidFill>
                  <a:schemeClr val="bg2">
                    <a:lumMod val="75000"/>
                    <a:lumOff val="25000"/>
                  </a:schemeClr>
                </a:solidFill>
              </a:rPr>
              <a:t>Employees need to be trained on proper use of the network.</a:t>
            </a:r>
          </a:p>
          <a:p>
            <a:pPr marL="285750" indent="-285750"/>
            <a:r>
              <a:rPr lang="en-US" sz="2400" dirty="0">
                <a:solidFill>
                  <a:schemeClr val="bg2">
                    <a:lumMod val="75000"/>
                    <a:lumOff val="25000"/>
                  </a:schemeClr>
                </a:solidFill>
              </a:rPr>
              <a:t>Policies often include the use of antivirus software and host intrusion prevention.</a:t>
            </a:r>
          </a:p>
          <a:p>
            <a:pPr marL="285750" indent="-285750"/>
            <a:r>
              <a:rPr lang="en-US" sz="2400" dirty="0">
                <a:solidFill>
                  <a:schemeClr val="bg2">
                    <a:lumMod val="75000"/>
                    <a:lumOff val="25000"/>
                  </a:schemeClr>
                </a:solidFill>
              </a:rPr>
              <a:t>More comprehensive endpoint</a:t>
            </a:r>
            <a:br>
              <a:rPr lang="en-US" sz="2400" dirty="0">
                <a:solidFill>
                  <a:schemeClr val="bg2">
                    <a:lumMod val="75000"/>
                    <a:lumOff val="25000"/>
                  </a:schemeClr>
                </a:solidFill>
              </a:rPr>
            </a:br>
            <a:r>
              <a:rPr lang="en-US" sz="2400" dirty="0">
                <a:solidFill>
                  <a:schemeClr val="bg2">
                    <a:lumMod val="75000"/>
                    <a:lumOff val="25000"/>
                  </a:schemeClr>
                </a:solidFill>
              </a:rPr>
              <a:t>security solutions rely on network</a:t>
            </a:r>
            <a:br>
              <a:rPr lang="en-US" sz="2400" dirty="0">
                <a:solidFill>
                  <a:schemeClr val="bg2">
                    <a:lumMod val="75000"/>
                    <a:lumOff val="25000"/>
                  </a:schemeClr>
                </a:solidFill>
              </a:rPr>
            </a:br>
            <a:r>
              <a:rPr lang="en-US" sz="2400" dirty="0">
                <a:solidFill>
                  <a:schemeClr val="bg2">
                    <a:lumMod val="75000"/>
                    <a:lumOff val="25000"/>
                  </a:schemeClr>
                </a:solidFill>
              </a:rPr>
              <a:t>access control.</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820" y="4094480"/>
            <a:ext cx="3443706" cy="221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71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a:t>Device Security Overview</a:t>
            </a:r>
            <a:endParaRPr lang="en-US" sz="2800"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588" y="3212139"/>
            <a:ext cx="4362522" cy="304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spcBef>
                <a:spcPts val="600"/>
              </a:spcBef>
            </a:pPr>
            <a:r>
              <a:rPr lang="en-US" sz="2400" dirty="0">
                <a:solidFill>
                  <a:schemeClr val="bg2">
                    <a:lumMod val="75000"/>
                    <a:lumOff val="25000"/>
                  </a:schemeClr>
                </a:solidFill>
              </a:rPr>
              <a:t>Default settings are dangerous because they are well-known.</a:t>
            </a:r>
          </a:p>
          <a:p>
            <a:pPr marL="285750" indent="-285750">
              <a:spcBef>
                <a:spcPts val="600"/>
              </a:spcBef>
            </a:pPr>
            <a:r>
              <a:rPr lang="en-US" sz="2400" dirty="0">
                <a:solidFill>
                  <a:schemeClr val="bg2">
                    <a:lumMod val="75000"/>
                    <a:lumOff val="25000"/>
                  </a:schemeClr>
                </a:solidFill>
              </a:rPr>
              <a:t>Cisco routers have the Cisco </a:t>
            </a:r>
            <a:r>
              <a:rPr lang="en-US" sz="2400" dirty="0" err="1">
                <a:solidFill>
                  <a:schemeClr val="bg2">
                    <a:lumMod val="75000"/>
                    <a:lumOff val="25000"/>
                  </a:schemeClr>
                </a:solidFill>
              </a:rPr>
              <a:t>AutoSecure</a:t>
            </a:r>
            <a:r>
              <a:rPr lang="en-US" sz="2400" dirty="0">
                <a:solidFill>
                  <a:schemeClr val="bg2">
                    <a:lumMod val="75000"/>
                    <a:lumOff val="25000"/>
                  </a:schemeClr>
                </a:solidFill>
              </a:rPr>
              <a:t> feature.</a:t>
            </a:r>
          </a:p>
          <a:p>
            <a:pPr marL="285750" indent="-285750">
              <a:spcBef>
                <a:spcPts val="600"/>
              </a:spcBef>
            </a:pPr>
            <a:r>
              <a:rPr lang="en-US" sz="2400" dirty="0">
                <a:solidFill>
                  <a:schemeClr val="bg2">
                    <a:lumMod val="75000"/>
                    <a:lumOff val="25000"/>
                  </a:schemeClr>
                </a:solidFill>
              </a:rPr>
              <a:t>In addition, the following apply for most systems:</a:t>
            </a:r>
          </a:p>
          <a:p>
            <a:pPr marL="742950" lvl="1" indent="-285750">
              <a:buFont typeface="Arial" panose="020B0604020202020204" pitchFamily="34" charset="0"/>
              <a:buChar char="̶"/>
            </a:pPr>
            <a:r>
              <a:rPr lang="en-US" dirty="0">
                <a:solidFill>
                  <a:schemeClr val="bg2">
                    <a:lumMod val="75000"/>
                    <a:lumOff val="25000"/>
                  </a:schemeClr>
                </a:solidFill>
              </a:rPr>
              <a:t>Change default usernames and passwords immediately</a:t>
            </a:r>
          </a:p>
          <a:p>
            <a:pPr marL="742950" lvl="1" indent="-285750">
              <a:buFont typeface="Arial" panose="020B0604020202020204" pitchFamily="34" charset="0"/>
              <a:buChar char="̶"/>
            </a:pPr>
            <a:r>
              <a:rPr lang="en-US" dirty="0">
                <a:solidFill>
                  <a:schemeClr val="bg2">
                    <a:lumMod val="75000"/>
                    <a:lumOff val="25000"/>
                  </a:schemeClr>
                </a:solidFill>
              </a:rPr>
              <a:t>Restrict access to system resources to</a:t>
            </a:r>
            <a:br>
              <a:rPr lang="en-US" dirty="0">
                <a:solidFill>
                  <a:schemeClr val="bg2">
                    <a:lumMod val="75000"/>
                    <a:lumOff val="25000"/>
                  </a:schemeClr>
                </a:solidFill>
              </a:rPr>
            </a:br>
            <a:r>
              <a:rPr lang="en-US" dirty="0">
                <a:solidFill>
                  <a:schemeClr val="bg2">
                    <a:lumMod val="75000"/>
                    <a:lumOff val="25000"/>
                  </a:schemeClr>
                </a:solidFill>
              </a:rPr>
              <a:t>authorized individuals only.</a:t>
            </a:r>
          </a:p>
          <a:p>
            <a:pPr marL="742950" lvl="1" indent="-285750">
              <a:buFont typeface="Arial" panose="020B0604020202020204" pitchFamily="34" charset="0"/>
              <a:buChar char="̶"/>
            </a:pPr>
            <a:r>
              <a:rPr lang="en-US" dirty="0">
                <a:solidFill>
                  <a:schemeClr val="bg2">
                    <a:lumMod val="75000"/>
                    <a:lumOff val="25000"/>
                  </a:schemeClr>
                </a:solidFill>
              </a:rPr>
              <a:t>Turn off unnecessary services.</a:t>
            </a:r>
          </a:p>
          <a:p>
            <a:pPr marL="742950" lvl="1" indent="-285750">
              <a:buFont typeface="Arial" panose="020B0604020202020204" pitchFamily="34" charset="0"/>
              <a:buChar char="̶"/>
            </a:pPr>
            <a:r>
              <a:rPr lang="en-US" dirty="0">
                <a:solidFill>
                  <a:schemeClr val="bg2">
                    <a:lumMod val="75000"/>
                    <a:lumOff val="25000"/>
                  </a:schemeClr>
                </a:solidFill>
              </a:rPr>
              <a:t>Update any software and install</a:t>
            </a:r>
            <a:br>
              <a:rPr lang="en-US" dirty="0">
                <a:solidFill>
                  <a:schemeClr val="bg2">
                    <a:lumMod val="75000"/>
                    <a:lumOff val="25000"/>
                  </a:schemeClr>
                </a:solidFill>
              </a:rPr>
            </a:br>
            <a:r>
              <a:rPr lang="en-US" dirty="0">
                <a:solidFill>
                  <a:schemeClr val="bg2">
                    <a:lumMod val="75000"/>
                    <a:lumOff val="25000"/>
                  </a:schemeClr>
                </a:solidFill>
              </a:rPr>
              <a:t>any security patches prior to</a:t>
            </a:r>
            <a:br>
              <a:rPr lang="en-US" dirty="0">
                <a:solidFill>
                  <a:schemeClr val="bg2">
                    <a:lumMod val="75000"/>
                    <a:lumOff val="25000"/>
                  </a:schemeClr>
                </a:solidFill>
              </a:rPr>
            </a:br>
            <a:r>
              <a:rPr lang="en-US" dirty="0">
                <a:solidFill>
                  <a:schemeClr val="bg2">
                    <a:lumMod val="75000"/>
                    <a:lumOff val="25000"/>
                  </a:schemeClr>
                </a:solidFill>
              </a:rPr>
              <a:t>production operation.</a:t>
            </a:r>
          </a:p>
          <a:p>
            <a:endParaRPr lang="en-US" dirty="0"/>
          </a:p>
        </p:txBody>
      </p:sp>
    </p:spTree>
    <p:extLst>
      <p:ext uri="{BB962C8B-B14F-4D97-AF65-F5344CB8AC3E}">
        <p14:creationId xmlns:p14="http://schemas.microsoft.com/office/powerpoint/2010/main" val="7367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spcBef>
                <a:spcPts val="600"/>
              </a:spcBef>
            </a:pPr>
            <a:r>
              <a:rPr lang="en-US" sz="2200" dirty="0">
                <a:solidFill>
                  <a:schemeClr val="bg2">
                    <a:lumMod val="75000"/>
                    <a:lumOff val="25000"/>
                  </a:schemeClr>
                </a:solidFill>
              </a:rPr>
              <a:t>Strong passwords are only as useful as they are secret.</a:t>
            </a:r>
          </a:p>
          <a:p>
            <a:pPr marL="285750" indent="-285750">
              <a:spcBef>
                <a:spcPts val="600"/>
              </a:spcBef>
            </a:pPr>
            <a:r>
              <a:rPr lang="en-US" sz="2200" dirty="0">
                <a:solidFill>
                  <a:schemeClr val="bg2">
                    <a:lumMod val="75000"/>
                    <a:lumOff val="25000"/>
                  </a:schemeClr>
                </a:solidFill>
              </a:rPr>
              <a:t>The </a:t>
            </a:r>
            <a:r>
              <a:rPr lang="en-US" sz="2200" b="1" dirty="0">
                <a:solidFill>
                  <a:schemeClr val="bg2">
                    <a:lumMod val="75000"/>
                    <a:lumOff val="25000"/>
                  </a:schemeClr>
                </a:solidFill>
              </a:rPr>
              <a:t>service</a:t>
            </a:r>
            <a:r>
              <a:rPr lang="en-US" sz="2200" dirty="0">
                <a:solidFill>
                  <a:schemeClr val="bg2">
                    <a:lumMod val="75000"/>
                    <a:lumOff val="25000"/>
                  </a:schemeClr>
                </a:solidFill>
              </a:rPr>
              <a:t> </a:t>
            </a:r>
            <a:r>
              <a:rPr lang="en-US" sz="2200" b="1" dirty="0">
                <a:solidFill>
                  <a:schemeClr val="bg2">
                    <a:lumMod val="75000"/>
                    <a:lumOff val="25000"/>
                  </a:schemeClr>
                </a:solidFill>
              </a:rPr>
              <a:t>password-encryption</a:t>
            </a:r>
            <a:r>
              <a:rPr lang="en-US" sz="2200" dirty="0">
                <a:solidFill>
                  <a:schemeClr val="bg2">
                    <a:lumMod val="75000"/>
                    <a:lumOff val="25000"/>
                  </a:schemeClr>
                </a:solidFill>
              </a:rPr>
              <a:t> command encrypts the passwords in the configuration.</a:t>
            </a:r>
          </a:p>
          <a:p>
            <a:pPr marL="285750" indent="-285750">
              <a:spcBef>
                <a:spcPts val="600"/>
              </a:spcBef>
            </a:pPr>
            <a:r>
              <a:rPr lang="en-US" sz="2200" dirty="0">
                <a:solidFill>
                  <a:schemeClr val="bg2">
                    <a:lumMod val="75000"/>
                    <a:lumOff val="25000"/>
                  </a:schemeClr>
                </a:solidFill>
              </a:rPr>
              <a:t>The </a:t>
            </a:r>
            <a:r>
              <a:rPr lang="en-US" sz="2200" b="1" dirty="0">
                <a:solidFill>
                  <a:schemeClr val="bg2">
                    <a:lumMod val="75000"/>
                    <a:lumOff val="25000"/>
                  </a:schemeClr>
                </a:solidFill>
              </a:rPr>
              <a:t>security passwords min-length</a:t>
            </a:r>
            <a:r>
              <a:rPr lang="en-US" sz="2200" dirty="0">
                <a:solidFill>
                  <a:schemeClr val="bg2">
                    <a:lumMod val="75000"/>
                    <a:lumOff val="25000"/>
                  </a:schemeClr>
                </a:solidFill>
              </a:rPr>
              <a:t> command ensures all configured passwords have a minimum specified length.</a:t>
            </a:r>
          </a:p>
          <a:p>
            <a:pPr marL="285750" indent="-285750">
              <a:spcBef>
                <a:spcPts val="600"/>
              </a:spcBef>
            </a:pPr>
            <a:r>
              <a:rPr lang="en-US" sz="2200" dirty="0">
                <a:solidFill>
                  <a:schemeClr val="bg2">
                    <a:lumMod val="75000"/>
                    <a:lumOff val="25000"/>
                  </a:schemeClr>
                </a:solidFill>
              </a:rPr>
              <a:t>Blocking several consecutive login attempts helps minimize password brute-force attacks.</a:t>
            </a:r>
          </a:p>
          <a:p>
            <a:pPr marL="285750" indent="-285750">
              <a:spcBef>
                <a:spcPts val="600"/>
              </a:spcBef>
            </a:pPr>
            <a:r>
              <a:rPr lang="en-US" sz="2200" b="1" dirty="0">
                <a:solidFill>
                  <a:schemeClr val="bg2">
                    <a:lumMod val="75000"/>
                    <a:lumOff val="25000"/>
                  </a:schemeClr>
                </a:solidFill>
              </a:rPr>
              <a:t>login block-for 120 attempts 3</a:t>
            </a:r>
            <a:br>
              <a:rPr lang="en-US" sz="2200" b="1" dirty="0">
                <a:solidFill>
                  <a:schemeClr val="bg2">
                    <a:lumMod val="75000"/>
                    <a:lumOff val="25000"/>
                  </a:schemeClr>
                </a:solidFill>
              </a:rPr>
            </a:br>
            <a:r>
              <a:rPr lang="en-US" sz="2200" b="1" dirty="0">
                <a:solidFill>
                  <a:schemeClr val="bg2">
                    <a:lumMod val="75000"/>
                    <a:lumOff val="25000"/>
                  </a:schemeClr>
                </a:solidFill>
              </a:rPr>
              <a:t>within 60</a:t>
            </a:r>
            <a:r>
              <a:rPr lang="en-US" sz="2200" dirty="0">
                <a:solidFill>
                  <a:schemeClr val="bg2">
                    <a:lumMod val="75000"/>
                    <a:lumOff val="25000"/>
                  </a:schemeClr>
                </a:solidFill>
              </a:rPr>
              <a:t> will block login attempts</a:t>
            </a:r>
            <a:br>
              <a:rPr lang="en-US" sz="2200" dirty="0">
                <a:solidFill>
                  <a:schemeClr val="bg2">
                    <a:lumMod val="75000"/>
                    <a:lumOff val="25000"/>
                  </a:schemeClr>
                </a:solidFill>
              </a:rPr>
            </a:br>
            <a:r>
              <a:rPr lang="en-US" sz="2200" dirty="0">
                <a:solidFill>
                  <a:schemeClr val="bg2">
                    <a:lumMod val="75000"/>
                    <a:lumOff val="25000"/>
                  </a:schemeClr>
                </a:solidFill>
              </a:rPr>
              <a:t>for 120 seconds if there are three</a:t>
            </a:r>
            <a:br>
              <a:rPr lang="en-US" sz="2200" dirty="0">
                <a:solidFill>
                  <a:schemeClr val="bg2">
                    <a:lumMod val="75000"/>
                    <a:lumOff val="25000"/>
                  </a:schemeClr>
                </a:solidFill>
              </a:rPr>
            </a:br>
            <a:r>
              <a:rPr lang="en-US" sz="2200" dirty="0">
                <a:solidFill>
                  <a:schemeClr val="bg2">
                    <a:lumMod val="75000"/>
                    <a:lumOff val="25000"/>
                  </a:schemeClr>
                </a:solidFill>
              </a:rPr>
              <a:t>failed login attempts within 60</a:t>
            </a:r>
            <a:br>
              <a:rPr lang="en-US" sz="2200" dirty="0">
                <a:solidFill>
                  <a:schemeClr val="bg2">
                    <a:lumMod val="75000"/>
                    <a:lumOff val="25000"/>
                  </a:schemeClr>
                </a:solidFill>
              </a:rPr>
            </a:br>
            <a:r>
              <a:rPr lang="en-US" sz="2200" dirty="0">
                <a:solidFill>
                  <a:schemeClr val="bg2">
                    <a:lumMod val="75000"/>
                    <a:lumOff val="25000"/>
                  </a:schemeClr>
                </a:solidFill>
              </a:rPr>
              <a:t>seconds.</a:t>
            </a:r>
          </a:p>
          <a:p>
            <a:pPr marL="285750" indent="-285750">
              <a:spcBef>
                <a:spcPts val="600"/>
              </a:spcBef>
            </a:pPr>
            <a:r>
              <a:rPr lang="en-US" sz="2200" b="1" dirty="0">
                <a:solidFill>
                  <a:schemeClr val="bg2">
                    <a:lumMod val="75000"/>
                    <a:lumOff val="25000"/>
                  </a:schemeClr>
                </a:solidFill>
              </a:rPr>
              <a:t>Exec Timeout </a:t>
            </a:r>
            <a:r>
              <a:rPr lang="en-US" sz="2200" dirty="0">
                <a:solidFill>
                  <a:schemeClr val="bg2">
                    <a:lumMod val="75000"/>
                    <a:lumOff val="25000"/>
                  </a:schemeClr>
                </a:solidFill>
              </a:rPr>
              <a:t>automatically</a:t>
            </a:r>
            <a:br>
              <a:rPr lang="en-US" sz="2200" dirty="0">
                <a:solidFill>
                  <a:schemeClr val="bg2">
                    <a:lumMod val="75000"/>
                    <a:lumOff val="25000"/>
                  </a:schemeClr>
                </a:solidFill>
              </a:rPr>
            </a:br>
            <a:r>
              <a:rPr lang="en-US" sz="2200" dirty="0">
                <a:solidFill>
                  <a:schemeClr val="bg2">
                    <a:lumMod val="75000"/>
                    <a:lumOff val="25000"/>
                  </a:schemeClr>
                </a:solidFill>
              </a:rPr>
              <a:t>disconnect idle users on a line</a:t>
            </a:r>
          </a:p>
          <a:p>
            <a:endParaRPr lang="en-US" dirty="0"/>
          </a:p>
        </p:txBody>
      </p:sp>
      <p:sp>
        <p:nvSpPr>
          <p:cNvPr id="12" name="Title 11"/>
          <p:cNvSpPr>
            <a:spLocks noGrp="1"/>
          </p:cNvSpPr>
          <p:nvPr>
            <p:ph type="title"/>
          </p:nvPr>
        </p:nvSpPr>
        <p:spPr/>
        <p:txBody>
          <a:bodyPr/>
          <a:lstStyle/>
          <a:p>
            <a:pPr>
              <a:lnSpc>
                <a:spcPct val="100000"/>
              </a:lnSpc>
            </a:pPr>
            <a:r>
              <a:rPr lang="en-US" sz="2800" dirty="0"/>
              <a:t>Basic Security Practices</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887" y="4013200"/>
            <a:ext cx="4074513" cy="2193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79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Enable SSH</a:t>
            </a:r>
          </a:p>
        </p:txBody>
      </p:sp>
      <p:sp>
        <p:nvSpPr>
          <p:cNvPr id="3" name="Text Placeholder 2"/>
          <p:cNvSpPr>
            <a:spLocks noGrp="1"/>
          </p:cNvSpPr>
          <p:nvPr>
            <p:ph type="body" sz="quarter" idx="10"/>
          </p:nvPr>
        </p:nvSpPr>
        <p:spPr/>
        <p:txBody>
          <a:bodyPr/>
          <a:lstStyle/>
          <a:p>
            <a:pPr marL="285750" indent="-285750">
              <a:spcBef>
                <a:spcPts val="600"/>
              </a:spcBef>
            </a:pPr>
            <a:r>
              <a:rPr lang="en-US" sz="2400" dirty="0">
                <a:solidFill>
                  <a:schemeClr val="bg2">
                    <a:lumMod val="75000"/>
                    <a:lumOff val="25000"/>
                  </a:schemeClr>
                </a:solidFill>
              </a:rPr>
              <a:t>Telnet is not secure for remote access.</a:t>
            </a:r>
          </a:p>
          <a:p>
            <a:pPr marL="285750" indent="-285750">
              <a:spcBef>
                <a:spcPts val="600"/>
              </a:spcBef>
            </a:pPr>
            <a:r>
              <a:rPr lang="en-US" sz="2400" dirty="0">
                <a:solidFill>
                  <a:schemeClr val="bg2">
                    <a:lumMod val="75000"/>
                    <a:lumOff val="25000"/>
                  </a:schemeClr>
                </a:solidFill>
              </a:rPr>
              <a:t>It is highly recommended to use SSH (Secure Shell)</a:t>
            </a:r>
          </a:p>
          <a:p>
            <a:pPr marL="285750" indent="-285750">
              <a:spcBef>
                <a:spcPts val="600"/>
              </a:spcBef>
            </a:pPr>
            <a:r>
              <a:rPr lang="en-US" sz="2400" dirty="0">
                <a:solidFill>
                  <a:schemeClr val="bg2">
                    <a:lumMod val="75000"/>
                    <a:lumOff val="25000"/>
                  </a:schemeClr>
                </a:solidFill>
              </a:rPr>
              <a:t>To configure a Cisco device to support SSH takes four steps:</a:t>
            </a:r>
          </a:p>
          <a:p>
            <a:pPr marL="742950" lvl="1" indent="-285750">
              <a:spcBef>
                <a:spcPts val="600"/>
              </a:spcBef>
              <a:buFont typeface="Arial" panose="020B0604020202020204" pitchFamily="34" charset="0"/>
              <a:buChar char="̶"/>
            </a:pPr>
            <a:r>
              <a:rPr lang="en-US" b="1" dirty="0">
                <a:solidFill>
                  <a:schemeClr val="bg2">
                    <a:lumMod val="75000"/>
                    <a:lumOff val="25000"/>
                  </a:schemeClr>
                </a:solidFill>
              </a:rPr>
              <a:t>Step 1.</a:t>
            </a:r>
            <a:r>
              <a:rPr lang="en-US" dirty="0">
                <a:solidFill>
                  <a:schemeClr val="bg2">
                    <a:lumMod val="75000"/>
                    <a:lumOff val="25000"/>
                  </a:schemeClr>
                </a:solidFill>
              </a:rPr>
              <a:t> Ensure that the router has a</a:t>
            </a:r>
            <a:br>
              <a:rPr lang="en-US" dirty="0">
                <a:solidFill>
                  <a:schemeClr val="bg2">
                    <a:lumMod val="75000"/>
                    <a:lumOff val="25000"/>
                  </a:schemeClr>
                </a:solidFill>
              </a:rPr>
            </a:br>
            <a:r>
              <a:rPr lang="en-US" dirty="0">
                <a:solidFill>
                  <a:schemeClr val="bg2">
                    <a:lumMod val="75000"/>
                    <a:lumOff val="25000"/>
                  </a:schemeClr>
                </a:solidFill>
              </a:rPr>
              <a:t>unique hostname and an IP domain</a:t>
            </a:r>
            <a:br>
              <a:rPr lang="en-US" dirty="0">
                <a:solidFill>
                  <a:schemeClr val="bg2">
                    <a:lumMod val="75000"/>
                    <a:lumOff val="25000"/>
                  </a:schemeClr>
                </a:solidFill>
              </a:rPr>
            </a:br>
            <a:r>
              <a:rPr lang="en-US" dirty="0">
                <a:solidFill>
                  <a:schemeClr val="bg2">
                    <a:lumMod val="75000"/>
                    <a:lumOff val="25000"/>
                  </a:schemeClr>
                </a:solidFill>
              </a:rPr>
              <a:t>name.</a:t>
            </a:r>
          </a:p>
          <a:p>
            <a:pPr marL="742950" lvl="1" indent="-285750">
              <a:spcBef>
                <a:spcPts val="600"/>
              </a:spcBef>
              <a:buFont typeface="Arial" panose="020B0604020202020204" pitchFamily="34" charset="0"/>
              <a:buChar char="̶"/>
            </a:pPr>
            <a:r>
              <a:rPr lang="en-US" b="1" dirty="0">
                <a:solidFill>
                  <a:schemeClr val="bg2">
                    <a:lumMod val="75000"/>
                    <a:lumOff val="25000"/>
                  </a:schemeClr>
                </a:solidFill>
              </a:rPr>
              <a:t>Step 2.</a:t>
            </a:r>
            <a:r>
              <a:rPr lang="en-US" dirty="0">
                <a:solidFill>
                  <a:schemeClr val="bg2">
                    <a:lumMod val="75000"/>
                    <a:lumOff val="25000"/>
                  </a:schemeClr>
                </a:solidFill>
              </a:rPr>
              <a:t> Generate the SSH keys.</a:t>
            </a:r>
          </a:p>
          <a:p>
            <a:pPr marL="742950" lvl="1" indent="-285750">
              <a:spcBef>
                <a:spcPts val="600"/>
              </a:spcBef>
              <a:buFont typeface="Arial" panose="020B0604020202020204" pitchFamily="34" charset="0"/>
              <a:buChar char="̶"/>
            </a:pPr>
            <a:r>
              <a:rPr lang="en-US" b="1" dirty="0">
                <a:solidFill>
                  <a:schemeClr val="bg2">
                    <a:lumMod val="75000"/>
                    <a:lumOff val="25000"/>
                  </a:schemeClr>
                </a:solidFill>
              </a:rPr>
              <a:t>Step 3.</a:t>
            </a:r>
            <a:r>
              <a:rPr lang="en-US" dirty="0">
                <a:solidFill>
                  <a:schemeClr val="bg2">
                    <a:lumMod val="75000"/>
                    <a:lumOff val="25000"/>
                  </a:schemeClr>
                </a:solidFill>
              </a:rPr>
              <a:t> Create a local username.</a:t>
            </a:r>
          </a:p>
          <a:p>
            <a:pPr marL="742950" lvl="1" indent="-285750">
              <a:spcBef>
                <a:spcPts val="600"/>
              </a:spcBef>
              <a:buFont typeface="Arial" panose="020B0604020202020204" pitchFamily="34" charset="0"/>
              <a:buChar char="̶"/>
            </a:pPr>
            <a:r>
              <a:rPr lang="en-US" b="1" dirty="0">
                <a:solidFill>
                  <a:schemeClr val="bg2">
                    <a:lumMod val="75000"/>
                    <a:lumOff val="25000"/>
                  </a:schemeClr>
                </a:solidFill>
              </a:rPr>
              <a:t>Step 4.</a:t>
            </a:r>
            <a:r>
              <a:rPr lang="en-US" dirty="0">
                <a:solidFill>
                  <a:schemeClr val="bg2">
                    <a:lumMod val="75000"/>
                    <a:lumOff val="25000"/>
                  </a:schemeClr>
                </a:solidFill>
              </a:rPr>
              <a:t> Enable </a:t>
            </a:r>
            <a:r>
              <a:rPr lang="en-US" b="1" dirty="0" err="1">
                <a:solidFill>
                  <a:schemeClr val="bg2">
                    <a:lumMod val="75000"/>
                    <a:lumOff val="25000"/>
                  </a:schemeClr>
                </a:solidFill>
              </a:rPr>
              <a:t>vty</a:t>
            </a:r>
            <a:r>
              <a:rPr lang="en-US" b="1" dirty="0">
                <a:solidFill>
                  <a:schemeClr val="bg2">
                    <a:lumMod val="75000"/>
                    <a:lumOff val="25000"/>
                  </a:schemeClr>
                </a:solidFill>
              </a:rPr>
              <a:t> inbound SSH</a:t>
            </a:r>
            <a:br>
              <a:rPr lang="en-US" b="1" dirty="0">
                <a:solidFill>
                  <a:schemeClr val="bg2">
                    <a:lumMod val="75000"/>
                    <a:lumOff val="25000"/>
                  </a:schemeClr>
                </a:solidFill>
              </a:rPr>
            </a:br>
            <a:r>
              <a:rPr lang="en-US" dirty="0">
                <a:solidFill>
                  <a:schemeClr val="bg2">
                    <a:lumMod val="75000"/>
                    <a:lumOff val="25000"/>
                  </a:schemeClr>
                </a:solidFill>
              </a:rPr>
              <a:t>sessions.</a:t>
            </a:r>
          </a:p>
          <a:p>
            <a:pPr marL="285750" indent="-285750">
              <a:spcBef>
                <a:spcPts val="600"/>
              </a:spcBef>
            </a:pPr>
            <a:r>
              <a:rPr lang="en-US" sz="2400" dirty="0">
                <a:solidFill>
                  <a:schemeClr val="bg2">
                    <a:lumMod val="75000"/>
                    <a:lumOff val="25000"/>
                  </a:schemeClr>
                </a:solidFill>
              </a:rPr>
              <a:t>The router can now be remotely</a:t>
            </a:r>
            <a:br>
              <a:rPr lang="en-US" sz="2400" dirty="0">
                <a:solidFill>
                  <a:schemeClr val="bg2">
                    <a:lumMod val="75000"/>
                    <a:lumOff val="25000"/>
                  </a:schemeClr>
                </a:solidFill>
              </a:rPr>
            </a:br>
            <a:r>
              <a:rPr lang="en-US" sz="2400" dirty="0">
                <a:solidFill>
                  <a:schemeClr val="bg2">
                    <a:lumMod val="75000"/>
                    <a:lumOff val="25000"/>
                  </a:schemeClr>
                </a:solidFill>
              </a:rPr>
              <a:t>accessed only by using SSH.</a:t>
            </a:r>
          </a:p>
          <a:p>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8027" y="2844439"/>
            <a:ext cx="3896649" cy="353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05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56909" y="285750"/>
            <a:ext cx="4117446" cy="1337310"/>
          </a:xfrm>
        </p:spPr>
        <p:txBody>
          <a:bodyPr/>
          <a:lstStyle/>
          <a:p>
            <a:pPr algn="ctr"/>
            <a:r>
              <a:rPr lang="en-US" sz="3200" dirty="0"/>
              <a:t>Readings</a:t>
            </a:r>
          </a:p>
        </p:txBody>
      </p:sp>
      <p:sp>
        <p:nvSpPr>
          <p:cNvPr id="12" name="Text Placeholder 11"/>
          <p:cNvSpPr>
            <a:spLocks noGrp="1"/>
          </p:cNvSpPr>
          <p:nvPr>
            <p:ph type="body" sz="quarter" idx="11"/>
          </p:nvPr>
        </p:nvSpPr>
        <p:spPr>
          <a:xfrm>
            <a:off x="1120140" y="1474470"/>
            <a:ext cx="7098029" cy="4660000"/>
          </a:xfrm>
        </p:spPr>
        <p:txBody>
          <a:bodyPr>
            <a:normAutofit/>
          </a:bodyPr>
          <a:lstStyle/>
          <a:p>
            <a:pPr marL="457200" indent="-457200">
              <a:buClrTx/>
              <a:buSzPct val="100000"/>
              <a:buFont typeface="Arial" panose="020B0604020202020204" pitchFamily="34" charset="0"/>
              <a:buChar char="•"/>
            </a:pPr>
            <a:r>
              <a:rPr lang="en-AU" sz="2400" dirty="0">
                <a:solidFill>
                  <a:schemeClr val="bg2"/>
                </a:solidFill>
              </a:rPr>
              <a:t>CCNAv7: Introduction to Networks course text &amp; quizzes</a:t>
            </a:r>
          </a:p>
          <a:p>
            <a:pPr marL="863600" lvl="1" indent="-457200">
              <a:buClrTx/>
              <a:buSzPct val="75000"/>
              <a:buFont typeface="Courier New" panose="02070309020205020404" pitchFamily="49" charset="0"/>
              <a:buChar char="o"/>
            </a:pPr>
            <a:r>
              <a:rPr lang="en-AU" dirty="0"/>
              <a:t>Module 17 (can skip section Sections 17.6.3, 17.6.4 17.7.1)</a:t>
            </a:r>
          </a:p>
          <a:p>
            <a:pPr marL="863600" lvl="1" indent="-457200">
              <a:buClrTx/>
              <a:buSzPct val="75000"/>
              <a:buFont typeface="Courier New" panose="02070309020205020404" pitchFamily="49" charset="0"/>
              <a:buChar char="o"/>
            </a:pPr>
            <a:r>
              <a:rPr lang="en-AU" dirty="0"/>
              <a:t>Module 16</a:t>
            </a:r>
          </a:p>
          <a:p>
            <a:r>
              <a:rPr lang="en-AU" sz="2800" dirty="0"/>
              <a:t>     </a:t>
            </a:r>
          </a:p>
          <a:p>
            <a:r>
              <a:rPr lang="en-AU" sz="2800" dirty="0"/>
              <a:t>     </a:t>
            </a:r>
            <a:r>
              <a:rPr lang="en-AU" sz="2400" dirty="0"/>
              <a:t>Available at: </a:t>
            </a:r>
            <a:r>
              <a:rPr lang="en-AU" sz="2400" dirty="0">
                <a:hlinkClick r:id="rId2"/>
              </a:rPr>
              <a:t>www.netacad.com</a:t>
            </a: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1506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3736" y="285750"/>
            <a:ext cx="8613647" cy="1337310"/>
          </a:xfrm>
        </p:spPr>
        <p:txBody>
          <a:bodyPr/>
          <a:lstStyle/>
          <a:p>
            <a:pPr algn="ctr"/>
            <a:r>
              <a:rPr lang="en-AU" sz="3200" dirty="0"/>
              <a:t>D</a:t>
            </a:r>
            <a:r>
              <a:rPr lang="en-US" sz="3200" dirty="0" err="1"/>
              <a:t>esign</a:t>
            </a:r>
            <a:r>
              <a:rPr lang="en-US" sz="3200" dirty="0"/>
              <a:t> a small network – things to consider</a:t>
            </a:r>
          </a:p>
        </p:txBody>
      </p:sp>
      <p:sp>
        <p:nvSpPr>
          <p:cNvPr id="12" name="Text Placeholder 11"/>
          <p:cNvSpPr>
            <a:spLocks noGrp="1"/>
          </p:cNvSpPr>
          <p:nvPr>
            <p:ph type="body" sz="quarter" idx="11"/>
          </p:nvPr>
        </p:nvSpPr>
        <p:spPr>
          <a:xfrm>
            <a:off x="589788" y="1501902"/>
            <a:ext cx="7098029" cy="4660000"/>
          </a:xfrm>
        </p:spPr>
        <p:txBody>
          <a:bodyPr>
            <a:normAutofit/>
          </a:bodyPr>
          <a:lstStyle/>
          <a:p>
            <a:pPr marL="457200" indent="-457200">
              <a:buClrTx/>
              <a:buSzPct val="100000"/>
              <a:buFont typeface="Arial" panose="020B0604020202020204" pitchFamily="34" charset="0"/>
              <a:buChar char="•"/>
            </a:pPr>
            <a:r>
              <a:rPr lang="en-AU" sz="2400" dirty="0">
                <a:solidFill>
                  <a:schemeClr val="bg2"/>
                </a:solidFill>
              </a:rPr>
              <a:t>Topology</a:t>
            </a:r>
          </a:p>
          <a:p>
            <a:pPr marL="457200" indent="-457200">
              <a:buClrTx/>
              <a:buSzPct val="100000"/>
              <a:buFont typeface="Arial" panose="020B0604020202020204" pitchFamily="34" charset="0"/>
              <a:buChar char="•"/>
            </a:pPr>
            <a:r>
              <a:rPr lang="en-AU" sz="2400" dirty="0">
                <a:solidFill>
                  <a:schemeClr val="bg2"/>
                </a:solidFill>
              </a:rPr>
              <a:t>Device selection</a:t>
            </a:r>
          </a:p>
          <a:p>
            <a:pPr marL="457200" indent="-457200">
              <a:buClrTx/>
              <a:buSzPct val="100000"/>
              <a:buFont typeface="Arial" panose="020B0604020202020204" pitchFamily="34" charset="0"/>
              <a:buChar char="•"/>
            </a:pPr>
            <a:r>
              <a:rPr lang="en-AU" sz="2400" dirty="0">
                <a:solidFill>
                  <a:schemeClr val="bg2"/>
                </a:solidFill>
              </a:rPr>
              <a:t>IP addressing</a:t>
            </a:r>
          </a:p>
          <a:p>
            <a:pPr marL="457200" indent="-457200">
              <a:buClrTx/>
              <a:buSzPct val="100000"/>
              <a:buFont typeface="Arial" panose="020B0604020202020204" pitchFamily="34" charset="0"/>
              <a:buChar char="•"/>
            </a:pPr>
            <a:r>
              <a:rPr lang="en-AU" sz="2400" dirty="0">
                <a:solidFill>
                  <a:schemeClr val="bg2"/>
                </a:solidFill>
              </a:rPr>
              <a:t>Redundancy</a:t>
            </a:r>
          </a:p>
          <a:p>
            <a:pPr marL="457200" indent="-457200">
              <a:buClrTx/>
              <a:buSzPct val="100000"/>
              <a:buFont typeface="Arial" panose="020B0604020202020204" pitchFamily="34" charset="0"/>
              <a:buChar char="•"/>
            </a:pPr>
            <a:r>
              <a:rPr lang="en-AU" sz="2400" dirty="0">
                <a:solidFill>
                  <a:schemeClr val="bg2"/>
                </a:solidFill>
              </a:rPr>
              <a:t>Traffic management</a:t>
            </a:r>
          </a:p>
          <a:p>
            <a:pPr marL="457200" indent="-457200">
              <a:buClrTx/>
              <a:buSzPct val="100000"/>
              <a:buFont typeface="Arial" panose="020B0604020202020204" pitchFamily="34" charset="0"/>
              <a:buChar char="•"/>
            </a:pPr>
            <a:r>
              <a:rPr lang="en-AU" sz="2400" dirty="0">
                <a:solidFill>
                  <a:schemeClr val="bg2"/>
                </a:solidFill>
              </a:rPr>
              <a:t>Applications and protocols</a:t>
            </a:r>
          </a:p>
          <a:p>
            <a:pPr marL="457200" indent="-457200">
              <a:buClrTx/>
              <a:buSzPct val="100000"/>
              <a:buFont typeface="Arial" panose="020B0604020202020204" pitchFamily="34" charset="0"/>
              <a:buChar char="•"/>
            </a:pPr>
            <a:r>
              <a:rPr lang="en-AU" sz="2400" dirty="0">
                <a:solidFill>
                  <a:schemeClr val="bg2"/>
                </a:solidFill>
              </a:rPr>
              <a:t>Future expansion</a:t>
            </a:r>
          </a:p>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22133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1205E14-7E0F-4E86-B146-7BD2C4727EBA}"/>
              </a:ext>
            </a:extLst>
          </p:cNvPr>
          <p:cNvPicPr>
            <a:picLocks noChangeAspect="1"/>
          </p:cNvPicPr>
          <p:nvPr/>
        </p:nvPicPr>
        <p:blipFill>
          <a:blip r:embed="rId3"/>
          <a:stretch>
            <a:fillRect/>
          </a:stretch>
        </p:blipFill>
        <p:spPr>
          <a:xfrm>
            <a:off x="5321808" y="782428"/>
            <a:ext cx="3706539" cy="2958378"/>
          </a:xfrm>
          <a:prstGeom prst="rect">
            <a:avLst/>
          </a:prstGeom>
        </p:spPr>
      </p:pic>
      <p:sp>
        <p:nvSpPr>
          <p:cNvPr id="12" name="Title 11"/>
          <p:cNvSpPr>
            <a:spLocks noGrp="1"/>
          </p:cNvSpPr>
          <p:nvPr>
            <p:ph type="title"/>
          </p:nvPr>
        </p:nvSpPr>
        <p:spPr>
          <a:xfrm>
            <a:off x="115653" y="0"/>
            <a:ext cx="8588861" cy="838200"/>
          </a:xfrm>
        </p:spPr>
        <p:txBody>
          <a:bodyPr/>
          <a:lstStyle/>
          <a:p>
            <a:r>
              <a:rPr lang="en-US" sz="3200" dirty="0"/>
              <a:t>Small Network Topologies &amp; Device Selection</a:t>
            </a:r>
          </a:p>
        </p:txBody>
      </p:sp>
      <p:sp>
        <p:nvSpPr>
          <p:cNvPr id="3" name="Text Placeholder 2"/>
          <p:cNvSpPr>
            <a:spLocks noGrp="1"/>
          </p:cNvSpPr>
          <p:nvPr>
            <p:ph type="body" sz="quarter" idx="10"/>
          </p:nvPr>
        </p:nvSpPr>
        <p:spPr>
          <a:xfrm>
            <a:off x="115653" y="1108645"/>
            <a:ext cx="5431537" cy="2576388"/>
          </a:xfrm>
        </p:spPr>
        <p:txBody>
          <a:bodyPr/>
          <a:lstStyle/>
          <a:p>
            <a:pPr marL="285750" indent="-285750">
              <a:spcBef>
                <a:spcPts val="600"/>
              </a:spcBef>
            </a:pPr>
            <a:r>
              <a:rPr lang="en-US" dirty="0">
                <a:solidFill>
                  <a:schemeClr val="bg2"/>
                </a:solidFill>
              </a:rPr>
              <a:t>Small networks have simple designs. </a:t>
            </a:r>
          </a:p>
          <a:p>
            <a:pPr marL="628650" lvl="2" indent="-285750">
              <a:spcBef>
                <a:spcPts val="600"/>
              </a:spcBef>
              <a:buFont typeface="Arial" panose="020B0604020202020204" pitchFamily="34" charset="0"/>
              <a:buChar char="–"/>
            </a:pPr>
            <a:r>
              <a:rPr lang="en-AU" dirty="0">
                <a:solidFill>
                  <a:schemeClr val="bg2"/>
                </a:solidFill>
              </a:rPr>
              <a:t>Each of the shaded network is an example of a small network</a:t>
            </a:r>
            <a:endParaRPr lang="en-US" dirty="0">
              <a:solidFill>
                <a:schemeClr val="bg2"/>
              </a:solidFill>
            </a:endParaRPr>
          </a:p>
          <a:p>
            <a:pPr marL="285750" indent="-285750">
              <a:spcBef>
                <a:spcPts val="600"/>
              </a:spcBef>
            </a:pPr>
            <a:r>
              <a:rPr lang="en-US" dirty="0">
                <a:solidFill>
                  <a:schemeClr val="bg2"/>
                </a:solidFill>
              </a:rPr>
              <a:t>A small number of network devices needed.</a:t>
            </a:r>
          </a:p>
          <a:p>
            <a:pPr marL="685800" lvl="2" indent="-342900">
              <a:spcBef>
                <a:spcPts val="600"/>
              </a:spcBef>
              <a:buFont typeface="Arial" panose="020B0604020202020204" pitchFamily="34" charset="0"/>
              <a:buChar char="̶"/>
            </a:pPr>
            <a:r>
              <a:rPr lang="en-US" dirty="0">
                <a:solidFill>
                  <a:schemeClr val="bg2"/>
                </a:solidFill>
              </a:rPr>
              <a:t>Usually comprises 1 router, 1 or more switches,</a:t>
            </a:r>
            <a:r>
              <a:rPr lang="en-AU" dirty="0">
                <a:solidFill>
                  <a:schemeClr val="bg2"/>
                </a:solidFill>
              </a:rPr>
              <a:t> wireless access points and use PCs/devices. </a:t>
            </a:r>
          </a:p>
          <a:p>
            <a:pPr marL="685800" lvl="2" indent="-342900">
              <a:spcBef>
                <a:spcPts val="600"/>
              </a:spcBef>
              <a:buFont typeface="Arial" panose="020B0604020202020204" pitchFamily="34" charset="0"/>
              <a:buChar char="̶"/>
            </a:pPr>
            <a:r>
              <a:rPr lang="en-US" dirty="0">
                <a:solidFill>
                  <a:schemeClr val="bg2"/>
                </a:solidFill>
              </a:rPr>
              <a:t>Internet connection is achieved through a single WAN link (commonly either cable or DSL), or an Ethernet connection.</a:t>
            </a:r>
          </a:p>
          <a:p>
            <a:pPr marL="0" indent="0">
              <a:spcBef>
                <a:spcPts val="0"/>
              </a:spcBef>
              <a:buNone/>
            </a:pPr>
            <a:endParaRPr lang="en-US" dirty="0">
              <a:solidFill>
                <a:schemeClr val="bg2"/>
              </a:solidFill>
            </a:endParaRPr>
          </a:p>
          <a:p>
            <a:endParaRPr lang="en-US" dirty="0"/>
          </a:p>
        </p:txBody>
      </p:sp>
      <p:sp>
        <p:nvSpPr>
          <p:cNvPr id="14" name="Rectangle 13">
            <a:extLst>
              <a:ext uri="{FF2B5EF4-FFF2-40B4-BE49-F238E27FC236}">
                <a16:creationId xmlns:a16="http://schemas.microsoft.com/office/drawing/2014/main" id="{9967D3D0-C26F-48B6-A529-E0A8BF3B45A3}"/>
              </a:ext>
            </a:extLst>
          </p:cNvPr>
          <p:cNvSpPr/>
          <p:nvPr/>
        </p:nvSpPr>
        <p:spPr>
          <a:xfrm>
            <a:off x="216811" y="3685033"/>
            <a:ext cx="8588862" cy="2569934"/>
          </a:xfrm>
          <a:prstGeom prst="rect">
            <a:avLst/>
          </a:prstGeom>
        </p:spPr>
        <p:txBody>
          <a:bodyPr wrap="square">
            <a:spAutoFit/>
          </a:bodyPr>
          <a:lstStyle/>
          <a:p>
            <a:pPr marL="342900" indent="-342900">
              <a:spcBef>
                <a:spcPts val="600"/>
              </a:spcBef>
              <a:buFont typeface="Arial" panose="020B0604020202020204" pitchFamily="34" charset="0"/>
              <a:buChar char="•"/>
            </a:pPr>
            <a:r>
              <a:rPr lang="en-US" sz="2000" dirty="0">
                <a:solidFill>
                  <a:schemeClr val="bg2"/>
                </a:solidFill>
              </a:rPr>
              <a:t>Most management tasks are related to maintaining and troubleshooting existing equipment and securing the network.</a:t>
            </a:r>
          </a:p>
          <a:p>
            <a:pPr marL="342900" indent="-342900">
              <a:spcBef>
                <a:spcPts val="600"/>
              </a:spcBef>
              <a:buFont typeface="Arial" panose="020B0604020202020204" pitchFamily="34" charset="0"/>
              <a:buChar char="•"/>
            </a:pPr>
            <a:r>
              <a:rPr lang="en-AU" sz="2000" dirty="0">
                <a:solidFill>
                  <a:schemeClr val="bg2"/>
                </a:solidFill>
              </a:rPr>
              <a:t>When implementing a small network, a key design consideration is the type of intermediate devices to use to support the network. </a:t>
            </a:r>
            <a:endParaRPr lang="en-US" sz="2000" dirty="0">
              <a:solidFill>
                <a:schemeClr val="bg2"/>
              </a:solidFill>
            </a:endParaRPr>
          </a:p>
          <a:p>
            <a:pPr marL="800100" lvl="1" indent="-342900">
              <a:spcBef>
                <a:spcPts val="600"/>
              </a:spcBef>
              <a:buFont typeface="Arial" panose="020B0604020202020204" pitchFamily="34" charset="0"/>
              <a:buChar char="–"/>
            </a:pPr>
            <a:r>
              <a:rPr lang="en-US" sz="1600" dirty="0">
                <a:solidFill>
                  <a:schemeClr val="bg2"/>
                </a:solidFill>
              </a:rPr>
              <a:t>Factors to consider when choosing a device include cost, </a:t>
            </a:r>
            <a:r>
              <a:rPr lang="en-AU" sz="1600" dirty="0">
                <a:solidFill>
                  <a:schemeClr val="bg2"/>
                </a:solidFill>
              </a:rPr>
              <a:t>speed and types of ports/interfaces, </a:t>
            </a:r>
            <a:r>
              <a:rPr lang="en-US" sz="1600" dirty="0">
                <a:solidFill>
                  <a:schemeClr val="bg2"/>
                </a:solidFill>
              </a:rPr>
              <a:t>expandability, OS features, Security, and services (QoS, NAT, DHCP etc.)</a:t>
            </a:r>
          </a:p>
          <a:p>
            <a:pPr marL="342900" indent="-342900">
              <a:spcBef>
                <a:spcPts val="600"/>
              </a:spcBef>
              <a:buFont typeface="Arial" panose="020B0604020202020204" pitchFamily="34" charset="0"/>
              <a:buChar char="•"/>
            </a:pPr>
            <a:endParaRPr lang="en-US" dirty="0">
              <a:solidFill>
                <a:schemeClr val="bg2"/>
              </a:solidFill>
            </a:endParaRPr>
          </a:p>
        </p:txBody>
      </p:sp>
    </p:spTree>
    <p:extLst>
      <p:ext uri="{BB962C8B-B14F-4D97-AF65-F5344CB8AC3E}">
        <p14:creationId xmlns:p14="http://schemas.microsoft.com/office/powerpoint/2010/main" val="92565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8600" y="0"/>
            <a:ext cx="8588861" cy="838200"/>
          </a:xfrm>
        </p:spPr>
        <p:txBody>
          <a:bodyPr/>
          <a:lstStyle/>
          <a:p>
            <a:r>
              <a:rPr lang="en-US" sz="2800" dirty="0"/>
              <a:t>IP Addressing</a:t>
            </a:r>
          </a:p>
        </p:txBody>
      </p:sp>
      <p:sp>
        <p:nvSpPr>
          <p:cNvPr id="2" name="Text Placeholder 1"/>
          <p:cNvSpPr>
            <a:spLocks noGrp="1"/>
          </p:cNvSpPr>
          <p:nvPr>
            <p:ph type="body" sz="quarter" idx="10"/>
          </p:nvPr>
        </p:nvSpPr>
        <p:spPr>
          <a:xfrm>
            <a:off x="155448" y="825602"/>
            <a:ext cx="4133088" cy="3110766"/>
          </a:xfrm>
        </p:spPr>
        <p:txBody>
          <a:bodyPr/>
          <a:lstStyle/>
          <a:p>
            <a:pPr>
              <a:lnSpc>
                <a:spcPct val="100000"/>
              </a:lnSpc>
              <a:spcBef>
                <a:spcPts val="0"/>
              </a:spcBef>
              <a:spcAft>
                <a:spcPts val="300"/>
              </a:spcAft>
            </a:pPr>
            <a:r>
              <a:rPr lang="en-US" dirty="0">
                <a:solidFill>
                  <a:schemeClr val="bg2"/>
                </a:solidFill>
              </a:rPr>
              <a:t>A crucial component of a network design.</a:t>
            </a:r>
          </a:p>
          <a:p>
            <a:pPr>
              <a:lnSpc>
                <a:spcPct val="100000"/>
              </a:lnSpc>
              <a:spcBef>
                <a:spcPts val="0"/>
              </a:spcBef>
              <a:spcAft>
                <a:spcPts val="300"/>
              </a:spcAft>
            </a:pPr>
            <a:r>
              <a:rPr lang="en-US" dirty="0">
                <a:solidFill>
                  <a:schemeClr val="bg2"/>
                </a:solidFill>
              </a:rPr>
              <a:t>The address scheme must be planned, documented, and maintained.</a:t>
            </a:r>
          </a:p>
          <a:p>
            <a:pPr>
              <a:lnSpc>
                <a:spcPct val="100000"/>
              </a:lnSpc>
              <a:spcBef>
                <a:spcPts val="0"/>
              </a:spcBef>
              <a:spcAft>
                <a:spcPts val="300"/>
              </a:spcAft>
            </a:pPr>
            <a:r>
              <a:rPr lang="en-US" dirty="0">
                <a:solidFill>
                  <a:schemeClr val="bg2"/>
                </a:solidFill>
              </a:rPr>
              <a:t>Address </a:t>
            </a:r>
            <a:r>
              <a:rPr lang="en-US" b="1" dirty="0">
                <a:solidFill>
                  <a:schemeClr val="bg2"/>
                </a:solidFill>
              </a:rPr>
              <a:t>documentation</a:t>
            </a:r>
            <a:r>
              <a:rPr lang="en-US" dirty="0">
                <a:solidFill>
                  <a:schemeClr val="bg2"/>
                </a:solidFill>
              </a:rPr>
              <a:t> </a:t>
            </a:r>
          </a:p>
          <a:p>
            <a:pPr marL="749300" lvl="1" indent="-342900">
              <a:lnSpc>
                <a:spcPct val="100000"/>
              </a:lnSpc>
              <a:spcBef>
                <a:spcPts val="0"/>
              </a:spcBef>
              <a:spcAft>
                <a:spcPts val="300"/>
              </a:spcAft>
              <a:buFont typeface="Arial" panose="020B0604020202020204" pitchFamily="34" charset="0"/>
              <a:buChar char="̶"/>
            </a:pPr>
            <a:r>
              <a:rPr lang="en-US" dirty="0">
                <a:solidFill>
                  <a:schemeClr val="bg2"/>
                </a:solidFill>
              </a:rPr>
              <a:t>can be very useful for troubleshooting</a:t>
            </a:r>
          </a:p>
          <a:p>
            <a:pPr marL="749300" lvl="1" indent="-342900">
              <a:lnSpc>
                <a:spcPct val="100000"/>
              </a:lnSpc>
              <a:spcBef>
                <a:spcPts val="0"/>
              </a:spcBef>
              <a:spcAft>
                <a:spcPts val="300"/>
              </a:spcAft>
              <a:buFont typeface="Arial" panose="020B0604020202020204" pitchFamily="34" charset="0"/>
              <a:buChar char="̶"/>
            </a:pPr>
            <a:r>
              <a:rPr lang="en-US" dirty="0">
                <a:solidFill>
                  <a:schemeClr val="bg2"/>
                </a:solidFill>
              </a:rPr>
              <a:t>very important when controlling resource access</a:t>
            </a:r>
          </a:p>
          <a:p>
            <a:endParaRPr lang="en-US" dirty="0"/>
          </a:p>
        </p:txBody>
      </p:sp>
      <p:sp>
        <p:nvSpPr>
          <p:cNvPr id="5" name="Title 11">
            <a:extLst>
              <a:ext uri="{FF2B5EF4-FFF2-40B4-BE49-F238E27FC236}">
                <a16:creationId xmlns:a16="http://schemas.microsoft.com/office/drawing/2014/main" id="{6A9A71A2-F259-4F61-821C-3D1C633A490E}"/>
              </a:ext>
            </a:extLst>
          </p:cNvPr>
          <p:cNvSpPr txBox="1">
            <a:spLocks/>
          </p:cNvSpPr>
          <p:nvPr/>
        </p:nvSpPr>
        <p:spPr>
          <a:xfrm>
            <a:off x="4346046" y="-28512"/>
            <a:ext cx="4169664"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AU" sz="2800" dirty="0"/>
              <a:t>Redundancy</a:t>
            </a:r>
          </a:p>
        </p:txBody>
      </p:sp>
      <p:sp>
        <p:nvSpPr>
          <p:cNvPr id="6" name="Text Placeholder 2">
            <a:extLst>
              <a:ext uri="{FF2B5EF4-FFF2-40B4-BE49-F238E27FC236}">
                <a16:creationId xmlns:a16="http://schemas.microsoft.com/office/drawing/2014/main" id="{EA5C7EB3-BBE7-4E4E-B31F-DE703263DE63}"/>
              </a:ext>
            </a:extLst>
          </p:cNvPr>
          <p:cNvSpPr txBox="1">
            <a:spLocks/>
          </p:cNvSpPr>
          <p:nvPr/>
        </p:nvSpPr>
        <p:spPr>
          <a:xfrm>
            <a:off x="4195170" y="881441"/>
            <a:ext cx="4622291" cy="3893126"/>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0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600"/>
              </a:spcBef>
            </a:pPr>
            <a:r>
              <a:rPr lang="en-AU" dirty="0">
                <a:solidFill>
                  <a:schemeClr val="bg2"/>
                </a:solidFill>
              </a:rPr>
              <a:t>Redundancy increases reliability by eliminating single points of failure.</a:t>
            </a:r>
          </a:p>
          <a:p>
            <a:pPr marL="285750" indent="-285750">
              <a:spcBef>
                <a:spcPts val="600"/>
              </a:spcBef>
            </a:pPr>
            <a:r>
              <a:rPr lang="en-AU" dirty="0">
                <a:solidFill>
                  <a:schemeClr val="bg2"/>
                </a:solidFill>
              </a:rPr>
              <a:t>Network redundancy can be achieved by duplicating network equipment and links.</a:t>
            </a:r>
          </a:p>
          <a:p>
            <a:pPr marL="285750" indent="-285750">
              <a:spcBef>
                <a:spcPts val="600"/>
              </a:spcBef>
            </a:pPr>
            <a:r>
              <a:rPr lang="en-AU" dirty="0">
                <a:solidFill>
                  <a:schemeClr val="bg2"/>
                </a:solidFill>
              </a:rPr>
              <a:t>Small networks typically has a single exit point towards the Internet. If the router fails, the entire network loses connectivity to the Internet. </a:t>
            </a:r>
          </a:p>
          <a:p>
            <a:pPr marL="628650" lvl="2" indent="-285750">
              <a:spcBef>
                <a:spcPts val="600"/>
              </a:spcBef>
              <a:buFont typeface="Arial" panose="020B0604020202020204" pitchFamily="34" charset="0"/>
              <a:buChar char="–"/>
            </a:pPr>
            <a:r>
              <a:rPr lang="en-AU" dirty="0">
                <a:solidFill>
                  <a:schemeClr val="bg2"/>
                </a:solidFill>
              </a:rPr>
              <a:t>Advice: pay for a second service provider as backup.</a:t>
            </a:r>
            <a:endParaRPr lang="en-US" dirty="0">
              <a:solidFill>
                <a:schemeClr val="bg2"/>
              </a:solidFill>
            </a:endParaRPr>
          </a:p>
          <a:p>
            <a:pPr marL="285750" indent="-285750">
              <a:spcBef>
                <a:spcPts val="600"/>
              </a:spcBef>
            </a:pPr>
            <a:endParaRPr lang="en-AU" dirty="0">
              <a:solidFill>
                <a:schemeClr val="bg2"/>
              </a:solidFill>
            </a:endParaRPr>
          </a:p>
          <a:p>
            <a:endParaRPr lang="en-AU" dirty="0"/>
          </a:p>
        </p:txBody>
      </p:sp>
      <p:sp>
        <p:nvSpPr>
          <p:cNvPr id="8" name="Title 11">
            <a:extLst>
              <a:ext uri="{FF2B5EF4-FFF2-40B4-BE49-F238E27FC236}">
                <a16:creationId xmlns:a16="http://schemas.microsoft.com/office/drawing/2014/main" id="{C956F1D6-057E-46C7-A8DC-1D35B7233F9B}"/>
              </a:ext>
            </a:extLst>
          </p:cNvPr>
          <p:cNvSpPr txBox="1">
            <a:spLocks/>
          </p:cNvSpPr>
          <p:nvPr/>
        </p:nvSpPr>
        <p:spPr>
          <a:xfrm>
            <a:off x="228600" y="3692007"/>
            <a:ext cx="4133088"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sz="2800" dirty="0"/>
              <a:t>Traffic Management</a:t>
            </a:r>
          </a:p>
        </p:txBody>
      </p:sp>
      <p:sp>
        <p:nvSpPr>
          <p:cNvPr id="3" name="Rectangle 2">
            <a:extLst>
              <a:ext uri="{FF2B5EF4-FFF2-40B4-BE49-F238E27FC236}">
                <a16:creationId xmlns:a16="http://schemas.microsoft.com/office/drawing/2014/main" id="{A18ACE83-C419-4142-938F-A3FE18E2BF98}"/>
              </a:ext>
            </a:extLst>
          </p:cNvPr>
          <p:cNvSpPr/>
          <p:nvPr/>
        </p:nvSpPr>
        <p:spPr>
          <a:xfrm>
            <a:off x="155448" y="4659104"/>
            <a:ext cx="5065776" cy="1400383"/>
          </a:xfrm>
          <a:prstGeom prst="rect">
            <a:avLst/>
          </a:prstGeom>
        </p:spPr>
        <p:txBody>
          <a:bodyPr wrap="square">
            <a:spAutoFit/>
          </a:bodyPr>
          <a:lstStyle/>
          <a:p>
            <a:pPr marL="285750" indent="-285750">
              <a:spcBef>
                <a:spcPts val="600"/>
              </a:spcBef>
              <a:buFont typeface="Arial" panose="020B0604020202020204" pitchFamily="34" charset="0"/>
              <a:buChar char="•"/>
            </a:pPr>
            <a:r>
              <a:rPr lang="en-US" sz="2000" dirty="0">
                <a:solidFill>
                  <a:schemeClr val="bg2">
                    <a:lumMod val="65000"/>
                    <a:lumOff val="35000"/>
                  </a:schemeClr>
                </a:solidFill>
              </a:rPr>
              <a:t>Traffic type and patterns should also be considered when designing a network.</a:t>
            </a:r>
          </a:p>
          <a:p>
            <a:pPr marL="285750" indent="-285750">
              <a:spcBef>
                <a:spcPts val="600"/>
              </a:spcBef>
              <a:buFont typeface="Arial" panose="020B0604020202020204" pitchFamily="34" charset="0"/>
              <a:buChar char="•"/>
            </a:pPr>
            <a:r>
              <a:rPr lang="en-US" sz="2000" dirty="0">
                <a:solidFill>
                  <a:schemeClr val="bg2">
                    <a:lumMod val="65000"/>
                    <a:lumOff val="35000"/>
                  </a:schemeClr>
                </a:solidFill>
              </a:rPr>
              <a:t>A good network design categorizes traffic according to priority.</a:t>
            </a:r>
          </a:p>
        </p:txBody>
      </p:sp>
      <p:pic>
        <p:nvPicPr>
          <p:cNvPr id="10" name="Picture 2">
            <a:extLst>
              <a:ext uri="{FF2B5EF4-FFF2-40B4-BE49-F238E27FC236}">
                <a16:creationId xmlns:a16="http://schemas.microsoft.com/office/drawing/2014/main" id="{20BE8C11-5372-4AA3-AAC7-CDB10E5D62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97" y="4359513"/>
            <a:ext cx="2741375" cy="2017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2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8059" y="1085705"/>
            <a:ext cx="4576590" cy="2150446"/>
          </a:xfrm>
          <a:prstGeom prst="rect">
            <a:avLst/>
          </a:prstGeom>
        </p:spPr>
      </p:pic>
      <p:sp>
        <p:nvSpPr>
          <p:cNvPr id="12" name="Title 11"/>
          <p:cNvSpPr>
            <a:spLocks noGrp="1"/>
          </p:cNvSpPr>
          <p:nvPr>
            <p:ph type="title"/>
          </p:nvPr>
        </p:nvSpPr>
        <p:spPr>
          <a:xfrm>
            <a:off x="0" y="0"/>
            <a:ext cx="8588861" cy="838200"/>
          </a:xfrm>
        </p:spPr>
        <p:txBody>
          <a:bodyPr/>
          <a:lstStyle/>
          <a:p>
            <a:r>
              <a:rPr lang="en-US" sz="3200" dirty="0"/>
              <a:t>Applications and Supporting Protocols</a:t>
            </a:r>
          </a:p>
        </p:txBody>
      </p:sp>
      <p:sp>
        <p:nvSpPr>
          <p:cNvPr id="2" name="Text Placeholder 1"/>
          <p:cNvSpPr>
            <a:spLocks noGrp="1"/>
          </p:cNvSpPr>
          <p:nvPr>
            <p:ph type="body" sz="quarter" idx="10"/>
          </p:nvPr>
        </p:nvSpPr>
        <p:spPr>
          <a:xfrm>
            <a:off x="219456" y="989771"/>
            <a:ext cx="2547926" cy="838200"/>
          </a:xfrm>
        </p:spPr>
        <p:txBody>
          <a:bodyPr/>
          <a:lstStyle/>
          <a:p>
            <a:pPr marL="0" indent="0">
              <a:buNone/>
            </a:pPr>
            <a:r>
              <a:rPr lang="en-US" sz="2200" b="1" dirty="0"/>
              <a:t>Common applications:</a:t>
            </a:r>
          </a:p>
          <a:p>
            <a:endParaRPr lang="en-US" dirty="0"/>
          </a:p>
        </p:txBody>
      </p:sp>
      <p:sp>
        <p:nvSpPr>
          <p:cNvPr id="7" name="Rectangle 6">
            <a:extLst>
              <a:ext uri="{FF2B5EF4-FFF2-40B4-BE49-F238E27FC236}">
                <a16:creationId xmlns:a16="http://schemas.microsoft.com/office/drawing/2014/main" id="{DEB118CD-8842-4F8E-83FC-9B96A4187ACF}"/>
              </a:ext>
            </a:extLst>
          </p:cNvPr>
          <p:cNvSpPr/>
          <p:nvPr/>
        </p:nvSpPr>
        <p:spPr>
          <a:xfrm>
            <a:off x="5063867" y="989771"/>
            <a:ext cx="3524994" cy="923330"/>
          </a:xfrm>
          <a:prstGeom prst="rect">
            <a:avLst/>
          </a:prstGeom>
        </p:spPr>
        <p:txBody>
          <a:bodyPr wrap="square">
            <a:spAutoFit/>
          </a:bodyPr>
          <a:lstStyle/>
          <a:p>
            <a:r>
              <a:rPr lang="en-US" dirty="0">
                <a:solidFill>
                  <a:srgbClr val="00B050"/>
                </a:solidFill>
              </a:rPr>
              <a:t>What are the protocols supporting these services? – find out the answers in the readings.</a:t>
            </a:r>
          </a:p>
        </p:txBody>
      </p:sp>
      <p:sp>
        <p:nvSpPr>
          <p:cNvPr id="10" name="Text Placeholder 1">
            <a:extLst>
              <a:ext uri="{FF2B5EF4-FFF2-40B4-BE49-F238E27FC236}">
                <a16:creationId xmlns:a16="http://schemas.microsoft.com/office/drawing/2014/main" id="{B743D2DC-CB01-4840-B3A6-48329961C26A}"/>
              </a:ext>
            </a:extLst>
          </p:cNvPr>
          <p:cNvSpPr txBox="1">
            <a:spLocks/>
          </p:cNvSpPr>
          <p:nvPr/>
        </p:nvSpPr>
        <p:spPr>
          <a:xfrm>
            <a:off x="152198" y="3332085"/>
            <a:ext cx="8436663" cy="838200"/>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0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b="1" dirty="0"/>
              <a:t>Voice and video applications requires:</a:t>
            </a:r>
          </a:p>
          <a:p>
            <a:pPr>
              <a:spcBef>
                <a:spcPts val="300"/>
              </a:spcBef>
            </a:pPr>
            <a:r>
              <a:rPr lang="en-US" dirty="0"/>
              <a:t>Network infrastructure supporting real-time applications</a:t>
            </a:r>
          </a:p>
          <a:p>
            <a:pPr marL="565150" indent="-285750">
              <a:spcBef>
                <a:spcPts val="300"/>
              </a:spcBef>
              <a:buFont typeface="Arial" panose="020B0604020202020204" pitchFamily="34" charset="0"/>
              <a:buChar char="─"/>
            </a:pPr>
            <a:r>
              <a:rPr lang="en-US" dirty="0">
                <a:solidFill>
                  <a:schemeClr val="bg2">
                    <a:lumMod val="65000"/>
                    <a:lumOff val="35000"/>
                  </a:schemeClr>
                </a:solidFill>
              </a:rPr>
              <a:t>Existing switches and cabling support the traffic added by the applications?</a:t>
            </a:r>
          </a:p>
          <a:p>
            <a:pPr marL="565150" indent="-285750">
              <a:spcBef>
                <a:spcPts val="300"/>
              </a:spcBef>
              <a:buFont typeface="Arial" panose="020B0604020202020204" pitchFamily="34" charset="0"/>
              <a:buChar char="─"/>
            </a:pPr>
            <a:r>
              <a:rPr lang="en-US" dirty="0">
                <a:solidFill>
                  <a:schemeClr val="bg2">
                    <a:lumMod val="65000"/>
                    <a:lumOff val="35000"/>
                  </a:schemeClr>
                </a:solidFill>
              </a:rPr>
              <a:t>Network devices are configured to ensure priority delivery?</a:t>
            </a:r>
          </a:p>
          <a:p>
            <a:pPr>
              <a:spcBef>
                <a:spcPts val="300"/>
              </a:spcBef>
            </a:pPr>
            <a:r>
              <a:rPr lang="en-US" dirty="0"/>
              <a:t>VoIP (voice over IP) or IP telephony devices and applications</a:t>
            </a:r>
          </a:p>
          <a:p>
            <a:pPr>
              <a:spcBef>
                <a:spcPts val="300"/>
              </a:spcBef>
            </a:pPr>
            <a:r>
              <a:rPr lang="en-US" dirty="0">
                <a:solidFill>
                  <a:schemeClr val="bg2">
                    <a:lumMod val="65000"/>
                    <a:lumOff val="35000"/>
                  </a:schemeClr>
                </a:solidFill>
              </a:rPr>
              <a:t>Protocol supporting real-time streaming applications</a:t>
            </a:r>
          </a:p>
          <a:p>
            <a:pPr marL="742950" lvl="1" indent="-285750">
              <a:spcBef>
                <a:spcPts val="300"/>
              </a:spcBef>
              <a:buFont typeface="Arial" panose="020B0604020202020204" pitchFamily="34" charset="0"/>
              <a:buChar char="─"/>
            </a:pPr>
            <a:r>
              <a:rPr lang="en-US" b="1" dirty="0">
                <a:solidFill>
                  <a:schemeClr val="bg2">
                    <a:lumMod val="65000"/>
                    <a:lumOff val="35000"/>
                  </a:schemeClr>
                </a:solidFill>
              </a:rPr>
              <a:t>RTP</a:t>
            </a:r>
            <a:r>
              <a:rPr lang="en-US" dirty="0">
                <a:solidFill>
                  <a:schemeClr val="bg2">
                    <a:lumMod val="65000"/>
                    <a:lumOff val="35000"/>
                  </a:schemeClr>
                </a:solidFill>
              </a:rPr>
              <a:t> (Real-time Transport Protocol) and </a:t>
            </a:r>
            <a:r>
              <a:rPr lang="en-US" b="1" dirty="0">
                <a:solidFill>
                  <a:schemeClr val="bg2">
                    <a:lumMod val="65000"/>
                    <a:lumOff val="35000"/>
                  </a:schemeClr>
                </a:solidFill>
              </a:rPr>
              <a:t>RTCP</a:t>
            </a:r>
            <a:r>
              <a:rPr lang="en-US" dirty="0">
                <a:solidFill>
                  <a:schemeClr val="bg2">
                    <a:lumMod val="65000"/>
                    <a:lumOff val="35000"/>
                  </a:schemeClr>
                </a:solidFill>
              </a:rPr>
              <a:t> (Real-time Transport Control Protocol)  </a:t>
            </a:r>
          </a:p>
          <a:p>
            <a:endParaRPr lang="en-US" sz="2400" dirty="0"/>
          </a:p>
          <a:p>
            <a:endParaRPr lang="en-US" sz="2400" dirty="0"/>
          </a:p>
          <a:p>
            <a:pPr marL="0" indent="0">
              <a:buFont typeface="Arial" pitchFamily="34" charset="0"/>
              <a:buNone/>
            </a:pPr>
            <a:endParaRPr lang="en-US" sz="2400" dirty="0"/>
          </a:p>
          <a:p>
            <a:endParaRPr lang="en-US" dirty="0"/>
          </a:p>
        </p:txBody>
      </p:sp>
      <p:pic>
        <p:nvPicPr>
          <p:cNvPr id="15" name="Picture 14">
            <a:extLst>
              <a:ext uri="{FF2B5EF4-FFF2-40B4-BE49-F238E27FC236}">
                <a16:creationId xmlns:a16="http://schemas.microsoft.com/office/drawing/2014/main" id="{17EEFA5E-8672-47E6-813F-0F0116E4DC0F}"/>
              </a:ext>
            </a:extLst>
          </p:cNvPr>
          <p:cNvPicPr>
            <a:picLocks noChangeAspect="1"/>
          </p:cNvPicPr>
          <p:nvPr/>
        </p:nvPicPr>
        <p:blipFill>
          <a:blip r:embed="rId4"/>
          <a:stretch>
            <a:fillRect/>
          </a:stretch>
        </p:blipFill>
        <p:spPr>
          <a:xfrm>
            <a:off x="4492473" y="989771"/>
            <a:ext cx="525674" cy="561056"/>
          </a:xfrm>
          <a:prstGeom prst="rect">
            <a:avLst/>
          </a:prstGeom>
        </p:spPr>
      </p:pic>
    </p:spTree>
    <p:extLst>
      <p:ext uri="{BB962C8B-B14F-4D97-AF65-F5344CB8AC3E}">
        <p14:creationId xmlns:p14="http://schemas.microsoft.com/office/powerpoint/2010/main" val="24630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4008" y="75852"/>
            <a:ext cx="8588861" cy="838200"/>
          </a:xfrm>
        </p:spPr>
        <p:txBody>
          <a:bodyPr/>
          <a:lstStyle/>
          <a:p>
            <a:r>
              <a:rPr lang="en-US" sz="3200" dirty="0"/>
              <a:t>Small Network Growth</a:t>
            </a:r>
          </a:p>
        </p:txBody>
      </p:sp>
      <p:sp>
        <p:nvSpPr>
          <p:cNvPr id="2" name="Text Placeholder 1"/>
          <p:cNvSpPr>
            <a:spLocks noGrp="1"/>
          </p:cNvSpPr>
          <p:nvPr>
            <p:ph type="body" sz="quarter" idx="10"/>
          </p:nvPr>
        </p:nvSpPr>
        <p:spPr>
          <a:xfrm>
            <a:off x="137160" y="914052"/>
            <a:ext cx="8515709" cy="2419075"/>
          </a:xfrm>
        </p:spPr>
        <p:txBody>
          <a:bodyPr/>
          <a:lstStyle/>
          <a:p>
            <a:pPr marL="0" indent="0">
              <a:buNone/>
            </a:pPr>
            <a:r>
              <a:rPr lang="en-US" sz="2200" dirty="0">
                <a:solidFill>
                  <a:schemeClr val="bg2"/>
                </a:solidFill>
              </a:rPr>
              <a:t>Elements required when making decision on scaling up a network:</a:t>
            </a:r>
          </a:p>
          <a:p>
            <a:pPr marL="360000" indent="-285750">
              <a:spcBef>
                <a:spcPts val="300"/>
              </a:spcBef>
            </a:pPr>
            <a:r>
              <a:rPr lang="en-US" sz="2200" dirty="0">
                <a:solidFill>
                  <a:schemeClr val="bg2"/>
                </a:solidFill>
              </a:rPr>
              <a:t>Network documentation </a:t>
            </a:r>
          </a:p>
          <a:p>
            <a:pPr marL="360000" indent="-285750">
              <a:spcBef>
                <a:spcPts val="300"/>
              </a:spcBef>
            </a:pPr>
            <a:r>
              <a:rPr lang="en-US" sz="2200" dirty="0">
                <a:solidFill>
                  <a:schemeClr val="bg2"/>
                </a:solidFill>
              </a:rPr>
              <a:t>Device inventory </a:t>
            </a:r>
          </a:p>
          <a:p>
            <a:pPr marL="360000" indent="-285750">
              <a:spcBef>
                <a:spcPts val="300"/>
              </a:spcBef>
            </a:pPr>
            <a:r>
              <a:rPr lang="en-US" sz="2200" dirty="0">
                <a:solidFill>
                  <a:schemeClr val="bg2"/>
                </a:solidFill>
              </a:rPr>
              <a:t>Budget</a:t>
            </a:r>
          </a:p>
          <a:p>
            <a:pPr marL="360000" indent="-285750">
              <a:spcBef>
                <a:spcPts val="300"/>
              </a:spcBef>
            </a:pPr>
            <a:r>
              <a:rPr lang="en-US" sz="2200" dirty="0">
                <a:solidFill>
                  <a:schemeClr val="bg2"/>
                </a:solidFill>
              </a:rPr>
              <a:t>Traffic analysis</a:t>
            </a:r>
          </a:p>
          <a:p>
            <a:endParaRPr lang="en-US" dirty="0"/>
          </a:p>
        </p:txBody>
      </p:sp>
      <p:sp>
        <p:nvSpPr>
          <p:cNvPr id="3" name="Rectangle 2">
            <a:extLst>
              <a:ext uri="{FF2B5EF4-FFF2-40B4-BE49-F238E27FC236}">
                <a16:creationId xmlns:a16="http://schemas.microsoft.com/office/drawing/2014/main" id="{CC620597-5AAB-4DBA-A282-94CD585A0388}"/>
              </a:ext>
            </a:extLst>
          </p:cNvPr>
          <p:cNvSpPr/>
          <p:nvPr/>
        </p:nvSpPr>
        <p:spPr>
          <a:xfrm>
            <a:off x="137160" y="2713187"/>
            <a:ext cx="9006840" cy="4001095"/>
          </a:xfrm>
          <a:prstGeom prst="rect">
            <a:avLst/>
          </a:prstGeom>
        </p:spPr>
        <p:txBody>
          <a:bodyPr wrap="square">
            <a:spAutoFit/>
          </a:bodyPr>
          <a:lstStyle/>
          <a:p>
            <a:pPr marL="900000" lvl="4" indent="-285750">
              <a:buFont typeface="Arial" panose="020B0604020202020204" pitchFamily="34" charset="0"/>
              <a:buChar char="̶"/>
            </a:pPr>
            <a:r>
              <a:rPr lang="en-AU" dirty="0">
                <a:solidFill>
                  <a:schemeClr val="bg2"/>
                </a:solidFill>
              </a:rPr>
              <a:t>Understand the type of traffic and the current traffic flow, and the traffic changing trends.</a:t>
            </a:r>
          </a:p>
          <a:p>
            <a:pPr marL="900000" lvl="4" indent="-285750">
              <a:buFont typeface="Arial" panose="020B0604020202020204" pitchFamily="34" charset="0"/>
              <a:buChar char="̶"/>
            </a:pPr>
            <a:r>
              <a:rPr lang="en-AU" dirty="0">
                <a:solidFill>
                  <a:schemeClr val="bg2"/>
                </a:solidFill>
              </a:rPr>
              <a:t>A protocol analyser, e.g. Wireshark will help identify the traffic and its source.</a:t>
            </a:r>
            <a:endParaRPr lang="en-US" dirty="0">
              <a:solidFill>
                <a:schemeClr val="bg2"/>
              </a:solidFill>
            </a:endParaRPr>
          </a:p>
          <a:p>
            <a:pPr marL="900000" lvl="4" indent="-285750">
              <a:buFont typeface="Arial" panose="020B0604020202020204" pitchFamily="34" charset="0"/>
              <a:buChar char="̶"/>
            </a:pPr>
            <a:r>
              <a:rPr lang="en-US" dirty="0">
                <a:solidFill>
                  <a:schemeClr val="bg2"/>
                </a:solidFill>
              </a:rPr>
              <a:t>Protocol analysis helps with managing network traffic more efficiently, especially as the network grows.</a:t>
            </a:r>
          </a:p>
          <a:p>
            <a:pPr marL="900000" lvl="4" indent="-285750">
              <a:buFont typeface="Arial" panose="020B0604020202020204" pitchFamily="34" charset="0"/>
              <a:buChar char="̶"/>
            </a:pPr>
            <a:r>
              <a:rPr lang="en-US" dirty="0">
                <a:solidFill>
                  <a:schemeClr val="bg2"/>
                </a:solidFill>
              </a:rPr>
              <a:t>it is important to capture traffic in high-utilization times and in different locations of the network.</a:t>
            </a:r>
          </a:p>
          <a:p>
            <a:pPr marL="360000" lvl="4" indent="-285750">
              <a:buFont typeface="Arial" panose="020B0604020202020204" pitchFamily="34" charset="0"/>
              <a:buChar char="•"/>
            </a:pPr>
            <a:r>
              <a:rPr lang="en-US" sz="2000" dirty="0">
                <a:solidFill>
                  <a:schemeClr val="bg2"/>
                </a:solidFill>
              </a:rPr>
              <a:t>Employee Network Utilization</a:t>
            </a:r>
          </a:p>
          <a:p>
            <a:pPr marL="742950" lvl="1" indent="-285750">
              <a:buFont typeface="Arial" panose="020B0604020202020204" pitchFamily="34" charset="0"/>
              <a:buChar char="–"/>
            </a:pPr>
            <a:r>
              <a:rPr lang="en-US" dirty="0">
                <a:solidFill>
                  <a:schemeClr val="bg2"/>
                </a:solidFill>
              </a:rPr>
              <a:t>A network administrator can create in-person IT “snapshots” of employee application utilization, e.g. OS and OS version, network and non-Network applications, CPU, Drive and RAM utilization</a:t>
            </a:r>
          </a:p>
          <a:p>
            <a:pPr marL="742950" lvl="1" indent="-285750">
              <a:buFont typeface="Arial" panose="020B0604020202020204" pitchFamily="34" charset="0"/>
              <a:buChar char="–"/>
            </a:pPr>
            <a:r>
              <a:rPr lang="en-US" dirty="0">
                <a:solidFill>
                  <a:schemeClr val="bg2"/>
                </a:solidFill>
              </a:rPr>
              <a:t>A shift in resource utilization may require an adjustment of network resource allocation accordingly.</a:t>
            </a:r>
          </a:p>
          <a:p>
            <a:pPr marL="622800" lvl="3" indent="-285750">
              <a:buFont typeface="Arial" panose="020B0604020202020204" pitchFamily="34" charset="0"/>
              <a:buChar char="•"/>
            </a:pPr>
            <a:endParaRPr lang="en-US" dirty="0">
              <a:solidFill>
                <a:schemeClr val="bg2">
                  <a:lumMod val="75000"/>
                  <a:lumOff val="25000"/>
                </a:schemeClr>
              </a:solidFill>
            </a:endParaRPr>
          </a:p>
        </p:txBody>
      </p:sp>
    </p:spTree>
    <p:extLst>
      <p:ext uri="{BB962C8B-B14F-4D97-AF65-F5344CB8AC3E}">
        <p14:creationId xmlns:p14="http://schemas.microsoft.com/office/powerpoint/2010/main" val="223764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5533" y="27443"/>
            <a:ext cx="8854058" cy="1337310"/>
          </a:xfrm>
        </p:spPr>
        <p:txBody>
          <a:bodyPr/>
          <a:lstStyle/>
          <a:p>
            <a:pPr algn="ctr"/>
            <a:r>
              <a:rPr lang="en-AU" sz="3200" dirty="0"/>
              <a:t>Useful commands for verifying device configuration</a:t>
            </a:r>
            <a:endParaRPr lang="en-US" sz="3200" dirty="0"/>
          </a:p>
        </p:txBody>
      </p:sp>
      <p:sp>
        <p:nvSpPr>
          <p:cNvPr id="12" name="Text Placeholder 11"/>
          <p:cNvSpPr>
            <a:spLocks noGrp="1"/>
          </p:cNvSpPr>
          <p:nvPr>
            <p:ph type="body" sz="quarter" idx="11"/>
          </p:nvPr>
        </p:nvSpPr>
        <p:spPr>
          <a:xfrm>
            <a:off x="589788" y="1501902"/>
            <a:ext cx="7098029" cy="4660000"/>
          </a:xfrm>
        </p:spPr>
        <p:txBody>
          <a:bodyPr>
            <a:normAutofit/>
          </a:bodyPr>
          <a:lstStyle/>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r>
              <a:rPr lang="en-AU" sz="2400" dirty="0">
                <a:solidFill>
                  <a:schemeClr val="bg2"/>
                </a:solidFill>
              </a:rPr>
              <a:t>The “show” commands on routers/switches</a:t>
            </a:r>
          </a:p>
          <a:p>
            <a:pPr marL="457200" indent="-457200">
              <a:buClrTx/>
              <a:buSzPct val="100000"/>
              <a:buFont typeface="Arial" panose="020B0604020202020204" pitchFamily="34" charset="0"/>
              <a:buChar char="•"/>
            </a:pPr>
            <a:r>
              <a:rPr lang="en-AU" sz="2400" dirty="0">
                <a:solidFill>
                  <a:schemeClr val="bg2"/>
                </a:solidFill>
              </a:rPr>
              <a:t>Commands used on hosts</a:t>
            </a:r>
          </a:p>
          <a:p>
            <a:pPr>
              <a:buClrTx/>
              <a:buSzPct val="100000"/>
            </a:pPr>
            <a:r>
              <a:rPr lang="en-AU" sz="2400" dirty="0">
                <a:solidFill>
                  <a:srgbClr val="FF0000"/>
                </a:solidFill>
              </a:rPr>
              <a:t>Note</a:t>
            </a:r>
            <a:r>
              <a:rPr lang="en-AU" sz="2400" dirty="0">
                <a:solidFill>
                  <a:schemeClr val="bg2"/>
                </a:solidFill>
              </a:rPr>
              <a:t>: commands for connectivity verification, ping and tracert/traceroute were discussed in last week.</a:t>
            </a:r>
          </a:p>
          <a:p>
            <a:pPr marL="457200" indent="-457200">
              <a:buClrTx/>
              <a:buSzPct val="100000"/>
              <a:buFont typeface="Arial" panose="020B0604020202020204" pitchFamily="34" charset="0"/>
              <a:buChar char="•"/>
            </a:pPr>
            <a:endParaRPr lang="en-AU" sz="2400" dirty="0">
              <a:solidFill>
                <a:schemeClr val="bg2"/>
              </a:solidFill>
            </a:endParaRPr>
          </a:p>
          <a:p>
            <a:pPr marL="457200" indent="-457200">
              <a:buClrTx/>
              <a:buSzPct val="100000"/>
              <a:buFont typeface="Arial" panose="020B0604020202020204" pitchFamily="34" charset="0"/>
              <a:buChar char="•"/>
            </a:pP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86033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d93b3a98d6f5752638b1648bf3c2e1ddeab08d"/>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GENSWF_ADVANCE_TIME" val="16.1"/>
  <p:tag name="ISPRING_SLIDE_ID" val="{884A9AF1-23FE-44B7-849C-634E395F695B}"/>
</p:tagLst>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18510</TotalTime>
  <Words>2893</Words>
  <Application>Microsoft Office PowerPoint</Application>
  <PresentationFormat>On-screen Show (4:3)</PresentationFormat>
  <Paragraphs>271</Paragraphs>
  <Slides>27</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Ciscolight</vt:lpstr>
      <vt:lpstr>Courier New</vt:lpstr>
      <vt:lpstr>NetAcad_White_PPT_Template 05Oct12</vt:lpstr>
      <vt:lpstr>1_NetAcad_White_PPT_Template 05Oct12</vt:lpstr>
      <vt:lpstr>INFT 1012 Network Fundamentals</vt:lpstr>
      <vt:lpstr>Outline</vt:lpstr>
      <vt:lpstr>Readings</vt:lpstr>
      <vt:lpstr>Design a small network – things to consider</vt:lpstr>
      <vt:lpstr>Small Network Topologies &amp; Device Selection</vt:lpstr>
      <vt:lpstr>IP Addressing</vt:lpstr>
      <vt:lpstr>Applications and Supporting Protocols</vt:lpstr>
      <vt:lpstr>Small Network Growth</vt:lpstr>
      <vt:lpstr>Useful commands for verifying device configuration</vt:lpstr>
      <vt:lpstr>Common show Commands Revisited</vt:lpstr>
      <vt:lpstr>The show ip interface brief Command</vt:lpstr>
      <vt:lpstr>The ipconfig Command</vt:lpstr>
      <vt:lpstr>The arp Command</vt:lpstr>
      <vt:lpstr>Secure a small network – things to know</vt:lpstr>
      <vt:lpstr>Types of Threats</vt:lpstr>
      <vt:lpstr>Types of Vulnerabilities</vt:lpstr>
      <vt:lpstr>Malware Attacks</vt:lpstr>
      <vt:lpstr>Access Attacks</vt:lpstr>
      <vt:lpstr>Denial of Service (DoS) Attacks</vt:lpstr>
      <vt:lpstr>Network Attack Mitigation – a layered approach</vt:lpstr>
      <vt:lpstr>Network Attack Mitigation - Backup, Upgrade, Update, and Patch</vt:lpstr>
      <vt:lpstr>Authentication, Authorization, and Accounting</vt:lpstr>
      <vt:lpstr>Firewalls</vt:lpstr>
      <vt:lpstr>Endpoint Security</vt:lpstr>
      <vt:lpstr>Device Security Overview</vt:lpstr>
      <vt:lpstr>Basic Security Practices</vt:lpstr>
      <vt:lpstr>Enable SSH</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Ronald Mulinde</cp:lastModifiedBy>
  <cp:revision>516</cp:revision>
  <dcterms:created xsi:type="dcterms:W3CDTF">2012-10-09T16:58:47Z</dcterms:created>
  <dcterms:modified xsi:type="dcterms:W3CDTF">2020-11-01T22:19:39Z</dcterms:modified>
</cp:coreProperties>
</file>