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0"/>
  </p:notesMasterIdLst>
  <p:sldIdLst>
    <p:sldId id="542" r:id="rId2"/>
    <p:sldId id="647" r:id="rId3"/>
    <p:sldId id="548" r:id="rId4"/>
    <p:sldId id="384" r:id="rId5"/>
    <p:sldId id="559" r:id="rId6"/>
    <p:sldId id="644" r:id="rId7"/>
    <p:sldId id="329" r:id="rId8"/>
    <p:sldId id="577" r:id="rId9"/>
    <p:sldId id="580" r:id="rId10"/>
    <p:sldId id="508" r:id="rId11"/>
    <p:sldId id="643" r:id="rId12"/>
    <p:sldId id="642" r:id="rId13"/>
    <p:sldId id="632" r:id="rId14"/>
    <p:sldId id="606" r:id="rId15"/>
    <p:sldId id="607" r:id="rId16"/>
    <p:sldId id="610" r:id="rId17"/>
    <p:sldId id="611" r:id="rId18"/>
    <p:sldId id="554" r:id="rId19"/>
  </p:sldIdLst>
  <p:sldSz cx="9144000" cy="6858000" type="screen4x3"/>
  <p:notesSz cx="6858000" cy="92964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DAE"/>
    <a:srgbClr val="FFFFCC"/>
    <a:srgbClr val="435153"/>
    <a:srgbClr val="8A8A8A"/>
    <a:srgbClr val="6B6B6B"/>
    <a:srgbClr val="4ADAD7"/>
    <a:srgbClr val="90A3A6"/>
    <a:srgbClr val="EDDFF5"/>
    <a:srgbClr val="493B93"/>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0" autoAdjust="0"/>
    <p:restoredTop sz="69514" autoAdjust="0"/>
  </p:normalViewPr>
  <p:slideViewPr>
    <p:cSldViewPr snapToGrid="0">
      <p:cViewPr varScale="1">
        <p:scale>
          <a:sx n="79" d="100"/>
          <a:sy n="79" d="100"/>
        </p:scale>
        <p:origin x="288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3/4/2020</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p:cNvSpPr>
          <p:nvPr>
            <p:ph type="sldImg"/>
          </p:nvPr>
        </p:nvSpPr>
        <p:spPr bwMode="auto">
          <a:xfrm>
            <a:off x="990600" y="766763"/>
            <a:ext cx="5118100" cy="3838575"/>
          </a:xfrm>
          <a:prstGeom prst="rect">
            <a:avLst/>
          </a:prstGeom>
          <a:noFill/>
          <a:ln w="12700">
            <a:solidFill>
              <a:srgbClr val="000000"/>
            </a:solidFill>
            <a:miter lim="800000"/>
            <a:headEnd/>
            <a:tailEnd/>
          </a:ln>
        </p:spPr>
      </p:sp>
      <p:sp>
        <p:nvSpPr>
          <p:cNvPr id="10243" name="Notes Placeholder 2"/>
          <p:cNvSpPr>
            <a:spLocks noGrp="1"/>
          </p:cNvSpPr>
          <p:nvPr>
            <p:ph type="body" idx="1"/>
          </p:nvPr>
        </p:nvSpPr>
        <p:spPr bwMode="auto">
          <a:xfrm>
            <a:off x="709931" y="4862096"/>
            <a:ext cx="5679440" cy="4605249"/>
          </a:xfrm>
          <a:prstGeom prst="rect">
            <a:avLst/>
          </a:prstGeom>
          <a:noFill/>
          <a:ln>
            <a:miter lim="800000"/>
            <a:headEnd/>
            <a:tailEnd/>
          </a:ln>
        </p:spPr>
        <p:txBody>
          <a:bodyPr lIns="94747" tIns="47373" rIns="94747" bIns="47373"/>
          <a:lstStyle/>
          <a:p>
            <a:endParaRPr lang="en-US" dirty="0"/>
          </a:p>
        </p:txBody>
      </p:sp>
    </p:spTree>
    <p:extLst>
      <p:ext uri="{BB962C8B-B14F-4D97-AF65-F5344CB8AC3E}">
        <p14:creationId xmlns:p14="http://schemas.microsoft.com/office/powerpoint/2010/main" val="4037750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13</a:t>
            </a:fld>
            <a:endParaRPr lang="en-US"/>
          </a:p>
        </p:txBody>
      </p:sp>
    </p:spTree>
    <p:extLst>
      <p:ext uri="{BB962C8B-B14F-4D97-AF65-F5344CB8AC3E}">
        <p14:creationId xmlns:p14="http://schemas.microsoft.com/office/powerpoint/2010/main" val="3063422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14</a:t>
            </a:fld>
            <a:endParaRPr lang="en-US"/>
          </a:p>
        </p:txBody>
      </p:sp>
    </p:spTree>
    <p:extLst>
      <p:ext uri="{BB962C8B-B14F-4D97-AF65-F5344CB8AC3E}">
        <p14:creationId xmlns:p14="http://schemas.microsoft.com/office/powerpoint/2010/main" val="1915183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15</a:t>
            </a:fld>
            <a:endParaRPr lang="en-US"/>
          </a:p>
        </p:txBody>
      </p:sp>
    </p:spTree>
    <p:extLst>
      <p:ext uri="{BB962C8B-B14F-4D97-AF65-F5344CB8AC3E}">
        <p14:creationId xmlns:p14="http://schemas.microsoft.com/office/powerpoint/2010/main" val="63461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16</a:t>
            </a:fld>
            <a:endParaRPr lang="en-US"/>
          </a:p>
        </p:txBody>
      </p:sp>
    </p:spTree>
    <p:extLst>
      <p:ext uri="{BB962C8B-B14F-4D97-AF65-F5344CB8AC3E}">
        <p14:creationId xmlns:p14="http://schemas.microsoft.com/office/powerpoint/2010/main" val="28873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17</a:t>
            </a:fld>
            <a:endParaRPr lang="en-US"/>
          </a:p>
        </p:txBody>
      </p:sp>
    </p:spTree>
    <p:extLst>
      <p:ext uri="{BB962C8B-B14F-4D97-AF65-F5344CB8AC3E}">
        <p14:creationId xmlns:p14="http://schemas.microsoft.com/office/powerpoint/2010/main" val="1537633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PC1 wants to send a message to the web server (assuming all the links using Ethernet connections):</a:t>
            </a:r>
          </a:p>
          <a:p>
            <a:r>
              <a:rPr lang="en-US" baseline="0" dirty="0"/>
              <a:t>1. PC1 finds out the network portion of the webserver’s IP address (172.16.1.x) is different from its own (192.16.1.x), and PC1 knows the webserver is on a different network</a:t>
            </a:r>
          </a:p>
          <a:p>
            <a:r>
              <a:rPr lang="en-US" baseline="0" dirty="0"/>
              <a:t>2. When PC creates the Ethernet frame to encapsulate the IP packet to be sent to the webserver, it uses its default gateway R1’s left interface’s MAC address (11-11-11-11-11-11) as the destination address for the frame, and sends it out</a:t>
            </a:r>
          </a:p>
          <a:p>
            <a:r>
              <a:rPr lang="en-US" baseline="0" dirty="0"/>
              <a:t>3. R1 receives this frame, and finds out the MAC address of the next hop, i.e. the MAC address of middle router’s left interface, and create the frame with new source MAC address (middle router’s right interface’s MAC address) and destination MAC addresses (right router’s left interface’ MAC address)</a:t>
            </a:r>
          </a:p>
          <a:p>
            <a:r>
              <a:rPr lang="en-US" baseline="0" dirty="0"/>
              <a:t>4. The middle router will do the same thing as R1 does to send the encapsulated packet to R2, the webserver’s default gateway.</a:t>
            </a:r>
          </a:p>
          <a:p>
            <a:r>
              <a:rPr lang="en-US" baseline="0" dirty="0"/>
              <a:t>5. After R2 receives the frame, it creates a new frame to encapsulate the packet. The source MAC address of the frame is R2’s right interface (web server’s default gateway)’s MAC address, and the destination MAC address is the webserver’s MAC address.</a:t>
            </a:r>
          </a:p>
          <a:p>
            <a:r>
              <a:rPr lang="en-US" baseline="0" dirty="0"/>
              <a:t>6. The frame is sent from R2 to the webserver! </a:t>
            </a:r>
          </a:p>
        </p:txBody>
      </p:sp>
      <p:sp>
        <p:nvSpPr>
          <p:cNvPr id="4" name="Slide Number Placeholder 3"/>
          <p:cNvSpPr>
            <a:spLocks noGrp="1"/>
          </p:cNvSpPr>
          <p:nvPr>
            <p:ph type="sldNum" sz="quarter" idx="10"/>
          </p:nvPr>
        </p:nvSpPr>
        <p:spPr/>
        <p:txBody>
          <a:bodyPr/>
          <a:lstStyle/>
          <a:p>
            <a:fld id="{AC72CD79-D36A-4E01-AE1C-064887FE954D}" type="slidenum">
              <a:rPr lang="en-US" smtClean="0"/>
              <a:t>18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5</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6</a:t>
            </a:fld>
            <a:endParaRPr lang="en-US"/>
          </a:p>
        </p:txBody>
      </p:sp>
    </p:spTree>
    <p:extLst>
      <p:ext uri="{BB962C8B-B14F-4D97-AF65-F5344CB8AC3E}">
        <p14:creationId xmlns:p14="http://schemas.microsoft.com/office/powerpoint/2010/main" val="147711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7</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8</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AC72CD79-D36A-4E01-AE1C-064887FE954D}" type="slidenum">
              <a:rPr lang="en-US" smtClean="0"/>
              <a:t>9</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Note:</a:t>
            </a:r>
            <a:r>
              <a:rPr lang="en-AU" dirty="0"/>
              <a:t> in the diagram above, immediately below “Web Data”, we see three blocks of “Data” to be encapsulated at the transport layer. This is because the web data may be too big, the transport layer protocol, e.g. TCP, firstly cuts/segments the web data into three pieces, and then encapsulates each piece of the Data by adding transport header to it. After encapsulating each piece of data, TCP passes it down to the Network layer.</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10</a:t>
            </a:fld>
            <a:endParaRPr lang="en-US"/>
          </a:p>
        </p:txBody>
      </p:sp>
    </p:spTree>
    <p:extLst>
      <p:ext uri="{BB962C8B-B14F-4D97-AF65-F5344CB8AC3E}">
        <p14:creationId xmlns:p14="http://schemas.microsoft.com/office/powerpoint/2010/main" val="373414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11</a:t>
            </a:fld>
            <a:endParaRPr lang="en-US"/>
          </a:p>
        </p:txBody>
      </p:sp>
    </p:spTree>
    <p:extLst>
      <p:ext uri="{BB962C8B-B14F-4D97-AF65-F5344CB8AC3E}">
        <p14:creationId xmlns:p14="http://schemas.microsoft.com/office/powerpoint/2010/main" val="47675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Note:</a:t>
            </a:r>
            <a:r>
              <a:rPr lang="en-AU" dirty="0"/>
              <a:t> in the diagram above, immediately below “Web Data”, we see three blocks of “Data” to be encapsulated at the transport layer. This is because the web data may be too big, the transport layer protocol, e.g. TCP, firstly cuts/segments the web data into three pieces, and then encapsulates each piece of the Data by adding transport header to it. After encapsulating each piece of data, TCP passes it down to the Network layer.</a:t>
            </a:r>
            <a:endParaRPr lang="en-US" dirty="0"/>
          </a:p>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12</a:t>
            </a:fld>
            <a:endParaRPr lang="en-US"/>
          </a:p>
        </p:txBody>
      </p:sp>
    </p:spTree>
    <p:extLst>
      <p:ext uri="{BB962C8B-B14F-4D97-AF65-F5344CB8AC3E}">
        <p14:creationId xmlns:p14="http://schemas.microsoft.com/office/powerpoint/2010/main" val="6859925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a:t>Presentation Title Goes Here</a:t>
            </a:r>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a:t>Speaker Title</a:t>
            </a:r>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a:t>Date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229702" y="432215"/>
            <a:ext cx="8588861" cy="838200"/>
          </a:xfrm>
        </p:spPr>
        <p:txBody>
          <a:bodyPr/>
          <a:lstStyle/>
          <a:p>
            <a:r>
              <a:rPr lang="en-US" dirty="0"/>
              <a:t>Click to edit Master title style</a:t>
            </a:r>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8733259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Two Column</a:t>
            </a:r>
            <a:br>
              <a:rPr lang="en-US" dirty="0"/>
            </a:br>
            <a:r>
              <a:rPr lang="en-US" dirty="0"/>
              <a:t>Title Left</a:t>
            </a:r>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a:t>
            </a:r>
            <a:br>
              <a:rPr lang="en-US" dirty="0"/>
            </a:br>
            <a:r>
              <a:rPr lang="en-US" dirty="0"/>
              <a:t>do not italicize; use yellow on the </a:t>
            </a:r>
            <a:br>
              <a:rPr lang="en-US" dirty="0"/>
            </a:br>
            <a:r>
              <a:rPr lang="en-US" dirty="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a:t>Body copy uses sentence capital letters only, size 20, left aligned</a:t>
            </a:r>
          </a:p>
          <a:p>
            <a:pPr lvl="1"/>
            <a:r>
              <a:rPr lang="en-US" dirty="0"/>
              <a:t>Sub-bullets are size 18 </a:t>
            </a:r>
            <a:br>
              <a:rPr lang="en-US" dirty="0"/>
            </a:br>
            <a:r>
              <a:rPr lang="en-US" dirty="0"/>
              <a:t>and indented</a:t>
            </a:r>
          </a:p>
          <a:p>
            <a:pPr lvl="1"/>
            <a:r>
              <a:rPr lang="en-US" dirty="0"/>
              <a:t>Hyperlink: www.cisco.com </a:t>
            </a:r>
          </a:p>
          <a:p>
            <a:pPr lvl="0"/>
            <a:r>
              <a:rPr lang="en-US" dirty="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a:t>Click icon to add chart</a:t>
            </a:r>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a:t>Source: Placeholder for Notes Is 12 Points</a:t>
            </a:r>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a:t>Slide Title Goes Here</a:t>
            </a:r>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“Format large quotes using this slide layout. Be sure to cite your source below.”</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a:t>Format large quotes using this slide layout. Be sure to cite your source below.”</a:t>
            </a:r>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Source</a:t>
            </a:r>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a:t>Telling Shared Experiences</a:t>
            </a:r>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a:t>Tell your story here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a:t>Presentation Title Goes Here</a:t>
            </a:r>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a:t>Speaker Title</a:t>
            </a:r>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a:t>Date</a:t>
            </a:r>
          </a:p>
        </p:txBody>
      </p:sp>
    </p:spTree>
    <p:extLst>
      <p:ext uri="{BB962C8B-B14F-4D97-AF65-F5344CB8AC3E}">
        <p14:creationId xmlns:p14="http://schemas.microsoft.com/office/powerpoint/2010/main" val="1570477232"/>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 and Title Go Here</a:t>
            </a: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Demo Title</a:t>
            </a:r>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a:t>Insert photo here</a:t>
            </a:r>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a:t>Insert photo here</a:t>
            </a:r>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a:t>Large photo </a:t>
            </a:r>
            <a:br>
              <a:rPr lang="en-US" dirty="0"/>
            </a:br>
            <a:r>
              <a:rPr lang="en-US" dirty="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a:t>Insert photo here</a:t>
            </a:r>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a:t>Insert photo here</a:t>
            </a:r>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Public</a:t>
            </a: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FFFFFF"/>
                </a:solidFill>
                <a:latin typeface="+mj-lt"/>
              </a:rPr>
              <a:t>© 2013 Cisco and/or its affiliates. All rights reserved.</a:t>
            </a: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a:t>Photo placeholder</a:t>
            </a:r>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a:solidFill>
                  <a:srgbClr val="808080"/>
                </a:solidFill>
                <a:latin typeface="+mj-lt"/>
              </a:rPr>
              <a:t>© 2013 Cisco and/or its affiliates. All rights reserved.</a:t>
            </a: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a:t>Full bleed image placeholder</a:t>
            </a:r>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a:t>Click icon to add video</a:t>
            </a:r>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a:t>Presenter Name</a:t>
            </a:r>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a:t>Speaker Title</a:t>
            </a:r>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a:t>Date</a:t>
            </a:r>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a:solidFill>
                  <a:srgbClr val="FFFFFF"/>
                </a:solidFill>
                <a:latin typeface="+mj-lt"/>
              </a:rPr>
              <a:t>Thank you.</a:t>
            </a: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a:solidFill>
                  <a:srgbClr val="FFFFFF"/>
                </a:solidFill>
                <a:latin typeface="+mj-lt"/>
              </a:rPr>
              <a:t>Thank you.</a:t>
            </a: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a:t>Presentation </a:t>
            </a:r>
            <a:br>
              <a:rPr lang="en-US" dirty="0"/>
            </a:br>
            <a:r>
              <a:rPr lang="en-US" dirty="0"/>
              <a:t>Title Goes Here</a:t>
            </a:r>
          </a:p>
        </p:txBody>
      </p:sp>
    </p:spTree>
    <p:extLst>
      <p:ext uri="{BB962C8B-B14F-4D97-AF65-F5344CB8AC3E}">
        <p14:creationId xmlns:p14="http://schemas.microsoft.com/office/powerpoint/2010/main" val="47793137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a:t>Segue Title Here</a:t>
            </a:r>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Public</a:t>
            </a: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 2013 Cisco and/or its affiliates. All rights reserved.</a:t>
            </a: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a:t>Slide Title Goes Here</a:t>
            </a:r>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55480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Click to edit Master title style</a:t>
            </a:r>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a:t>Slide Title Goes Here</a:t>
            </a:r>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hyperlink" Target="http://www.netacad.com/"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27"/>
          <p:cNvSpPr>
            <a:spLocks noGrp="1" noChangeArrowheads="1"/>
          </p:cNvSpPr>
          <p:nvPr>
            <p:ph type="subTitle" sz="quarter" idx="4294967295"/>
          </p:nvPr>
        </p:nvSpPr>
        <p:spPr>
          <a:xfrm>
            <a:off x="1072505" y="3564528"/>
            <a:ext cx="7276364" cy="808690"/>
          </a:xfrm>
        </p:spPr>
        <p:txBody>
          <a:bodyPr/>
          <a:lstStyle/>
          <a:p>
            <a:pPr marL="0" indent="0" algn="ctr">
              <a:buNone/>
            </a:pPr>
            <a:r>
              <a:rPr lang="en-US" sz="3200" dirty="0">
                <a:solidFill>
                  <a:srgbClr val="0070C0"/>
                </a:solidFill>
              </a:rPr>
              <a:t>Week 2 – Topic Outline and Highlights</a:t>
            </a:r>
            <a:endParaRPr lang="en-AU" sz="1500" dirty="0">
              <a:solidFill>
                <a:srgbClr val="0070C0"/>
              </a:solidFill>
            </a:endParaRPr>
          </a:p>
        </p:txBody>
      </p:sp>
      <p:sp>
        <p:nvSpPr>
          <p:cNvPr id="3074" name="Rectangle 1026"/>
          <p:cNvSpPr>
            <a:spLocks noGrp="1" noChangeArrowheads="1"/>
          </p:cNvSpPr>
          <p:nvPr>
            <p:ph type="title" idx="4294967295"/>
          </p:nvPr>
        </p:nvSpPr>
        <p:spPr>
          <a:xfrm>
            <a:off x="277812" y="1261493"/>
            <a:ext cx="8588375" cy="977900"/>
          </a:xfrm>
        </p:spPr>
        <p:txBody>
          <a:bodyPr anchor="ctr"/>
          <a:lstStyle/>
          <a:p>
            <a:pPr algn="ctr" eaLnBrk="1" hangingPunct="1">
              <a:lnSpc>
                <a:spcPct val="100000"/>
              </a:lnSpc>
              <a:spcAft>
                <a:spcPts val="1800"/>
              </a:spcAft>
            </a:pPr>
            <a:r>
              <a:rPr lang="en-AU" sz="2800" dirty="0">
                <a:solidFill>
                  <a:schemeClr val="bg2"/>
                </a:solidFill>
              </a:rPr>
              <a:t>INFT 1012</a:t>
            </a:r>
            <a:br>
              <a:rPr lang="en-AU" sz="2800" dirty="0">
                <a:solidFill>
                  <a:schemeClr val="bg2"/>
                </a:solidFill>
              </a:rPr>
            </a:br>
            <a:r>
              <a:rPr lang="en-AU" sz="2800" dirty="0">
                <a:solidFill>
                  <a:schemeClr val="bg2"/>
                </a:solidFill>
              </a:rPr>
              <a:t>Network Fundamentals</a:t>
            </a:r>
          </a:p>
        </p:txBody>
      </p:sp>
      <p:pic>
        <p:nvPicPr>
          <p:cNvPr id="5" name="Picture 4">
            <a:extLst>
              <a:ext uri="{FF2B5EF4-FFF2-40B4-BE49-F238E27FC236}">
                <a16:creationId xmlns:a16="http://schemas.microsoft.com/office/drawing/2014/main" id="{37377F8A-D185-47EE-8D37-3681C4C24C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25" y="127790"/>
            <a:ext cx="2687523" cy="1195390"/>
          </a:xfrm>
          <a:prstGeom prst="rect">
            <a:avLst/>
          </a:prstGeom>
        </p:spPr>
      </p:pic>
      <p:pic>
        <p:nvPicPr>
          <p:cNvPr id="10" name="Picture 9">
            <a:extLst>
              <a:ext uri="{FF2B5EF4-FFF2-40B4-BE49-F238E27FC236}">
                <a16:creationId xmlns:a16="http://schemas.microsoft.com/office/drawing/2014/main" id="{5C35C9DC-F4BD-48B9-A7E5-D55ECD74FCE1}"/>
              </a:ext>
            </a:extLst>
          </p:cNvPr>
          <p:cNvPicPr>
            <a:picLocks noChangeAspect="1"/>
          </p:cNvPicPr>
          <p:nvPr/>
        </p:nvPicPr>
        <p:blipFill>
          <a:blip r:embed="rId5"/>
          <a:stretch>
            <a:fillRect/>
          </a:stretch>
        </p:blipFill>
        <p:spPr>
          <a:xfrm>
            <a:off x="6948655" y="393700"/>
            <a:ext cx="1995320" cy="530225"/>
          </a:xfrm>
          <a:prstGeom prst="rect">
            <a:avLst/>
          </a:prstGeom>
        </p:spPr>
      </p:pic>
    </p:spTree>
    <p:custDataLst>
      <p:tags r:id="rId1"/>
    </p:custDataLst>
    <p:extLst>
      <p:ext uri="{BB962C8B-B14F-4D97-AF65-F5344CB8AC3E}">
        <p14:creationId xmlns:p14="http://schemas.microsoft.com/office/powerpoint/2010/main" val="911442407"/>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181737"/>
            <a:ext cx="8588861" cy="838200"/>
          </a:xfrm>
        </p:spPr>
        <p:txBody>
          <a:bodyPr/>
          <a:lstStyle/>
          <a:p>
            <a:r>
              <a:rPr lang="en-US" sz="3200" dirty="0"/>
              <a:t>Encapsulation</a:t>
            </a:r>
          </a:p>
        </p:txBody>
      </p:sp>
      <p:sp>
        <p:nvSpPr>
          <p:cNvPr id="2" name="Rectangle 1">
            <a:extLst>
              <a:ext uri="{FF2B5EF4-FFF2-40B4-BE49-F238E27FC236}">
                <a16:creationId xmlns:a16="http://schemas.microsoft.com/office/drawing/2014/main" id="{7737B45F-B712-4D04-91E0-E8BA1E8EC621}"/>
              </a:ext>
            </a:extLst>
          </p:cNvPr>
          <p:cNvSpPr/>
          <p:nvPr/>
        </p:nvSpPr>
        <p:spPr>
          <a:xfrm>
            <a:off x="5793931" y="5421086"/>
            <a:ext cx="3175265" cy="923330"/>
          </a:xfrm>
          <a:prstGeom prst="rect">
            <a:avLst/>
          </a:prstGeom>
        </p:spPr>
        <p:txBody>
          <a:bodyPr wrap="square">
            <a:spAutoFit/>
          </a:bodyPr>
          <a:lstStyle/>
          <a:p>
            <a:r>
              <a:rPr lang="en-AU" b="1" dirty="0">
                <a:solidFill>
                  <a:srgbClr val="FF0000"/>
                </a:solidFill>
              </a:rPr>
              <a:t>PDU</a:t>
            </a:r>
            <a:r>
              <a:rPr lang="en-AU" dirty="0">
                <a:solidFill>
                  <a:srgbClr val="333333"/>
                </a:solidFill>
              </a:rPr>
              <a:t> - </a:t>
            </a:r>
            <a:r>
              <a:rPr lang="en-AU" b="1" dirty="0">
                <a:solidFill>
                  <a:srgbClr val="333333"/>
                </a:solidFill>
              </a:rPr>
              <a:t>Protocol Data Unit,  </a:t>
            </a:r>
            <a:r>
              <a:rPr lang="en-AU" dirty="0">
                <a:solidFill>
                  <a:srgbClr val="333333"/>
                </a:solidFill>
              </a:rPr>
              <a:t>the form that a piece of information takes at any layer</a:t>
            </a:r>
          </a:p>
        </p:txBody>
      </p:sp>
      <p:sp>
        <p:nvSpPr>
          <p:cNvPr id="8" name="Rectangle 7">
            <a:extLst>
              <a:ext uri="{FF2B5EF4-FFF2-40B4-BE49-F238E27FC236}">
                <a16:creationId xmlns:a16="http://schemas.microsoft.com/office/drawing/2014/main" id="{3359A292-4A95-4D4D-8EB3-46612E31F9EF}"/>
              </a:ext>
            </a:extLst>
          </p:cNvPr>
          <p:cNvSpPr/>
          <p:nvPr/>
        </p:nvSpPr>
        <p:spPr>
          <a:xfrm>
            <a:off x="116066" y="1155904"/>
            <a:ext cx="4572000" cy="5663089"/>
          </a:xfrm>
          <a:prstGeom prst="rect">
            <a:avLst/>
          </a:prstGeom>
        </p:spPr>
        <p:txBody>
          <a:bodyPr wrap="square">
            <a:spAutoFit/>
          </a:bodyPr>
          <a:lstStyle/>
          <a:p>
            <a:pPr marL="285750" indent="-285750">
              <a:spcAft>
                <a:spcPts val="600"/>
              </a:spcAft>
              <a:buFont typeface="Arial" panose="020B0604020202020204" pitchFamily="34" charset="0"/>
              <a:buChar char="•"/>
            </a:pPr>
            <a:r>
              <a:rPr lang="en-AU" dirty="0">
                <a:solidFill>
                  <a:srgbClr val="333333"/>
                </a:solidFill>
              </a:rPr>
              <a:t>When sending a message, as application data is passed down the protocol stack on its way to be transmitted across the network media, various protocol information is added at each level. This is known as the </a:t>
            </a:r>
            <a:r>
              <a:rPr lang="en-AU" b="1" dirty="0">
                <a:solidFill>
                  <a:srgbClr val="333333"/>
                </a:solidFill>
              </a:rPr>
              <a:t>encapsulation</a:t>
            </a:r>
            <a:r>
              <a:rPr lang="en-AU" dirty="0">
                <a:solidFill>
                  <a:srgbClr val="333333"/>
                </a:solidFill>
              </a:rPr>
              <a:t> process.</a:t>
            </a:r>
          </a:p>
          <a:p>
            <a:pPr marL="285750" indent="-285750">
              <a:spcAft>
                <a:spcPts val="600"/>
              </a:spcAft>
              <a:buFont typeface="Arial" panose="020B0604020202020204" pitchFamily="34" charset="0"/>
              <a:buChar char="•"/>
            </a:pPr>
            <a:r>
              <a:rPr lang="en-AU" dirty="0">
                <a:solidFill>
                  <a:srgbClr val="333333"/>
                </a:solidFill>
              </a:rPr>
              <a:t>The information added at each layer is known as “header” or “trailer” depending on where the information is added.</a:t>
            </a:r>
          </a:p>
          <a:p>
            <a:pPr marL="285750" indent="-285750">
              <a:spcAft>
                <a:spcPts val="1200"/>
              </a:spcAft>
              <a:buFont typeface="Arial" panose="020B0604020202020204" pitchFamily="34" charset="0"/>
              <a:buChar char="•"/>
            </a:pPr>
            <a:r>
              <a:rPr lang="en-AU" b="1" dirty="0">
                <a:solidFill>
                  <a:schemeClr val="bg2"/>
                </a:solidFill>
              </a:rPr>
              <a:t>Encapsulation process works from top to bottom</a:t>
            </a:r>
            <a:r>
              <a:rPr lang="en-AU" dirty="0">
                <a:solidFill>
                  <a:schemeClr val="bg2"/>
                </a:solidFill>
              </a:rPr>
              <a:t>. Each layer (layer N) considers its upper layer (layer N+1) PDU as data and encapsulates the data in the current layer protocol’s PDU by adding header and/or trailer according to the protocol’s format, and passes the PDU to the layer below (layer-N-1). </a:t>
            </a:r>
          </a:p>
          <a:p>
            <a:pPr marL="285750" indent="-285750">
              <a:buFont typeface="Arial" panose="020B0604020202020204" pitchFamily="34" charset="0"/>
              <a:buChar char="•"/>
            </a:pPr>
            <a:endParaRPr lang="en-AU" dirty="0">
              <a:solidFill>
                <a:srgbClr val="333333"/>
              </a:solidFill>
            </a:endParaRPr>
          </a:p>
        </p:txBody>
      </p:sp>
      <p:grpSp>
        <p:nvGrpSpPr>
          <p:cNvPr id="10" name="Group 9">
            <a:extLst>
              <a:ext uri="{FF2B5EF4-FFF2-40B4-BE49-F238E27FC236}">
                <a16:creationId xmlns:a16="http://schemas.microsoft.com/office/drawing/2014/main" id="{59D26DB4-E8E9-46AE-90D8-4931093F5026}"/>
              </a:ext>
            </a:extLst>
          </p:cNvPr>
          <p:cNvGrpSpPr/>
          <p:nvPr/>
        </p:nvGrpSpPr>
        <p:grpSpPr>
          <a:xfrm>
            <a:off x="4592330" y="1276047"/>
            <a:ext cx="4435604" cy="3839160"/>
            <a:chOff x="4592330" y="1276047"/>
            <a:chExt cx="4435604" cy="3839160"/>
          </a:xfrm>
        </p:grpSpPr>
        <p:grpSp>
          <p:nvGrpSpPr>
            <p:cNvPr id="6" name="Group 5">
              <a:extLst>
                <a:ext uri="{FF2B5EF4-FFF2-40B4-BE49-F238E27FC236}">
                  <a16:creationId xmlns:a16="http://schemas.microsoft.com/office/drawing/2014/main" id="{F2FB7945-6039-4F48-8647-2D7DA1582C19}"/>
                </a:ext>
              </a:extLst>
            </p:cNvPr>
            <p:cNvGrpSpPr/>
            <p:nvPr/>
          </p:nvGrpSpPr>
          <p:grpSpPr>
            <a:xfrm>
              <a:off x="4592330" y="1276047"/>
              <a:ext cx="4435604" cy="3839160"/>
              <a:chOff x="4524132" y="1436914"/>
              <a:chExt cx="4435604" cy="3839160"/>
            </a:xfrm>
          </p:grpSpPr>
          <p:grpSp>
            <p:nvGrpSpPr>
              <p:cNvPr id="5" name="Group 4"/>
              <p:cNvGrpSpPr/>
              <p:nvPr/>
            </p:nvGrpSpPr>
            <p:grpSpPr>
              <a:xfrm>
                <a:off x="4524132" y="1436914"/>
                <a:ext cx="4435604" cy="3839160"/>
                <a:chOff x="3429000" y="1101016"/>
                <a:chExt cx="5666366" cy="499110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101016"/>
                  <a:ext cx="5666366"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98195" y="1578790"/>
                  <a:ext cx="1572768" cy="379171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9" name="TextBox 8">
                <a:extLst>
                  <a:ext uri="{FF2B5EF4-FFF2-40B4-BE49-F238E27FC236}">
                    <a16:creationId xmlns:a16="http://schemas.microsoft.com/office/drawing/2014/main" id="{60ED0760-27AF-4C71-A90D-A4C02EB9ED01}"/>
                  </a:ext>
                </a:extLst>
              </p:cNvPr>
              <p:cNvSpPr txBox="1"/>
              <p:nvPr/>
            </p:nvSpPr>
            <p:spPr>
              <a:xfrm>
                <a:off x="5816600" y="2032000"/>
                <a:ext cx="872068" cy="215444"/>
              </a:xfrm>
              <a:prstGeom prst="rect">
                <a:avLst/>
              </a:prstGeom>
              <a:solidFill>
                <a:schemeClr val="bg1"/>
              </a:solidFill>
            </p:spPr>
            <p:txBody>
              <a:bodyPr wrap="square" rtlCol="0">
                <a:spAutoFit/>
              </a:bodyPr>
              <a:lstStyle/>
              <a:p>
                <a:r>
                  <a:rPr lang="en-AU" sz="800" dirty="0">
                    <a:solidFill>
                      <a:schemeClr val="bg2"/>
                    </a:solidFill>
                  </a:rPr>
                  <a:t>Web Data</a:t>
                </a:r>
                <a:endParaRPr lang="en-US" sz="800" dirty="0">
                  <a:solidFill>
                    <a:schemeClr val="bg2"/>
                  </a:solidFill>
                </a:endParaRPr>
              </a:p>
            </p:txBody>
          </p:sp>
        </p:grpSp>
        <p:sp>
          <p:nvSpPr>
            <p:cNvPr id="11" name="TextBox 10">
              <a:extLst>
                <a:ext uri="{FF2B5EF4-FFF2-40B4-BE49-F238E27FC236}">
                  <a16:creationId xmlns:a16="http://schemas.microsoft.com/office/drawing/2014/main" id="{9F1639E7-E472-40BB-B81A-07595A366AC9}"/>
                </a:ext>
              </a:extLst>
            </p:cNvPr>
            <p:cNvSpPr txBox="1"/>
            <p:nvPr/>
          </p:nvSpPr>
          <p:spPr>
            <a:xfrm>
              <a:off x="7602015" y="3680621"/>
              <a:ext cx="591150" cy="276999"/>
            </a:xfrm>
            <a:prstGeom prst="rect">
              <a:avLst/>
            </a:prstGeom>
            <a:solidFill>
              <a:schemeClr val="accent5">
                <a:lumMod val="20000"/>
                <a:lumOff val="80000"/>
              </a:schemeClr>
            </a:solidFill>
          </p:spPr>
          <p:txBody>
            <a:bodyPr wrap="square" rtlCol="0">
              <a:spAutoFit/>
            </a:bodyPr>
            <a:lstStyle/>
            <a:p>
              <a:pPr algn="ctr"/>
              <a:r>
                <a:rPr lang="en-AU" sz="600" dirty="0">
                  <a:solidFill>
                    <a:schemeClr val="bg2"/>
                  </a:solidFill>
                </a:rPr>
                <a:t>Data Link Layer </a:t>
              </a:r>
              <a:endParaRPr lang="en-US" sz="600" dirty="0">
                <a:solidFill>
                  <a:schemeClr val="bg2"/>
                </a:solidFill>
              </a:endParaRPr>
            </a:p>
          </p:txBody>
        </p:sp>
        <p:sp>
          <p:nvSpPr>
            <p:cNvPr id="13" name="TextBox 12">
              <a:extLst>
                <a:ext uri="{FF2B5EF4-FFF2-40B4-BE49-F238E27FC236}">
                  <a16:creationId xmlns:a16="http://schemas.microsoft.com/office/drawing/2014/main" id="{F284F878-B05D-4DC2-944B-EF3BD895371C}"/>
                </a:ext>
              </a:extLst>
            </p:cNvPr>
            <p:cNvSpPr txBox="1"/>
            <p:nvPr/>
          </p:nvSpPr>
          <p:spPr>
            <a:xfrm>
              <a:off x="7010865" y="2512384"/>
              <a:ext cx="591150" cy="276999"/>
            </a:xfrm>
            <a:prstGeom prst="rect">
              <a:avLst/>
            </a:prstGeom>
            <a:noFill/>
          </p:spPr>
          <p:txBody>
            <a:bodyPr wrap="square" rtlCol="0">
              <a:spAutoFit/>
            </a:bodyPr>
            <a:lstStyle/>
            <a:p>
              <a:pPr algn="ctr"/>
              <a:r>
                <a:rPr lang="en-AU" sz="600" dirty="0">
                  <a:solidFill>
                    <a:schemeClr val="bg2"/>
                  </a:solidFill>
                </a:rPr>
                <a:t>Transport Layer </a:t>
              </a:r>
              <a:endParaRPr lang="en-US" sz="600" dirty="0">
                <a:solidFill>
                  <a:schemeClr val="bg2"/>
                </a:solidFill>
              </a:endParaRPr>
            </a:p>
          </p:txBody>
        </p:sp>
        <p:sp>
          <p:nvSpPr>
            <p:cNvPr id="14" name="TextBox 13">
              <a:extLst>
                <a:ext uri="{FF2B5EF4-FFF2-40B4-BE49-F238E27FC236}">
                  <a16:creationId xmlns:a16="http://schemas.microsoft.com/office/drawing/2014/main" id="{40A7F6E3-AFD2-4C46-9687-EBEFCAA237A6}"/>
                </a:ext>
              </a:extLst>
            </p:cNvPr>
            <p:cNvSpPr txBox="1"/>
            <p:nvPr/>
          </p:nvSpPr>
          <p:spPr>
            <a:xfrm>
              <a:off x="7010865" y="3225777"/>
              <a:ext cx="591150" cy="276999"/>
            </a:xfrm>
            <a:prstGeom prst="rect">
              <a:avLst/>
            </a:prstGeom>
            <a:noFill/>
          </p:spPr>
          <p:txBody>
            <a:bodyPr wrap="square" rtlCol="0">
              <a:spAutoFit/>
            </a:bodyPr>
            <a:lstStyle/>
            <a:p>
              <a:pPr algn="ctr"/>
              <a:r>
                <a:rPr lang="en-AU" sz="600" dirty="0">
                  <a:solidFill>
                    <a:schemeClr val="bg2"/>
                  </a:solidFill>
                </a:rPr>
                <a:t>Network Layer </a:t>
              </a:r>
              <a:endParaRPr lang="en-US" sz="600" dirty="0">
                <a:solidFill>
                  <a:schemeClr val="bg2"/>
                </a:solidFill>
              </a:endParaRPr>
            </a:p>
          </p:txBody>
        </p:sp>
        <p:sp>
          <p:nvSpPr>
            <p:cNvPr id="15" name="TextBox 14">
              <a:extLst>
                <a:ext uri="{FF2B5EF4-FFF2-40B4-BE49-F238E27FC236}">
                  <a16:creationId xmlns:a16="http://schemas.microsoft.com/office/drawing/2014/main" id="{DD7242B6-6601-4B05-82E7-6E5FA45F2C53}"/>
                </a:ext>
              </a:extLst>
            </p:cNvPr>
            <p:cNvSpPr txBox="1"/>
            <p:nvPr/>
          </p:nvSpPr>
          <p:spPr>
            <a:xfrm>
              <a:off x="7010865" y="1838335"/>
              <a:ext cx="591150" cy="276999"/>
            </a:xfrm>
            <a:prstGeom prst="rect">
              <a:avLst/>
            </a:prstGeom>
            <a:noFill/>
          </p:spPr>
          <p:txBody>
            <a:bodyPr wrap="square" rtlCol="0">
              <a:spAutoFit/>
            </a:bodyPr>
            <a:lstStyle/>
            <a:p>
              <a:pPr algn="ctr"/>
              <a:r>
                <a:rPr lang="en-AU" sz="600" dirty="0">
                  <a:solidFill>
                    <a:schemeClr val="bg2"/>
                  </a:solidFill>
                </a:rPr>
                <a:t>Application Layer </a:t>
              </a:r>
              <a:endParaRPr lang="en-US" sz="600" dirty="0">
                <a:solidFill>
                  <a:schemeClr val="bg2"/>
                </a:solidFill>
              </a:endParaRPr>
            </a:p>
          </p:txBody>
        </p:sp>
        <p:sp>
          <p:nvSpPr>
            <p:cNvPr id="16" name="TextBox 15">
              <a:extLst>
                <a:ext uri="{FF2B5EF4-FFF2-40B4-BE49-F238E27FC236}">
                  <a16:creationId xmlns:a16="http://schemas.microsoft.com/office/drawing/2014/main" id="{610A03A6-0B8C-414E-8F75-C8094CB80C35}"/>
                </a:ext>
              </a:extLst>
            </p:cNvPr>
            <p:cNvSpPr txBox="1"/>
            <p:nvPr/>
          </p:nvSpPr>
          <p:spPr>
            <a:xfrm>
              <a:off x="7010865" y="4048741"/>
              <a:ext cx="591150" cy="276999"/>
            </a:xfrm>
            <a:prstGeom prst="rect">
              <a:avLst/>
            </a:prstGeom>
            <a:solidFill>
              <a:schemeClr val="accent4">
                <a:lumMod val="20000"/>
                <a:lumOff val="80000"/>
              </a:schemeClr>
            </a:solidFill>
          </p:spPr>
          <p:txBody>
            <a:bodyPr wrap="square" rtlCol="0">
              <a:spAutoFit/>
            </a:bodyPr>
            <a:lstStyle/>
            <a:p>
              <a:pPr algn="ctr"/>
              <a:r>
                <a:rPr lang="en-AU" sz="600" dirty="0">
                  <a:solidFill>
                    <a:schemeClr val="bg2"/>
                  </a:solidFill>
                </a:rPr>
                <a:t>Physical Layer </a:t>
              </a:r>
              <a:endParaRPr lang="en-US" sz="600" dirty="0">
                <a:solidFill>
                  <a:schemeClr val="bg2"/>
                </a:solidFill>
              </a:endParaRPr>
            </a:p>
          </p:txBody>
        </p:sp>
      </p:grpSp>
    </p:spTree>
    <p:extLst>
      <p:ext uri="{BB962C8B-B14F-4D97-AF65-F5344CB8AC3E}">
        <p14:creationId xmlns:p14="http://schemas.microsoft.com/office/powerpoint/2010/main" val="254474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317704"/>
            <a:ext cx="8588861" cy="838200"/>
          </a:xfrm>
        </p:spPr>
        <p:txBody>
          <a:bodyPr/>
          <a:lstStyle/>
          <a:p>
            <a:r>
              <a:rPr lang="en-US" sz="3200" dirty="0"/>
              <a:t>PDU – Protocol Data Unit</a:t>
            </a:r>
          </a:p>
        </p:txBody>
      </p:sp>
      <p:sp>
        <p:nvSpPr>
          <p:cNvPr id="2" name="Rectangle 1">
            <a:extLst>
              <a:ext uri="{FF2B5EF4-FFF2-40B4-BE49-F238E27FC236}">
                <a16:creationId xmlns:a16="http://schemas.microsoft.com/office/drawing/2014/main" id="{7737B45F-B712-4D04-91E0-E8BA1E8EC621}"/>
              </a:ext>
            </a:extLst>
          </p:cNvPr>
          <p:cNvSpPr/>
          <p:nvPr/>
        </p:nvSpPr>
        <p:spPr>
          <a:xfrm>
            <a:off x="5793931" y="5421086"/>
            <a:ext cx="3175265" cy="923330"/>
          </a:xfrm>
          <a:prstGeom prst="rect">
            <a:avLst/>
          </a:prstGeom>
        </p:spPr>
        <p:txBody>
          <a:bodyPr wrap="square">
            <a:spAutoFit/>
          </a:bodyPr>
          <a:lstStyle/>
          <a:p>
            <a:r>
              <a:rPr lang="en-AU" b="1" dirty="0">
                <a:solidFill>
                  <a:srgbClr val="FF0000"/>
                </a:solidFill>
              </a:rPr>
              <a:t>PDU</a:t>
            </a:r>
            <a:r>
              <a:rPr lang="en-AU" dirty="0">
                <a:solidFill>
                  <a:srgbClr val="333333"/>
                </a:solidFill>
              </a:rPr>
              <a:t> - </a:t>
            </a:r>
            <a:r>
              <a:rPr lang="en-AU" b="1" dirty="0">
                <a:solidFill>
                  <a:srgbClr val="333333"/>
                </a:solidFill>
              </a:rPr>
              <a:t>Protocol Data Unit,  </a:t>
            </a:r>
            <a:r>
              <a:rPr lang="en-AU" dirty="0">
                <a:solidFill>
                  <a:srgbClr val="333333"/>
                </a:solidFill>
              </a:rPr>
              <a:t>the form that a piece of information takes at any layer</a:t>
            </a:r>
          </a:p>
        </p:txBody>
      </p:sp>
      <p:grpSp>
        <p:nvGrpSpPr>
          <p:cNvPr id="3" name="Group 2">
            <a:extLst>
              <a:ext uri="{FF2B5EF4-FFF2-40B4-BE49-F238E27FC236}">
                <a16:creationId xmlns:a16="http://schemas.microsoft.com/office/drawing/2014/main" id="{F0CE3B73-6C69-4F75-963F-85E118BBC5F1}"/>
              </a:ext>
            </a:extLst>
          </p:cNvPr>
          <p:cNvGrpSpPr/>
          <p:nvPr/>
        </p:nvGrpSpPr>
        <p:grpSpPr>
          <a:xfrm>
            <a:off x="4592330" y="1276047"/>
            <a:ext cx="4435604" cy="3839160"/>
            <a:chOff x="4592330" y="1276047"/>
            <a:chExt cx="4435604" cy="3839160"/>
          </a:xfrm>
        </p:grpSpPr>
        <p:grpSp>
          <p:nvGrpSpPr>
            <p:cNvPr id="10" name="Group 9">
              <a:extLst>
                <a:ext uri="{FF2B5EF4-FFF2-40B4-BE49-F238E27FC236}">
                  <a16:creationId xmlns:a16="http://schemas.microsoft.com/office/drawing/2014/main" id="{59D26DB4-E8E9-46AE-90D8-4931093F5026}"/>
                </a:ext>
              </a:extLst>
            </p:cNvPr>
            <p:cNvGrpSpPr/>
            <p:nvPr/>
          </p:nvGrpSpPr>
          <p:grpSpPr>
            <a:xfrm>
              <a:off x="4592330" y="1276047"/>
              <a:ext cx="4435604" cy="3839160"/>
              <a:chOff x="4592330" y="1276047"/>
              <a:chExt cx="4435604" cy="3839160"/>
            </a:xfrm>
          </p:grpSpPr>
          <p:grpSp>
            <p:nvGrpSpPr>
              <p:cNvPr id="6" name="Group 5">
                <a:extLst>
                  <a:ext uri="{FF2B5EF4-FFF2-40B4-BE49-F238E27FC236}">
                    <a16:creationId xmlns:a16="http://schemas.microsoft.com/office/drawing/2014/main" id="{F2FB7945-6039-4F48-8647-2D7DA1582C19}"/>
                  </a:ext>
                </a:extLst>
              </p:cNvPr>
              <p:cNvGrpSpPr/>
              <p:nvPr/>
            </p:nvGrpSpPr>
            <p:grpSpPr>
              <a:xfrm>
                <a:off x="4592330" y="1276047"/>
                <a:ext cx="4435604" cy="3839160"/>
                <a:chOff x="4524132" y="1436914"/>
                <a:chExt cx="4435604" cy="3839160"/>
              </a:xfrm>
            </p:grpSpPr>
            <p:grpSp>
              <p:nvGrpSpPr>
                <p:cNvPr id="5" name="Group 4"/>
                <p:cNvGrpSpPr/>
                <p:nvPr/>
              </p:nvGrpSpPr>
              <p:grpSpPr>
                <a:xfrm>
                  <a:off x="4524132" y="1436914"/>
                  <a:ext cx="4435604" cy="3839160"/>
                  <a:chOff x="3429000" y="1101016"/>
                  <a:chExt cx="5666366" cy="499110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101016"/>
                    <a:ext cx="5666366"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98195" y="1578790"/>
                    <a:ext cx="1572768" cy="379171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9" name="TextBox 8">
                  <a:extLst>
                    <a:ext uri="{FF2B5EF4-FFF2-40B4-BE49-F238E27FC236}">
                      <a16:creationId xmlns:a16="http://schemas.microsoft.com/office/drawing/2014/main" id="{60ED0760-27AF-4C71-A90D-A4C02EB9ED01}"/>
                    </a:ext>
                  </a:extLst>
                </p:cNvPr>
                <p:cNvSpPr txBox="1"/>
                <p:nvPr/>
              </p:nvSpPr>
              <p:spPr>
                <a:xfrm>
                  <a:off x="5816600" y="2032000"/>
                  <a:ext cx="872068" cy="215444"/>
                </a:xfrm>
                <a:prstGeom prst="rect">
                  <a:avLst/>
                </a:prstGeom>
                <a:solidFill>
                  <a:schemeClr val="bg1"/>
                </a:solidFill>
              </p:spPr>
              <p:txBody>
                <a:bodyPr wrap="square" rtlCol="0">
                  <a:spAutoFit/>
                </a:bodyPr>
                <a:lstStyle/>
                <a:p>
                  <a:r>
                    <a:rPr lang="en-AU" sz="800" dirty="0">
                      <a:solidFill>
                        <a:schemeClr val="bg2"/>
                      </a:solidFill>
                    </a:rPr>
                    <a:t>Web Data</a:t>
                  </a:r>
                  <a:endParaRPr lang="en-US" sz="800" dirty="0">
                    <a:solidFill>
                      <a:schemeClr val="bg2"/>
                    </a:solidFill>
                  </a:endParaRPr>
                </a:p>
              </p:txBody>
            </p:sp>
          </p:grpSp>
          <p:sp>
            <p:nvSpPr>
              <p:cNvPr id="11" name="TextBox 10">
                <a:extLst>
                  <a:ext uri="{FF2B5EF4-FFF2-40B4-BE49-F238E27FC236}">
                    <a16:creationId xmlns:a16="http://schemas.microsoft.com/office/drawing/2014/main" id="{9F1639E7-E472-40BB-B81A-07595A366AC9}"/>
                  </a:ext>
                </a:extLst>
              </p:cNvPr>
              <p:cNvSpPr txBox="1"/>
              <p:nvPr/>
            </p:nvSpPr>
            <p:spPr>
              <a:xfrm>
                <a:off x="7602015" y="3680621"/>
                <a:ext cx="591150" cy="276999"/>
              </a:xfrm>
              <a:prstGeom prst="rect">
                <a:avLst/>
              </a:prstGeom>
              <a:solidFill>
                <a:schemeClr val="accent5">
                  <a:lumMod val="20000"/>
                  <a:lumOff val="80000"/>
                </a:schemeClr>
              </a:solidFill>
            </p:spPr>
            <p:txBody>
              <a:bodyPr wrap="square" rtlCol="0">
                <a:spAutoFit/>
              </a:bodyPr>
              <a:lstStyle/>
              <a:p>
                <a:pPr algn="ctr"/>
                <a:r>
                  <a:rPr lang="en-AU" sz="600" dirty="0">
                    <a:solidFill>
                      <a:schemeClr val="bg2"/>
                    </a:solidFill>
                  </a:rPr>
                  <a:t>Data Link Layer </a:t>
                </a:r>
                <a:endParaRPr lang="en-US" sz="600" dirty="0">
                  <a:solidFill>
                    <a:schemeClr val="bg2"/>
                  </a:solidFill>
                </a:endParaRPr>
              </a:p>
            </p:txBody>
          </p:sp>
          <p:sp>
            <p:nvSpPr>
              <p:cNvPr id="13" name="TextBox 12">
                <a:extLst>
                  <a:ext uri="{FF2B5EF4-FFF2-40B4-BE49-F238E27FC236}">
                    <a16:creationId xmlns:a16="http://schemas.microsoft.com/office/drawing/2014/main" id="{F284F878-B05D-4DC2-944B-EF3BD895371C}"/>
                  </a:ext>
                </a:extLst>
              </p:cNvPr>
              <p:cNvSpPr txBox="1"/>
              <p:nvPr/>
            </p:nvSpPr>
            <p:spPr>
              <a:xfrm>
                <a:off x="7010865" y="2512384"/>
                <a:ext cx="591150" cy="276999"/>
              </a:xfrm>
              <a:prstGeom prst="rect">
                <a:avLst/>
              </a:prstGeom>
              <a:noFill/>
            </p:spPr>
            <p:txBody>
              <a:bodyPr wrap="square" rtlCol="0">
                <a:spAutoFit/>
              </a:bodyPr>
              <a:lstStyle/>
              <a:p>
                <a:pPr algn="ctr"/>
                <a:r>
                  <a:rPr lang="en-AU" sz="600" dirty="0">
                    <a:solidFill>
                      <a:schemeClr val="bg2"/>
                    </a:solidFill>
                  </a:rPr>
                  <a:t>Transport Layer </a:t>
                </a:r>
                <a:endParaRPr lang="en-US" sz="600" dirty="0">
                  <a:solidFill>
                    <a:schemeClr val="bg2"/>
                  </a:solidFill>
                </a:endParaRPr>
              </a:p>
            </p:txBody>
          </p:sp>
          <p:sp>
            <p:nvSpPr>
              <p:cNvPr id="14" name="TextBox 13">
                <a:extLst>
                  <a:ext uri="{FF2B5EF4-FFF2-40B4-BE49-F238E27FC236}">
                    <a16:creationId xmlns:a16="http://schemas.microsoft.com/office/drawing/2014/main" id="{40A7F6E3-AFD2-4C46-9687-EBEFCAA237A6}"/>
                  </a:ext>
                </a:extLst>
              </p:cNvPr>
              <p:cNvSpPr txBox="1"/>
              <p:nvPr/>
            </p:nvSpPr>
            <p:spPr>
              <a:xfrm>
                <a:off x="7010865" y="3225777"/>
                <a:ext cx="591150" cy="276999"/>
              </a:xfrm>
              <a:prstGeom prst="rect">
                <a:avLst/>
              </a:prstGeom>
              <a:noFill/>
            </p:spPr>
            <p:txBody>
              <a:bodyPr wrap="square" rtlCol="0">
                <a:spAutoFit/>
              </a:bodyPr>
              <a:lstStyle/>
              <a:p>
                <a:pPr algn="ctr"/>
                <a:r>
                  <a:rPr lang="en-AU" sz="600" dirty="0">
                    <a:solidFill>
                      <a:schemeClr val="bg2"/>
                    </a:solidFill>
                  </a:rPr>
                  <a:t>Network Layer </a:t>
                </a:r>
                <a:endParaRPr lang="en-US" sz="600" dirty="0">
                  <a:solidFill>
                    <a:schemeClr val="bg2"/>
                  </a:solidFill>
                </a:endParaRPr>
              </a:p>
            </p:txBody>
          </p:sp>
          <p:sp>
            <p:nvSpPr>
              <p:cNvPr id="15" name="TextBox 14">
                <a:extLst>
                  <a:ext uri="{FF2B5EF4-FFF2-40B4-BE49-F238E27FC236}">
                    <a16:creationId xmlns:a16="http://schemas.microsoft.com/office/drawing/2014/main" id="{DD7242B6-6601-4B05-82E7-6E5FA45F2C53}"/>
                  </a:ext>
                </a:extLst>
              </p:cNvPr>
              <p:cNvSpPr txBox="1"/>
              <p:nvPr/>
            </p:nvSpPr>
            <p:spPr>
              <a:xfrm>
                <a:off x="7010865" y="1838335"/>
                <a:ext cx="591150" cy="276999"/>
              </a:xfrm>
              <a:prstGeom prst="rect">
                <a:avLst/>
              </a:prstGeom>
              <a:noFill/>
            </p:spPr>
            <p:txBody>
              <a:bodyPr wrap="square" rtlCol="0">
                <a:spAutoFit/>
              </a:bodyPr>
              <a:lstStyle/>
              <a:p>
                <a:pPr algn="ctr"/>
                <a:r>
                  <a:rPr lang="en-AU" sz="600" dirty="0">
                    <a:solidFill>
                      <a:schemeClr val="bg2"/>
                    </a:solidFill>
                  </a:rPr>
                  <a:t>Application Layer </a:t>
                </a:r>
                <a:endParaRPr lang="en-US" sz="600" dirty="0">
                  <a:solidFill>
                    <a:schemeClr val="bg2"/>
                  </a:solidFill>
                </a:endParaRPr>
              </a:p>
            </p:txBody>
          </p:sp>
          <p:sp>
            <p:nvSpPr>
              <p:cNvPr id="16" name="TextBox 15">
                <a:extLst>
                  <a:ext uri="{FF2B5EF4-FFF2-40B4-BE49-F238E27FC236}">
                    <a16:creationId xmlns:a16="http://schemas.microsoft.com/office/drawing/2014/main" id="{610A03A6-0B8C-414E-8F75-C8094CB80C35}"/>
                  </a:ext>
                </a:extLst>
              </p:cNvPr>
              <p:cNvSpPr txBox="1"/>
              <p:nvPr/>
            </p:nvSpPr>
            <p:spPr>
              <a:xfrm>
                <a:off x="7010865" y="4048741"/>
                <a:ext cx="591150" cy="276999"/>
              </a:xfrm>
              <a:prstGeom prst="rect">
                <a:avLst/>
              </a:prstGeom>
              <a:solidFill>
                <a:schemeClr val="accent4">
                  <a:lumMod val="20000"/>
                  <a:lumOff val="80000"/>
                </a:schemeClr>
              </a:solidFill>
            </p:spPr>
            <p:txBody>
              <a:bodyPr wrap="square" rtlCol="0">
                <a:spAutoFit/>
              </a:bodyPr>
              <a:lstStyle/>
              <a:p>
                <a:pPr algn="ctr"/>
                <a:r>
                  <a:rPr lang="en-AU" sz="600" dirty="0">
                    <a:solidFill>
                      <a:schemeClr val="bg2"/>
                    </a:solidFill>
                  </a:rPr>
                  <a:t>Physical Layer </a:t>
                </a:r>
                <a:endParaRPr lang="en-US" sz="600" dirty="0">
                  <a:solidFill>
                    <a:schemeClr val="bg2"/>
                  </a:solidFill>
                </a:endParaRPr>
              </a:p>
            </p:txBody>
          </p:sp>
        </p:grpSp>
        <p:pic>
          <p:nvPicPr>
            <p:cNvPr id="17" name="Picture 16">
              <a:extLst>
                <a:ext uri="{FF2B5EF4-FFF2-40B4-BE49-F238E27FC236}">
                  <a16:creationId xmlns:a16="http://schemas.microsoft.com/office/drawing/2014/main" id="{6097E1ED-35D9-41AF-BB9A-CAC8399229B0}"/>
                </a:ext>
              </a:extLst>
            </p:cNvPr>
            <p:cNvPicPr>
              <a:picLocks noChangeAspect="1"/>
            </p:cNvPicPr>
            <p:nvPr/>
          </p:nvPicPr>
          <p:blipFill>
            <a:blip r:embed="rId4"/>
            <a:stretch>
              <a:fillRect/>
            </a:stretch>
          </p:blipFill>
          <p:spPr>
            <a:xfrm>
              <a:off x="8114966" y="1609674"/>
              <a:ext cx="815586" cy="2904951"/>
            </a:xfrm>
            <a:prstGeom prst="rect">
              <a:avLst/>
            </a:prstGeom>
          </p:spPr>
        </p:pic>
      </p:grpSp>
      <p:sp>
        <p:nvSpPr>
          <p:cNvPr id="18" name="Text Placeholder 5">
            <a:extLst>
              <a:ext uri="{FF2B5EF4-FFF2-40B4-BE49-F238E27FC236}">
                <a16:creationId xmlns:a16="http://schemas.microsoft.com/office/drawing/2014/main" id="{6691A2C6-1C84-466D-A4D4-F6B391F925A0}"/>
              </a:ext>
            </a:extLst>
          </p:cNvPr>
          <p:cNvSpPr>
            <a:spLocks noGrp="1"/>
          </p:cNvSpPr>
          <p:nvPr>
            <p:ph type="body" sz="quarter" idx="10"/>
          </p:nvPr>
        </p:nvSpPr>
        <p:spPr>
          <a:xfrm>
            <a:off x="228601" y="1197864"/>
            <a:ext cx="4013200" cy="4965192"/>
          </a:xfrm>
        </p:spPr>
        <p:txBody>
          <a:bodyPr/>
          <a:lstStyle/>
          <a:p>
            <a:r>
              <a:rPr lang="en-AU" sz="2400" dirty="0">
                <a:solidFill>
                  <a:srgbClr val="333333"/>
                </a:solidFill>
              </a:rPr>
              <a:t>At each stage of the process, a PDU has a different name to reflect its new functions: </a:t>
            </a:r>
          </a:p>
          <a:p>
            <a:pPr marL="692150" lvl="1" indent="-285750">
              <a:spcBef>
                <a:spcPts val="600"/>
              </a:spcBef>
              <a:buFont typeface="Courier New" panose="02070309020205020404" pitchFamily="49" charset="0"/>
              <a:buChar char="o"/>
            </a:pPr>
            <a:r>
              <a:rPr lang="en-US" dirty="0"/>
              <a:t>Data – application layer </a:t>
            </a:r>
          </a:p>
          <a:p>
            <a:pPr marL="692150" lvl="1" indent="-285750">
              <a:spcBef>
                <a:spcPts val="600"/>
              </a:spcBef>
              <a:buFont typeface="Courier New" panose="02070309020205020404" pitchFamily="49" charset="0"/>
              <a:buChar char="o"/>
            </a:pPr>
            <a:r>
              <a:rPr lang="en-US" dirty="0"/>
              <a:t>Segment – transport layer</a:t>
            </a:r>
          </a:p>
          <a:p>
            <a:pPr marL="692150" lvl="1" indent="-285750">
              <a:spcBef>
                <a:spcPts val="600"/>
              </a:spcBef>
              <a:buFont typeface="Courier New" panose="02070309020205020404" pitchFamily="49" charset="0"/>
              <a:buChar char="o"/>
            </a:pPr>
            <a:r>
              <a:rPr lang="en-US" dirty="0"/>
              <a:t>Packet – network layer </a:t>
            </a:r>
          </a:p>
          <a:p>
            <a:pPr marL="692150" lvl="1" indent="-285750">
              <a:spcBef>
                <a:spcPts val="600"/>
              </a:spcBef>
              <a:buFont typeface="Courier New" panose="02070309020205020404" pitchFamily="49" charset="0"/>
              <a:buChar char="o"/>
            </a:pPr>
            <a:r>
              <a:rPr lang="en-US" dirty="0"/>
              <a:t>Frame – data link layer </a:t>
            </a:r>
          </a:p>
          <a:p>
            <a:pPr marL="692150" lvl="1" indent="-285750">
              <a:spcBef>
                <a:spcPts val="600"/>
              </a:spcBef>
              <a:buFont typeface="Courier New" panose="02070309020205020404" pitchFamily="49" charset="0"/>
              <a:buChar char="o"/>
            </a:pPr>
            <a:r>
              <a:rPr lang="en-US" dirty="0"/>
              <a:t>Bits – physical layer</a:t>
            </a:r>
          </a:p>
        </p:txBody>
      </p:sp>
    </p:spTree>
    <p:extLst>
      <p:ext uri="{BB962C8B-B14F-4D97-AF65-F5344CB8AC3E}">
        <p14:creationId xmlns:p14="http://schemas.microsoft.com/office/powerpoint/2010/main" val="3749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317704"/>
            <a:ext cx="8588861" cy="838200"/>
          </a:xfrm>
        </p:spPr>
        <p:txBody>
          <a:bodyPr/>
          <a:lstStyle/>
          <a:p>
            <a:r>
              <a:rPr lang="en-US" sz="3200" dirty="0"/>
              <a:t>Encapsulation - Example</a:t>
            </a:r>
          </a:p>
        </p:txBody>
      </p:sp>
      <p:sp>
        <p:nvSpPr>
          <p:cNvPr id="8" name="Rectangle 7">
            <a:extLst>
              <a:ext uri="{FF2B5EF4-FFF2-40B4-BE49-F238E27FC236}">
                <a16:creationId xmlns:a16="http://schemas.microsoft.com/office/drawing/2014/main" id="{3359A292-4A95-4D4D-8EB3-46612E31F9EF}"/>
              </a:ext>
            </a:extLst>
          </p:cNvPr>
          <p:cNvSpPr/>
          <p:nvPr/>
        </p:nvSpPr>
        <p:spPr>
          <a:xfrm>
            <a:off x="229701" y="1253416"/>
            <a:ext cx="4707849" cy="2970044"/>
          </a:xfrm>
          <a:prstGeom prst="rect">
            <a:avLst/>
          </a:prstGeom>
        </p:spPr>
        <p:txBody>
          <a:bodyPr wrap="square">
            <a:spAutoFit/>
          </a:bodyPr>
          <a:lstStyle/>
          <a:p>
            <a:pPr marL="285750" indent="-285750">
              <a:spcAft>
                <a:spcPts val="1200"/>
              </a:spcAft>
              <a:buFont typeface="Arial" panose="020B0604020202020204" pitchFamily="34" charset="0"/>
              <a:buChar char="•"/>
            </a:pPr>
            <a:r>
              <a:rPr lang="en-AU" dirty="0">
                <a:solidFill>
                  <a:schemeClr val="bg2"/>
                </a:solidFill>
              </a:rPr>
              <a:t>For example, a web client sends information (a request) to a web server</a:t>
            </a:r>
          </a:p>
          <a:p>
            <a:pPr marL="285750" indent="-285750">
              <a:spcAft>
                <a:spcPts val="600"/>
              </a:spcAft>
              <a:buFont typeface="Arial" panose="020B0604020202020204" pitchFamily="34" charset="0"/>
              <a:buChar char="•"/>
            </a:pPr>
            <a:r>
              <a:rPr lang="en-AU" dirty="0">
                <a:solidFill>
                  <a:schemeClr val="bg2"/>
                </a:solidFill>
              </a:rPr>
              <a:t>Major protocols involved:</a:t>
            </a:r>
          </a:p>
          <a:p>
            <a:pPr marL="742950" lvl="1" indent="-285750">
              <a:buFont typeface="Arial" panose="020B0604020202020204" pitchFamily="34" charset="0"/>
              <a:buChar char="•"/>
            </a:pPr>
            <a:r>
              <a:rPr lang="en-AU" dirty="0">
                <a:solidFill>
                  <a:schemeClr val="bg2"/>
                </a:solidFill>
              </a:rPr>
              <a:t>HTTP at application layer</a:t>
            </a:r>
          </a:p>
          <a:p>
            <a:pPr marL="742950" lvl="1" indent="-285750">
              <a:buFont typeface="Arial" panose="020B0604020202020204" pitchFamily="34" charset="0"/>
              <a:buChar char="•"/>
            </a:pPr>
            <a:r>
              <a:rPr lang="en-AU" dirty="0">
                <a:solidFill>
                  <a:schemeClr val="bg2"/>
                </a:solidFill>
              </a:rPr>
              <a:t>TCP at Transport layer</a:t>
            </a:r>
          </a:p>
          <a:p>
            <a:pPr marL="742950" lvl="1" indent="-285750">
              <a:buFont typeface="Arial" panose="020B0604020202020204" pitchFamily="34" charset="0"/>
              <a:buChar char="•"/>
            </a:pPr>
            <a:r>
              <a:rPr lang="en-AU" dirty="0">
                <a:solidFill>
                  <a:schemeClr val="bg2"/>
                </a:solidFill>
              </a:rPr>
              <a:t>IP at Network layer</a:t>
            </a:r>
          </a:p>
          <a:p>
            <a:pPr marL="742950" lvl="1" indent="-285750">
              <a:spcAft>
                <a:spcPts val="600"/>
              </a:spcAft>
              <a:buFont typeface="Arial" panose="020B0604020202020204" pitchFamily="34" charset="0"/>
              <a:buChar char="•"/>
            </a:pPr>
            <a:r>
              <a:rPr lang="en-AU" dirty="0">
                <a:solidFill>
                  <a:schemeClr val="bg2"/>
                </a:solidFill>
              </a:rPr>
              <a:t>Ethernet at Data Link layer</a:t>
            </a:r>
          </a:p>
          <a:p>
            <a:pPr marL="285750" indent="-285750">
              <a:spcAft>
                <a:spcPts val="600"/>
              </a:spcAft>
              <a:buFont typeface="Arial" panose="020B0604020202020204" pitchFamily="34" charset="0"/>
              <a:buChar char="•"/>
            </a:pPr>
            <a:r>
              <a:rPr lang="en-AU" dirty="0">
                <a:solidFill>
                  <a:srgbClr val="333333"/>
                </a:solidFill>
              </a:rPr>
              <a:t>Encapsulation process</a:t>
            </a:r>
          </a:p>
          <a:p>
            <a:pPr marL="285750" indent="-285750">
              <a:buFont typeface="Arial" panose="020B0604020202020204" pitchFamily="34" charset="0"/>
              <a:buChar char="•"/>
            </a:pPr>
            <a:endParaRPr lang="en-AU" dirty="0">
              <a:solidFill>
                <a:srgbClr val="333333"/>
              </a:solidFill>
            </a:endParaRPr>
          </a:p>
        </p:txBody>
      </p:sp>
      <p:pic>
        <p:nvPicPr>
          <p:cNvPr id="9" name="Picture 8">
            <a:extLst>
              <a:ext uri="{FF2B5EF4-FFF2-40B4-BE49-F238E27FC236}">
                <a16:creationId xmlns:a16="http://schemas.microsoft.com/office/drawing/2014/main" id="{468A9E47-698A-4493-B041-EA774A115A65}"/>
              </a:ext>
            </a:extLst>
          </p:cNvPr>
          <p:cNvPicPr>
            <a:picLocks noChangeAspect="1"/>
          </p:cNvPicPr>
          <p:nvPr/>
        </p:nvPicPr>
        <p:blipFill>
          <a:blip r:embed="rId3"/>
          <a:stretch>
            <a:fillRect/>
          </a:stretch>
        </p:blipFill>
        <p:spPr>
          <a:xfrm>
            <a:off x="4940250" y="1163344"/>
            <a:ext cx="3994244" cy="3456557"/>
          </a:xfrm>
          <a:prstGeom prst="rect">
            <a:avLst/>
          </a:prstGeom>
        </p:spPr>
      </p:pic>
      <p:sp>
        <p:nvSpPr>
          <p:cNvPr id="24" name="Rectangle 23">
            <a:extLst>
              <a:ext uri="{FF2B5EF4-FFF2-40B4-BE49-F238E27FC236}">
                <a16:creationId xmlns:a16="http://schemas.microsoft.com/office/drawing/2014/main" id="{A64E4116-7AE1-45B0-8FB7-4B74CDBF9B6C}"/>
              </a:ext>
            </a:extLst>
          </p:cNvPr>
          <p:cNvSpPr/>
          <p:nvPr/>
        </p:nvSpPr>
        <p:spPr>
          <a:xfrm>
            <a:off x="0" y="3837493"/>
            <a:ext cx="6841067" cy="2800767"/>
          </a:xfrm>
          <a:prstGeom prst="rect">
            <a:avLst/>
          </a:prstGeom>
        </p:spPr>
        <p:txBody>
          <a:bodyPr wrap="square">
            <a:spAutoFit/>
          </a:bodyPr>
          <a:lstStyle/>
          <a:p>
            <a:pPr marL="742950" lvl="1" indent="-285750">
              <a:spcAft>
                <a:spcPts val="600"/>
              </a:spcAft>
              <a:buFont typeface="Arial" panose="020B0604020202020204" pitchFamily="34" charset="0"/>
              <a:buChar char="•"/>
            </a:pPr>
            <a:r>
              <a:rPr lang="en-AU" sz="1500" dirty="0">
                <a:solidFill>
                  <a:srgbClr val="333333"/>
                </a:solidFill>
              </a:rPr>
              <a:t>TCP receives an HTTP message from application layer, treats the message as the Data part of TCP, adds to it TCP header (transport layer header) to form a TCP segment, and passes the segment to IP</a:t>
            </a:r>
          </a:p>
          <a:p>
            <a:pPr marL="742950" lvl="1" indent="-285750">
              <a:spcAft>
                <a:spcPts val="600"/>
              </a:spcAft>
              <a:buFont typeface="Arial" panose="020B0604020202020204" pitchFamily="34" charset="0"/>
              <a:buChar char="•"/>
            </a:pPr>
            <a:r>
              <a:rPr lang="en-AU" sz="1500" dirty="0">
                <a:solidFill>
                  <a:srgbClr val="333333"/>
                </a:solidFill>
              </a:rPr>
              <a:t>IP receives a TCP segment, treats the segment as IP’s data,  adds to it IP header (network layer header) to form an IP packet, and passes the packet to Ethernet</a:t>
            </a:r>
          </a:p>
          <a:p>
            <a:pPr marL="742950" lvl="1" indent="-285750">
              <a:spcAft>
                <a:spcPts val="600"/>
              </a:spcAft>
              <a:buFont typeface="Arial" panose="020B0604020202020204" pitchFamily="34" charset="0"/>
              <a:buChar char="•"/>
            </a:pPr>
            <a:r>
              <a:rPr lang="en-AU" sz="1500" dirty="0">
                <a:solidFill>
                  <a:srgbClr val="333333"/>
                </a:solidFill>
              </a:rPr>
              <a:t>Ethernet receives the IP packet, treats the packet as Ethernet’s data, adds to it Ethernet frame header and frame trailer, to form an Ethernet Frame, and passes the frame to physical layer, to be converted to signals to go out</a:t>
            </a:r>
            <a:br>
              <a:rPr lang="en-AU" sz="1600" dirty="0">
                <a:solidFill>
                  <a:srgbClr val="333333"/>
                </a:solidFill>
              </a:rPr>
            </a:br>
            <a:endParaRPr lang="en-AU" sz="1600" dirty="0">
              <a:solidFill>
                <a:srgbClr val="333333"/>
              </a:solidFill>
            </a:endParaRPr>
          </a:p>
        </p:txBody>
      </p:sp>
      <p:sp>
        <p:nvSpPr>
          <p:cNvPr id="26" name="Rectangle 25">
            <a:extLst>
              <a:ext uri="{FF2B5EF4-FFF2-40B4-BE49-F238E27FC236}">
                <a16:creationId xmlns:a16="http://schemas.microsoft.com/office/drawing/2014/main" id="{27536004-9C2F-417B-9A06-E571D49700A4}"/>
              </a:ext>
            </a:extLst>
          </p:cNvPr>
          <p:cNvSpPr/>
          <p:nvPr/>
        </p:nvSpPr>
        <p:spPr>
          <a:xfrm>
            <a:off x="5681754" y="1594588"/>
            <a:ext cx="1366436" cy="357062"/>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8" name="TextBox 27">
            <a:extLst>
              <a:ext uri="{FF2B5EF4-FFF2-40B4-BE49-F238E27FC236}">
                <a16:creationId xmlns:a16="http://schemas.microsoft.com/office/drawing/2014/main" id="{549A5131-CC56-41E3-9B24-533B71934AA6}"/>
              </a:ext>
            </a:extLst>
          </p:cNvPr>
          <p:cNvSpPr txBox="1"/>
          <p:nvPr/>
        </p:nvSpPr>
        <p:spPr>
          <a:xfrm>
            <a:off x="6033260" y="2443504"/>
            <a:ext cx="532088" cy="338554"/>
          </a:xfrm>
          <a:prstGeom prst="rect">
            <a:avLst/>
          </a:prstGeom>
          <a:solidFill>
            <a:schemeClr val="bg1">
              <a:lumMod val="85000"/>
            </a:schemeClr>
          </a:solidFill>
          <a:ln w="19050">
            <a:solidFill>
              <a:schemeClr val="bg1">
                <a:lumMod val="65000"/>
              </a:schemeClr>
            </a:solidFill>
          </a:ln>
        </p:spPr>
        <p:txBody>
          <a:bodyPr wrap="square" rtlCol="0">
            <a:spAutoFit/>
          </a:bodyPr>
          <a:lstStyle/>
          <a:p>
            <a:pPr algn="ctr"/>
            <a:r>
              <a:rPr lang="en-AU" sz="600" dirty="0">
                <a:solidFill>
                  <a:schemeClr val="bg2"/>
                </a:solidFill>
              </a:rPr>
              <a:t>Transport header</a:t>
            </a:r>
          </a:p>
          <a:p>
            <a:pPr algn="ctr"/>
            <a:endParaRPr lang="en-US" sz="400" dirty="0">
              <a:solidFill>
                <a:schemeClr val="bg2"/>
              </a:solidFill>
            </a:endParaRPr>
          </a:p>
        </p:txBody>
      </p:sp>
      <p:sp>
        <p:nvSpPr>
          <p:cNvPr id="29" name="Rectangle 28">
            <a:extLst>
              <a:ext uri="{FF2B5EF4-FFF2-40B4-BE49-F238E27FC236}">
                <a16:creationId xmlns:a16="http://schemas.microsoft.com/office/drawing/2014/main" id="{8A366552-F5F8-49E4-8911-B462A0B1A893}"/>
              </a:ext>
            </a:extLst>
          </p:cNvPr>
          <p:cNvSpPr/>
          <p:nvPr/>
        </p:nvSpPr>
        <p:spPr>
          <a:xfrm>
            <a:off x="6576034" y="2439002"/>
            <a:ext cx="472155" cy="343056"/>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FFDCEA89-4C06-4527-ADCF-7E0089999A4F}"/>
              </a:ext>
            </a:extLst>
          </p:cNvPr>
          <p:cNvSpPr/>
          <p:nvPr/>
        </p:nvSpPr>
        <p:spPr>
          <a:xfrm>
            <a:off x="6033260" y="2835529"/>
            <a:ext cx="1001286" cy="381893"/>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181743C3-C2AB-4C59-A8D4-58EBB3FF4466}"/>
              </a:ext>
            </a:extLst>
          </p:cNvPr>
          <p:cNvSpPr txBox="1"/>
          <p:nvPr/>
        </p:nvSpPr>
        <p:spPr>
          <a:xfrm>
            <a:off x="5495967" y="2862074"/>
            <a:ext cx="518445" cy="338554"/>
          </a:xfrm>
          <a:prstGeom prst="rect">
            <a:avLst/>
          </a:prstGeom>
          <a:solidFill>
            <a:schemeClr val="bg1">
              <a:lumMod val="85000"/>
            </a:schemeClr>
          </a:solidFill>
          <a:ln w="19050">
            <a:solidFill>
              <a:schemeClr val="bg1">
                <a:lumMod val="65000"/>
              </a:schemeClr>
            </a:solidFill>
          </a:ln>
        </p:spPr>
        <p:txBody>
          <a:bodyPr wrap="square" rtlCol="0">
            <a:spAutoFit/>
          </a:bodyPr>
          <a:lstStyle/>
          <a:p>
            <a:pPr algn="ctr"/>
            <a:r>
              <a:rPr lang="en-AU" sz="600" dirty="0">
                <a:solidFill>
                  <a:schemeClr val="bg2"/>
                </a:solidFill>
              </a:rPr>
              <a:t>Network header</a:t>
            </a:r>
          </a:p>
          <a:p>
            <a:pPr algn="ctr"/>
            <a:endParaRPr lang="en-US" sz="400" dirty="0">
              <a:solidFill>
                <a:schemeClr val="bg2"/>
              </a:solidFill>
            </a:endParaRPr>
          </a:p>
        </p:txBody>
      </p:sp>
      <p:sp>
        <p:nvSpPr>
          <p:cNvPr id="32" name="Rectangle 31">
            <a:extLst>
              <a:ext uri="{FF2B5EF4-FFF2-40B4-BE49-F238E27FC236}">
                <a16:creationId xmlns:a16="http://schemas.microsoft.com/office/drawing/2014/main" id="{198DFAA8-280C-4EB4-8649-DC03F0B9E6CA}"/>
              </a:ext>
            </a:extLst>
          </p:cNvPr>
          <p:cNvSpPr/>
          <p:nvPr/>
        </p:nvSpPr>
        <p:spPr>
          <a:xfrm>
            <a:off x="5495967" y="3258933"/>
            <a:ext cx="1533586" cy="360527"/>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3" name="TextBox 32">
            <a:extLst>
              <a:ext uri="{FF2B5EF4-FFF2-40B4-BE49-F238E27FC236}">
                <a16:creationId xmlns:a16="http://schemas.microsoft.com/office/drawing/2014/main" id="{0D382F4A-638C-409E-8764-8E8153DE99BA}"/>
              </a:ext>
            </a:extLst>
          </p:cNvPr>
          <p:cNvSpPr txBox="1"/>
          <p:nvPr/>
        </p:nvSpPr>
        <p:spPr>
          <a:xfrm>
            <a:off x="4965814" y="3280906"/>
            <a:ext cx="495756" cy="338554"/>
          </a:xfrm>
          <a:prstGeom prst="rect">
            <a:avLst/>
          </a:prstGeom>
          <a:solidFill>
            <a:schemeClr val="bg1">
              <a:lumMod val="85000"/>
            </a:schemeClr>
          </a:solidFill>
          <a:ln w="19050">
            <a:solidFill>
              <a:schemeClr val="bg1">
                <a:lumMod val="65000"/>
              </a:schemeClr>
            </a:solidFill>
          </a:ln>
        </p:spPr>
        <p:txBody>
          <a:bodyPr wrap="square" rtlCol="0">
            <a:spAutoFit/>
          </a:bodyPr>
          <a:lstStyle/>
          <a:p>
            <a:pPr algn="ctr"/>
            <a:r>
              <a:rPr lang="en-AU" sz="600" dirty="0">
                <a:solidFill>
                  <a:schemeClr val="bg2"/>
                </a:solidFill>
              </a:rPr>
              <a:t>Frame header</a:t>
            </a:r>
          </a:p>
          <a:p>
            <a:pPr algn="ctr"/>
            <a:endParaRPr lang="en-US" sz="400" dirty="0">
              <a:solidFill>
                <a:schemeClr val="bg2"/>
              </a:solidFill>
            </a:endParaRPr>
          </a:p>
        </p:txBody>
      </p:sp>
      <p:sp>
        <p:nvSpPr>
          <p:cNvPr id="34" name="TextBox 33">
            <a:extLst>
              <a:ext uri="{FF2B5EF4-FFF2-40B4-BE49-F238E27FC236}">
                <a16:creationId xmlns:a16="http://schemas.microsoft.com/office/drawing/2014/main" id="{3B2CA01D-BF5B-47BE-97D7-14410B492997}"/>
              </a:ext>
            </a:extLst>
          </p:cNvPr>
          <p:cNvSpPr txBox="1"/>
          <p:nvPr/>
        </p:nvSpPr>
        <p:spPr>
          <a:xfrm>
            <a:off x="7072313" y="3280906"/>
            <a:ext cx="512957" cy="338554"/>
          </a:xfrm>
          <a:prstGeom prst="rect">
            <a:avLst/>
          </a:prstGeom>
          <a:solidFill>
            <a:schemeClr val="bg1">
              <a:lumMod val="85000"/>
            </a:schemeClr>
          </a:solidFill>
          <a:ln w="19050">
            <a:solidFill>
              <a:schemeClr val="bg1">
                <a:lumMod val="65000"/>
              </a:schemeClr>
            </a:solidFill>
          </a:ln>
        </p:spPr>
        <p:txBody>
          <a:bodyPr wrap="square" rtlCol="0">
            <a:spAutoFit/>
          </a:bodyPr>
          <a:lstStyle/>
          <a:p>
            <a:pPr algn="ctr"/>
            <a:r>
              <a:rPr lang="en-AU" sz="600" dirty="0">
                <a:solidFill>
                  <a:schemeClr val="bg2"/>
                </a:solidFill>
              </a:rPr>
              <a:t>Frame Trailer</a:t>
            </a:r>
          </a:p>
          <a:p>
            <a:pPr algn="ctr"/>
            <a:endParaRPr lang="en-US" sz="400" dirty="0">
              <a:solidFill>
                <a:schemeClr val="bg2"/>
              </a:solidFill>
            </a:endParaRPr>
          </a:p>
        </p:txBody>
      </p:sp>
      <p:grpSp>
        <p:nvGrpSpPr>
          <p:cNvPr id="39" name="Group 38">
            <a:extLst>
              <a:ext uri="{FF2B5EF4-FFF2-40B4-BE49-F238E27FC236}">
                <a16:creationId xmlns:a16="http://schemas.microsoft.com/office/drawing/2014/main" id="{D7BF4658-B2E1-40A6-AB83-A339BC49A972}"/>
              </a:ext>
            </a:extLst>
          </p:cNvPr>
          <p:cNvGrpSpPr/>
          <p:nvPr/>
        </p:nvGrpSpPr>
        <p:grpSpPr>
          <a:xfrm>
            <a:off x="5681753" y="2009862"/>
            <a:ext cx="1366436" cy="359053"/>
            <a:chOff x="5681753" y="2009862"/>
            <a:chExt cx="1366436" cy="359053"/>
          </a:xfrm>
        </p:grpSpPr>
        <p:sp>
          <p:nvSpPr>
            <p:cNvPr id="35" name="Rectangle 34">
              <a:extLst>
                <a:ext uri="{FF2B5EF4-FFF2-40B4-BE49-F238E27FC236}">
                  <a16:creationId xmlns:a16="http://schemas.microsoft.com/office/drawing/2014/main" id="{35DA5B03-D1FF-483A-8B02-9D385C78C593}"/>
                </a:ext>
              </a:extLst>
            </p:cNvPr>
            <p:cNvSpPr/>
            <p:nvPr/>
          </p:nvSpPr>
          <p:spPr>
            <a:xfrm>
              <a:off x="5681753" y="2020267"/>
              <a:ext cx="431263" cy="348648"/>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33BA24F-5A11-46DF-A071-16EA88CB0895}"/>
                </a:ext>
              </a:extLst>
            </p:cNvPr>
            <p:cNvSpPr/>
            <p:nvPr/>
          </p:nvSpPr>
          <p:spPr>
            <a:xfrm>
              <a:off x="6151919" y="2009862"/>
              <a:ext cx="431263" cy="357062"/>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0B6BFE4-FCEF-4052-9F41-BA8653D719A6}"/>
                </a:ext>
              </a:extLst>
            </p:cNvPr>
            <p:cNvSpPr/>
            <p:nvPr/>
          </p:nvSpPr>
          <p:spPr>
            <a:xfrm>
              <a:off x="6609366" y="2020266"/>
              <a:ext cx="438823" cy="347799"/>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2DB5A803-855C-400B-8CFE-4B2D89AFFF5B}"/>
              </a:ext>
            </a:extLst>
          </p:cNvPr>
          <p:cNvSpPr/>
          <p:nvPr/>
        </p:nvSpPr>
        <p:spPr>
          <a:xfrm>
            <a:off x="4940250" y="3668217"/>
            <a:ext cx="2645020" cy="169276"/>
          </a:xfrm>
          <a:prstGeom prst="rect">
            <a:avLst/>
          </a:prstGeom>
          <a:noFill/>
          <a:ln w="158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1" name="Arrow: Right 40">
            <a:extLst>
              <a:ext uri="{FF2B5EF4-FFF2-40B4-BE49-F238E27FC236}">
                <a16:creationId xmlns:a16="http://schemas.microsoft.com/office/drawing/2014/main" id="{233B617D-1390-470B-A9E0-746BDFD372F4}"/>
              </a:ext>
            </a:extLst>
          </p:cNvPr>
          <p:cNvSpPr/>
          <p:nvPr/>
        </p:nvSpPr>
        <p:spPr>
          <a:xfrm>
            <a:off x="4938442" y="3602368"/>
            <a:ext cx="2721723" cy="302180"/>
          </a:xfrm>
          <a:prstGeom prst="rightArrow">
            <a:avLst/>
          </a:prstGeom>
          <a:solidFill>
            <a:schemeClr val="lt1">
              <a:alpha val="0"/>
            </a:schemeClr>
          </a:solidFill>
          <a:ln w="127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77497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05556E-6 -3.33333E-6 L 0.00017 0.06181 " pathEditMode="relative" rAng="0" ptsTypes="AA">
                                      <p:cBhvr>
                                        <p:cTn id="10" dur="1500" fill="hold"/>
                                        <p:tgtEl>
                                          <p:spTgt spid="26"/>
                                        </p:tgtEl>
                                        <p:attrNameLst>
                                          <p:attrName>ppt_x</p:attrName>
                                          <p:attrName>ppt_y</p:attrName>
                                        </p:attrNameLst>
                                      </p:cBhvr>
                                      <p:rCtr x="0" y="3079"/>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3.05556E-6 -2.96296E-6 L -0.0066 0.0625 " pathEditMode="relative" rAng="0" ptsTypes="AA">
                                      <p:cBhvr>
                                        <p:cTn id="22" dur="2000" fill="hold"/>
                                        <p:tgtEl>
                                          <p:spTgt spid="39"/>
                                        </p:tgtEl>
                                        <p:attrNameLst>
                                          <p:attrName>ppt_x</p:attrName>
                                          <p:attrName>ppt_y</p:attrName>
                                        </p:attrNameLst>
                                      </p:cBhvr>
                                      <p:rCtr x="-330" y="3125"/>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4.72222E-6 4.44444E-6 L -0.0033 0.06388 " pathEditMode="relative" rAng="0" ptsTypes="AA">
                                      <p:cBhvr>
                                        <p:cTn id="39" dur="2000" fill="hold"/>
                                        <p:tgtEl>
                                          <p:spTgt spid="29"/>
                                        </p:tgtEl>
                                        <p:attrNameLst>
                                          <p:attrName>ppt_x</p:attrName>
                                          <p:attrName>ppt_y</p:attrName>
                                        </p:attrNameLst>
                                      </p:cBhvr>
                                      <p:rCtr x="-174" y="3194"/>
                                    </p:animMotion>
                                  </p:childTnLst>
                                </p:cTn>
                              </p:par>
                              <p:par>
                                <p:cTn id="40" presetID="42" presetClass="path" presetSubtype="0" accel="50000" decel="50000" fill="hold" grpId="1" nodeType="withEffect">
                                  <p:stCondLst>
                                    <p:cond delay="0"/>
                                  </p:stCondLst>
                                  <p:childTnLst>
                                    <p:animMotion origin="layout" path="M 1.11111E-6 2.96296E-6 L 0.00052 0.06458 " pathEditMode="relative" rAng="0" ptsTypes="AA">
                                      <p:cBhvr>
                                        <p:cTn id="41" dur="2000" fill="hold"/>
                                        <p:tgtEl>
                                          <p:spTgt spid="28"/>
                                        </p:tgtEl>
                                        <p:attrNameLst>
                                          <p:attrName>ppt_x</p:attrName>
                                          <p:attrName>ppt_y</p:attrName>
                                        </p:attrNameLst>
                                      </p:cBhvr>
                                      <p:rCtr x="17" y="3218"/>
                                    </p:animMotion>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2" nodeType="clickEffect">
                                  <p:stCondLst>
                                    <p:cond delay="0"/>
                                  </p:stCondLst>
                                  <p:childTnLst>
                                    <p:set>
                                      <p:cBhvr>
                                        <p:cTn id="45" dur="1" fill="hold">
                                          <p:stCondLst>
                                            <p:cond delay="0"/>
                                          </p:stCondLst>
                                        </p:cTn>
                                        <p:tgtEl>
                                          <p:spTgt spid="29"/>
                                        </p:tgtEl>
                                        <p:attrNameLst>
                                          <p:attrName>style.visibility</p:attrName>
                                        </p:attrNameLst>
                                      </p:cBhvr>
                                      <p:to>
                                        <p:strVal val="hidden"/>
                                      </p:to>
                                    </p:set>
                                  </p:childTnLst>
                                </p:cTn>
                              </p:par>
                              <p:par>
                                <p:cTn id="46" presetID="1" presetClass="exit" presetSubtype="0" fill="hold" grpId="2" nodeType="withEffect">
                                  <p:stCondLst>
                                    <p:cond delay="0"/>
                                  </p:stCondLst>
                                  <p:childTnLst>
                                    <p:set>
                                      <p:cBhvr>
                                        <p:cTn id="47" dur="1" fill="hold">
                                          <p:stCondLst>
                                            <p:cond delay="0"/>
                                          </p:stCondLst>
                                        </p:cTn>
                                        <p:tgtEl>
                                          <p:spTgt spid="2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2.77778E-7 -3.7037E-6 L 0.00365 0.0588 " pathEditMode="relative" rAng="0" ptsTypes="AA">
                                      <p:cBhvr>
                                        <p:cTn id="60" dur="2000" fill="hold"/>
                                        <p:tgtEl>
                                          <p:spTgt spid="30"/>
                                        </p:tgtEl>
                                        <p:attrNameLst>
                                          <p:attrName>ppt_x</p:attrName>
                                          <p:attrName>ppt_y</p:attrName>
                                        </p:attrNameLst>
                                      </p:cBhvr>
                                      <p:rCtr x="174" y="2940"/>
                                    </p:animMotion>
                                  </p:childTnLst>
                                </p:cTn>
                              </p:par>
                              <p:par>
                                <p:cTn id="61" presetID="42" presetClass="path" presetSubtype="0" accel="50000" decel="50000" fill="hold" grpId="1" nodeType="withEffect">
                                  <p:stCondLst>
                                    <p:cond delay="0"/>
                                  </p:stCondLst>
                                  <p:childTnLst>
                                    <p:animMotion origin="layout" path="M -2.77778E-7 1.85185E-6 L 0.00243 0.0581 " pathEditMode="relative" rAng="0" ptsTypes="AA">
                                      <p:cBhvr>
                                        <p:cTn id="62" dur="2000" fill="hold"/>
                                        <p:tgtEl>
                                          <p:spTgt spid="31"/>
                                        </p:tgtEl>
                                        <p:attrNameLst>
                                          <p:attrName>ppt_x</p:attrName>
                                          <p:attrName>ppt_y</p:attrName>
                                        </p:attrNameLst>
                                      </p:cBhvr>
                                      <p:rCtr x="122" y="2894"/>
                                    </p:animMotion>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30"/>
                                        </p:tgtEl>
                                        <p:attrNameLst>
                                          <p:attrName>style.visibility</p:attrName>
                                        </p:attrNameLst>
                                      </p:cBhvr>
                                      <p:to>
                                        <p:strVal val="hidden"/>
                                      </p:to>
                                    </p:set>
                                  </p:childTnLst>
                                </p:cTn>
                              </p:par>
                              <p:par>
                                <p:cTn id="67" presetID="1" presetClass="exit" presetSubtype="0" fill="hold" grpId="2" nodeType="withEffect">
                                  <p:stCondLst>
                                    <p:cond delay="0"/>
                                  </p:stCondLst>
                                  <p:childTnLst>
                                    <p:set>
                                      <p:cBhvr>
                                        <p:cTn id="68" dur="1" fill="hold">
                                          <p:stCondLst>
                                            <p:cond delay="0"/>
                                          </p:stCondLst>
                                        </p:cTn>
                                        <p:tgtEl>
                                          <p:spTgt spid="3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4.16667E-6 1.11111E-6 L -0.00452 0.05116 " pathEditMode="relative" rAng="0" ptsTypes="AA">
                                      <p:cBhvr>
                                        <p:cTn id="86" dur="2000" fill="hold"/>
                                        <p:tgtEl>
                                          <p:spTgt spid="32"/>
                                        </p:tgtEl>
                                        <p:attrNameLst>
                                          <p:attrName>ppt_x</p:attrName>
                                          <p:attrName>ppt_y</p:attrName>
                                        </p:attrNameLst>
                                      </p:cBhvr>
                                      <p:rCtr x="-226" y="2546"/>
                                    </p:animMotion>
                                  </p:childTnLst>
                                </p:cTn>
                              </p:par>
                              <p:par>
                                <p:cTn id="87" presetID="42" presetClass="path" presetSubtype="0" accel="50000" decel="50000" fill="hold" grpId="1" nodeType="withEffect">
                                  <p:stCondLst>
                                    <p:cond delay="0"/>
                                  </p:stCondLst>
                                  <p:childTnLst>
                                    <p:animMotion origin="layout" path="M 1.11111E-6 7.40741E-7 L -0.00417 0.0493 " pathEditMode="relative" rAng="0" ptsTypes="AA">
                                      <p:cBhvr>
                                        <p:cTn id="88" dur="2000" fill="hold"/>
                                        <p:tgtEl>
                                          <p:spTgt spid="33"/>
                                        </p:tgtEl>
                                        <p:attrNameLst>
                                          <p:attrName>ppt_x</p:attrName>
                                          <p:attrName>ppt_y</p:attrName>
                                        </p:attrNameLst>
                                      </p:cBhvr>
                                      <p:rCtr x="-208" y="2454"/>
                                    </p:animMotion>
                                  </p:childTnLst>
                                </p:cTn>
                              </p:par>
                              <p:par>
                                <p:cTn id="89" presetID="42" presetClass="path" presetSubtype="0" accel="50000" decel="50000" fill="hold" grpId="1" nodeType="withEffect">
                                  <p:stCondLst>
                                    <p:cond delay="0"/>
                                  </p:stCondLst>
                                  <p:childTnLst>
                                    <p:animMotion origin="layout" path="M 1.11111E-6 7.40741E-7 L 0.00017 0.0493 " pathEditMode="relative" rAng="0" ptsTypes="AA">
                                      <p:cBhvr>
                                        <p:cTn id="90" dur="2000" fill="hold"/>
                                        <p:tgtEl>
                                          <p:spTgt spid="34"/>
                                        </p:tgtEl>
                                        <p:attrNameLst>
                                          <p:attrName>ppt_x</p:attrName>
                                          <p:attrName>ppt_y</p:attrName>
                                        </p:attrNameLst>
                                      </p:cBhvr>
                                      <p:rCtr x="0" y="2454"/>
                                    </p:animMotion>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2" nodeType="clickEffect">
                                  <p:stCondLst>
                                    <p:cond delay="0"/>
                                  </p:stCondLst>
                                  <p:childTnLst>
                                    <p:set>
                                      <p:cBhvr>
                                        <p:cTn id="94" dur="1" fill="hold">
                                          <p:stCondLst>
                                            <p:cond delay="0"/>
                                          </p:stCondLst>
                                        </p:cTn>
                                        <p:tgtEl>
                                          <p:spTgt spid="32"/>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33"/>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3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wipe(left)">
                                      <p:cBhvr>
                                        <p:cTn id="1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8" grpId="0" animBg="1"/>
      <p:bldP spid="28" grpId="1" animBg="1"/>
      <p:bldP spid="28" grpId="2" animBg="1"/>
      <p:bldP spid="29" grpId="0" animBg="1"/>
      <p:bldP spid="29" grpId="1" animBg="1"/>
      <p:bldP spid="29" grpId="2" animBg="1"/>
      <p:bldP spid="30" grpId="0" animBg="1"/>
      <p:bldP spid="30" grpId="1" animBg="1"/>
      <p:bldP spid="30" grpId="2" animBg="1"/>
      <p:bldP spid="31" grpId="0" animBg="1"/>
      <p:bldP spid="31" grpId="1" animBg="1"/>
      <p:bldP spid="31" grpId="2" animBg="1"/>
      <p:bldP spid="32" grpId="0" animBg="1"/>
      <p:bldP spid="32" grpId="1" animBg="1"/>
      <p:bldP spid="32" grpId="2" animBg="1"/>
      <p:bldP spid="33" grpId="0" animBg="1"/>
      <p:bldP spid="33" grpId="1" animBg="1"/>
      <p:bldP spid="33" grpId="2" animBg="1"/>
      <p:bldP spid="34" grpId="0" animBg="1"/>
      <p:bldP spid="34" grpId="1" animBg="1"/>
      <p:bldP spid="34" grpId="2" animBg="1"/>
      <p:bldP spid="40" grpId="0" animBg="1"/>
      <p:bldP spid="40" grpId="1"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259336"/>
            <a:ext cx="8588861" cy="838200"/>
          </a:xfrm>
        </p:spPr>
        <p:txBody>
          <a:bodyPr/>
          <a:lstStyle/>
          <a:p>
            <a:r>
              <a:rPr lang="en-US" sz="3200" dirty="0"/>
              <a:t>De-Encapsulation</a:t>
            </a:r>
          </a:p>
        </p:txBody>
      </p:sp>
      <p:sp>
        <p:nvSpPr>
          <p:cNvPr id="2" name="Rectangle 1"/>
          <p:cNvSpPr/>
          <p:nvPr/>
        </p:nvSpPr>
        <p:spPr>
          <a:xfrm>
            <a:off x="485826" y="1219009"/>
            <a:ext cx="7798638" cy="4878259"/>
          </a:xfrm>
          <a:prstGeom prst="rect">
            <a:avLst/>
          </a:prstGeom>
        </p:spPr>
        <p:txBody>
          <a:bodyPr wrap="square">
            <a:spAutoFit/>
          </a:bodyPr>
          <a:lstStyle/>
          <a:p>
            <a:pPr marL="285750" indent="-285750">
              <a:buFont typeface="Arial" panose="020B0604020202020204" pitchFamily="34" charset="0"/>
              <a:buChar char="•"/>
            </a:pPr>
            <a:r>
              <a:rPr lang="en-AU" sz="2400" dirty="0">
                <a:solidFill>
                  <a:schemeClr val="bg2"/>
                </a:solidFill>
              </a:rPr>
              <a:t>De-encapsulation is the reverse process at the receiving host, </a:t>
            </a:r>
            <a:r>
              <a:rPr lang="en-AU" sz="2400" b="1" dirty="0">
                <a:solidFill>
                  <a:schemeClr val="bg2"/>
                </a:solidFill>
              </a:rPr>
              <a:t>going from bottom to top</a:t>
            </a:r>
            <a:r>
              <a:rPr lang="en-AU" sz="2400" dirty="0">
                <a:solidFill>
                  <a:schemeClr val="bg2"/>
                </a:solidFill>
              </a:rPr>
              <a:t>.</a:t>
            </a:r>
          </a:p>
          <a:p>
            <a:pPr marL="285750" indent="-285750">
              <a:buFont typeface="Arial" panose="020B0604020202020204" pitchFamily="34" charset="0"/>
              <a:buChar char="•"/>
            </a:pPr>
            <a:r>
              <a:rPr lang="en-AU" sz="2400" dirty="0">
                <a:solidFill>
                  <a:schemeClr val="bg2"/>
                </a:solidFill>
              </a:rPr>
              <a:t>Continue with the previous example, the de-encapsulation process at the web server that receives the request from the client:</a:t>
            </a:r>
          </a:p>
          <a:p>
            <a:pPr marL="742950" lvl="1" indent="-285750">
              <a:spcAft>
                <a:spcPts val="900"/>
              </a:spcAft>
              <a:buFont typeface="Arial" panose="020B0604020202020204" pitchFamily="34" charset="0"/>
              <a:buChar char="•"/>
            </a:pPr>
            <a:r>
              <a:rPr lang="en-AU" sz="1600" dirty="0">
                <a:solidFill>
                  <a:schemeClr val="bg2"/>
                </a:solidFill>
              </a:rPr>
              <a:t>Ethernet at Data Link Layer receives the Ethernet frame from physical layer, checks the frame header and trailer. After confirming that the frame is received ok and is for itself, removes the frame header and trailer (or in other words, de-encapsulates the IP packet) and passes the packet to IP at Network Layer.</a:t>
            </a:r>
          </a:p>
          <a:p>
            <a:pPr marL="742950" lvl="1" indent="-285750">
              <a:spcAft>
                <a:spcPts val="900"/>
              </a:spcAft>
              <a:buFont typeface="Arial" panose="020B0604020202020204" pitchFamily="34" charset="0"/>
              <a:buChar char="•"/>
            </a:pPr>
            <a:r>
              <a:rPr lang="en-AU" sz="1600" dirty="0">
                <a:solidFill>
                  <a:schemeClr val="bg2"/>
                </a:solidFill>
              </a:rPr>
              <a:t>IP gets the packet, checks IP header and confirms that the packet is ok and it is for the server, removes IP header or de-encapsulates the TCP segment and passes the segment to TCP at transport layer.</a:t>
            </a:r>
          </a:p>
          <a:p>
            <a:pPr marL="742950" lvl="1" indent="-285750">
              <a:buFont typeface="Arial" panose="020B0604020202020204" pitchFamily="34" charset="0"/>
              <a:buChar char="•"/>
            </a:pPr>
            <a:r>
              <a:rPr lang="en-AU" sz="1600" dirty="0">
                <a:solidFill>
                  <a:schemeClr val="bg2"/>
                </a:solidFill>
              </a:rPr>
              <a:t>TCP gets the segment, checks TCP header and knows that it is for HTTP, and then removes the TCP header or de-encapsulates the HTTP request and passes the request to HTTP at application layer to be processed.</a:t>
            </a:r>
            <a:endParaRPr lang="en-US" sz="1600" dirty="0">
              <a:solidFill>
                <a:schemeClr val="bg2"/>
              </a:solidFill>
            </a:endParaRPr>
          </a:p>
        </p:txBody>
      </p:sp>
    </p:spTree>
    <p:extLst>
      <p:ext uri="{BB962C8B-B14F-4D97-AF65-F5344CB8AC3E}">
        <p14:creationId xmlns:p14="http://schemas.microsoft.com/office/powerpoint/2010/main" val="340789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3200" dirty="0"/>
              <a:t>Network Layer Addresses &amp; Data Link Layer Addresses</a:t>
            </a:r>
          </a:p>
        </p:txBody>
      </p:sp>
      <p:sp>
        <p:nvSpPr>
          <p:cNvPr id="2" name="Rectangle 1"/>
          <p:cNvSpPr/>
          <p:nvPr/>
        </p:nvSpPr>
        <p:spPr>
          <a:xfrm>
            <a:off x="325437" y="1365201"/>
            <a:ext cx="8493126" cy="4776692"/>
          </a:xfrm>
          <a:prstGeom prst="rect">
            <a:avLst/>
          </a:prstGeom>
        </p:spPr>
        <p:txBody>
          <a:bodyPr wrap="square">
            <a:spAutoFit/>
          </a:bodyPr>
          <a:lstStyle/>
          <a:p>
            <a:pPr marL="342900" indent="-342900">
              <a:buFont typeface="Arial" panose="020B0604020202020204" pitchFamily="34" charset="0"/>
              <a:buChar char="•"/>
            </a:pPr>
            <a:r>
              <a:rPr lang="en-AU" sz="2400" dirty="0">
                <a:solidFill>
                  <a:srgbClr val="333333"/>
                </a:solidFill>
              </a:rPr>
              <a:t>Network and data link layers are responsible for delivering data from the source device to the destination device. </a:t>
            </a:r>
          </a:p>
          <a:p>
            <a:pPr marL="342900" indent="-342900">
              <a:buFont typeface="Arial" panose="020B0604020202020204" pitchFamily="34" charset="0"/>
              <a:buChar char="•"/>
            </a:pPr>
            <a:r>
              <a:rPr lang="en-AU" sz="2400" dirty="0">
                <a:solidFill>
                  <a:srgbClr val="333333"/>
                </a:solidFill>
              </a:rPr>
              <a:t>Protocols at both layers contain a source and destination address, but </a:t>
            </a:r>
            <a:r>
              <a:rPr lang="en-AU" sz="2400" b="1" dirty="0">
                <a:solidFill>
                  <a:srgbClr val="333333"/>
                </a:solidFill>
              </a:rPr>
              <a:t>their addresses have different purposes</a:t>
            </a:r>
            <a:r>
              <a:rPr lang="en-AU" sz="2000" b="1" dirty="0">
                <a:solidFill>
                  <a:srgbClr val="333333"/>
                </a:solidFill>
              </a:rPr>
              <a:t>.</a:t>
            </a:r>
          </a:p>
          <a:p>
            <a:pPr marL="800100" lvl="1" indent="-342900">
              <a:buFont typeface="Courier New" panose="02070309020205020404" pitchFamily="49" charset="0"/>
              <a:buChar char="o"/>
            </a:pPr>
            <a:r>
              <a:rPr lang="en-AU" sz="2000" dirty="0">
                <a:solidFill>
                  <a:schemeClr val="bg2"/>
                </a:solidFill>
              </a:rPr>
              <a:t>Network layer addresses - Responsible for delivering an IP packet from the original source to the final destination, either on the same network or a remote/different network.</a:t>
            </a:r>
          </a:p>
          <a:p>
            <a:pPr marL="800100" lvl="1" indent="-342900">
              <a:buFont typeface="Courier New" panose="02070309020205020404" pitchFamily="49" charset="0"/>
              <a:buChar char="o"/>
            </a:pPr>
            <a:r>
              <a:rPr lang="en-AU" sz="2000" dirty="0">
                <a:solidFill>
                  <a:schemeClr val="bg2"/>
                </a:solidFill>
              </a:rPr>
              <a:t>Data link layer  – Responsible for delivering a data link frame from one network interface card (NIC) to another NIC on the same network.</a:t>
            </a:r>
          </a:p>
          <a:p>
            <a:pPr marL="342900" indent="-342900">
              <a:lnSpc>
                <a:spcPct val="95000"/>
              </a:lnSpc>
              <a:buFont typeface="Arial" panose="020B0604020202020204" pitchFamily="34" charset="0"/>
              <a:buChar char="•"/>
            </a:pPr>
            <a:r>
              <a:rPr lang="en-AU" sz="2400" b="1" dirty="0">
                <a:solidFill>
                  <a:srgbClr val="333333"/>
                </a:solidFill>
              </a:rPr>
              <a:t>IP addresses</a:t>
            </a:r>
            <a:r>
              <a:rPr lang="en-AU" sz="2400" dirty="0">
                <a:solidFill>
                  <a:srgbClr val="333333"/>
                </a:solidFill>
              </a:rPr>
              <a:t> are network layer addresses for the Internet. </a:t>
            </a:r>
          </a:p>
          <a:p>
            <a:pPr marL="342900" indent="-342900">
              <a:lnSpc>
                <a:spcPct val="95000"/>
              </a:lnSpc>
              <a:buFont typeface="Arial" panose="020B0604020202020204" pitchFamily="34" charset="0"/>
              <a:buChar char="•"/>
            </a:pPr>
            <a:r>
              <a:rPr lang="en-AU" sz="2400" dirty="0">
                <a:solidFill>
                  <a:schemeClr val="bg2"/>
                </a:solidFill>
              </a:rPr>
              <a:t>On an Ethernet network, the data link addresses are known as </a:t>
            </a:r>
            <a:r>
              <a:rPr lang="en-AU" sz="2400" b="1" dirty="0">
                <a:solidFill>
                  <a:schemeClr val="bg2"/>
                </a:solidFill>
              </a:rPr>
              <a:t>MAC (Media Access Control) addresses</a:t>
            </a:r>
            <a:r>
              <a:rPr lang="en-AU" sz="2400" dirty="0">
                <a:solidFill>
                  <a:schemeClr val="bg2"/>
                </a:solidFill>
              </a:rPr>
              <a:t>. </a:t>
            </a:r>
          </a:p>
          <a:p>
            <a:pPr marL="342900" indent="-342900">
              <a:buFont typeface="Arial" panose="020B0604020202020204" pitchFamily="34" charset="0"/>
              <a:buChar char="•"/>
            </a:pPr>
            <a:endParaRPr lang="en-AU" sz="2000" dirty="0">
              <a:solidFill>
                <a:srgbClr val="333333"/>
              </a:solidFill>
            </a:endParaRPr>
          </a:p>
        </p:txBody>
      </p:sp>
    </p:spTree>
    <p:extLst>
      <p:ext uri="{BB962C8B-B14F-4D97-AF65-F5344CB8AC3E}">
        <p14:creationId xmlns:p14="http://schemas.microsoft.com/office/powerpoint/2010/main" val="321813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79552"/>
            <a:ext cx="8588861" cy="838200"/>
          </a:xfrm>
        </p:spPr>
        <p:txBody>
          <a:bodyPr/>
          <a:lstStyle/>
          <a:p>
            <a:r>
              <a:rPr lang="en-US" sz="3200" dirty="0"/>
              <a:t>Network Layer Addresses &amp; Data Link Layer Addresses</a:t>
            </a:r>
          </a:p>
        </p:txBody>
      </p:sp>
      <p:sp>
        <p:nvSpPr>
          <p:cNvPr id="2" name="Rectangle 1"/>
          <p:cNvSpPr/>
          <p:nvPr/>
        </p:nvSpPr>
        <p:spPr>
          <a:xfrm>
            <a:off x="229702" y="1017752"/>
            <a:ext cx="8393090" cy="3216265"/>
          </a:xfrm>
          <a:prstGeom prst="rect">
            <a:avLst/>
          </a:prstGeom>
        </p:spPr>
        <p:txBody>
          <a:bodyPr wrap="square">
            <a:spAutoFit/>
          </a:bodyPr>
          <a:lstStyle/>
          <a:p>
            <a:pPr marL="342900" indent="-342900">
              <a:buFont typeface="Arial" panose="020B0604020202020204" pitchFamily="34" charset="0"/>
              <a:buChar char="•"/>
            </a:pPr>
            <a:r>
              <a:rPr lang="en-AU" sz="2200" dirty="0">
                <a:solidFill>
                  <a:srgbClr val="333333"/>
                </a:solidFill>
              </a:rPr>
              <a:t>IP addresses in an IP packet do not change when the packet is delivered all the way to the final destination.</a:t>
            </a:r>
          </a:p>
          <a:p>
            <a:pPr marL="342900" indent="-342900">
              <a:buFont typeface="Arial" panose="020B0604020202020204" pitchFamily="34" charset="0"/>
              <a:buChar char="•"/>
            </a:pPr>
            <a:r>
              <a:rPr lang="en-AU" sz="2200" dirty="0">
                <a:solidFill>
                  <a:schemeClr val="bg2"/>
                </a:solidFill>
              </a:rPr>
              <a:t>Before an IP packet is sent over a network, it must be encapsulated in a data link frame to be transmitted over the physical medium.</a:t>
            </a:r>
          </a:p>
          <a:p>
            <a:pPr marL="342900" indent="-342900">
              <a:spcBef>
                <a:spcPts val="600"/>
              </a:spcBef>
              <a:buFont typeface="Arial" panose="020B0604020202020204" pitchFamily="34" charset="0"/>
              <a:buChar char="•"/>
            </a:pPr>
            <a:r>
              <a:rPr lang="en-AU" sz="2200" dirty="0">
                <a:solidFill>
                  <a:schemeClr val="bg2"/>
                </a:solidFill>
              </a:rPr>
              <a:t>As the IP packet travels from host-to-router, router-to-router, and finally router-to-host, at each hop along the way the IP packet is encapsulated in a </a:t>
            </a:r>
            <a:r>
              <a:rPr lang="en-AU" sz="2200" b="1" dirty="0">
                <a:solidFill>
                  <a:schemeClr val="bg2"/>
                </a:solidFill>
              </a:rPr>
              <a:t>new</a:t>
            </a:r>
            <a:r>
              <a:rPr lang="en-AU" sz="2200" dirty="0">
                <a:solidFill>
                  <a:schemeClr val="bg2"/>
                </a:solidFill>
              </a:rPr>
              <a:t> data link </a:t>
            </a:r>
            <a:r>
              <a:rPr lang="en-AU" sz="2200" b="1" dirty="0">
                <a:solidFill>
                  <a:schemeClr val="bg2"/>
                </a:solidFill>
              </a:rPr>
              <a:t>frame with different </a:t>
            </a:r>
            <a:r>
              <a:rPr lang="en-AU" sz="2200" dirty="0">
                <a:solidFill>
                  <a:schemeClr val="bg2"/>
                </a:solidFill>
              </a:rPr>
              <a:t>source and destination </a:t>
            </a:r>
            <a:r>
              <a:rPr lang="en-AU" sz="2200" b="1" dirty="0">
                <a:solidFill>
                  <a:schemeClr val="bg2"/>
                </a:solidFill>
              </a:rPr>
              <a:t>data link addresses</a:t>
            </a:r>
            <a:r>
              <a:rPr lang="en-AU" sz="2200" dirty="0">
                <a:solidFill>
                  <a:schemeClr val="bg2"/>
                </a:solidFill>
              </a:rPr>
              <a:t>. </a:t>
            </a:r>
            <a:endParaRPr lang="en-AU" sz="2400" dirty="0">
              <a:solidFill>
                <a:srgbClr val="333333"/>
              </a:solidFill>
            </a:endParaRPr>
          </a:p>
        </p:txBody>
      </p:sp>
      <p:pic>
        <p:nvPicPr>
          <p:cNvPr id="6" name="Picture 5">
            <a:extLst>
              <a:ext uri="{FF2B5EF4-FFF2-40B4-BE49-F238E27FC236}">
                <a16:creationId xmlns:a16="http://schemas.microsoft.com/office/drawing/2014/main" id="{4C0FC2D1-18A3-4675-8B01-7F1DD8153907}"/>
              </a:ext>
            </a:extLst>
          </p:cNvPr>
          <p:cNvPicPr>
            <a:picLocks noChangeAspect="1"/>
          </p:cNvPicPr>
          <p:nvPr/>
        </p:nvPicPr>
        <p:blipFill>
          <a:blip r:embed="rId3"/>
          <a:stretch>
            <a:fillRect/>
          </a:stretch>
        </p:blipFill>
        <p:spPr>
          <a:xfrm>
            <a:off x="935421" y="4234017"/>
            <a:ext cx="7273158" cy="1920406"/>
          </a:xfrm>
          <a:prstGeom prst="rect">
            <a:avLst/>
          </a:prstGeom>
        </p:spPr>
      </p:pic>
    </p:spTree>
    <p:extLst>
      <p:ext uri="{BB962C8B-B14F-4D97-AF65-F5344CB8AC3E}">
        <p14:creationId xmlns:p14="http://schemas.microsoft.com/office/powerpoint/2010/main" val="309945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285449"/>
            <a:ext cx="8588861" cy="838200"/>
          </a:xfrm>
        </p:spPr>
        <p:txBody>
          <a:bodyPr/>
          <a:lstStyle/>
          <a:p>
            <a:r>
              <a:rPr lang="en-US" sz="3200" dirty="0"/>
              <a:t>Data Transfer Between Devices on The Same Network</a:t>
            </a:r>
          </a:p>
        </p:txBody>
      </p:sp>
      <p:sp>
        <p:nvSpPr>
          <p:cNvPr id="2" name="Rectangle 1"/>
          <p:cNvSpPr/>
          <p:nvPr/>
        </p:nvSpPr>
        <p:spPr>
          <a:xfrm>
            <a:off x="229703" y="1225689"/>
            <a:ext cx="8588860" cy="1754326"/>
          </a:xfrm>
          <a:prstGeom prst="rect">
            <a:avLst/>
          </a:prstGeom>
        </p:spPr>
        <p:txBody>
          <a:bodyPr wrap="square">
            <a:spAutoFit/>
          </a:bodyPr>
          <a:lstStyle/>
          <a:p>
            <a:r>
              <a:rPr lang="en-AU" sz="2000" b="1" dirty="0">
                <a:solidFill>
                  <a:schemeClr val="bg2"/>
                </a:solidFill>
              </a:rPr>
              <a:t>Example</a:t>
            </a:r>
            <a:r>
              <a:rPr lang="en-AU" sz="2000" dirty="0">
                <a:solidFill>
                  <a:schemeClr val="bg2"/>
                </a:solidFill>
              </a:rPr>
              <a:t>: Client computer, PC1, sending a message to FTP server. </a:t>
            </a:r>
          </a:p>
          <a:p>
            <a:pPr marL="800100" lvl="1" indent="-342900">
              <a:buFont typeface="Arial" panose="020B0604020202020204" pitchFamily="34" charset="0"/>
              <a:buChar char="•"/>
            </a:pPr>
            <a:r>
              <a:rPr lang="en-AU" sz="2000" dirty="0">
                <a:solidFill>
                  <a:schemeClr val="bg2"/>
                </a:solidFill>
              </a:rPr>
              <a:t>Source:  PC1 with IP address 192.168.1.110.</a:t>
            </a:r>
          </a:p>
          <a:p>
            <a:pPr marL="800100" lvl="1" indent="-342900">
              <a:buFont typeface="Arial" panose="020B0604020202020204" pitchFamily="34" charset="0"/>
              <a:buChar char="•"/>
            </a:pPr>
            <a:r>
              <a:rPr lang="en-AU" sz="2000" dirty="0">
                <a:solidFill>
                  <a:schemeClr val="bg2"/>
                </a:solidFill>
              </a:rPr>
              <a:t>Destination: FTP server with IP address 192.168.1.9.</a:t>
            </a:r>
          </a:p>
          <a:p>
            <a:endParaRPr lang="en-AU" sz="800" dirty="0">
              <a:solidFill>
                <a:schemeClr val="bg2"/>
              </a:solidFill>
            </a:endParaRPr>
          </a:p>
          <a:p>
            <a:r>
              <a:rPr lang="en-AU" sz="2000" dirty="0">
                <a:solidFill>
                  <a:schemeClr val="bg2"/>
                </a:solidFill>
              </a:rPr>
              <a:t>The network (left) portion of the source and destination IP addresses are the same: </a:t>
            </a:r>
            <a:r>
              <a:rPr lang="en-AU" sz="2000" b="1" dirty="0">
                <a:solidFill>
                  <a:schemeClr val="bg2"/>
                </a:solidFill>
              </a:rPr>
              <a:t>192.168.1</a:t>
            </a:r>
            <a:r>
              <a:rPr lang="en-AU" sz="2000" dirty="0">
                <a:solidFill>
                  <a:schemeClr val="bg2"/>
                </a:solidFill>
              </a:rPr>
              <a:t>.x,  indicating they are on the </a:t>
            </a:r>
            <a:r>
              <a:rPr lang="en-AU" sz="2000" b="1" dirty="0">
                <a:solidFill>
                  <a:schemeClr val="bg2"/>
                </a:solidFill>
              </a:rPr>
              <a:t>same IP network</a:t>
            </a:r>
          </a:p>
        </p:txBody>
      </p:sp>
      <p:pic>
        <p:nvPicPr>
          <p:cNvPr id="9" name="Picture 8"/>
          <p:cNvPicPr>
            <a:picLocks noChangeAspect="1"/>
          </p:cNvPicPr>
          <p:nvPr/>
        </p:nvPicPr>
        <p:blipFill>
          <a:blip r:embed="rId3"/>
          <a:stretch>
            <a:fillRect/>
          </a:stretch>
        </p:blipFill>
        <p:spPr>
          <a:xfrm>
            <a:off x="3560763" y="3783729"/>
            <a:ext cx="5257800" cy="2238375"/>
          </a:xfrm>
          <a:prstGeom prst="rect">
            <a:avLst/>
          </a:prstGeom>
        </p:spPr>
      </p:pic>
      <p:grpSp>
        <p:nvGrpSpPr>
          <p:cNvPr id="4" name="Group 3">
            <a:extLst>
              <a:ext uri="{FF2B5EF4-FFF2-40B4-BE49-F238E27FC236}">
                <a16:creationId xmlns:a16="http://schemas.microsoft.com/office/drawing/2014/main" id="{B1630AE2-15AF-4C5D-96CB-1C7E88731F33}"/>
              </a:ext>
            </a:extLst>
          </p:cNvPr>
          <p:cNvGrpSpPr/>
          <p:nvPr/>
        </p:nvGrpSpPr>
        <p:grpSpPr>
          <a:xfrm>
            <a:off x="325437" y="3184095"/>
            <a:ext cx="3117850" cy="1314368"/>
            <a:chOff x="325437" y="3184095"/>
            <a:chExt cx="3117850" cy="1314368"/>
          </a:xfrm>
        </p:grpSpPr>
        <p:pic>
          <p:nvPicPr>
            <p:cNvPr id="7" name="Picture 6"/>
            <p:cNvPicPr>
              <a:picLocks noChangeAspect="1"/>
            </p:cNvPicPr>
            <p:nvPr/>
          </p:nvPicPr>
          <p:blipFill>
            <a:blip r:embed="rId4"/>
            <a:stretch>
              <a:fillRect/>
            </a:stretch>
          </p:blipFill>
          <p:spPr>
            <a:xfrm>
              <a:off x="366955" y="3184095"/>
              <a:ext cx="3076332" cy="1314368"/>
            </a:xfrm>
            <a:prstGeom prst="rect">
              <a:avLst/>
            </a:prstGeom>
          </p:spPr>
        </p:pic>
        <p:sp>
          <p:nvSpPr>
            <p:cNvPr id="3" name="Freeform 2"/>
            <p:cNvSpPr/>
            <p:nvPr/>
          </p:nvSpPr>
          <p:spPr>
            <a:xfrm>
              <a:off x="325437" y="4120821"/>
              <a:ext cx="703761" cy="360218"/>
            </a:xfrm>
            <a:custGeom>
              <a:avLst/>
              <a:gdLst>
                <a:gd name="connsiteX0" fmla="*/ 683491 w 703761"/>
                <a:gd name="connsiteY0" fmla="*/ 55418 h 360218"/>
                <a:gd name="connsiteX1" fmla="*/ 591128 w 703761"/>
                <a:gd name="connsiteY1" fmla="*/ 18472 h 360218"/>
                <a:gd name="connsiteX2" fmla="*/ 535709 w 703761"/>
                <a:gd name="connsiteY2" fmla="*/ 0 h 360218"/>
                <a:gd name="connsiteX3" fmla="*/ 249382 w 703761"/>
                <a:gd name="connsiteY3" fmla="*/ 0 h 360218"/>
                <a:gd name="connsiteX4" fmla="*/ 110837 w 703761"/>
                <a:gd name="connsiteY4" fmla="*/ 9236 h 360218"/>
                <a:gd name="connsiteX5" fmla="*/ 27709 w 703761"/>
                <a:gd name="connsiteY5" fmla="*/ 64654 h 360218"/>
                <a:gd name="connsiteX6" fmla="*/ 0 w 703761"/>
                <a:gd name="connsiteY6" fmla="*/ 83127 h 360218"/>
                <a:gd name="connsiteX7" fmla="*/ 9237 w 703761"/>
                <a:gd name="connsiteY7" fmla="*/ 249381 h 360218"/>
                <a:gd name="connsiteX8" fmla="*/ 27709 w 703761"/>
                <a:gd name="connsiteY8" fmla="*/ 277090 h 360218"/>
                <a:gd name="connsiteX9" fmla="*/ 64655 w 703761"/>
                <a:gd name="connsiteY9" fmla="*/ 286327 h 360218"/>
                <a:gd name="connsiteX10" fmla="*/ 138546 w 703761"/>
                <a:gd name="connsiteY10" fmla="*/ 295563 h 360218"/>
                <a:gd name="connsiteX11" fmla="*/ 240146 w 703761"/>
                <a:gd name="connsiteY11" fmla="*/ 314036 h 360218"/>
                <a:gd name="connsiteX12" fmla="*/ 277091 w 703761"/>
                <a:gd name="connsiteY12" fmla="*/ 323272 h 360218"/>
                <a:gd name="connsiteX13" fmla="*/ 378691 w 703761"/>
                <a:gd name="connsiteY13" fmla="*/ 323272 h 360218"/>
                <a:gd name="connsiteX14" fmla="*/ 434109 w 703761"/>
                <a:gd name="connsiteY14" fmla="*/ 314036 h 360218"/>
                <a:gd name="connsiteX15" fmla="*/ 554182 w 703761"/>
                <a:gd name="connsiteY15" fmla="*/ 323272 h 360218"/>
                <a:gd name="connsiteX16" fmla="*/ 600364 w 703761"/>
                <a:gd name="connsiteY16" fmla="*/ 350981 h 360218"/>
                <a:gd name="connsiteX17" fmla="*/ 637309 w 703761"/>
                <a:gd name="connsiteY17" fmla="*/ 360218 h 360218"/>
                <a:gd name="connsiteX18" fmla="*/ 674255 w 703761"/>
                <a:gd name="connsiteY18" fmla="*/ 350981 h 360218"/>
                <a:gd name="connsiteX19" fmla="*/ 701964 w 703761"/>
                <a:gd name="connsiteY19" fmla="*/ 341745 h 360218"/>
                <a:gd name="connsiteX20" fmla="*/ 692728 w 703761"/>
                <a:gd name="connsiteY20" fmla="*/ 166254 h 360218"/>
                <a:gd name="connsiteX21" fmla="*/ 683491 w 703761"/>
                <a:gd name="connsiteY21" fmla="*/ 138545 h 360218"/>
                <a:gd name="connsiteX22" fmla="*/ 655782 w 703761"/>
                <a:gd name="connsiteY22" fmla="*/ 110836 h 360218"/>
                <a:gd name="connsiteX23" fmla="*/ 637309 w 703761"/>
                <a:gd name="connsiteY23" fmla="*/ 83127 h 360218"/>
                <a:gd name="connsiteX24" fmla="*/ 683491 w 703761"/>
                <a:gd name="connsiteY24" fmla="*/ 55418 h 36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3761" h="360218">
                  <a:moveTo>
                    <a:pt x="683491" y="55418"/>
                  </a:moveTo>
                  <a:cubicBezTo>
                    <a:pt x="675794" y="44642"/>
                    <a:pt x="662348" y="39838"/>
                    <a:pt x="591128" y="18472"/>
                  </a:cubicBezTo>
                  <a:cubicBezTo>
                    <a:pt x="572477" y="12877"/>
                    <a:pt x="535709" y="0"/>
                    <a:pt x="535709" y="0"/>
                  </a:cubicBezTo>
                  <a:cubicBezTo>
                    <a:pt x="327753" y="20795"/>
                    <a:pt x="581332" y="0"/>
                    <a:pt x="249382" y="0"/>
                  </a:cubicBezTo>
                  <a:cubicBezTo>
                    <a:pt x="203098" y="0"/>
                    <a:pt x="157019" y="6157"/>
                    <a:pt x="110837" y="9236"/>
                  </a:cubicBezTo>
                  <a:lnTo>
                    <a:pt x="27709" y="64654"/>
                  </a:lnTo>
                  <a:lnTo>
                    <a:pt x="0" y="83127"/>
                  </a:lnTo>
                  <a:cubicBezTo>
                    <a:pt x="3079" y="138545"/>
                    <a:pt x="1388" y="194435"/>
                    <a:pt x="9237" y="249381"/>
                  </a:cubicBezTo>
                  <a:cubicBezTo>
                    <a:pt x="10807" y="260370"/>
                    <a:pt x="18473" y="270932"/>
                    <a:pt x="27709" y="277090"/>
                  </a:cubicBezTo>
                  <a:cubicBezTo>
                    <a:pt x="38271" y="284132"/>
                    <a:pt x="52133" y="284240"/>
                    <a:pt x="64655" y="286327"/>
                  </a:cubicBezTo>
                  <a:cubicBezTo>
                    <a:pt x="89139" y="290408"/>
                    <a:pt x="113916" y="292484"/>
                    <a:pt x="138546" y="295563"/>
                  </a:cubicBezTo>
                  <a:cubicBezTo>
                    <a:pt x="197994" y="315381"/>
                    <a:pt x="135710" y="296631"/>
                    <a:pt x="240146" y="314036"/>
                  </a:cubicBezTo>
                  <a:cubicBezTo>
                    <a:pt x="252667" y="316123"/>
                    <a:pt x="264776" y="320193"/>
                    <a:pt x="277091" y="323272"/>
                  </a:cubicBezTo>
                  <a:cubicBezTo>
                    <a:pt x="360888" y="302324"/>
                    <a:pt x="257343" y="323272"/>
                    <a:pt x="378691" y="323272"/>
                  </a:cubicBezTo>
                  <a:cubicBezTo>
                    <a:pt x="397418" y="323272"/>
                    <a:pt x="415636" y="317115"/>
                    <a:pt x="434109" y="314036"/>
                  </a:cubicBezTo>
                  <a:cubicBezTo>
                    <a:pt x="474133" y="317115"/>
                    <a:pt x="514995" y="314564"/>
                    <a:pt x="554182" y="323272"/>
                  </a:cubicBezTo>
                  <a:cubicBezTo>
                    <a:pt x="571707" y="327166"/>
                    <a:pt x="583959" y="343690"/>
                    <a:pt x="600364" y="350981"/>
                  </a:cubicBezTo>
                  <a:cubicBezTo>
                    <a:pt x="611964" y="356137"/>
                    <a:pt x="624994" y="357139"/>
                    <a:pt x="637309" y="360218"/>
                  </a:cubicBezTo>
                  <a:cubicBezTo>
                    <a:pt x="649624" y="357139"/>
                    <a:pt x="662049" y="354468"/>
                    <a:pt x="674255" y="350981"/>
                  </a:cubicBezTo>
                  <a:cubicBezTo>
                    <a:pt x="683616" y="348306"/>
                    <a:pt x="700995" y="351433"/>
                    <a:pt x="701964" y="341745"/>
                  </a:cubicBezTo>
                  <a:cubicBezTo>
                    <a:pt x="707793" y="283458"/>
                    <a:pt x="698031" y="224591"/>
                    <a:pt x="692728" y="166254"/>
                  </a:cubicBezTo>
                  <a:cubicBezTo>
                    <a:pt x="691847" y="156558"/>
                    <a:pt x="688892" y="146646"/>
                    <a:pt x="683491" y="138545"/>
                  </a:cubicBezTo>
                  <a:cubicBezTo>
                    <a:pt x="676245" y="127677"/>
                    <a:pt x="664144" y="120871"/>
                    <a:pt x="655782" y="110836"/>
                  </a:cubicBezTo>
                  <a:cubicBezTo>
                    <a:pt x="648675" y="102308"/>
                    <a:pt x="643467" y="92363"/>
                    <a:pt x="637309" y="83127"/>
                  </a:cubicBezTo>
                  <a:cubicBezTo>
                    <a:pt x="662613" y="45171"/>
                    <a:pt x="691188" y="66194"/>
                    <a:pt x="683491" y="55418"/>
                  </a:cubicBezTo>
                  <a:close/>
                </a:path>
              </a:pathLst>
            </a:cu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Freeform 7"/>
            <p:cNvSpPr/>
            <p:nvPr/>
          </p:nvSpPr>
          <p:spPr>
            <a:xfrm>
              <a:off x="1564642" y="4138245"/>
              <a:ext cx="703761" cy="360218"/>
            </a:xfrm>
            <a:custGeom>
              <a:avLst/>
              <a:gdLst>
                <a:gd name="connsiteX0" fmla="*/ 683491 w 703761"/>
                <a:gd name="connsiteY0" fmla="*/ 55418 h 360218"/>
                <a:gd name="connsiteX1" fmla="*/ 591128 w 703761"/>
                <a:gd name="connsiteY1" fmla="*/ 18472 h 360218"/>
                <a:gd name="connsiteX2" fmla="*/ 535709 w 703761"/>
                <a:gd name="connsiteY2" fmla="*/ 0 h 360218"/>
                <a:gd name="connsiteX3" fmla="*/ 249382 w 703761"/>
                <a:gd name="connsiteY3" fmla="*/ 0 h 360218"/>
                <a:gd name="connsiteX4" fmla="*/ 110837 w 703761"/>
                <a:gd name="connsiteY4" fmla="*/ 9236 h 360218"/>
                <a:gd name="connsiteX5" fmla="*/ 27709 w 703761"/>
                <a:gd name="connsiteY5" fmla="*/ 64654 h 360218"/>
                <a:gd name="connsiteX6" fmla="*/ 0 w 703761"/>
                <a:gd name="connsiteY6" fmla="*/ 83127 h 360218"/>
                <a:gd name="connsiteX7" fmla="*/ 9237 w 703761"/>
                <a:gd name="connsiteY7" fmla="*/ 249381 h 360218"/>
                <a:gd name="connsiteX8" fmla="*/ 27709 w 703761"/>
                <a:gd name="connsiteY8" fmla="*/ 277090 h 360218"/>
                <a:gd name="connsiteX9" fmla="*/ 64655 w 703761"/>
                <a:gd name="connsiteY9" fmla="*/ 286327 h 360218"/>
                <a:gd name="connsiteX10" fmla="*/ 138546 w 703761"/>
                <a:gd name="connsiteY10" fmla="*/ 295563 h 360218"/>
                <a:gd name="connsiteX11" fmla="*/ 240146 w 703761"/>
                <a:gd name="connsiteY11" fmla="*/ 314036 h 360218"/>
                <a:gd name="connsiteX12" fmla="*/ 277091 w 703761"/>
                <a:gd name="connsiteY12" fmla="*/ 323272 h 360218"/>
                <a:gd name="connsiteX13" fmla="*/ 378691 w 703761"/>
                <a:gd name="connsiteY13" fmla="*/ 323272 h 360218"/>
                <a:gd name="connsiteX14" fmla="*/ 434109 w 703761"/>
                <a:gd name="connsiteY14" fmla="*/ 314036 h 360218"/>
                <a:gd name="connsiteX15" fmla="*/ 554182 w 703761"/>
                <a:gd name="connsiteY15" fmla="*/ 323272 h 360218"/>
                <a:gd name="connsiteX16" fmla="*/ 600364 w 703761"/>
                <a:gd name="connsiteY16" fmla="*/ 350981 h 360218"/>
                <a:gd name="connsiteX17" fmla="*/ 637309 w 703761"/>
                <a:gd name="connsiteY17" fmla="*/ 360218 h 360218"/>
                <a:gd name="connsiteX18" fmla="*/ 674255 w 703761"/>
                <a:gd name="connsiteY18" fmla="*/ 350981 h 360218"/>
                <a:gd name="connsiteX19" fmla="*/ 701964 w 703761"/>
                <a:gd name="connsiteY19" fmla="*/ 341745 h 360218"/>
                <a:gd name="connsiteX20" fmla="*/ 692728 w 703761"/>
                <a:gd name="connsiteY20" fmla="*/ 166254 h 360218"/>
                <a:gd name="connsiteX21" fmla="*/ 683491 w 703761"/>
                <a:gd name="connsiteY21" fmla="*/ 138545 h 360218"/>
                <a:gd name="connsiteX22" fmla="*/ 655782 w 703761"/>
                <a:gd name="connsiteY22" fmla="*/ 110836 h 360218"/>
                <a:gd name="connsiteX23" fmla="*/ 637309 w 703761"/>
                <a:gd name="connsiteY23" fmla="*/ 83127 h 360218"/>
                <a:gd name="connsiteX24" fmla="*/ 683491 w 703761"/>
                <a:gd name="connsiteY24" fmla="*/ 55418 h 36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3761" h="360218">
                  <a:moveTo>
                    <a:pt x="683491" y="55418"/>
                  </a:moveTo>
                  <a:cubicBezTo>
                    <a:pt x="675794" y="44642"/>
                    <a:pt x="662348" y="39838"/>
                    <a:pt x="591128" y="18472"/>
                  </a:cubicBezTo>
                  <a:cubicBezTo>
                    <a:pt x="572477" y="12877"/>
                    <a:pt x="535709" y="0"/>
                    <a:pt x="535709" y="0"/>
                  </a:cubicBezTo>
                  <a:cubicBezTo>
                    <a:pt x="327753" y="20795"/>
                    <a:pt x="581332" y="0"/>
                    <a:pt x="249382" y="0"/>
                  </a:cubicBezTo>
                  <a:cubicBezTo>
                    <a:pt x="203098" y="0"/>
                    <a:pt x="157019" y="6157"/>
                    <a:pt x="110837" y="9236"/>
                  </a:cubicBezTo>
                  <a:lnTo>
                    <a:pt x="27709" y="64654"/>
                  </a:lnTo>
                  <a:lnTo>
                    <a:pt x="0" y="83127"/>
                  </a:lnTo>
                  <a:cubicBezTo>
                    <a:pt x="3079" y="138545"/>
                    <a:pt x="1388" y="194435"/>
                    <a:pt x="9237" y="249381"/>
                  </a:cubicBezTo>
                  <a:cubicBezTo>
                    <a:pt x="10807" y="260370"/>
                    <a:pt x="18473" y="270932"/>
                    <a:pt x="27709" y="277090"/>
                  </a:cubicBezTo>
                  <a:cubicBezTo>
                    <a:pt x="38271" y="284132"/>
                    <a:pt x="52133" y="284240"/>
                    <a:pt x="64655" y="286327"/>
                  </a:cubicBezTo>
                  <a:cubicBezTo>
                    <a:pt x="89139" y="290408"/>
                    <a:pt x="113916" y="292484"/>
                    <a:pt x="138546" y="295563"/>
                  </a:cubicBezTo>
                  <a:cubicBezTo>
                    <a:pt x="197994" y="315381"/>
                    <a:pt x="135710" y="296631"/>
                    <a:pt x="240146" y="314036"/>
                  </a:cubicBezTo>
                  <a:cubicBezTo>
                    <a:pt x="252667" y="316123"/>
                    <a:pt x="264776" y="320193"/>
                    <a:pt x="277091" y="323272"/>
                  </a:cubicBezTo>
                  <a:cubicBezTo>
                    <a:pt x="360888" y="302324"/>
                    <a:pt x="257343" y="323272"/>
                    <a:pt x="378691" y="323272"/>
                  </a:cubicBezTo>
                  <a:cubicBezTo>
                    <a:pt x="397418" y="323272"/>
                    <a:pt x="415636" y="317115"/>
                    <a:pt x="434109" y="314036"/>
                  </a:cubicBezTo>
                  <a:cubicBezTo>
                    <a:pt x="474133" y="317115"/>
                    <a:pt x="514995" y="314564"/>
                    <a:pt x="554182" y="323272"/>
                  </a:cubicBezTo>
                  <a:cubicBezTo>
                    <a:pt x="571707" y="327166"/>
                    <a:pt x="583959" y="343690"/>
                    <a:pt x="600364" y="350981"/>
                  </a:cubicBezTo>
                  <a:cubicBezTo>
                    <a:pt x="611964" y="356137"/>
                    <a:pt x="624994" y="357139"/>
                    <a:pt x="637309" y="360218"/>
                  </a:cubicBezTo>
                  <a:cubicBezTo>
                    <a:pt x="649624" y="357139"/>
                    <a:pt x="662049" y="354468"/>
                    <a:pt x="674255" y="350981"/>
                  </a:cubicBezTo>
                  <a:cubicBezTo>
                    <a:pt x="683616" y="348306"/>
                    <a:pt x="700995" y="351433"/>
                    <a:pt x="701964" y="341745"/>
                  </a:cubicBezTo>
                  <a:cubicBezTo>
                    <a:pt x="707793" y="283458"/>
                    <a:pt x="698031" y="224591"/>
                    <a:pt x="692728" y="166254"/>
                  </a:cubicBezTo>
                  <a:cubicBezTo>
                    <a:pt x="691847" y="156558"/>
                    <a:pt x="688892" y="146646"/>
                    <a:pt x="683491" y="138545"/>
                  </a:cubicBezTo>
                  <a:cubicBezTo>
                    <a:pt x="676245" y="127677"/>
                    <a:pt x="664144" y="120871"/>
                    <a:pt x="655782" y="110836"/>
                  </a:cubicBezTo>
                  <a:cubicBezTo>
                    <a:pt x="648675" y="102308"/>
                    <a:pt x="643467" y="92363"/>
                    <a:pt x="637309" y="83127"/>
                  </a:cubicBezTo>
                  <a:cubicBezTo>
                    <a:pt x="662613" y="45171"/>
                    <a:pt x="691188" y="66194"/>
                    <a:pt x="683491" y="55418"/>
                  </a:cubicBezTo>
                  <a:close/>
                </a:path>
              </a:pathLst>
            </a:cu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141472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1" y="357103"/>
            <a:ext cx="8588861" cy="838200"/>
          </a:xfrm>
        </p:spPr>
        <p:txBody>
          <a:bodyPr/>
          <a:lstStyle/>
          <a:p>
            <a:r>
              <a:rPr lang="en-US" sz="3200" dirty="0"/>
              <a:t>Data Transfer Between Devices on The Same Network</a:t>
            </a:r>
          </a:p>
        </p:txBody>
      </p:sp>
      <p:sp>
        <p:nvSpPr>
          <p:cNvPr id="2" name="Rectangle 1"/>
          <p:cNvSpPr/>
          <p:nvPr/>
        </p:nvSpPr>
        <p:spPr>
          <a:xfrm>
            <a:off x="144707" y="1270415"/>
            <a:ext cx="8758850" cy="3354765"/>
          </a:xfrm>
          <a:prstGeom prst="rect">
            <a:avLst/>
          </a:prstGeom>
        </p:spPr>
        <p:txBody>
          <a:bodyPr wrap="square">
            <a:spAutoFit/>
          </a:bodyPr>
          <a:lstStyle/>
          <a:p>
            <a:r>
              <a:rPr lang="en-AU" sz="2400" b="1" dirty="0">
                <a:solidFill>
                  <a:schemeClr val="bg2"/>
                </a:solidFill>
              </a:rPr>
              <a:t>Example - continued</a:t>
            </a:r>
            <a:endParaRPr lang="en-AU" sz="2200" dirty="0">
              <a:solidFill>
                <a:schemeClr val="bg2"/>
              </a:solidFill>
            </a:endParaRPr>
          </a:p>
          <a:p>
            <a:pPr marL="342900" indent="-342900">
              <a:buFont typeface="Arial" panose="020B0604020202020204" pitchFamily="34" charset="0"/>
              <a:buChar char="•"/>
            </a:pPr>
            <a:r>
              <a:rPr lang="en-AU" sz="2200" dirty="0">
                <a:solidFill>
                  <a:schemeClr val="bg2"/>
                </a:solidFill>
              </a:rPr>
              <a:t>After PC1’s data link layer receives the IP packet from PC1’s network layer, data link layer encapsulates the packet into an Ethernet frame (data link layer frame)</a:t>
            </a:r>
          </a:p>
          <a:p>
            <a:pPr marL="800100" lvl="1" indent="-342900">
              <a:buFont typeface="Arial" panose="020B0604020202020204" pitchFamily="34" charset="0"/>
              <a:buChar char="•"/>
            </a:pPr>
            <a:r>
              <a:rPr lang="en-AU" dirty="0">
                <a:solidFill>
                  <a:schemeClr val="bg2"/>
                </a:solidFill>
              </a:rPr>
              <a:t>Source MAC address (PC1’s NIC):  AA-AA-AA-AA-AA-AA</a:t>
            </a:r>
          </a:p>
          <a:p>
            <a:pPr marL="800100" lvl="1" indent="-342900">
              <a:buFont typeface="Arial" panose="020B0604020202020204" pitchFamily="34" charset="0"/>
              <a:buChar char="•"/>
            </a:pPr>
            <a:r>
              <a:rPr lang="en-AU" dirty="0">
                <a:solidFill>
                  <a:schemeClr val="bg2"/>
                </a:solidFill>
              </a:rPr>
              <a:t>Destination MAC address (FTP server’s NIC): CC-CC-CC-CC-CC-CC</a:t>
            </a:r>
          </a:p>
          <a:p>
            <a:pPr marL="342900" indent="-342900">
              <a:buFont typeface="Arial" panose="020B0604020202020204" pitchFamily="34" charset="0"/>
              <a:buChar char="•"/>
            </a:pPr>
            <a:r>
              <a:rPr lang="en-AU" sz="2200" dirty="0">
                <a:solidFill>
                  <a:schemeClr val="bg2"/>
                </a:solidFill>
              </a:rPr>
              <a:t>Because the sender (PC1) and receiver (FTP server) of the IP packet are on the same network, the data link frame is sent directly to the receiving device. </a:t>
            </a:r>
          </a:p>
          <a:p>
            <a:endParaRPr lang="en-AU" sz="2000" dirty="0">
              <a:solidFill>
                <a:schemeClr val="bg2"/>
              </a:solidFill>
            </a:endParaRPr>
          </a:p>
        </p:txBody>
      </p:sp>
      <p:pic>
        <p:nvPicPr>
          <p:cNvPr id="3" name="Picture 2"/>
          <p:cNvPicPr>
            <a:picLocks noChangeAspect="1"/>
          </p:cNvPicPr>
          <p:nvPr/>
        </p:nvPicPr>
        <p:blipFill>
          <a:blip r:embed="rId3"/>
          <a:stretch>
            <a:fillRect/>
          </a:stretch>
        </p:blipFill>
        <p:spPr>
          <a:xfrm>
            <a:off x="33336" y="4478915"/>
            <a:ext cx="4314825" cy="1108670"/>
          </a:xfrm>
          <a:prstGeom prst="rect">
            <a:avLst/>
          </a:prstGeom>
        </p:spPr>
      </p:pic>
      <p:pic>
        <p:nvPicPr>
          <p:cNvPr id="5" name="Picture 4"/>
          <p:cNvPicPr>
            <a:picLocks noChangeAspect="1"/>
          </p:cNvPicPr>
          <p:nvPr/>
        </p:nvPicPr>
        <p:blipFill>
          <a:blip r:embed="rId4"/>
          <a:stretch>
            <a:fillRect/>
          </a:stretch>
        </p:blipFill>
        <p:spPr>
          <a:xfrm>
            <a:off x="4433889" y="4457964"/>
            <a:ext cx="4676775" cy="2259242"/>
          </a:xfrm>
          <a:prstGeom prst="rect">
            <a:avLst/>
          </a:prstGeom>
        </p:spPr>
      </p:pic>
    </p:spTree>
    <p:extLst>
      <p:ext uri="{BB962C8B-B14F-4D97-AF65-F5344CB8AC3E}">
        <p14:creationId xmlns:p14="http://schemas.microsoft.com/office/powerpoint/2010/main" val="353608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34118"/>
            <a:ext cx="8588861" cy="838200"/>
          </a:xfrm>
        </p:spPr>
        <p:txBody>
          <a:bodyPr/>
          <a:lstStyle/>
          <a:p>
            <a:r>
              <a:rPr lang="en-US" sz="3200" dirty="0"/>
              <a:t>Devices on a Remote Network</a:t>
            </a:r>
          </a:p>
        </p:txBody>
      </p:sp>
      <p:sp>
        <p:nvSpPr>
          <p:cNvPr id="2" name="Rectangle 1"/>
          <p:cNvSpPr/>
          <p:nvPr/>
        </p:nvSpPr>
        <p:spPr>
          <a:xfrm>
            <a:off x="181283" y="972318"/>
            <a:ext cx="8685698" cy="3170099"/>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2"/>
                </a:solidFill>
              </a:rPr>
              <a:t>When the sender and receiver are on different networks, the Ethernet frame cannot be sent directly to the final destination.</a:t>
            </a:r>
          </a:p>
          <a:p>
            <a:pPr marL="285750" indent="-285750">
              <a:buFont typeface="Arial" panose="020B0604020202020204" pitchFamily="34" charset="0"/>
              <a:buChar char="•"/>
            </a:pPr>
            <a:r>
              <a:rPr lang="en-US" sz="2000" dirty="0">
                <a:solidFill>
                  <a:schemeClr val="bg2"/>
                </a:solidFill>
              </a:rPr>
              <a:t>The Ethernet frame must be firstly sent to the </a:t>
            </a:r>
            <a:r>
              <a:rPr lang="en-US" sz="2000" b="1" dirty="0">
                <a:solidFill>
                  <a:schemeClr val="bg2"/>
                </a:solidFill>
              </a:rPr>
              <a:t>default gateway </a:t>
            </a:r>
            <a:r>
              <a:rPr lang="en-US" sz="2000" dirty="0">
                <a:solidFill>
                  <a:schemeClr val="bg2"/>
                </a:solidFill>
              </a:rPr>
              <a:t>of the sending device. </a:t>
            </a:r>
          </a:p>
          <a:p>
            <a:pPr marL="285750" indent="-285750">
              <a:buFont typeface="Arial" panose="020B0604020202020204" pitchFamily="34" charset="0"/>
              <a:buChar char="•"/>
            </a:pPr>
            <a:r>
              <a:rPr lang="en-US" sz="2000" dirty="0">
                <a:solidFill>
                  <a:schemeClr val="bg2"/>
                </a:solidFill>
              </a:rPr>
              <a:t>The default gateway of a device is the interface of the router that is connected to the device’s network.</a:t>
            </a:r>
          </a:p>
          <a:p>
            <a:pPr marL="285750" indent="-285750">
              <a:buFont typeface="Arial" panose="020B0604020202020204" pitchFamily="34" charset="0"/>
              <a:buChar char="•"/>
            </a:pPr>
            <a:r>
              <a:rPr lang="en-US" sz="2000" b="1" dirty="0">
                <a:solidFill>
                  <a:schemeClr val="bg2"/>
                </a:solidFill>
              </a:rPr>
              <a:t>Example:</a:t>
            </a:r>
            <a:r>
              <a:rPr lang="en-US" sz="2000" dirty="0">
                <a:solidFill>
                  <a:schemeClr val="bg2"/>
                </a:solidFill>
              </a:rPr>
              <a:t> PC1 sends a message to the web server. They are not in the same network, so in the frame sent by PC1, the destination MAC address is the address of its default gateway, R1, which </a:t>
            </a:r>
            <a:r>
              <a:rPr lang="en-US" sz="2000">
                <a:solidFill>
                  <a:schemeClr val="bg2"/>
                </a:solidFill>
              </a:rPr>
              <a:t>is 11-11-11-11-11-11.</a:t>
            </a:r>
            <a:endParaRPr lang="en-US" sz="2000" dirty="0">
              <a:solidFill>
                <a:schemeClr val="bg2"/>
              </a:solidFill>
            </a:endParaRPr>
          </a:p>
        </p:txBody>
      </p:sp>
      <p:grpSp>
        <p:nvGrpSpPr>
          <p:cNvPr id="4" name="Group 3">
            <a:extLst>
              <a:ext uri="{FF2B5EF4-FFF2-40B4-BE49-F238E27FC236}">
                <a16:creationId xmlns:a16="http://schemas.microsoft.com/office/drawing/2014/main" id="{147804EF-A441-409B-9127-C93560A99181}"/>
              </a:ext>
            </a:extLst>
          </p:cNvPr>
          <p:cNvGrpSpPr/>
          <p:nvPr/>
        </p:nvGrpSpPr>
        <p:grpSpPr>
          <a:xfrm>
            <a:off x="3480618" y="3823944"/>
            <a:ext cx="4366727" cy="2895600"/>
            <a:chOff x="2802269" y="3684122"/>
            <a:chExt cx="4632122" cy="2908617"/>
          </a:xfrm>
        </p:grpSpPr>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269" y="3684122"/>
              <a:ext cx="4632122" cy="2908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a:extLst>
                <a:ext uri="{FF2B5EF4-FFF2-40B4-BE49-F238E27FC236}">
                  <a16:creationId xmlns:a16="http://schemas.microsoft.com/office/drawing/2014/main" id="{0283152B-71E3-4479-8A9A-5B05CAC61E3B}"/>
                </a:ext>
              </a:extLst>
            </p:cNvPr>
            <p:cNvGrpSpPr/>
            <p:nvPr/>
          </p:nvGrpSpPr>
          <p:grpSpPr>
            <a:xfrm>
              <a:off x="4524132" y="4506036"/>
              <a:ext cx="1902093" cy="360931"/>
              <a:chOff x="4050700" y="3778027"/>
              <a:chExt cx="2087933" cy="360218"/>
            </a:xfrm>
          </p:grpSpPr>
          <p:sp>
            <p:nvSpPr>
              <p:cNvPr id="5" name="Freeform 2">
                <a:extLst>
                  <a:ext uri="{FF2B5EF4-FFF2-40B4-BE49-F238E27FC236}">
                    <a16:creationId xmlns:a16="http://schemas.microsoft.com/office/drawing/2014/main" id="{648C5694-2D61-4FFA-9E37-A5D51A354D9A}"/>
                  </a:ext>
                </a:extLst>
              </p:cNvPr>
              <p:cNvSpPr/>
              <p:nvPr/>
            </p:nvSpPr>
            <p:spPr>
              <a:xfrm>
                <a:off x="4050700" y="3778027"/>
                <a:ext cx="703761" cy="360218"/>
              </a:xfrm>
              <a:custGeom>
                <a:avLst/>
                <a:gdLst>
                  <a:gd name="connsiteX0" fmla="*/ 683491 w 703761"/>
                  <a:gd name="connsiteY0" fmla="*/ 55418 h 360218"/>
                  <a:gd name="connsiteX1" fmla="*/ 591128 w 703761"/>
                  <a:gd name="connsiteY1" fmla="*/ 18472 h 360218"/>
                  <a:gd name="connsiteX2" fmla="*/ 535709 w 703761"/>
                  <a:gd name="connsiteY2" fmla="*/ 0 h 360218"/>
                  <a:gd name="connsiteX3" fmla="*/ 249382 w 703761"/>
                  <a:gd name="connsiteY3" fmla="*/ 0 h 360218"/>
                  <a:gd name="connsiteX4" fmla="*/ 110837 w 703761"/>
                  <a:gd name="connsiteY4" fmla="*/ 9236 h 360218"/>
                  <a:gd name="connsiteX5" fmla="*/ 27709 w 703761"/>
                  <a:gd name="connsiteY5" fmla="*/ 64654 h 360218"/>
                  <a:gd name="connsiteX6" fmla="*/ 0 w 703761"/>
                  <a:gd name="connsiteY6" fmla="*/ 83127 h 360218"/>
                  <a:gd name="connsiteX7" fmla="*/ 9237 w 703761"/>
                  <a:gd name="connsiteY7" fmla="*/ 249381 h 360218"/>
                  <a:gd name="connsiteX8" fmla="*/ 27709 w 703761"/>
                  <a:gd name="connsiteY8" fmla="*/ 277090 h 360218"/>
                  <a:gd name="connsiteX9" fmla="*/ 64655 w 703761"/>
                  <a:gd name="connsiteY9" fmla="*/ 286327 h 360218"/>
                  <a:gd name="connsiteX10" fmla="*/ 138546 w 703761"/>
                  <a:gd name="connsiteY10" fmla="*/ 295563 h 360218"/>
                  <a:gd name="connsiteX11" fmla="*/ 240146 w 703761"/>
                  <a:gd name="connsiteY11" fmla="*/ 314036 h 360218"/>
                  <a:gd name="connsiteX12" fmla="*/ 277091 w 703761"/>
                  <a:gd name="connsiteY12" fmla="*/ 323272 h 360218"/>
                  <a:gd name="connsiteX13" fmla="*/ 378691 w 703761"/>
                  <a:gd name="connsiteY13" fmla="*/ 323272 h 360218"/>
                  <a:gd name="connsiteX14" fmla="*/ 434109 w 703761"/>
                  <a:gd name="connsiteY14" fmla="*/ 314036 h 360218"/>
                  <a:gd name="connsiteX15" fmla="*/ 554182 w 703761"/>
                  <a:gd name="connsiteY15" fmla="*/ 323272 h 360218"/>
                  <a:gd name="connsiteX16" fmla="*/ 600364 w 703761"/>
                  <a:gd name="connsiteY16" fmla="*/ 350981 h 360218"/>
                  <a:gd name="connsiteX17" fmla="*/ 637309 w 703761"/>
                  <a:gd name="connsiteY17" fmla="*/ 360218 h 360218"/>
                  <a:gd name="connsiteX18" fmla="*/ 674255 w 703761"/>
                  <a:gd name="connsiteY18" fmla="*/ 350981 h 360218"/>
                  <a:gd name="connsiteX19" fmla="*/ 701964 w 703761"/>
                  <a:gd name="connsiteY19" fmla="*/ 341745 h 360218"/>
                  <a:gd name="connsiteX20" fmla="*/ 692728 w 703761"/>
                  <a:gd name="connsiteY20" fmla="*/ 166254 h 360218"/>
                  <a:gd name="connsiteX21" fmla="*/ 683491 w 703761"/>
                  <a:gd name="connsiteY21" fmla="*/ 138545 h 360218"/>
                  <a:gd name="connsiteX22" fmla="*/ 655782 w 703761"/>
                  <a:gd name="connsiteY22" fmla="*/ 110836 h 360218"/>
                  <a:gd name="connsiteX23" fmla="*/ 637309 w 703761"/>
                  <a:gd name="connsiteY23" fmla="*/ 83127 h 360218"/>
                  <a:gd name="connsiteX24" fmla="*/ 683491 w 703761"/>
                  <a:gd name="connsiteY24" fmla="*/ 55418 h 36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3761" h="360218">
                    <a:moveTo>
                      <a:pt x="683491" y="55418"/>
                    </a:moveTo>
                    <a:cubicBezTo>
                      <a:pt x="675794" y="44642"/>
                      <a:pt x="662348" y="39838"/>
                      <a:pt x="591128" y="18472"/>
                    </a:cubicBezTo>
                    <a:cubicBezTo>
                      <a:pt x="572477" y="12877"/>
                      <a:pt x="535709" y="0"/>
                      <a:pt x="535709" y="0"/>
                    </a:cubicBezTo>
                    <a:cubicBezTo>
                      <a:pt x="327753" y="20795"/>
                      <a:pt x="581332" y="0"/>
                      <a:pt x="249382" y="0"/>
                    </a:cubicBezTo>
                    <a:cubicBezTo>
                      <a:pt x="203098" y="0"/>
                      <a:pt x="157019" y="6157"/>
                      <a:pt x="110837" y="9236"/>
                    </a:cubicBezTo>
                    <a:lnTo>
                      <a:pt x="27709" y="64654"/>
                    </a:lnTo>
                    <a:lnTo>
                      <a:pt x="0" y="83127"/>
                    </a:lnTo>
                    <a:cubicBezTo>
                      <a:pt x="3079" y="138545"/>
                      <a:pt x="1388" y="194435"/>
                      <a:pt x="9237" y="249381"/>
                    </a:cubicBezTo>
                    <a:cubicBezTo>
                      <a:pt x="10807" y="260370"/>
                      <a:pt x="18473" y="270932"/>
                      <a:pt x="27709" y="277090"/>
                    </a:cubicBezTo>
                    <a:cubicBezTo>
                      <a:pt x="38271" y="284132"/>
                      <a:pt x="52133" y="284240"/>
                      <a:pt x="64655" y="286327"/>
                    </a:cubicBezTo>
                    <a:cubicBezTo>
                      <a:pt x="89139" y="290408"/>
                      <a:pt x="113916" y="292484"/>
                      <a:pt x="138546" y="295563"/>
                    </a:cubicBezTo>
                    <a:cubicBezTo>
                      <a:pt x="197994" y="315381"/>
                      <a:pt x="135710" y="296631"/>
                      <a:pt x="240146" y="314036"/>
                    </a:cubicBezTo>
                    <a:cubicBezTo>
                      <a:pt x="252667" y="316123"/>
                      <a:pt x="264776" y="320193"/>
                      <a:pt x="277091" y="323272"/>
                    </a:cubicBezTo>
                    <a:cubicBezTo>
                      <a:pt x="360888" y="302324"/>
                      <a:pt x="257343" y="323272"/>
                      <a:pt x="378691" y="323272"/>
                    </a:cubicBezTo>
                    <a:cubicBezTo>
                      <a:pt x="397418" y="323272"/>
                      <a:pt x="415636" y="317115"/>
                      <a:pt x="434109" y="314036"/>
                    </a:cubicBezTo>
                    <a:cubicBezTo>
                      <a:pt x="474133" y="317115"/>
                      <a:pt x="514995" y="314564"/>
                      <a:pt x="554182" y="323272"/>
                    </a:cubicBezTo>
                    <a:cubicBezTo>
                      <a:pt x="571707" y="327166"/>
                      <a:pt x="583959" y="343690"/>
                      <a:pt x="600364" y="350981"/>
                    </a:cubicBezTo>
                    <a:cubicBezTo>
                      <a:pt x="611964" y="356137"/>
                      <a:pt x="624994" y="357139"/>
                      <a:pt x="637309" y="360218"/>
                    </a:cubicBezTo>
                    <a:cubicBezTo>
                      <a:pt x="649624" y="357139"/>
                      <a:pt x="662049" y="354468"/>
                      <a:pt x="674255" y="350981"/>
                    </a:cubicBezTo>
                    <a:cubicBezTo>
                      <a:pt x="683616" y="348306"/>
                      <a:pt x="700995" y="351433"/>
                      <a:pt x="701964" y="341745"/>
                    </a:cubicBezTo>
                    <a:cubicBezTo>
                      <a:pt x="707793" y="283458"/>
                      <a:pt x="698031" y="224591"/>
                      <a:pt x="692728" y="166254"/>
                    </a:cubicBezTo>
                    <a:cubicBezTo>
                      <a:pt x="691847" y="156558"/>
                      <a:pt x="688892" y="146646"/>
                      <a:pt x="683491" y="138545"/>
                    </a:cubicBezTo>
                    <a:cubicBezTo>
                      <a:pt x="676245" y="127677"/>
                      <a:pt x="664144" y="120871"/>
                      <a:pt x="655782" y="110836"/>
                    </a:cubicBezTo>
                    <a:cubicBezTo>
                      <a:pt x="648675" y="102308"/>
                      <a:pt x="643467" y="92363"/>
                      <a:pt x="637309" y="83127"/>
                    </a:cubicBezTo>
                    <a:cubicBezTo>
                      <a:pt x="662613" y="45171"/>
                      <a:pt x="691188" y="66194"/>
                      <a:pt x="683491" y="55418"/>
                    </a:cubicBezTo>
                    <a:close/>
                  </a:path>
                </a:pathLst>
              </a:cu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Freeform 7">
                <a:extLst>
                  <a:ext uri="{FF2B5EF4-FFF2-40B4-BE49-F238E27FC236}">
                    <a16:creationId xmlns:a16="http://schemas.microsoft.com/office/drawing/2014/main" id="{FFDC0B9F-8831-4BE5-9990-E0D34A99509E}"/>
                  </a:ext>
                </a:extLst>
              </p:cNvPr>
              <p:cNvSpPr/>
              <p:nvPr/>
            </p:nvSpPr>
            <p:spPr>
              <a:xfrm>
                <a:off x="5434872" y="3778027"/>
                <a:ext cx="703761" cy="360218"/>
              </a:xfrm>
              <a:custGeom>
                <a:avLst/>
                <a:gdLst>
                  <a:gd name="connsiteX0" fmla="*/ 683491 w 703761"/>
                  <a:gd name="connsiteY0" fmla="*/ 55418 h 360218"/>
                  <a:gd name="connsiteX1" fmla="*/ 591128 w 703761"/>
                  <a:gd name="connsiteY1" fmla="*/ 18472 h 360218"/>
                  <a:gd name="connsiteX2" fmla="*/ 535709 w 703761"/>
                  <a:gd name="connsiteY2" fmla="*/ 0 h 360218"/>
                  <a:gd name="connsiteX3" fmla="*/ 249382 w 703761"/>
                  <a:gd name="connsiteY3" fmla="*/ 0 h 360218"/>
                  <a:gd name="connsiteX4" fmla="*/ 110837 w 703761"/>
                  <a:gd name="connsiteY4" fmla="*/ 9236 h 360218"/>
                  <a:gd name="connsiteX5" fmla="*/ 27709 w 703761"/>
                  <a:gd name="connsiteY5" fmla="*/ 64654 h 360218"/>
                  <a:gd name="connsiteX6" fmla="*/ 0 w 703761"/>
                  <a:gd name="connsiteY6" fmla="*/ 83127 h 360218"/>
                  <a:gd name="connsiteX7" fmla="*/ 9237 w 703761"/>
                  <a:gd name="connsiteY7" fmla="*/ 249381 h 360218"/>
                  <a:gd name="connsiteX8" fmla="*/ 27709 w 703761"/>
                  <a:gd name="connsiteY8" fmla="*/ 277090 h 360218"/>
                  <a:gd name="connsiteX9" fmla="*/ 64655 w 703761"/>
                  <a:gd name="connsiteY9" fmla="*/ 286327 h 360218"/>
                  <a:gd name="connsiteX10" fmla="*/ 138546 w 703761"/>
                  <a:gd name="connsiteY10" fmla="*/ 295563 h 360218"/>
                  <a:gd name="connsiteX11" fmla="*/ 240146 w 703761"/>
                  <a:gd name="connsiteY11" fmla="*/ 314036 h 360218"/>
                  <a:gd name="connsiteX12" fmla="*/ 277091 w 703761"/>
                  <a:gd name="connsiteY12" fmla="*/ 323272 h 360218"/>
                  <a:gd name="connsiteX13" fmla="*/ 378691 w 703761"/>
                  <a:gd name="connsiteY13" fmla="*/ 323272 h 360218"/>
                  <a:gd name="connsiteX14" fmla="*/ 434109 w 703761"/>
                  <a:gd name="connsiteY14" fmla="*/ 314036 h 360218"/>
                  <a:gd name="connsiteX15" fmla="*/ 554182 w 703761"/>
                  <a:gd name="connsiteY15" fmla="*/ 323272 h 360218"/>
                  <a:gd name="connsiteX16" fmla="*/ 600364 w 703761"/>
                  <a:gd name="connsiteY16" fmla="*/ 350981 h 360218"/>
                  <a:gd name="connsiteX17" fmla="*/ 637309 w 703761"/>
                  <a:gd name="connsiteY17" fmla="*/ 360218 h 360218"/>
                  <a:gd name="connsiteX18" fmla="*/ 674255 w 703761"/>
                  <a:gd name="connsiteY18" fmla="*/ 350981 h 360218"/>
                  <a:gd name="connsiteX19" fmla="*/ 701964 w 703761"/>
                  <a:gd name="connsiteY19" fmla="*/ 341745 h 360218"/>
                  <a:gd name="connsiteX20" fmla="*/ 692728 w 703761"/>
                  <a:gd name="connsiteY20" fmla="*/ 166254 h 360218"/>
                  <a:gd name="connsiteX21" fmla="*/ 683491 w 703761"/>
                  <a:gd name="connsiteY21" fmla="*/ 138545 h 360218"/>
                  <a:gd name="connsiteX22" fmla="*/ 655782 w 703761"/>
                  <a:gd name="connsiteY22" fmla="*/ 110836 h 360218"/>
                  <a:gd name="connsiteX23" fmla="*/ 637309 w 703761"/>
                  <a:gd name="connsiteY23" fmla="*/ 83127 h 360218"/>
                  <a:gd name="connsiteX24" fmla="*/ 683491 w 703761"/>
                  <a:gd name="connsiteY24" fmla="*/ 55418 h 360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03761" h="360218">
                    <a:moveTo>
                      <a:pt x="683491" y="55418"/>
                    </a:moveTo>
                    <a:cubicBezTo>
                      <a:pt x="675794" y="44642"/>
                      <a:pt x="662348" y="39838"/>
                      <a:pt x="591128" y="18472"/>
                    </a:cubicBezTo>
                    <a:cubicBezTo>
                      <a:pt x="572477" y="12877"/>
                      <a:pt x="535709" y="0"/>
                      <a:pt x="535709" y="0"/>
                    </a:cubicBezTo>
                    <a:cubicBezTo>
                      <a:pt x="327753" y="20795"/>
                      <a:pt x="581332" y="0"/>
                      <a:pt x="249382" y="0"/>
                    </a:cubicBezTo>
                    <a:cubicBezTo>
                      <a:pt x="203098" y="0"/>
                      <a:pt x="157019" y="6157"/>
                      <a:pt x="110837" y="9236"/>
                    </a:cubicBezTo>
                    <a:lnTo>
                      <a:pt x="27709" y="64654"/>
                    </a:lnTo>
                    <a:lnTo>
                      <a:pt x="0" y="83127"/>
                    </a:lnTo>
                    <a:cubicBezTo>
                      <a:pt x="3079" y="138545"/>
                      <a:pt x="1388" y="194435"/>
                      <a:pt x="9237" y="249381"/>
                    </a:cubicBezTo>
                    <a:cubicBezTo>
                      <a:pt x="10807" y="260370"/>
                      <a:pt x="18473" y="270932"/>
                      <a:pt x="27709" y="277090"/>
                    </a:cubicBezTo>
                    <a:cubicBezTo>
                      <a:pt x="38271" y="284132"/>
                      <a:pt x="52133" y="284240"/>
                      <a:pt x="64655" y="286327"/>
                    </a:cubicBezTo>
                    <a:cubicBezTo>
                      <a:pt x="89139" y="290408"/>
                      <a:pt x="113916" y="292484"/>
                      <a:pt x="138546" y="295563"/>
                    </a:cubicBezTo>
                    <a:cubicBezTo>
                      <a:pt x="197994" y="315381"/>
                      <a:pt x="135710" y="296631"/>
                      <a:pt x="240146" y="314036"/>
                    </a:cubicBezTo>
                    <a:cubicBezTo>
                      <a:pt x="252667" y="316123"/>
                      <a:pt x="264776" y="320193"/>
                      <a:pt x="277091" y="323272"/>
                    </a:cubicBezTo>
                    <a:cubicBezTo>
                      <a:pt x="360888" y="302324"/>
                      <a:pt x="257343" y="323272"/>
                      <a:pt x="378691" y="323272"/>
                    </a:cubicBezTo>
                    <a:cubicBezTo>
                      <a:pt x="397418" y="323272"/>
                      <a:pt x="415636" y="317115"/>
                      <a:pt x="434109" y="314036"/>
                    </a:cubicBezTo>
                    <a:cubicBezTo>
                      <a:pt x="474133" y="317115"/>
                      <a:pt x="514995" y="314564"/>
                      <a:pt x="554182" y="323272"/>
                    </a:cubicBezTo>
                    <a:cubicBezTo>
                      <a:pt x="571707" y="327166"/>
                      <a:pt x="583959" y="343690"/>
                      <a:pt x="600364" y="350981"/>
                    </a:cubicBezTo>
                    <a:cubicBezTo>
                      <a:pt x="611964" y="356137"/>
                      <a:pt x="624994" y="357139"/>
                      <a:pt x="637309" y="360218"/>
                    </a:cubicBezTo>
                    <a:cubicBezTo>
                      <a:pt x="649624" y="357139"/>
                      <a:pt x="662049" y="354468"/>
                      <a:pt x="674255" y="350981"/>
                    </a:cubicBezTo>
                    <a:cubicBezTo>
                      <a:pt x="683616" y="348306"/>
                      <a:pt x="700995" y="351433"/>
                      <a:pt x="701964" y="341745"/>
                    </a:cubicBezTo>
                    <a:cubicBezTo>
                      <a:pt x="707793" y="283458"/>
                      <a:pt x="698031" y="224591"/>
                      <a:pt x="692728" y="166254"/>
                    </a:cubicBezTo>
                    <a:cubicBezTo>
                      <a:pt x="691847" y="156558"/>
                      <a:pt x="688892" y="146646"/>
                      <a:pt x="683491" y="138545"/>
                    </a:cubicBezTo>
                    <a:cubicBezTo>
                      <a:pt x="676245" y="127677"/>
                      <a:pt x="664144" y="120871"/>
                      <a:pt x="655782" y="110836"/>
                    </a:cubicBezTo>
                    <a:cubicBezTo>
                      <a:pt x="648675" y="102308"/>
                      <a:pt x="643467" y="92363"/>
                      <a:pt x="637309" y="83127"/>
                    </a:cubicBezTo>
                    <a:cubicBezTo>
                      <a:pt x="662613" y="45171"/>
                      <a:pt x="691188" y="66194"/>
                      <a:pt x="683491" y="55418"/>
                    </a:cubicBezTo>
                    <a:close/>
                  </a:path>
                </a:pathLst>
              </a:custGeom>
              <a:noFill/>
              <a:ln>
                <a:solidFill>
                  <a:srgbClr val="264DA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Tree>
    <p:extLst>
      <p:ext uri="{BB962C8B-B14F-4D97-AF65-F5344CB8AC3E}">
        <p14:creationId xmlns:p14="http://schemas.microsoft.com/office/powerpoint/2010/main" val="105012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56909" y="285750"/>
            <a:ext cx="4117446" cy="1337310"/>
          </a:xfrm>
        </p:spPr>
        <p:txBody>
          <a:bodyPr/>
          <a:lstStyle/>
          <a:p>
            <a:pPr algn="ctr"/>
            <a:r>
              <a:rPr lang="en-US" sz="3200" dirty="0"/>
              <a:t>Topic</a:t>
            </a:r>
          </a:p>
        </p:txBody>
      </p:sp>
      <p:sp>
        <p:nvSpPr>
          <p:cNvPr id="12" name="Text Placeholder 11"/>
          <p:cNvSpPr>
            <a:spLocks noGrp="1"/>
          </p:cNvSpPr>
          <p:nvPr>
            <p:ph type="body" sz="quarter" idx="11"/>
          </p:nvPr>
        </p:nvSpPr>
        <p:spPr>
          <a:xfrm>
            <a:off x="1154974" y="1248047"/>
            <a:ext cx="7098029" cy="3323953"/>
          </a:xfrm>
        </p:spPr>
        <p:txBody>
          <a:bodyPr>
            <a:normAutofit/>
          </a:bodyPr>
          <a:lstStyle/>
          <a:p>
            <a:pPr marL="342900" indent="-342900">
              <a:buClrTx/>
              <a:buSzPct val="100000"/>
              <a:buFont typeface="Arial" panose="020B0604020202020204" pitchFamily="34" charset="0"/>
              <a:buChar char="•"/>
            </a:pPr>
            <a:r>
              <a:rPr lang="en-US" sz="2400" dirty="0">
                <a:solidFill>
                  <a:schemeClr val="bg2"/>
                </a:solidFill>
              </a:rPr>
              <a:t>Protocols and Models</a:t>
            </a:r>
          </a:p>
          <a:p>
            <a:pPr marL="749300" lvl="1" indent="-342900">
              <a:buSzPct val="80000"/>
              <a:buFont typeface="Courier New" panose="02070309020205020404" pitchFamily="49" charset="0"/>
              <a:buChar char="o"/>
            </a:pPr>
            <a:r>
              <a:rPr lang="en-AU" dirty="0">
                <a:solidFill>
                  <a:schemeClr val="bg2"/>
                </a:solidFill>
              </a:rPr>
              <a:t>Rules of Communication</a:t>
            </a:r>
          </a:p>
          <a:p>
            <a:pPr marL="749300" lvl="1" indent="-342900">
              <a:buSzPct val="80000"/>
              <a:buFont typeface="Courier New" panose="02070309020205020404" pitchFamily="49" charset="0"/>
              <a:buChar char="o"/>
            </a:pPr>
            <a:r>
              <a:rPr lang="en-AU" dirty="0">
                <a:solidFill>
                  <a:schemeClr val="bg2"/>
                </a:solidFill>
              </a:rPr>
              <a:t>Network Protocols and Standards</a:t>
            </a:r>
          </a:p>
          <a:p>
            <a:pPr marL="749300" lvl="1" indent="-342900">
              <a:buSzPct val="80000"/>
              <a:buFont typeface="Courier New" panose="02070309020205020404" pitchFamily="49" charset="0"/>
              <a:buChar char="o"/>
            </a:pPr>
            <a:r>
              <a:rPr lang="en-AU" dirty="0">
                <a:solidFill>
                  <a:schemeClr val="bg2"/>
                </a:solidFill>
              </a:rPr>
              <a:t>Reference Models</a:t>
            </a:r>
          </a:p>
          <a:p>
            <a:pPr marL="749300" lvl="1" indent="-342900">
              <a:buSzPct val="80000"/>
              <a:buFont typeface="Courier New" panose="02070309020205020404" pitchFamily="49" charset="0"/>
              <a:buChar char="o"/>
            </a:pPr>
            <a:r>
              <a:rPr lang="en-AU" dirty="0">
                <a:solidFill>
                  <a:schemeClr val="bg2"/>
                </a:solidFill>
              </a:rPr>
              <a:t>Data Transfer in the Network</a:t>
            </a:r>
          </a:p>
          <a:p>
            <a:pPr marL="1031875" lvl="3" indent="-342900">
              <a:buSzPct val="80000"/>
              <a:buFont typeface="Wingdings" panose="05000000000000000000" pitchFamily="2" charset="2"/>
              <a:buChar char="Ø"/>
            </a:pPr>
            <a:r>
              <a:rPr lang="en-AU" sz="1800" dirty="0">
                <a:solidFill>
                  <a:schemeClr val="bg2"/>
                </a:solidFill>
              </a:rPr>
              <a:t>Data encapsulation</a:t>
            </a:r>
          </a:p>
          <a:p>
            <a:pPr marL="1031875" lvl="3" indent="-342900">
              <a:buSzPct val="80000"/>
              <a:buFont typeface="Wingdings" panose="05000000000000000000" pitchFamily="2" charset="2"/>
              <a:buChar char="Ø"/>
            </a:pPr>
            <a:r>
              <a:rPr lang="en-AU" sz="1800" dirty="0">
                <a:solidFill>
                  <a:schemeClr val="bg2"/>
                </a:solidFill>
              </a:rPr>
              <a:t>Addresses</a:t>
            </a:r>
          </a:p>
        </p:txBody>
      </p:sp>
    </p:spTree>
    <p:extLst>
      <p:ext uri="{BB962C8B-B14F-4D97-AF65-F5344CB8AC3E}">
        <p14:creationId xmlns:p14="http://schemas.microsoft.com/office/powerpoint/2010/main" val="385803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256909" y="285750"/>
            <a:ext cx="4117446" cy="1337310"/>
          </a:xfrm>
        </p:spPr>
        <p:txBody>
          <a:bodyPr/>
          <a:lstStyle/>
          <a:p>
            <a:pPr algn="ctr"/>
            <a:r>
              <a:rPr lang="en-US" sz="3200" dirty="0"/>
              <a:t>Readings</a:t>
            </a:r>
          </a:p>
        </p:txBody>
      </p:sp>
      <p:sp>
        <p:nvSpPr>
          <p:cNvPr id="12" name="Text Placeholder 11"/>
          <p:cNvSpPr>
            <a:spLocks noGrp="1"/>
          </p:cNvSpPr>
          <p:nvPr>
            <p:ph type="body" sz="quarter" idx="11"/>
          </p:nvPr>
        </p:nvSpPr>
        <p:spPr>
          <a:xfrm>
            <a:off x="1120140" y="1474470"/>
            <a:ext cx="7098029" cy="4660000"/>
          </a:xfrm>
        </p:spPr>
        <p:txBody>
          <a:bodyPr>
            <a:normAutofit/>
          </a:bodyPr>
          <a:lstStyle/>
          <a:p>
            <a:pPr marL="457200" indent="-457200">
              <a:buClrTx/>
              <a:buSzPct val="100000"/>
              <a:buFont typeface="Arial" panose="020B0604020202020204" pitchFamily="34" charset="0"/>
              <a:buChar char="•"/>
            </a:pPr>
            <a:r>
              <a:rPr lang="en-AU" sz="2400" dirty="0">
                <a:solidFill>
                  <a:schemeClr val="bg2"/>
                </a:solidFill>
              </a:rPr>
              <a:t>CCNAv7: Introduction to Networks course text &amp; quizzes</a:t>
            </a:r>
          </a:p>
          <a:p>
            <a:pPr marL="863600" lvl="1" indent="-457200">
              <a:buClrTx/>
              <a:buSzPct val="75000"/>
              <a:buFont typeface="Courier New" panose="02070309020205020404" pitchFamily="49" charset="0"/>
              <a:buChar char="o"/>
            </a:pPr>
            <a:r>
              <a:rPr lang="en-AU" dirty="0"/>
              <a:t>Module 3</a:t>
            </a:r>
          </a:p>
          <a:p>
            <a:r>
              <a:rPr lang="en-AU" sz="2800" dirty="0"/>
              <a:t>     </a:t>
            </a:r>
          </a:p>
          <a:p>
            <a:r>
              <a:rPr lang="en-AU" sz="2800" dirty="0"/>
              <a:t>     </a:t>
            </a:r>
            <a:r>
              <a:rPr lang="en-AU" sz="2400" dirty="0"/>
              <a:t>Available at: </a:t>
            </a:r>
            <a:r>
              <a:rPr lang="en-AU" sz="2400" dirty="0">
                <a:hlinkClick r:id="rId2"/>
              </a:rPr>
              <a:t>www.netacad.com</a:t>
            </a:r>
            <a:endParaRPr lang="en-AU" sz="2400" dirty="0"/>
          </a:p>
          <a:p>
            <a:pPr marL="749300" lvl="1" indent="-342900">
              <a:buFont typeface="Arial" panose="020B0604020202020204" pitchFamily="34" charset="0"/>
              <a:buChar char="•"/>
            </a:pPr>
            <a:endParaRPr lang="en-US" sz="2800" dirty="0">
              <a:solidFill>
                <a:schemeClr val="bg2"/>
              </a:solidFill>
            </a:endParaRPr>
          </a:p>
        </p:txBody>
      </p:sp>
    </p:spTree>
    <p:extLst>
      <p:ext uri="{BB962C8B-B14F-4D97-AF65-F5344CB8AC3E}">
        <p14:creationId xmlns:p14="http://schemas.microsoft.com/office/powerpoint/2010/main" val="20217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78972" y="2689948"/>
            <a:ext cx="4928222" cy="838200"/>
          </a:xfrm>
        </p:spPr>
        <p:txBody>
          <a:bodyPr/>
          <a:lstStyle/>
          <a:p>
            <a:br>
              <a:rPr lang="en-US" sz="2800" dirty="0"/>
            </a:br>
            <a:r>
              <a:rPr lang="en-US" sz="3200" dirty="0">
                <a:solidFill>
                  <a:schemeClr val="bg2"/>
                </a:solidFill>
              </a:rPr>
              <a:t>Protocols and Models</a:t>
            </a:r>
          </a:p>
        </p:txBody>
      </p:sp>
      <p:sp>
        <p:nvSpPr>
          <p:cNvPr id="8" name="Title 5">
            <a:extLst>
              <a:ext uri="{FF2B5EF4-FFF2-40B4-BE49-F238E27FC236}">
                <a16:creationId xmlns:a16="http://schemas.microsoft.com/office/drawing/2014/main" id="{0BED6594-6A7B-447D-9AA4-13C1CAB975A8}"/>
              </a:ext>
            </a:extLst>
          </p:cNvPr>
          <p:cNvSpPr txBox="1">
            <a:spLocks/>
          </p:cNvSpPr>
          <p:nvPr/>
        </p:nvSpPr>
        <p:spPr>
          <a:xfrm>
            <a:off x="3146743" y="2151360"/>
            <a:ext cx="2546211" cy="696192"/>
          </a:xfrm>
          <a:prstGeom prst="rect">
            <a:avLst/>
          </a:prstGeo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br>
              <a:rPr lang="en-US" sz="4000" dirty="0"/>
            </a:br>
            <a:r>
              <a:rPr lang="en-US" sz="4000" dirty="0"/>
              <a:t>Highlights</a:t>
            </a:r>
          </a:p>
        </p:txBody>
      </p:sp>
    </p:spTree>
    <p:extLst>
      <p:ext uri="{BB962C8B-B14F-4D97-AF65-F5344CB8AC3E}">
        <p14:creationId xmlns:p14="http://schemas.microsoft.com/office/powerpoint/2010/main" val="256029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1" y="227405"/>
            <a:ext cx="8588861" cy="838200"/>
          </a:xfrm>
        </p:spPr>
        <p:txBody>
          <a:bodyPr/>
          <a:lstStyle/>
          <a:p>
            <a:r>
              <a:rPr lang="en-US" sz="3200" dirty="0"/>
              <a:t>Rules of Communication &amp; protocols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51" y="3595256"/>
            <a:ext cx="4780261" cy="2407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283485E5-ECD7-4D53-9E07-865C011F4C70}"/>
              </a:ext>
            </a:extLst>
          </p:cNvPr>
          <p:cNvSpPr/>
          <p:nvPr/>
        </p:nvSpPr>
        <p:spPr>
          <a:xfrm>
            <a:off x="229701" y="1087139"/>
            <a:ext cx="8588861" cy="2092881"/>
          </a:xfrm>
          <a:prstGeom prst="rect">
            <a:avLst/>
          </a:prstGeom>
        </p:spPr>
        <p:txBody>
          <a:bodyPr wrap="square">
            <a:spAutoFit/>
          </a:bodyPr>
          <a:lstStyle/>
          <a:p>
            <a:pPr marL="285750" indent="-285750">
              <a:spcAft>
                <a:spcPts val="600"/>
              </a:spcAft>
              <a:buFont typeface="Arial" panose="020B0604020202020204" pitchFamily="34" charset="0"/>
              <a:buChar char="•"/>
            </a:pPr>
            <a:r>
              <a:rPr lang="en-AU" sz="2000" dirty="0">
                <a:solidFill>
                  <a:schemeClr val="bg2"/>
                </a:solidFill>
              </a:rPr>
              <a:t>Computer networks are systems of end devices, intermediary devices, and the media connecting them. For communication to occur, devices must know the </a:t>
            </a:r>
            <a:r>
              <a:rPr lang="en-AU" sz="2000" b="1" dirty="0">
                <a:solidFill>
                  <a:schemeClr val="bg2"/>
                </a:solidFill>
              </a:rPr>
              <a:t>rules </a:t>
            </a:r>
            <a:r>
              <a:rPr lang="en-AU" sz="2000" dirty="0">
                <a:solidFill>
                  <a:schemeClr val="bg2"/>
                </a:solidFill>
              </a:rPr>
              <a:t>on “how” to communicate.</a:t>
            </a:r>
          </a:p>
          <a:p>
            <a:pPr marL="285750" indent="-285750">
              <a:spcAft>
                <a:spcPts val="600"/>
              </a:spcAft>
              <a:buFont typeface="Arial" panose="020B0604020202020204" pitchFamily="34" charset="0"/>
              <a:buChar char="•"/>
            </a:pPr>
            <a:r>
              <a:rPr lang="en-AU" sz="2000" dirty="0">
                <a:solidFill>
                  <a:schemeClr val="bg2"/>
                </a:solidFill>
              </a:rPr>
              <a:t>These rules are defined as </a:t>
            </a:r>
            <a:r>
              <a:rPr lang="en-AU" sz="2000" b="1" dirty="0">
                <a:solidFill>
                  <a:schemeClr val="bg2"/>
                </a:solidFill>
              </a:rPr>
              <a:t>Protocols</a:t>
            </a:r>
            <a:r>
              <a:rPr lang="en-AU" sz="2000" dirty="0">
                <a:solidFill>
                  <a:schemeClr val="bg2"/>
                </a:solidFill>
              </a:rPr>
              <a:t>. </a:t>
            </a:r>
          </a:p>
          <a:p>
            <a:pPr marL="285750" indent="-285750">
              <a:spcAft>
                <a:spcPts val="600"/>
              </a:spcAft>
              <a:buFont typeface="Arial" panose="020B0604020202020204" pitchFamily="34" charset="0"/>
              <a:buChar char="•"/>
            </a:pPr>
            <a:r>
              <a:rPr lang="en-AU" sz="2000" dirty="0">
                <a:solidFill>
                  <a:schemeClr val="bg2"/>
                </a:solidFill>
              </a:rPr>
              <a:t>A common network communication protocol specifies rules in one or more of the five aspects shown in the diagram. </a:t>
            </a:r>
          </a:p>
        </p:txBody>
      </p:sp>
      <p:sp>
        <p:nvSpPr>
          <p:cNvPr id="5" name="Rectangle 4">
            <a:extLst>
              <a:ext uri="{FF2B5EF4-FFF2-40B4-BE49-F238E27FC236}">
                <a16:creationId xmlns:a16="http://schemas.microsoft.com/office/drawing/2014/main" id="{B8608F7E-179A-489E-AD61-E013E8AF0141}"/>
              </a:ext>
            </a:extLst>
          </p:cNvPr>
          <p:cNvSpPr/>
          <p:nvPr/>
        </p:nvSpPr>
        <p:spPr>
          <a:xfrm>
            <a:off x="5568616" y="3991440"/>
            <a:ext cx="2970698" cy="1815882"/>
          </a:xfrm>
          <a:prstGeom prst="rect">
            <a:avLst/>
          </a:prstGeom>
        </p:spPr>
        <p:txBody>
          <a:bodyPr wrap="square">
            <a:spAutoFit/>
          </a:bodyPr>
          <a:lstStyle/>
          <a:p>
            <a:pPr marL="285750" indent="-285750">
              <a:spcAft>
                <a:spcPts val="600"/>
              </a:spcAft>
              <a:buFont typeface="Arial" panose="020B0604020202020204" pitchFamily="34" charset="0"/>
              <a:buChar char="•"/>
            </a:pPr>
            <a:r>
              <a:rPr lang="en-AU" sz="1400" b="1" dirty="0">
                <a:solidFill>
                  <a:schemeClr val="bg2"/>
                </a:solidFill>
              </a:rPr>
              <a:t>Note:</a:t>
            </a:r>
            <a:r>
              <a:rPr lang="en-AU" sz="1400" dirty="0">
                <a:solidFill>
                  <a:schemeClr val="bg2"/>
                </a:solidFill>
              </a:rPr>
              <a:t> Additionally, there are protocols especially designed for securing networks (security protocols), for routers to exchange route information (routing protocols) and for detecting devices or services (service discovery protocols)</a:t>
            </a:r>
          </a:p>
        </p:txBody>
      </p:sp>
    </p:spTree>
    <p:extLst>
      <p:ext uri="{BB962C8B-B14F-4D97-AF65-F5344CB8AC3E}">
        <p14:creationId xmlns:p14="http://schemas.microsoft.com/office/powerpoint/2010/main" val="20681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6">
            <a:extLst>
              <a:ext uri="{FF2B5EF4-FFF2-40B4-BE49-F238E27FC236}">
                <a16:creationId xmlns:a16="http://schemas.microsoft.com/office/drawing/2014/main" id="{E91789AB-97C6-4CD6-B63B-A302DEAE94C4}"/>
              </a:ext>
            </a:extLst>
          </p:cNvPr>
          <p:cNvSpPr>
            <a:spLocks/>
          </p:cNvSpPr>
          <p:nvPr/>
        </p:nvSpPr>
        <p:spPr bwMode="auto">
          <a:xfrm flipH="1">
            <a:off x="6959770" y="2975959"/>
            <a:ext cx="424192" cy="730449"/>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p:spPr>
        <p:txBody>
          <a:bodyPr/>
          <a:lstStyle/>
          <a:p>
            <a:pPr eaLnBrk="0" fontAlgn="base" hangingPunct="0">
              <a:spcBef>
                <a:spcPct val="0"/>
              </a:spcBef>
              <a:spcAft>
                <a:spcPct val="0"/>
              </a:spcAft>
            </a:pPr>
            <a:endParaRPr lang="en-US" sz="2400">
              <a:solidFill>
                <a:srgbClr val="2C2C2C"/>
              </a:solidFill>
            </a:endParaRPr>
          </a:p>
        </p:txBody>
      </p:sp>
      <p:sp>
        <p:nvSpPr>
          <p:cNvPr id="17" name="Freeform 56">
            <a:extLst>
              <a:ext uri="{FF2B5EF4-FFF2-40B4-BE49-F238E27FC236}">
                <a16:creationId xmlns:a16="http://schemas.microsoft.com/office/drawing/2014/main" id="{5105AF9E-2A70-4BD8-AA7B-CE5CF9752B89}"/>
              </a:ext>
            </a:extLst>
          </p:cNvPr>
          <p:cNvSpPr>
            <a:spLocks/>
          </p:cNvSpPr>
          <p:nvPr/>
        </p:nvSpPr>
        <p:spPr bwMode="auto">
          <a:xfrm rot="10800000" flipH="1">
            <a:off x="1899733" y="2877000"/>
            <a:ext cx="552451" cy="803762"/>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p:spPr>
        <p:txBody>
          <a:bodyPr/>
          <a:lstStyle/>
          <a:p>
            <a:pPr eaLnBrk="0" fontAlgn="base" hangingPunct="0">
              <a:spcBef>
                <a:spcPct val="0"/>
              </a:spcBef>
              <a:spcAft>
                <a:spcPct val="0"/>
              </a:spcAft>
            </a:pPr>
            <a:endParaRPr lang="en-US" sz="2400">
              <a:solidFill>
                <a:srgbClr val="2C2C2C"/>
              </a:solidFill>
            </a:endParaRPr>
          </a:p>
        </p:txBody>
      </p:sp>
      <p:sp>
        <p:nvSpPr>
          <p:cNvPr id="12" name="Title 11"/>
          <p:cNvSpPr>
            <a:spLocks noGrp="1"/>
          </p:cNvSpPr>
          <p:nvPr>
            <p:ph type="title"/>
          </p:nvPr>
        </p:nvSpPr>
        <p:spPr>
          <a:xfrm>
            <a:off x="325437" y="328839"/>
            <a:ext cx="8588861" cy="838200"/>
          </a:xfrm>
        </p:spPr>
        <p:txBody>
          <a:bodyPr/>
          <a:lstStyle/>
          <a:p>
            <a:pPr>
              <a:lnSpc>
                <a:spcPct val="100000"/>
              </a:lnSpc>
            </a:pPr>
            <a:r>
              <a:rPr lang="en-US" sz="3200" dirty="0"/>
              <a:t>Protocol Interactions &amp; Protocol Suites</a:t>
            </a:r>
          </a:p>
        </p:txBody>
      </p:sp>
      <p:sp>
        <p:nvSpPr>
          <p:cNvPr id="2" name="TextBox 1"/>
          <p:cNvSpPr txBox="1"/>
          <p:nvPr/>
        </p:nvSpPr>
        <p:spPr>
          <a:xfrm>
            <a:off x="325437" y="1256961"/>
            <a:ext cx="8250664" cy="6386364"/>
          </a:xfrm>
          <a:prstGeom prst="rect">
            <a:avLst/>
          </a:prstGeom>
          <a:noFill/>
        </p:spPr>
        <p:txBody>
          <a:bodyPr wrap="square" rtlCol="0">
            <a:spAutoFit/>
          </a:bodyPr>
          <a:lstStyle/>
          <a:p>
            <a:pPr marL="342900" indent="-342900">
              <a:buFont typeface="Arial" panose="020B0604020202020204" pitchFamily="34" charset="0"/>
              <a:buChar char="•"/>
            </a:pPr>
            <a:r>
              <a:rPr lang="en-AU" sz="2200" dirty="0">
                <a:solidFill>
                  <a:schemeClr val="bg2"/>
                </a:solidFill>
              </a:rPr>
              <a:t>A message sent over a network typically requires the use of several protocols, each one with its own functions and format. </a:t>
            </a:r>
          </a:p>
          <a:p>
            <a:pPr lvl="1"/>
            <a:endParaRPr lang="en-US" sz="1400" b="1" dirty="0">
              <a:solidFill>
                <a:schemeClr val="bg2"/>
              </a:solidFill>
            </a:endParaRPr>
          </a:p>
          <a:p>
            <a:pPr lvl="1"/>
            <a:r>
              <a:rPr lang="en-US" sz="1400" b="1" dirty="0">
                <a:solidFill>
                  <a:schemeClr val="bg2"/>
                </a:solidFill>
              </a:rPr>
              <a:t>Example:</a:t>
            </a:r>
            <a:r>
              <a:rPr lang="en-US" sz="1400" dirty="0">
                <a:solidFill>
                  <a:schemeClr val="bg2"/>
                </a:solidFill>
              </a:rPr>
              <a:t> Interaction of protocols in the communication between a web client and web server.</a:t>
            </a: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marL="285750" indent="-285750">
              <a:spcAft>
                <a:spcPts val="600"/>
              </a:spcAft>
              <a:buFont typeface="Arial" panose="020B0604020202020204" pitchFamily="34" charset="0"/>
              <a:buChar char="•"/>
            </a:pPr>
            <a:r>
              <a:rPr lang="en-AU" sz="2200" dirty="0">
                <a:solidFill>
                  <a:srgbClr val="333333"/>
                </a:solidFill>
              </a:rPr>
              <a:t>A group of inter-related protocols necessary to perform a communication function is called a </a:t>
            </a:r>
            <a:r>
              <a:rPr lang="en-AU" sz="2200" b="1" dirty="0">
                <a:solidFill>
                  <a:srgbClr val="333333"/>
                </a:solidFill>
              </a:rPr>
              <a:t>protocol suite</a:t>
            </a:r>
            <a:r>
              <a:rPr lang="en-AU" sz="2200" dirty="0">
                <a:solidFill>
                  <a:srgbClr val="333333"/>
                </a:solidFill>
              </a:rPr>
              <a:t>. </a:t>
            </a:r>
          </a:p>
          <a:p>
            <a:pPr marL="285750" indent="-285750">
              <a:spcAft>
                <a:spcPts val="600"/>
              </a:spcAft>
              <a:buFont typeface="Arial" panose="020B0604020202020204" pitchFamily="34" charset="0"/>
              <a:buChar char="•"/>
            </a:pPr>
            <a:r>
              <a:rPr lang="en-AU" sz="2200" dirty="0">
                <a:solidFill>
                  <a:srgbClr val="333333"/>
                </a:solidFill>
              </a:rPr>
              <a:t>One of the best ways to visualize how the protocols within a suite interact is to view the </a:t>
            </a:r>
            <a:r>
              <a:rPr lang="en-AU" sz="2200" b="1" dirty="0">
                <a:solidFill>
                  <a:srgbClr val="333333"/>
                </a:solidFill>
              </a:rPr>
              <a:t>interaction</a:t>
            </a:r>
            <a:r>
              <a:rPr lang="en-AU" sz="2200" dirty="0">
                <a:solidFill>
                  <a:srgbClr val="333333"/>
                </a:solidFill>
              </a:rPr>
              <a:t> as a </a:t>
            </a:r>
            <a:r>
              <a:rPr lang="en-AU" sz="2200" b="1" dirty="0">
                <a:solidFill>
                  <a:srgbClr val="333333"/>
                </a:solidFill>
              </a:rPr>
              <a:t>stack</a:t>
            </a:r>
            <a:r>
              <a:rPr lang="en-AU" sz="2200" dirty="0">
                <a:solidFill>
                  <a:srgbClr val="333333"/>
                </a:solidFill>
              </a:rPr>
              <a:t>. </a:t>
            </a:r>
          </a:p>
          <a:p>
            <a:pPr marL="285750" indent="-285750">
              <a:spcAft>
                <a:spcPts val="600"/>
              </a:spcAft>
              <a:buFont typeface="Arial" panose="020B0604020202020204" pitchFamily="34" charset="0"/>
              <a:buChar char="•"/>
            </a:pPr>
            <a:r>
              <a:rPr lang="en-AU" sz="2200" dirty="0">
                <a:solidFill>
                  <a:srgbClr val="333333"/>
                </a:solidFill>
              </a:rPr>
              <a:t>The protocols are viewed in terms of </a:t>
            </a:r>
            <a:r>
              <a:rPr lang="en-AU" sz="2200" b="1" dirty="0">
                <a:solidFill>
                  <a:srgbClr val="333333"/>
                </a:solidFill>
              </a:rPr>
              <a:t>layers</a:t>
            </a:r>
            <a:r>
              <a:rPr lang="en-AU" sz="2200" dirty="0">
                <a:solidFill>
                  <a:srgbClr val="333333"/>
                </a:solidFill>
              </a:rPr>
              <a:t>, with each higher level service depending on the functionality defined by the protocols shown in the lower levels. </a:t>
            </a: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a:p>
            <a:pPr lvl="1"/>
            <a:endParaRPr lang="en-US" sz="1400" dirty="0">
              <a:solidFill>
                <a:schemeClr val="bg2"/>
              </a:solidFill>
            </a:endParaRPr>
          </a:p>
        </p:txBody>
      </p:sp>
      <p:pic>
        <p:nvPicPr>
          <p:cNvPr id="7" name="Picture 6">
            <a:extLst>
              <a:ext uri="{FF2B5EF4-FFF2-40B4-BE49-F238E27FC236}">
                <a16:creationId xmlns:a16="http://schemas.microsoft.com/office/drawing/2014/main" id="{C3C3351D-8129-4CC0-9D69-50406631A860}"/>
              </a:ext>
            </a:extLst>
          </p:cNvPr>
          <p:cNvPicPr>
            <a:picLocks noChangeAspect="1"/>
          </p:cNvPicPr>
          <p:nvPr/>
        </p:nvPicPr>
        <p:blipFill>
          <a:blip r:embed="rId3"/>
          <a:stretch>
            <a:fillRect/>
          </a:stretch>
        </p:blipFill>
        <p:spPr>
          <a:xfrm>
            <a:off x="2289075" y="2995835"/>
            <a:ext cx="904875" cy="807051"/>
          </a:xfrm>
          <a:prstGeom prst="rect">
            <a:avLst/>
          </a:prstGeom>
        </p:spPr>
      </p:pic>
      <p:pic>
        <p:nvPicPr>
          <p:cNvPr id="9" name="Picture 8">
            <a:extLst>
              <a:ext uri="{FF2B5EF4-FFF2-40B4-BE49-F238E27FC236}">
                <a16:creationId xmlns:a16="http://schemas.microsoft.com/office/drawing/2014/main" id="{9B7C85AD-6E18-4038-B585-DF9C3090F703}"/>
              </a:ext>
            </a:extLst>
          </p:cNvPr>
          <p:cNvPicPr>
            <a:picLocks noChangeAspect="1"/>
          </p:cNvPicPr>
          <p:nvPr/>
        </p:nvPicPr>
        <p:blipFill>
          <a:blip r:embed="rId4"/>
          <a:stretch>
            <a:fillRect/>
          </a:stretch>
        </p:blipFill>
        <p:spPr>
          <a:xfrm>
            <a:off x="6547495" y="2935752"/>
            <a:ext cx="571500" cy="771525"/>
          </a:xfrm>
          <a:prstGeom prst="rect">
            <a:avLst/>
          </a:prstGeom>
        </p:spPr>
      </p:pic>
      <p:pic>
        <p:nvPicPr>
          <p:cNvPr id="11" name="Picture 10">
            <a:extLst>
              <a:ext uri="{FF2B5EF4-FFF2-40B4-BE49-F238E27FC236}">
                <a16:creationId xmlns:a16="http://schemas.microsoft.com/office/drawing/2014/main" id="{DF117A6C-4DCE-4257-B468-16FD0FB37D15}"/>
              </a:ext>
            </a:extLst>
          </p:cNvPr>
          <p:cNvPicPr>
            <a:picLocks noChangeAspect="1"/>
          </p:cNvPicPr>
          <p:nvPr/>
        </p:nvPicPr>
        <p:blipFill>
          <a:blip r:embed="rId5"/>
          <a:stretch>
            <a:fillRect/>
          </a:stretch>
        </p:blipFill>
        <p:spPr>
          <a:xfrm>
            <a:off x="660164" y="2554586"/>
            <a:ext cx="1310940" cy="1175463"/>
          </a:xfrm>
          <a:prstGeom prst="rect">
            <a:avLst/>
          </a:prstGeom>
        </p:spPr>
      </p:pic>
      <p:pic>
        <p:nvPicPr>
          <p:cNvPr id="15" name="Picture 14">
            <a:extLst>
              <a:ext uri="{FF2B5EF4-FFF2-40B4-BE49-F238E27FC236}">
                <a16:creationId xmlns:a16="http://schemas.microsoft.com/office/drawing/2014/main" id="{230E9DB3-0524-4B6B-9C98-5CC90BF2C972}"/>
              </a:ext>
            </a:extLst>
          </p:cNvPr>
          <p:cNvPicPr>
            <a:picLocks noChangeAspect="1"/>
          </p:cNvPicPr>
          <p:nvPr/>
        </p:nvPicPr>
        <p:blipFill>
          <a:blip r:embed="rId6"/>
          <a:stretch>
            <a:fillRect/>
          </a:stretch>
        </p:blipFill>
        <p:spPr>
          <a:xfrm>
            <a:off x="4136625" y="3031002"/>
            <a:ext cx="1066800" cy="581025"/>
          </a:xfrm>
          <a:prstGeom prst="rect">
            <a:avLst/>
          </a:prstGeom>
        </p:spPr>
      </p:pic>
      <p:pic>
        <p:nvPicPr>
          <p:cNvPr id="16" name="Picture 15">
            <a:extLst>
              <a:ext uri="{FF2B5EF4-FFF2-40B4-BE49-F238E27FC236}">
                <a16:creationId xmlns:a16="http://schemas.microsoft.com/office/drawing/2014/main" id="{AC07FD04-1835-4B10-BCD5-C5A87BC89CD4}"/>
              </a:ext>
            </a:extLst>
          </p:cNvPr>
          <p:cNvPicPr>
            <a:picLocks noChangeAspect="1"/>
          </p:cNvPicPr>
          <p:nvPr/>
        </p:nvPicPr>
        <p:blipFill>
          <a:blip r:embed="rId7"/>
          <a:stretch>
            <a:fillRect/>
          </a:stretch>
        </p:blipFill>
        <p:spPr>
          <a:xfrm>
            <a:off x="7383962" y="2643866"/>
            <a:ext cx="1260965" cy="1184665"/>
          </a:xfrm>
          <a:prstGeom prst="rect">
            <a:avLst/>
          </a:prstGeom>
        </p:spPr>
      </p:pic>
      <p:cxnSp>
        <p:nvCxnSpPr>
          <p:cNvPr id="20" name="Straight Connector 19">
            <a:extLst>
              <a:ext uri="{FF2B5EF4-FFF2-40B4-BE49-F238E27FC236}">
                <a16:creationId xmlns:a16="http://schemas.microsoft.com/office/drawing/2014/main" id="{94391D9C-AE42-4F40-8ACF-EE50A39C7227}"/>
              </a:ext>
            </a:extLst>
          </p:cNvPr>
          <p:cNvCxnSpPr>
            <a:cxnSpLocks/>
          </p:cNvCxnSpPr>
          <p:nvPr/>
        </p:nvCxnSpPr>
        <p:spPr>
          <a:xfrm>
            <a:off x="3018503" y="3321515"/>
            <a:ext cx="1205647"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DBDC21-17D1-4BF4-B26F-1E9AD451A78E}"/>
              </a:ext>
            </a:extLst>
          </p:cNvPr>
          <p:cNvCxnSpPr>
            <a:cxnSpLocks/>
            <a:stCxn id="15" idx="3"/>
            <a:endCxn id="9" idx="1"/>
          </p:cNvCxnSpPr>
          <p:nvPr/>
        </p:nvCxnSpPr>
        <p:spPr>
          <a:xfrm>
            <a:off x="5203425" y="3321515"/>
            <a:ext cx="134407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3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313535"/>
            <a:ext cx="8588861" cy="838200"/>
          </a:xfrm>
        </p:spPr>
        <p:txBody>
          <a:bodyPr/>
          <a:lstStyle/>
          <a:p>
            <a:pPr>
              <a:lnSpc>
                <a:spcPct val="100000"/>
              </a:lnSpc>
            </a:pPr>
            <a:r>
              <a:rPr lang="en-US" sz="3200" dirty="0"/>
              <a:t>TCP/IP Protocol Suite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392" y="3503367"/>
            <a:ext cx="3815171" cy="2398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0982" y="1063244"/>
            <a:ext cx="8567581" cy="2123658"/>
          </a:xfrm>
          <a:prstGeom prst="rect">
            <a:avLst/>
          </a:prstGeom>
        </p:spPr>
        <p:txBody>
          <a:bodyPr wrap="square">
            <a:spAutoFit/>
          </a:bodyPr>
          <a:lstStyle/>
          <a:p>
            <a:pPr marL="342900" indent="-342900">
              <a:buFont typeface="Arial" panose="020B0604020202020204" pitchFamily="34" charset="0"/>
              <a:buChar char="•"/>
            </a:pPr>
            <a:r>
              <a:rPr lang="en-AU" sz="2200" dirty="0">
                <a:solidFill>
                  <a:srgbClr val="333333"/>
                </a:solidFill>
              </a:rPr>
              <a:t>TCP/IP is the protocol suite used by the Internet and the networks of today. </a:t>
            </a:r>
          </a:p>
          <a:p>
            <a:pPr marL="342900" indent="-342900">
              <a:buFont typeface="Arial" panose="020B0604020202020204" pitchFamily="34" charset="0"/>
              <a:buChar char="•"/>
            </a:pPr>
            <a:r>
              <a:rPr lang="en-AU" sz="2200" dirty="0">
                <a:solidFill>
                  <a:srgbClr val="333333"/>
                </a:solidFill>
              </a:rPr>
              <a:t>A standards-based protocol suite, endorsed by the networking industry and approved by a standards organization. This ensures that products from different manufacturers can interoperate successfully.</a:t>
            </a:r>
          </a:p>
        </p:txBody>
      </p:sp>
      <p:sp>
        <p:nvSpPr>
          <p:cNvPr id="3" name="Rectangle 2">
            <a:extLst>
              <a:ext uri="{FF2B5EF4-FFF2-40B4-BE49-F238E27FC236}">
                <a16:creationId xmlns:a16="http://schemas.microsoft.com/office/drawing/2014/main" id="{85017794-EA68-426D-A92E-BF6E4AEB8C7B}"/>
              </a:ext>
            </a:extLst>
          </p:cNvPr>
          <p:cNvSpPr/>
          <p:nvPr/>
        </p:nvSpPr>
        <p:spPr>
          <a:xfrm>
            <a:off x="229702" y="3079444"/>
            <a:ext cx="4783035" cy="3139321"/>
          </a:xfrm>
          <a:prstGeom prst="rect">
            <a:avLst/>
          </a:prstGeom>
        </p:spPr>
        <p:txBody>
          <a:bodyPr wrap="square">
            <a:spAutoFit/>
          </a:bodyPr>
          <a:lstStyle/>
          <a:p>
            <a:pPr marL="342900" indent="-342900">
              <a:buFont typeface="Arial" panose="020B0604020202020204" pitchFamily="34" charset="0"/>
              <a:buChar char="•"/>
            </a:pPr>
            <a:r>
              <a:rPr lang="en-AU" sz="2200" dirty="0">
                <a:solidFill>
                  <a:srgbClr val="333333"/>
                </a:solidFill>
              </a:rPr>
              <a:t>An open standard protocol suite, freely available to the public and can be used by any vendor on their hardware or in their software.</a:t>
            </a:r>
          </a:p>
          <a:p>
            <a:pPr marL="342900" indent="-342900">
              <a:buFont typeface="Arial" panose="020B0604020202020204" pitchFamily="34" charset="0"/>
              <a:buChar char="•"/>
            </a:pPr>
            <a:r>
              <a:rPr lang="en-AU" sz="2200" dirty="0">
                <a:solidFill>
                  <a:srgbClr val="333333"/>
                </a:solidFill>
              </a:rPr>
              <a:t>The TCP/IP protocol suite includes many protocols and continues to evolve. This course will cover the main protocols of the TCP/IP protocol suite </a:t>
            </a:r>
          </a:p>
        </p:txBody>
      </p:sp>
    </p:spTree>
    <p:extLst>
      <p:ext uri="{BB962C8B-B14F-4D97-AF65-F5344CB8AC3E}">
        <p14:creationId xmlns:p14="http://schemas.microsoft.com/office/powerpoint/2010/main" val="146735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9702" y="196241"/>
            <a:ext cx="8588861" cy="838200"/>
          </a:xfrm>
        </p:spPr>
        <p:txBody>
          <a:bodyPr/>
          <a:lstStyle/>
          <a:p>
            <a:pPr>
              <a:lnSpc>
                <a:spcPct val="100000"/>
              </a:lnSpc>
            </a:pPr>
            <a:r>
              <a:rPr lang="en-US" sz="3200" dirty="0"/>
              <a:t>Reference models</a:t>
            </a:r>
          </a:p>
        </p:txBody>
      </p:sp>
      <p:sp>
        <p:nvSpPr>
          <p:cNvPr id="2" name="Rectangle 1"/>
          <p:cNvSpPr/>
          <p:nvPr/>
        </p:nvSpPr>
        <p:spPr>
          <a:xfrm>
            <a:off x="325437" y="1034441"/>
            <a:ext cx="8483156" cy="5863144"/>
          </a:xfrm>
          <a:prstGeom prst="rect">
            <a:avLst/>
          </a:prstGeom>
        </p:spPr>
        <p:txBody>
          <a:bodyPr wrap="square">
            <a:spAutoFit/>
          </a:bodyPr>
          <a:lstStyle/>
          <a:p>
            <a:pPr marL="285750" indent="-285750">
              <a:spcAft>
                <a:spcPts val="600"/>
              </a:spcAft>
              <a:buFont typeface="Arial" panose="020B0604020202020204" pitchFamily="34" charset="0"/>
              <a:buChar char="•"/>
            </a:pPr>
            <a:r>
              <a:rPr lang="en-AU" sz="2200" dirty="0">
                <a:solidFill>
                  <a:srgbClr val="333333"/>
                </a:solidFill>
              </a:rPr>
              <a:t>A reference model is a networking model used when discussing network functionality</a:t>
            </a:r>
          </a:p>
          <a:p>
            <a:pPr marL="285750" indent="-285750">
              <a:spcAft>
                <a:spcPts val="600"/>
              </a:spcAft>
              <a:buFont typeface="Arial" panose="020B0604020202020204" pitchFamily="34" charset="0"/>
              <a:buChar char="•"/>
            </a:pPr>
            <a:r>
              <a:rPr lang="en-AU" sz="2200" dirty="0">
                <a:solidFill>
                  <a:srgbClr val="333333"/>
                </a:solidFill>
              </a:rPr>
              <a:t>The </a:t>
            </a:r>
            <a:r>
              <a:rPr lang="en-AU" sz="2200" b="1" dirty="0">
                <a:solidFill>
                  <a:srgbClr val="333333"/>
                </a:solidFill>
              </a:rPr>
              <a:t>OSI</a:t>
            </a:r>
            <a:r>
              <a:rPr lang="en-AU" sz="2200" dirty="0">
                <a:solidFill>
                  <a:srgbClr val="333333"/>
                </a:solidFill>
              </a:rPr>
              <a:t> (</a:t>
            </a:r>
            <a:r>
              <a:rPr lang="en-AU" sz="2200" dirty="0">
                <a:solidFill>
                  <a:schemeClr val="bg2"/>
                </a:solidFill>
              </a:rPr>
              <a:t>Open Systems Interconnection</a:t>
            </a:r>
            <a:r>
              <a:rPr lang="en-AU" sz="2200" dirty="0">
                <a:solidFill>
                  <a:srgbClr val="333333"/>
                </a:solidFill>
              </a:rPr>
              <a:t>) </a:t>
            </a:r>
            <a:r>
              <a:rPr lang="en-AU" sz="2200" b="1" dirty="0">
                <a:solidFill>
                  <a:srgbClr val="333333"/>
                </a:solidFill>
              </a:rPr>
              <a:t>model</a:t>
            </a:r>
            <a:r>
              <a:rPr lang="en-AU" sz="2200" dirty="0">
                <a:solidFill>
                  <a:srgbClr val="333333"/>
                </a:solidFill>
              </a:rPr>
              <a:t> and the </a:t>
            </a:r>
            <a:r>
              <a:rPr lang="en-AU" sz="2200" b="1" dirty="0">
                <a:solidFill>
                  <a:srgbClr val="333333"/>
                </a:solidFill>
              </a:rPr>
              <a:t>TCP/IP model</a:t>
            </a:r>
            <a:r>
              <a:rPr lang="en-AU" sz="2200" dirty="0">
                <a:solidFill>
                  <a:srgbClr val="333333"/>
                </a:solidFill>
              </a:rPr>
              <a:t> are the two primary reference models, developed by ISO (International Organization for Standardization) and IETF (Internet Engineering Task Force) respectively</a:t>
            </a:r>
          </a:p>
          <a:p>
            <a:pPr marL="285750" indent="-285750">
              <a:spcAft>
                <a:spcPts val="600"/>
              </a:spcAft>
              <a:buFont typeface="Arial" panose="020B0604020202020204" pitchFamily="34" charset="0"/>
              <a:buChar char="•"/>
            </a:pPr>
            <a:r>
              <a:rPr lang="en-AU" sz="2200" dirty="0">
                <a:solidFill>
                  <a:srgbClr val="333333"/>
                </a:solidFill>
              </a:rPr>
              <a:t>Both OSI and TCP/IP  models are </a:t>
            </a:r>
            <a:r>
              <a:rPr lang="en-AU" sz="2200" b="1" dirty="0">
                <a:solidFill>
                  <a:srgbClr val="333333"/>
                </a:solidFill>
              </a:rPr>
              <a:t>layered networking models</a:t>
            </a:r>
            <a:r>
              <a:rPr lang="en-AU" sz="2200" dirty="0">
                <a:solidFill>
                  <a:srgbClr val="333333"/>
                </a:solidFill>
              </a:rPr>
              <a:t>, and they describe what has to be done at a particular layer, but not prescribing how it should be accomplished</a:t>
            </a:r>
          </a:p>
          <a:p>
            <a:pPr marL="285750" indent="-285750">
              <a:spcAft>
                <a:spcPts val="600"/>
              </a:spcAft>
              <a:buFont typeface="Arial" panose="020B0604020202020204" pitchFamily="34" charset="0"/>
              <a:buChar char="•"/>
            </a:pPr>
            <a:r>
              <a:rPr lang="en-AU" sz="2200" dirty="0">
                <a:solidFill>
                  <a:srgbClr val="333333"/>
                </a:solidFill>
              </a:rPr>
              <a:t>A reference model does not describe any specific protocol at a protocol layer. It is an </a:t>
            </a:r>
            <a:r>
              <a:rPr lang="en-AU" sz="2200" b="1" dirty="0">
                <a:solidFill>
                  <a:srgbClr val="333333"/>
                </a:solidFill>
              </a:rPr>
              <a:t>abstraction</a:t>
            </a:r>
            <a:r>
              <a:rPr lang="en-AU" sz="2200" dirty="0">
                <a:solidFill>
                  <a:srgbClr val="333333"/>
                </a:solidFill>
              </a:rPr>
              <a:t> or </a:t>
            </a:r>
            <a:r>
              <a:rPr lang="en-AU" sz="2200" b="1" dirty="0">
                <a:solidFill>
                  <a:srgbClr val="333333"/>
                </a:solidFill>
              </a:rPr>
              <a:t>conceptual model </a:t>
            </a:r>
            <a:r>
              <a:rPr lang="en-AU" sz="2200" dirty="0">
                <a:solidFill>
                  <a:srgbClr val="333333"/>
                </a:solidFill>
              </a:rPr>
              <a:t>of protocol functions. This is different from a protocol stack, which is also organized into layers, but it is the suite/stack of specific protocols</a:t>
            </a:r>
          </a:p>
          <a:p>
            <a:pPr marL="285750" indent="-285750">
              <a:spcAft>
                <a:spcPts val="600"/>
              </a:spcAft>
              <a:buFont typeface="Arial" panose="020B0604020202020204" pitchFamily="34" charset="0"/>
              <a:buChar char="•"/>
            </a:pPr>
            <a:endParaRPr lang="en-AU" sz="2200" dirty="0">
              <a:solidFill>
                <a:srgbClr val="333333"/>
              </a:solidFill>
            </a:endParaRPr>
          </a:p>
          <a:p>
            <a:endParaRPr lang="en-AU" sz="2000" dirty="0">
              <a:solidFill>
                <a:srgbClr val="333333"/>
              </a:solidFill>
            </a:endParaRPr>
          </a:p>
        </p:txBody>
      </p:sp>
    </p:spTree>
    <p:extLst>
      <p:ext uri="{BB962C8B-B14F-4D97-AF65-F5344CB8AC3E}">
        <p14:creationId xmlns:p14="http://schemas.microsoft.com/office/powerpoint/2010/main" val="7367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77569" y="344129"/>
            <a:ext cx="8588861" cy="808299"/>
          </a:xfrm>
        </p:spPr>
        <p:txBody>
          <a:bodyPr/>
          <a:lstStyle/>
          <a:p>
            <a:pPr>
              <a:lnSpc>
                <a:spcPct val="100000"/>
              </a:lnSpc>
            </a:pPr>
            <a:r>
              <a:rPr lang="en-US" sz="3200" dirty="0"/>
              <a:t>OSI Model and TCP/IP Model</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3" y="1647252"/>
            <a:ext cx="4388203" cy="3716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88946" y="1270415"/>
            <a:ext cx="4102654" cy="4708981"/>
          </a:xfrm>
          <a:prstGeom prst="rect">
            <a:avLst/>
          </a:prstGeom>
        </p:spPr>
        <p:txBody>
          <a:bodyPr wrap="square">
            <a:spAutoFit/>
          </a:bodyPr>
          <a:lstStyle/>
          <a:p>
            <a:pPr marL="285750" indent="-285750">
              <a:buFont typeface="Arial" panose="020B0604020202020204" pitchFamily="34" charset="0"/>
              <a:buChar char="•"/>
            </a:pPr>
            <a:r>
              <a:rPr lang="en-AU" sz="2000" dirty="0">
                <a:solidFill>
                  <a:srgbClr val="333333"/>
                </a:solidFill>
              </a:rPr>
              <a:t>Key similarity: Transport layer and Network/Internet layer</a:t>
            </a:r>
          </a:p>
          <a:p>
            <a:pPr marL="285750" indent="-285750">
              <a:buFont typeface="Arial" panose="020B0604020202020204" pitchFamily="34" charset="0"/>
              <a:buChar char="•"/>
            </a:pPr>
            <a:r>
              <a:rPr lang="en-AU" sz="2000" dirty="0">
                <a:solidFill>
                  <a:srgbClr val="333333"/>
                </a:solidFill>
              </a:rPr>
              <a:t>TCP/IP application layer protocols may implement functions specified in one or more of the top 3 layers of the OSI model</a:t>
            </a:r>
          </a:p>
          <a:p>
            <a:pPr marL="285750" indent="-285750">
              <a:buFont typeface="Arial" panose="020B0604020202020204" pitchFamily="34" charset="0"/>
              <a:buChar char="•"/>
            </a:pPr>
            <a:r>
              <a:rPr lang="en-AU" sz="2000" dirty="0">
                <a:solidFill>
                  <a:srgbClr val="333333"/>
                </a:solidFill>
              </a:rPr>
              <a:t>The OSI model separates the data link layer from the physical layer (So these two OSI layers, instead of the Network Access layer of TCP/IP, are more commonly referred to when people talking about  these lower layers.)</a:t>
            </a:r>
            <a:endParaRPr lang="en-AU" sz="2000" dirty="0"/>
          </a:p>
        </p:txBody>
      </p:sp>
    </p:spTree>
    <p:extLst>
      <p:ext uri="{BB962C8B-B14F-4D97-AF65-F5344CB8AC3E}">
        <p14:creationId xmlns:p14="http://schemas.microsoft.com/office/powerpoint/2010/main" val="13427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741e8db278a5a6214a15afbfaf8315dbf21bd4"/>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ISPRING_SLIDE_INDENT_LEVEL" val="0"/>
  <p:tag name="GENSWF_ADVANCE_TIME" val="16.1"/>
  <p:tag name="ISPRING_SLIDE_ID" val="{884A9AF1-23FE-44B7-849C-634E395F695B}"/>
</p:tagLst>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15365</TotalTime>
  <Words>1932</Words>
  <Application>Microsoft Office PowerPoint</Application>
  <PresentationFormat>On-screen Show (4:3)</PresentationFormat>
  <Paragraphs>150</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Ciscolight</vt:lpstr>
      <vt:lpstr>Arial</vt:lpstr>
      <vt:lpstr>Calibri</vt:lpstr>
      <vt:lpstr>Courier New</vt:lpstr>
      <vt:lpstr>Wingdings</vt:lpstr>
      <vt:lpstr>NetAcad_White_PPT_Template 05Oct12</vt:lpstr>
      <vt:lpstr>INFT 1012 Network Fundamentals</vt:lpstr>
      <vt:lpstr>Topic</vt:lpstr>
      <vt:lpstr>Readings</vt:lpstr>
      <vt:lpstr> Protocols and Models</vt:lpstr>
      <vt:lpstr>Rules of Communication &amp; protocols </vt:lpstr>
      <vt:lpstr>Protocol Interactions &amp; Protocol Suites</vt:lpstr>
      <vt:lpstr>TCP/IP Protocol Suite</vt:lpstr>
      <vt:lpstr>Reference models</vt:lpstr>
      <vt:lpstr>OSI Model and TCP/IP Model</vt:lpstr>
      <vt:lpstr>Encapsulation</vt:lpstr>
      <vt:lpstr>PDU – Protocol Data Unit</vt:lpstr>
      <vt:lpstr>Encapsulation - Example</vt:lpstr>
      <vt:lpstr>De-Encapsulation</vt:lpstr>
      <vt:lpstr>Network Layer Addresses &amp; Data Link Layer Addresses</vt:lpstr>
      <vt:lpstr>Network Layer Addresses &amp; Data Link Layer Addresses</vt:lpstr>
      <vt:lpstr>Data Transfer Between Devices on The Same Network</vt:lpstr>
      <vt:lpstr>Data Transfer Between Devices on The Same Network</vt:lpstr>
      <vt:lpstr>Devices on a Remote Network</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NF-UniSA-Topic3-ProtocolCommunication</dc:title>
  <dc:creator>Cisco;Lin Liu</dc:creator>
  <cp:lastModifiedBy>Lin Liu</cp:lastModifiedBy>
  <cp:revision>536</cp:revision>
  <dcterms:created xsi:type="dcterms:W3CDTF">2012-10-09T16:58:47Z</dcterms:created>
  <dcterms:modified xsi:type="dcterms:W3CDTF">2020-03-04T10:45:53Z</dcterms:modified>
</cp:coreProperties>
</file>