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25"/>
  </p:notesMasterIdLst>
  <p:sldIdLst>
    <p:sldId id="542" r:id="rId2"/>
    <p:sldId id="634" r:id="rId3"/>
    <p:sldId id="688" r:id="rId4"/>
    <p:sldId id="637" r:id="rId5"/>
    <p:sldId id="638" r:id="rId6"/>
    <p:sldId id="589" r:id="rId7"/>
    <p:sldId id="636" r:id="rId8"/>
    <p:sldId id="495" r:id="rId9"/>
    <p:sldId id="578" r:id="rId10"/>
    <p:sldId id="646" r:id="rId11"/>
    <p:sldId id="582" r:id="rId12"/>
    <p:sldId id="602" r:id="rId13"/>
    <p:sldId id="616" r:id="rId14"/>
    <p:sldId id="586" r:id="rId15"/>
    <p:sldId id="629" r:id="rId16"/>
    <p:sldId id="560" r:id="rId17"/>
    <p:sldId id="588" r:id="rId18"/>
    <p:sldId id="561" r:id="rId19"/>
    <p:sldId id="568" r:id="rId20"/>
    <p:sldId id="682" r:id="rId21"/>
    <p:sldId id="569" r:id="rId22"/>
    <p:sldId id="650" r:id="rId23"/>
    <p:sldId id="597" r:id="rId24"/>
  </p:sldIdLst>
  <p:sldSz cx="9144000" cy="6858000" type="screen4x3"/>
  <p:notesSz cx="6858000" cy="92964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D6D9"/>
    <a:srgbClr val="EFEFB3"/>
    <a:srgbClr val="435153"/>
    <a:srgbClr val="8A8A8A"/>
    <a:srgbClr val="6B6B6B"/>
    <a:srgbClr val="264DAE"/>
    <a:srgbClr val="4ADAD7"/>
    <a:srgbClr val="90A3A6"/>
    <a:srgbClr val="EDDFF5"/>
    <a:srgbClr val="493B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09" autoAdjust="0"/>
    <p:restoredTop sz="93817" autoAdjust="0"/>
  </p:normalViewPr>
  <p:slideViewPr>
    <p:cSldViewPr snapToGrid="0">
      <p:cViewPr>
        <p:scale>
          <a:sx n="110" d="100"/>
          <a:sy n="110" d="100"/>
        </p:scale>
        <p:origin x="109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fld id="{0AD33006-993C-46CE-BE81-A42F2D8A6269}" type="datetimeFigureOut">
              <a:rPr lang="en-US" smtClean="0"/>
              <a:t>3/12/2020</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vl1pPr>
          </a:lstStyle>
          <a:p>
            <a:fld id="{AC72CD79-D36A-4E01-AE1C-064887FE954D}" type="slidenum">
              <a:rPr lang="en-US" smtClean="0"/>
              <a:t>‹#›</a:t>
            </a:fld>
            <a:endParaRPr lang="en-US"/>
          </a:p>
        </p:txBody>
      </p:sp>
    </p:spTree>
    <p:extLst>
      <p:ext uri="{BB962C8B-B14F-4D97-AF65-F5344CB8AC3E}">
        <p14:creationId xmlns:p14="http://schemas.microsoft.com/office/powerpoint/2010/main" val="2104272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p:cNvSpPr>
          <p:nvPr>
            <p:ph type="sldImg"/>
          </p:nvPr>
        </p:nvSpPr>
        <p:spPr bwMode="auto">
          <a:xfrm>
            <a:off x="990600" y="766763"/>
            <a:ext cx="5118100" cy="3838575"/>
          </a:xfrm>
          <a:prstGeom prst="rect">
            <a:avLst/>
          </a:prstGeom>
          <a:noFill/>
          <a:ln w="12700">
            <a:solidFill>
              <a:srgbClr val="000000"/>
            </a:solidFill>
            <a:miter lim="800000"/>
            <a:headEnd/>
            <a:tailEnd/>
          </a:ln>
        </p:spPr>
      </p:sp>
      <p:sp>
        <p:nvSpPr>
          <p:cNvPr id="10243"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dirty="0"/>
          </a:p>
        </p:txBody>
      </p:sp>
    </p:spTree>
    <p:extLst>
      <p:ext uri="{BB962C8B-B14F-4D97-AF65-F5344CB8AC3E}">
        <p14:creationId xmlns:p14="http://schemas.microsoft.com/office/powerpoint/2010/main" val="4037750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12</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13</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14</a:t>
            </a:fld>
            <a:endParaRPr lang="en-US" dirty="0"/>
          </a:p>
        </p:txBody>
      </p:sp>
    </p:spTree>
    <p:extLst>
      <p:ext uri="{BB962C8B-B14F-4D97-AF65-F5344CB8AC3E}">
        <p14:creationId xmlns:p14="http://schemas.microsoft.com/office/powerpoint/2010/main" val="3077726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5.1.1.2 Mac Sublayer</a:t>
            </a:r>
          </a:p>
        </p:txBody>
      </p:sp>
      <p:sp>
        <p:nvSpPr>
          <p:cNvPr id="4" name="Slide Number Placeholder 3"/>
          <p:cNvSpPr>
            <a:spLocks noGrp="1"/>
          </p:cNvSpPr>
          <p:nvPr>
            <p:ph type="sldNum" sz="quarter" idx="10"/>
          </p:nvPr>
        </p:nvSpPr>
        <p:spPr/>
        <p:txBody>
          <a:bodyPr/>
          <a:lstStyle/>
          <a:p>
            <a:fld id="{AC72CD79-D36A-4E01-AE1C-064887FE954D}" type="slidenum">
              <a:rPr lang="en-US" smtClean="0"/>
              <a:t>15</a:t>
            </a:fld>
            <a:endParaRPr lang="en-US" dirty="0"/>
          </a:p>
        </p:txBody>
      </p:sp>
    </p:spTree>
    <p:extLst>
      <p:ext uri="{BB962C8B-B14F-4D97-AF65-F5344CB8AC3E}">
        <p14:creationId xmlns:p14="http://schemas.microsoft.com/office/powerpoint/2010/main" val="3156148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16</a:t>
            </a:fld>
            <a:endParaRPr lang="en-US" dirty="0"/>
          </a:p>
        </p:txBody>
      </p:sp>
    </p:spTree>
    <p:extLst>
      <p:ext uri="{BB962C8B-B14F-4D97-AF65-F5344CB8AC3E}">
        <p14:creationId xmlns:p14="http://schemas.microsoft.com/office/powerpoint/2010/main" val="3734145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17</a:t>
            </a:fld>
            <a:endParaRPr lang="en-US" dirty="0"/>
          </a:p>
        </p:txBody>
      </p:sp>
    </p:spTree>
    <p:extLst>
      <p:ext uri="{BB962C8B-B14F-4D97-AF65-F5344CB8AC3E}">
        <p14:creationId xmlns:p14="http://schemas.microsoft.com/office/powerpoint/2010/main" val="1735013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18</a:t>
            </a:fld>
            <a:endParaRPr lang="en-US" dirty="0"/>
          </a:p>
        </p:txBody>
      </p:sp>
    </p:spTree>
    <p:extLst>
      <p:ext uri="{BB962C8B-B14F-4D97-AF65-F5344CB8AC3E}">
        <p14:creationId xmlns:p14="http://schemas.microsoft.com/office/powerpoint/2010/main" val="3734145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19</a:t>
            </a:fld>
            <a:endParaRPr lang="en-US" dirty="0"/>
          </a:p>
        </p:txBody>
      </p:sp>
    </p:spTree>
    <p:extLst>
      <p:ext uri="{BB962C8B-B14F-4D97-AF65-F5344CB8AC3E}">
        <p14:creationId xmlns:p14="http://schemas.microsoft.com/office/powerpoint/2010/main" val="3734145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20</a:t>
            </a:fld>
            <a:endParaRPr lang="en-US" dirty="0"/>
          </a:p>
        </p:txBody>
      </p:sp>
    </p:spTree>
    <p:extLst>
      <p:ext uri="{BB962C8B-B14F-4D97-AF65-F5344CB8AC3E}">
        <p14:creationId xmlns:p14="http://schemas.microsoft.com/office/powerpoint/2010/main" val="3999223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21</a:t>
            </a:fld>
            <a:endParaRPr lang="en-US" dirty="0"/>
          </a:p>
        </p:txBody>
      </p:sp>
    </p:spTree>
    <p:extLst>
      <p:ext uri="{BB962C8B-B14F-4D97-AF65-F5344CB8AC3E}">
        <p14:creationId xmlns:p14="http://schemas.microsoft.com/office/powerpoint/2010/main" val="3734145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4</a:t>
            </a:fld>
            <a:endParaRPr lang="en-US"/>
          </a:p>
        </p:txBody>
      </p:sp>
    </p:spTree>
    <p:extLst>
      <p:ext uri="{BB962C8B-B14F-4D97-AF65-F5344CB8AC3E}">
        <p14:creationId xmlns:p14="http://schemas.microsoft.com/office/powerpoint/2010/main" val="4208190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22</a:t>
            </a:fld>
            <a:endParaRPr lang="en-US" dirty="0"/>
          </a:p>
        </p:txBody>
      </p:sp>
    </p:spTree>
    <p:extLst>
      <p:ext uri="{BB962C8B-B14F-4D97-AF65-F5344CB8AC3E}">
        <p14:creationId xmlns:p14="http://schemas.microsoft.com/office/powerpoint/2010/main" val="2032292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23</a:t>
            </a:fld>
            <a:endParaRPr lang="en-US" dirty="0"/>
          </a:p>
        </p:txBody>
      </p:sp>
    </p:spTree>
    <p:extLst>
      <p:ext uri="{BB962C8B-B14F-4D97-AF65-F5344CB8AC3E}">
        <p14:creationId xmlns:p14="http://schemas.microsoft.com/office/powerpoint/2010/main" val="1074312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5</a:t>
            </a:fld>
            <a:endParaRPr lang="en-US"/>
          </a:p>
        </p:txBody>
      </p:sp>
    </p:spTree>
    <p:extLst>
      <p:ext uri="{BB962C8B-B14F-4D97-AF65-F5344CB8AC3E}">
        <p14:creationId xmlns:p14="http://schemas.microsoft.com/office/powerpoint/2010/main" val="1207290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effectLst/>
              </a:rPr>
              <a:t>Bandwidth is sometimes thought of as the speed that bits travel, however this is not accurate. For example, in both 10Mb/s and 100Mb/s Ethernet, the bits are sent at the speed of electricity. The difference is the number of bits that are transmitted per second. </a:t>
            </a:r>
          </a:p>
        </p:txBody>
      </p:sp>
      <p:sp>
        <p:nvSpPr>
          <p:cNvPr id="4" name="Slide Number Placeholder 3"/>
          <p:cNvSpPr>
            <a:spLocks noGrp="1"/>
          </p:cNvSpPr>
          <p:nvPr>
            <p:ph type="sldNum" sz="quarter" idx="10"/>
          </p:nvPr>
        </p:nvSpPr>
        <p:spPr/>
        <p:txBody>
          <a:bodyPr/>
          <a:lstStyle/>
          <a:p>
            <a:fld id="{AC72CD79-D36A-4E01-AE1C-064887FE954D}" type="slidenum">
              <a:rPr lang="en-US" smtClean="0"/>
              <a:t>6</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7</a:t>
            </a:fld>
            <a:endParaRPr lang="en-US"/>
          </a:p>
        </p:txBody>
      </p:sp>
    </p:spTree>
    <p:extLst>
      <p:ext uri="{BB962C8B-B14F-4D97-AF65-F5344CB8AC3E}">
        <p14:creationId xmlns:p14="http://schemas.microsoft.com/office/powerpoint/2010/main" val="1934393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8</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C72CD79-D36A-4E01-AE1C-064887FE954D}" type="slidenum">
              <a:rPr lang="en-US" smtClean="0"/>
              <a:t>9</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10</a:t>
            </a:fld>
            <a:endParaRPr lang="en-US"/>
          </a:p>
        </p:txBody>
      </p:sp>
    </p:spTree>
    <p:extLst>
      <p:ext uri="{BB962C8B-B14F-4D97-AF65-F5344CB8AC3E}">
        <p14:creationId xmlns:p14="http://schemas.microsoft.com/office/powerpoint/2010/main" val="1683284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mn-lt"/>
                <a:ea typeface="+mn-ea"/>
                <a:cs typeface="+mn-cs"/>
              </a:rPr>
              <a:t>As packets travel from the source host to the destination host, they typically traverse over different physical networks. These physical networks can consist of different types of physical media such as copper wires, optical </a:t>
            </a:r>
            <a:r>
              <a:rPr lang="en-AU" sz="1200" b="0" i="0" kern="1200" dirty="0" err="1">
                <a:solidFill>
                  <a:schemeClr val="tx1"/>
                </a:solidFill>
                <a:effectLst/>
                <a:latin typeface="+mn-lt"/>
                <a:ea typeface="+mn-ea"/>
                <a:cs typeface="+mn-cs"/>
              </a:rPr>
              <a:t>fibers</a:t>
            </a:r>
            <a:r>
              <a:rPr lang="en-AU" sz="1200" b="0" i="0" kern="1200" dirty="0">
                <a:solidFill>
                  <a:schemeClr val="tx1"/>
                </a:solidFill>
                <a:effectLst/>
                <a:latin typeface="+mn-lt"/>
                <a:ea typeface="+mn-ea"/>
                <a:cs typeface="+mn-cs"/>
              </a:rPr>
              <a:t>, and wireless consisting of electromagnetic signals, radio and microwave frequencies, and satellite links.</a:t>
            </a:r>
          </a:p>
          <a:p>
            <a:r>
              <a:rPr lang="en-AU" sz="1200" b="0" i="0" kern="1200" dirty="0">
                <a:solidFill>
                  <a:schemeClr val="tx1"/>
                </a:solidFill>
                <a:effectLst/>
                <a:latin typeface="+mn-lt"/>
                <a:ea typeface="+mn-ea"/>
                <a:cs typeface="+mn-cs"/>
              </a:rPr>
              <a:t>Without the data link layer, network layer protocols such as IP, would have to make provisions for connecting to every type of media that could exist along a delivery path. Moreover, IP would have to adapt every time a new network technology or medium was developed. This process would hamper protocol and network media innovation and development. This is a key reason for using a layered approach to networking.</a:t>
            </a:r>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11</a:t>
            </a:fld>
            <a:endParaRPr lang="en-US"/>
          </a:p>
        </p:txBody>
      </p:sp>
    </p:spTree>
    <p:extLst>
      <p:ext uri="{BB962C8B-B14F-4D97-AF65-F5344CB8AC3E}">
        <p14:creationId xmlns:p14="http://schemas.microsoft.com/office/powerpoint/2010/main" val="3734145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a:t>Slide Title Goes Here</a:t>
            </a:r>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sz="2000" dirty="0" smtClean="0"/>
            </a:lvl1pPr>
            <a:lvl2pPr>
              <a:defRPr lang="en-US" dirty="0" smtClean="0"/>
            </a:lvl2pPr>
            <a:lvl3pPr>
              <a:defRPr lang="en-US" dirty="0" smtClean="0"/>
            </a:lvl3pPr>
            <a:lvl4pPr>
              <a:defRPr lang="en-US" dirty="0" smtClean="0"/>
            </a:lvl4pPr>
            <a:lvl5pPr>
              <a:defRPr lang="en-US" dirty="0"/>
            </a:lvl5p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65548096"/>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a:t>Click to edit Master title style</a:t>
            </a:r>
          </a:p>
        </p:txBody>
      </p:sp>
    </p:spTree>
    <p:extLst>
      <p:ext uri="{BB962C8B-B14F-4D97-AF65-F5344CB8AC3E}">
        <p14:creationId xmlns:p14="http://schemas.microsoft.com/office/powerpoint/2010/main" val="287332592"/>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a:t>Telling Shared Experiences</a:t>
            </a:r>
          </a:p>
        </p:txBody>
      </p:sp>
      <p:sp>
        <p:nvSpPr>
          <p:cNvPr id="9" name="Text Placeholder 3"/>
          <p:cNvSpPr>
            <a:spLocks noGrp="1"/>
          </p:cNvSpPr>
          <p:nvPr>
            <p:ph type="body" sz="quarter" idx="11" hasCustomPrompt="1"/>
          </p:nvPr>
        </p:nvSpPr>
        <p:spPr>
          <a:xfrm>
            <a:off x="4922519" y="777667"/>
            <a:ext cx="3895344" cy="5287676"/>
          </a:xfrm>
        </p:spPr>
        <p:txBody>
          <a:bodyPr anchor="ctr" anchorCtr="0">
            <a:normAutofit/>
          </a:bodyPr>
          <a:lstStyle>
            <a:lvl1pPr marL="0" indent="0">
              <a:buFontTx/>
              <a:buNone/>
              <a:defRPr lang="en-US" sz="2000" kern="1200" dirty="0">
                <a:solidFill>
                  <a:srgbClr val="493B93"/>
                </a:solidFill>
                <a:latin typeface="+mj-lt"/>
                <a:ea typeface="+mn-ea"/>
                <a:cs typeface="+mn-cs"/>
              </a:defRPr>
            </a:lvl1pPr>
            <a:lvl2pPr>
              <a:defRPr sz="2000"/>
            </a:lvl2pPr>
            <a:lvl3pPr>
              <a:defRPr sz="2000"/>
            </a:lvl3pPr>
            <a:lvl4pPr>
              <a:defRPr sz="2000"/>
            </a:lvl4pPr>
            <a:lvl5pPr>
              <a:defRPr sz="2000"/>
            </a:lvl5pPr>
          </a:lstStyle>
          <a:p>
            <a:pPr marL="0" lvl="0" indent="0" algn="l" defTabSz="914400" rtl="0" eaLnBrk="1" latinLnBrk="0" hangingPunct="1">
              <a:lnSpc>
                <a:spcPts val="2400"/>
              </a:lnSpc>
              <a:spcBef>
                <a:spcPts val="0"/>
              </a:spcBef>
              <a:buClr>
                <a:srgbClr val="435153"/>
              </a:buClr>
              <a:buFont typeface="Arial" pitchFamily="34" charset="0"/>
              <a:buNone/>
            </a:pPr>
            <a:r>
              <a:rPr lang="en-US" dirty="0"/>
              <a:t>Tell your story here</a:t>
            </a:r>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6"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
        <p:nvSpPr>
          <p:cNvPr id="2"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a:t>Slide Title Goes Here</a:t>
            </a:r>
          </a:p>
        </p:txBody>
      </p:sp>
      <p:sp>
        <p:nvSpPr>
          <p:cNvPr id="3" name="Text Placeholder 2"/>
          <p:cNvSpPr>
            <a:spLocks noGrp="1"/>
          </p:cNvSpPr>
          <p:nvPr>
            <p:ph type="body" idx="1"/>
          </p:nvPr>
        </p:nvSpPr>
        <p:spPr>
          <a:xfrm>
            <a:off x="229702" y="1339745"/>
            <a:ext cx="8577072" cy="4965699"/>
          </a:xfrm>
          <a:prstGeom prst="rect">
            <a:avLst/>
          </a:prstGeom>
        </p:spPr>
        <p:txBody>
          <a:bodyPr vert="horz" lIns="91440" tIns="45720" rIns="91440" bIns="45720" rtlCol="0">
            <a:noAutofit/>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 bg1="lt1" tx1="dk1" bg2="lt2" tx2="dk2" accent1="accent1" accent2="accent2" accent3="accent3" accent4="accent4" accent5="accent5" accent6="accent6" hlink="hlink" folHlink="folHlink"/>
  <p:sldLayoutIdLst>
    <p:sldLayoutId id="2147483933" r:id="rId1"/>
    <p:sldLayoutId id="2147483935" r:id="rId2"/>
    <p:sldLayoutId id="2147483911" r:id="rId3"/>
    <p:sldLayoutId id="2147483923" r:id="rId4"/>
  </p:sldLayoutIdLst>
  <p:transition>
    <p:wipe dir="r"/>
  </p:transition>
  <p:txStyles>
    <p:titleStyle>
      <a:lvl1pPr algn="l" defTabSz="914400" rtl="0" eaLnBrk="1" latinLnBrk="0" hangingPunct="1">
        <a:lnSpc>
          <a:spcPct val="80000"/>
        </a:lnSpc>
        <a:spcBef>
          <a:spcPct val="0"/>
        </a:spcBef>
        <a:buNone/>
        <a:defRPr kumimoji="0" lang="en-US" sz="32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p:titleStyle>
    <p:body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chemeClr val="bg2"/>
          </a:solidFill>
          <a:latin typeface="+mj-lt"/>
          <a:ea typeface="+mn-ea"/>
          <a:cs typeface="+mn-cs"/>
        </a:defRPr>
      </a:lvl1pPr>
      <a:lvl2pPr marL="692150" indent="-285750" algn="l" defTabSz="914400" rtl="0" eaLnBrk="1" latinLnBrk="0" hangingPunct="1">
        <a:lnSpc>
          <a:spcPct val="95000"/>
        </a:lnSpc>
        <a:spcBef>
          <a:spcPts val="840"/>
        </a:spcBef>
        <a:buClr>
          <a:schemeClr val="tx2"/>
        </a:buClr>
        <a:buFont typeface="Courier New" panose="02070309020205020404" pitchFamily="49" charset="0"/>
        <a:buChar char="o"/>
        <a:defRPr lang="en-US" sz="1800" kern="1200" dirty="0" smtClean="0">
          <a:solidFill>
            <a:schemeClr val="bg2"/>
          </a:solidFill>
          <a:latin typeface="+mj-lt"/>
          <a:ea typeface="+mn-ea"/>
          <a:cs typeface="+mn-cs"/>
        </a:defRPr>
      </a:lvl2pPr>
      <a:lvl3pPr marL="855662" indent="-285750" algn="l" defTabSz="914400" rtl="0" eaLnBrk="1" latinLnBrk="0" hangingPunct="1">
        <a:lnSpc>
          <a:spcPct val="95000"/>
        </a:lnSpc>
        <a:spcBef>
          <a:spcPts val="840"/>
        </a:spcBef>
        <a:buFont typeface="Wingdings" panose="05000000000000000000" pitchFamily="2" charset="2"/>
        <a:buChar char="Ø"/>
        <a:defRPr lang="en-US" sz="1600" kern="1200" dirty="0" smtClean="0">
          <a:solidFill>
            <a:schemeClr val="bg2"/>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chemeClr val="bg2"/>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chemeClr val="bg2"/>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netacad.com/"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027"/>
          <p:cNvSpPr>
            <a:spLocks noGrp="1" noChangeArrowheads="1"/>
          </p:cNvSpPr>
          <p:nvPr>
            <p:ph type="subTitle" sz="quarter" idx="4294967295"/>
          </p:nvPr>
        </p:nvSpPr>
        <p:spPr>
          <a:xfrm>
            <a:off x="949058" y="3611352"/>
            <a:ext cx="7245884" cy="757448"/>
          </a:xfrm>
        </p:spPr>
        <p:txBody>
          <a:bodyPr/>
          <a:lstStyle/>
          <a:p>
            <a:pPr marL="0" indent="0" algn="ctr">
              <a:buNone/>
            </a:pPr>
            <a:r>
              <a:rPr lang="en-US" sz="3200" dirty="0">
                <a:solidFill>
                  <a:srgbClr val="0070C0"/>
                </a:solidFill>
              </a:rPr>
              <a:t>Week 3 – Topic Outline and Highlights</a:t>
            </a:r>
            <a:endParaRPr lang="en-AU" sz="1500" dirty="0">
              <a:solidFill>
                <a:srgbClr val="0070C0"/>
              </a:solidFill>
            </a:endParaRPr>
          </a:p>
        </p:txBody>
      </p:sp>
      <p:sp>
        <p:nvSpPr>
          <p:cNvPr id="3074" name="Rectangle 1026"/>
          <p:cNvSpPr>
            <a:spLocks noGrp="1" noChangeArrowheads="1"/>
          </p:cNvSpPr>
          <p:nvPr>
            <p:ph type="title" idx="4294967295"/>
          </p:nvPr>
        </p:nvSpPr>
        <p:spPr>
          <a:xfrm>
            <a:off x="277812" y="1261493"/>
            <a:ext cx="8588375" cy="977900"/>
          </a:xfrm>
        </p:spPr>
        <p:txBody>
          <a:bodyPr anchor="ctr"/>
          <a:lstStyle/>
          <a:p>
            <a:pPr algn="ctr" eaLnBrk="1" hangingPunct="1">
              <a:lnSpc>
                <a:spcPct val="100000"/>
              </a:lnSpc>
              <a:spcAft>
                <a:spcPts val="1800"/>
              </a:spcAft>
            </a:pPr>
            <a:r>
              <a:rPr lang="en-AU" sz="2800" dirty="0">
                <a:solidFill>
                  <a:schemeClr val="bg2"/>
                </a:solidFill>
              </a:rPr>
              <a:t>INFT 1012</a:t>
            </a:r>
            <a:br>
              <a:rPr lang="en-AU" sz="2800" dirty="0">
                <a:solidFill>
                  <a:schemeClr val="bg2"/>
                </a:solidFill>
              </a:rPr>
            </a:br>
            <a:r>
              <a:rPr lang="en-AU" sz="2800" dirty="0">
                <a:solidFill>
                  <a:schemeClr val="bg2"/>
                </a:solidFill>
              </a:rPr>
              <a:t>Network Fundamentals</a:t>
            </a:r>
          </a:p>
        </p:txBody>
      </p:sp>
      <p:pic>
        <p:nvPicPr>
          <p:cNvPr id="5" name="Picture 4">
            <a:extLst>
              <a:ext uri="{FF2B5EF4-FFF2-40B4-BE49-F238E27FC236}">
                <a16:creationId xmlns:a16="http://schemas.microsoft.com/office/drawing/2014/main" id="{37377F8A-D185-47EE-8D37-3681C4C24C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725" y="127790"/>
            <a:ext cx="2687523" cy="1195390"/>
          </a:xfrm>
          <a:prstGeom prst="rect">
            <a:avLst/>
          </a:prstGeom>
        </p:spPr>
      </p:pic>
      <p:pic>
        <p:nvPicPr>
          <p:cNvPr id="10" name="Picture 9">
            <a:extLst>
              <a:ext uri="{FF2B5EF4-FFF2-40B4-BE49-F238E27FC236}">
                <a16:creationId xmlns:a16="http://schemas.microsoft.com/office/drawing/2014/main" id="{5C35C9DC-F4BD-48B9-A7E5-D55ECD74FCE1}"/>
              </a:ext>
            </a:extLst>
          </p:cNvPr>
          <p:cNvPicPr>
            <a:picLocks noChangeAspect="1"/>
          </p:cNvPicPr>
          <p:nvPr/>
        </p:nvPicPr>
        <p:blipFill>
          <a:blip r:embed="rId5"/>
          <a:stretch>
            <a:fillRect/>
          </a:stretch>
        </p:blipFill>
        <p:spPr>
          <a:xfrm>
            <a:off x="6948655" y="393700"/>
            <a:ext cx="1995320" cy="530225"/>
          </a:xfrm>
          <a:prstGeom prst="rect">
            <a:avLst/>
          </a:prstGeom>
        </p:spPr>
      </p:pic>
    </p:spTree>
    <p:custDataLst>
      <p:tags r:id="rId1"/>
    </p:custDataLst>
    <p:extLst>
      <p:ext uri="{BB962C8B-B14F-4D97-AF65-F5344CB8AC3E}">
        <p14:creationId xmlns:p14="http://schemas.microsoft.com/office/powerpoint/2010/main" val="911442407"/>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17672" y="137433"/>
            <a:ext cx="8588861" cy="838200"/>
          </a:xfrm>
        </p:spPr>
        <p:txBody>
          <a:bodyPr/>
          <a:lstStyle/>
          <a:p>
            <a:r>
              <a:rPr lang="en-US" dirty="0"/>
              <a:t>Purpose of Data Link Layer</a:t>
            </a:r>
          </a:p>
        </p:txBody>
      </p:sp>
      <p:sp>
        <p:nvSpPr>
          <p:cNvPr id="3" name="Rectangle 2"/>
          <p:cNvSpPr/>
          <p:nvPr/>
        </p:nvSpPr>
        <p:spPr>
          <a:xfrm>
            <a:off x="-59656" y="3090039"/>
            <a:ext cx="2772697" cy="2862322"/>
          </a:xfrm>
          <a:prstGeom prst="rect">
            <a:avLst/>
          </a:prstGeom>
        </p:spPr>
        <p:txBody>
          <a:bodyPr wrap="square">
            <a:spAutoFit/>
          </a:bodyPr>
          <a:lstStyle/>
          <a:p>
            <a:pPr marL="285750" indent="-285750">
              <a:buFont typeface="Arial" panose="020B0604020202020204" pitchFamily="34" charset="0"/>
              <a:buChar char="•"/>
            </a:pPr>
            <a:r>
              <a:rPr lang="en-AU" b="1" dirty="0">
                <a:solidFill>
                  <a:schemeClr val="bg2"/>
                </a:solidFill>
              </a:rPr>
              <a:t>Accepts</a:t>
            </a:r>
            <a:r>
              <a:rPr lang="en-AU" dirty="0">
                <a:solidFill>
                  <a:schemeClr val="bg2"/>
                </a:solidFill>
              </a:rPr>
              <a:t> a complete IP packet from the Network layer</a:t>
            </a:r>
          </a:p>
          <a:p>
            <a:pPr marL="285750" indent="-285750">
              <a:buFont typeface="Arial" panose="020B0604020202020204" pitchFamily="34" charset="0"/>
              <a:buChar char="•"/>
            </a:pPr>
            <a:r>
              <a:rPr lang="en-AU" b="1" dirty="0">
                <a:solidFill>
                  <a:schemeClr val="bg2"/>
                </a:solidFill>
              </a:rPr>
              <a:t>Encapsulates</a:t>
            </a:r>
            <a:r>
              <a:rPr lang="en-AU" dirty="0">
                <a:solidFill>
                  <a:schemeClr val="bg2"/>
                </a:solidFill>
              </a:rPr>
              <a:t> the packet in a frame</a:t>
            </a:r>
          </a:p>
          <a:p>
            <a:pPr marL="285750" indent="-285750">
              <a:buFont typeface="Arial" panose="020B0604020202020204" pitchFamily="34" charset="0"/>
              <a:buChar char="•"/>
            </a:pPr>
            <a:r>
              <a:rPr lang="en-AU" b="1" dirty="0">
                <a:solidFill>
                  <a:schemeClr val="bg2"/>
                </a:solidFill>
              </a:rPr>
              <a:t>Passes</a:t>
            </a:r>
            <a:r>
              <a:rPr lang="en-AU" dirty="0">
                <a:solidFill>
                  <a:schemeClr val="bg2"/>
                </a:solidFill>
              </a:rPr>
              <a:t> the frame down to the physical layer to be transmitted over the media </a:t>
            </a:r>
            <a:r>
              <a:rPr lang="en-AU" dirty="0">
                <a:solidFill>
                  <a:srgbClr val="FF0000"/>
                </a:solidFill>
              </a:rPr>
              <a:t>to the next adjacent node</a:t>
            </a:r>
          </a:p>
        </p:txBody>
      </p:sp>
      <p:sp>
        <p:nvSpPr>
          <p:cNvPr id="5" name="Rectangle 4"/>
          <p:cNvSpPr/>
          <p:nvPr/>
        </p:nvSpPr>
        <p:spPr>
          <a:xfrm>
            <a:off x="6289886" y="3090039"/>
            <a:ext cx="2679927" cy="3139321"/>
          </a:xfrm>
          <a:prstGeom prst="rect">
            <a:avLst/>
          </a:prstGeom>
        </p:spPr>
        <p:txBody>
          <a:bodyPr wrap="square">
            <a:spAutoFit/>
          </a:bodyPr>
          <a:lstStyle/>
          <a:p>
            <a:pPr marL="285750" indent="-285750">
              <a:buFont typeface="Arial" panose="020B0604020202020204" pitchFamily="34" charset="0"/>
              <a:buChar char="•"/>
            </a:pPr>
            <a:r>
              <a:rPr lang="en-AU" b="1" dirty="0">
                <a:solidFill>
                  <a:schemeClr val="bg2"/>
                </a:solidFill>
              </a:rPr>
              <a:t>Passes</a:t>
            </a:r>
            <a:r>
              <a:rPr lang="en-AU" dirty="0">
                <a:solidFill>
                  <a:schemeClr val="bg2"/>
                </a:solidFill>
              </a:rPr>
              <a:t> the packets up to the network layer.</a:t>
            </a:r>
            <a:endParaRPr lang="en-AU" b="1" dirty="0">
              <a:solidFill>
                <a:schemeClr val="bg2"/>
              </a:solidFill>
            </a:endParaRPr>
          </a:p>
          <a:p>
            <a:pPr marL="285750" indent="-285750">
              <a:buFont typeface="Arial" panose="020B0604020202020204" pitchFamily="34" charset="0"/>
              <a:buChar char="•"/>
            </a:pPr>
            <a:r>
              <a:rPr lang="en-AU" b="1" dirty="0">
                <a:solidFill>
                  <a:schemeClr val="bg2"/>
                </a:solidFill>
              </a:rPr>
              <a:t>De-encapsulates </a:t>
            </a:r>
            <a:r>
              <a:rPr lang="en-AU" dirty="0">
                <a:solidFill>
                  <a:schemeClr val="bg2"/>
                </a:solidFill>
              </a:rPr>
              <a:t>IP packet and conduct other functions such as error detection</a:t>
            </a:r>
          </a:p>
          <a:p>
            <a:pPr marL="285750" indent="-285750">
              <a:buFont typeface="Arial" panose="020B0604020202020204" pitchFamily="34" charset="0"/>
              <a:buChar char="•"/>
            </a:pPr>
            <a:r>
              <a:rPr lang="en-AU" b="1" dirty="0">
                <a:solidFill>
                  <a:schemeClr val="bg2"/>
                </a:solidFill>
              </a:rPr>
              <a:t>Receives</a:t>
            </a:r>
            <a:r>
              <a:rPr lang="en-AU" dirty="0">
                <a:solidFill>
                  <a:schemeClr val="bg2"/>
                </a:solidFill>
              </a:rPr>
              <a:t> complete frames from physical layer </a:t>
            </a:r>
          </a:p>
          <a:p>
            <a:endParaRPr lang="en-AU" dirty="0">
              <a:solidFill>
                <a:schemeClr val="bg2"/>
              </a:solidFill>
            </a:endParaRPr>
          </a:p>
        </p:txBody>
      </p:sp>
      <p:sp>
        <p:nvSpPr>
          <p:cNvPr id="6" name="Rectangle 5"/>
          <p:cNvSpPr/>
          <p:nvPr/>
        </p:nvSpPr>
        <p:spPr>
          <a:xfrm>
            <a:off x="217672" y="1237460"/>
            <a:ext cx="8265455" cy="1015663"/>
          </a:xfrm>
          <a:prstGeom prst="rect">
            <a:avLst/>
          </a:prstGeom>
        </p:spPr>
        <p:txBody>
          <a:bodyPr wrap="square">
            <a:spAutoFit/>
          </a:bodyPr>
          <a:lstStyle/>
          <a:p>
            <a:r>
              <a:rPr lang="en-AU" sz="2000" dirty="0">
                <a:solidFill>
                  <a:schemeClr val="bg2"/>
                </a:solidFill>
              </a:rPr>
              <a:t>The OSI data link layer prepares network data for the physical network. It is responsible for communications between two adjacent nodes, or precisely two adjacent network interface cards (NICs).</a:t>
            </a:r>
          </a:p>
        </p:txBody>
      </p:sp>
      <p:sp>
        <p:nvSpPr>
          <p:cNvPr id="7" name="Freeform 6"/>
          <p:cNvSpPr/>
          <p:nvPr/>
        </p:nvSpPr>
        <p:spPr>
          <a:xfrm>
            <a:off x="2513902" y="4104823"/>
            <a:ext cx="3870960" cy="585219"/>
          </a:xfrm>
          <a:custGeom>
            <a:avLst/>
            <a:gdLst>
              <a:gd name="connsiteX0" fmla="*/ 3830320 w 3870960"/>
              <a:gd name="connsiteY0" fmla="*/ 107699 h 585219"/>
              <a:gd name="connsiteX1" fmla="*/ 3251200 w 3870960"/>
              <a:gd name="connsiteY1" fmla="*/ 77219 h 585219"/>
              <a:gd name="connsiteX2" fmla="*/ 2143760 w 3870960"/>
              <a:gd name="connsiteY2" fmla="*/ 87379 h 585219"/>
              <a:gd name="connsiteX3" fmla="*/ 1432560 w 3870960"/>
              <a:gd name="connsiteY3" fmla="*/ 77219 h 585219"/>
              <a:gd name="connsiteX4" fmla="*/ 1371600 w 3870960"/>
              <a:gd name="connsiteY4" fmla="*/ 67059 h 585219"/>
              <a:gd name="connsiteX5" fmla="*/ 1148080 w 3870960"/>
              <a:gd name="connsiteY5" fmla="*/ 36579 h 585219"/>
              <a:gd name="connsiteX6" fmla="*/ 721360 w 3870960"/>
              <a:gd name="connsiteY6" fmla="*/ 26419 h 585219"/>
              <a:gd name="connsiteX7" fmla="*/ 599440 w 3870960"/>
              <a:gd name="connsiteY7" fmla="*/ 56899 h 585219"/>
              <a:gd name="connsiteX8" fmla="*/ 386080 w 3870960"/>
              <a:gd name="connsiteY8" fmla="*/ 87379 h 585219"/>
              <a:gd name="connsiteX9" fmla="*/ 335280 w 3870960"/>
              <a:gd name="connsiteY9" fmla="*/ 97539 h 585219"/>
              <a:gd name="connsiteX10" fmla="*/ 264160 w 3870960"/>
              <a:gd name="connsiteY10" fmla="*/ 128019 h 585219"/>
              <a:gd name="connsiteX11" fmla="*/ 233680 w 3870960"/>
              <a:gd name="connsiteY11" fmla="*/ 138179 h 585219"/>
              <a:gd name="connsiteX12" fmla="*/ 91440 w 3870960"/>
              <a:gd name="connsiteY12" fmla="*/ 158499 h 585219"/>
              <a:gd name="connsiteX13" fmla="*/ 10160 w 3870960"/>
              <a:gd name="connsiteY13" fmla="*/ 219459 h 585219"/>
              <a:gd name="connsiteX14" fmla="*/ 0 w 3870960"/>
              <a:gd name="connsiteY14" fmla="*/ 249939 h 585219"/>
              <a:gd name="connsiteX15" fmla="*/ 30480 w 3870960"/>
              <a:gd name="connsiteY15" fmla="*/ 341379 h 585219"/>
              <a:gd name="connsiteX16" fmla="*/ 60960 w 3870960"/>
              <a:gd name="connsiteY16" fmla="*/ 361699 h 585219"/>
              <a:gd name="connsiteX17" fmla="*/ 111760 w 3870960"/>
              <a:gd name="connsiteY17" fmla="*/ 402339 h 585219"/>
              <a:gd name="connsiteX18" fmla="*/ 182880 w 3870960"/>
              <a:gd name="connsiteY18" fmla="*/ 453139 h 585219"/>
              <a:gd name="connsiteX19" fmla="*/ 233680 w 3870960"/>
              <a:gd name="connsiteY19" fmla="*/ 473459 h 585219"/>
              <a:gd name="connsiteX20" fmla="*/ 304800 w 3870960"/>
              <a:gd name="connsiteY20" fmla="*/ 524259 h 585219"/>
              <a:gd name="connsiteX21" fmla="*/ 426720 w 3870960"/>
              <a:gd name="connsiteY21" fmla="*/ 544579 h 585219"/>
              <a:gd name="connsiteX22" fmla="*/ 772160 w 3870960"/>
              <a:gd name="connsiteY22" fmla="*/ 564899 h 585219"/>
              <a:gd name="connsiteX23" fmla="*/ 873760 w 3870960"/>
              <a:gd name="connsiteY23" fmla="*/ 575059 h 585219"/>
              <a:gd name="connsiteX24" fmla="*/ 1899920 w 3870960"/>
              <a:gd name="connsiteY24" fmla="*/ 585219 h 585219"/>
              <a:gd name="connsiteX25" fmla="*/ 2296160 w 3870960"/>
              <a:gd name="connsiteY25" fmla="*/ 564899 h 585219"/>
              <a:gd name="connsiteX26" fmla="*/ 2357120 w 3870960"/>
              <a:gd name="connsiteY26" fmla="*/ 544579 h 585219"/>
              <a:gd name="connsiteX27" fmla="*/ 2631440 w 3870960"/>
              <a:gd name="connsiteY27" fmla="*/ 534419 h 585219"/>
              <a:gd name="connsiteX28" fmla="*/ 2702560 w 3870960"/>
              <a:gd name="connsiteY28" fmla="*/ 524259 h 585219"/>
              <a:gd name="connsiteX29" fmla="*/ 2763520 w 3870960"/>
              <a:gd name="connsiteY29" fmla="*/ 503939 h 585219"/>
              <a:gd name="connsiteX30" fmla="*/ 2794000 w 3870960"/>
              <a:gd name="connsiteY30" fmla="*/ 493779 h 585219"/>
              <a:gd name="connsiteX31" fmla="*/ 2915920 w 3870960"/>
              <a:gd name="connsiteY31" fmla="*/ 483619 h 585219"/>
              <a:gd name="connsiteX32" fmla="*/ 3017520 w 3870960"/>
              <a:gd name="connsiteY32" fmla="*/ 442979 h 585219"/>
              <a:gd name="connsiteX33" fmla="*/ 3058160 w 3870960"/>
              <a:gd name="connsiteY33" fmla="*/ 432819 h 585219"/>
              <a:gd name="connsiteX34" fmla="*/ 3139440 w 3870960"/>
              <a:gd name="connsiteY34" fmla="*/ 382019 h 585219"/>
              <a:gd name="connsiteX35" fmla="*/ 3190240 w 3870960"/>
              <a:gd name="connsiteY35" fmla="*/ 371859 h 585219"/>
              <a:gd name="connsiteX36" fmla="*/ 3413760 w 3870960"/>
              <a:gd name="connsiteY36" fmla="*/ 351539 h 585219"/>
              <a:gd name="connsiteX37" fmla="*/ 3606800 w 3870960"/>
              <a:gd name="connsiteY37" fmla="*/ 331219 h 585219"/>
              <a:gd name="connsiteX38" fmla="*/ 3647440 w 3870960"/>
              <a:gd name="connsiteY38" fmla="*/ 321059 h 585219"/>
              <a:gd name="connsiteX39" fmla="*/ 3759200 w 3870960"/>
              <a:gd name="connsiteY39" fmla="*/ 310899 h 585219"/>
              <a:gd name="connsiteX40" fmla="*/ 3830320 w 3870960"/>
              <a:gd name="connsiteY40" fmla="*/ 280419 h 585219"/>
              <a:gd name="connsiteX41" fmla="*/ 3840480 w 3870960"/>
              <a:gd name="connsiteY41" fmla="*/ 249939 h 585219"/>
              <a:gd name="connsiteX42" fmla="*/ 3870960 w 3870960"/>
              <a:gd name="connsiteY42" fmla="*/ 219459 h 585219"/>
              <a:gd name="connsiteX43" fmla="*/ 3860800 w 3870960"/>
              <a:gd name="connsiteY43" fmla="*/ 158499 h 585219"/>
              <a:gd name="connsiteX44" fmla="*/ 3830320 w 3870960"/>
              <a:gd name="connsiteY44" fmla="*/ 138179 h 585219"/>
              <a:gd name="connsiteX45" fmla="*/ 3799840 w 3870960"/>
              <a:gd name="connsiteY45" fmla="*/ 148339 h 585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870960" h="585219">
                <a:moveTo>
                  <a:pt x="3830320" y="107699"/>
                </a:moveTo>
                <a:cubicBezTo>
                  <a:pt x="3595236" y="48928"/>
                  <a:pt x="3734042" y="77219"/>
                  <a:pt x="3251200" y="77219"/>
                </a:cubicBezTo>
                <a:lnTo>
                  <a:pt x="2143760" y="87379"/>
                </a:lnTo>
                <a:lnTo>
                  <a:pt x="1432560" y="77219"/>
                </a:lnTo>
                <a:cubicBezTo>
                  <a:pt x="1411967" y="76677"/>
                  <a:pt x="1391972" y="70115"/>
                  <a:pt x="1371600" y="67059"/>
                </a:cubicBezTo>
                <a:cubicBezTo>
                  <a:pt x="1250693" y="48923"/>
                  <a:pt x="1249314" y="49233"/>
                  <a:pt x="1148080" y="36579"/>
                </a:cubicBezTo>
                <a:cubicBezTo>
                  <a:pt x="980478" y="-19288"/>
                  <a:pt x="1056908" y="-1543"/>
                  <a:pt x="721360" y="26419"/>
                </a:cubicBezTo>
                <a:cubicBezTo>
                  <a:pt x="679614" y="29898"/>
                  <a:pt x="641123" y="52731"/>
                  <a:pt x="599440" y="56899"/>
                </a:cubicBezTo>
                <a:cubicBezTo>
                  <a:pt x="468642" y="69979"/>
                  <a:pt x="521895" y="61914"/>
                  <a:pt x="386080" y="87379"/>
                </a:cubicBezTo>
                <a:cubicBezTo>
                  <a:pt x="369107" y="90561"/>
                  <a:pt x="352033" y="93351"/>
                  <a:pt x="335280" y="97539"/>
                </a:cubicBezTo>
                <a:cubicBezTo>
                  <a:pt x="297157" y="107070"/>
                  <a:pt x="304868" y="110573"/>
                  <a:pt x="264160" y="128019"/>
                </a:cubicBezTo>
                <a:cubicBezTo>
                  <a:pt x="254316" y="132238"/>
                  <a:pt x="243978" y="135237"/>
                  <a:pt x="233680" y="138179"/>
                </a:cubicBezTo>
                <a:cubicBezTo>
                  <a:pt x="174186" y="155177"/>
                  <a:pt x="172407" y="150402"/>
                  <a:pt x="91440" y="158499"/>
                </a:cubicBezTo>
                <a:cubicBezTo>
                  <a:pt x="23159" y="181259"/>
                  <a:pt x="35076" y="161322"/>
                  <a:pt x="10160" y="219459"/>
                </a:cubicBezTo>
                <a:cubicBezTo>
                  <a:pt x="5941" y="229303"/>
                  <a:pt x="3387" y="239779"/>
                  <a:pt x="0" y="249939"/>
                </a:cubicBezTo>
                <a:cubicBezTo>
                  <a:pt x="6399" y="281934"/>
                  <a:pt x="8341" y="314812"/>
                  <a:pt x="30480" y="341379"/>
                </a:cubicBezTo>
                <a:cubicBezTo>
                  <a:pt x="38297" y="350760"/>
                  <a:pt x="50800" y="354926"/>
                  <a:pt x="60960" y="361699"/>
                </a:cubicBezTo>
                <a:cubicBezTo>
                  <a:pt x="95214" y="413080"/>
                  <a:pt x="62685" y="377802"/>
                  <a:pt x="111760" y="402339"/>
                </a:cubicBezTo>
                <a:cubicBezTo>
                  <a:pt x="149847" y="421382"/>
                  <a:pt x="141461" y="430128"/>
                  <a:pt x="182880" y="453139"/>
                </a:cubicBezTo>
                <a:cubicBezTo>
                  <a:pt x="198823" y="461996"/>
                  <a:pt x="217368" y="465303"/>
                  <a:pt x="233680" y="473459"/>
                </a:cubicBezTo>
                <a:cubicBezTo>
                  <a:pt x="265130" y="489184"/>
                  <a:pt x="272585" y="505851"/>
                  <a:pt x="304800" y="524259"/>
                </a:cubicBezTo>
                <a:cubicBezTo>
                  <a:pt x="333200" y="540487"/>
                  <a:pt x="413905" y="543630"/>
                  <a:pt x="426720" y="544579"/>
                </a:cubicBezTo>
                <a:cubicBezTo>
                  <a:pt x="932531" y="582047"/>
                  <a:pt x="309703" y="529325"/>
                  <a:pt x="772160" y="564899"/>
                </a:cubicBezTo>
                <a:cubicBezTo>
                  <a:pt x="806095" y="567509"/>
                  <a:pt x="839730" y="574446"/>
                  <a:pt x="873760" y="575059"/>
                </a:cubicBezTo>
                <a:lnTo>
                  <a:pt x="1899920" y="585219"/>
                </a:lnTo>
                <a:cubicBezTo>
                  <a:pt x="2032000" y="578446"/>
                  <a:pt x="2164426" y="576609"/>
                  <a:pt x="2296160" y="564899"/>
                </a:cubicBezTo>
                <a:cubicBezTo>
                  <a:pt x="2317495" y="563003"/>
                  <a:pt x="2335716" y="545372"/>
                  <a:pt x="2357120" y="544579"/>
                </a:cubicBezTo>
                <a:lnTo>
                  <a:pt x="2631440" y="534419"/>
                </a:lnTo>
                <a:cubicBezTo>
                  <a:pt x="2655147" y="531032"/>
                  <a:pt x="2679226" y="529644"/>
                  <a:pt x="2702560" y="524259"/>
                </a:cubicBezTo>
                <a:cubicBezTo>
                  <a:pt x="2723431" y="519443"/>
                  <a:pt x="2743200" y="510712"/>
                  <a:pt x="2763520" y="503939"/>
                </a:cubicBezTo>
                <a:cubicBezTo>
                  <a:pt x="2773680" y="500552"/>
                  <a:pt x="2783327" y="494668"/>
                  <a:pt x="2794000" y="493779"/>
                </a:cubicBezTo>
                <a:lnTo>
                  <a:pt x="2915920" y="483619"/>
                </a:lnTo>
                <a:cubicBezTo>
                  <a:pt x="2966840" y="458159"/>
                  <a:pt x="2954746" y="461811"/>
                  <a:pt x="3017520" y="442979"/>
                </a:cubicBezTo>
                <a:cubicBezTo>
                  <a:pt x="3030895" y="438967"/>
                  <a:pt x="3045085" y="437722"/>
                  <a:pt x="3058160" y="432819"/>
                </a:cubicBezTo>
                <a:cubicBezTo>
                  <a:pt x="3221154" y="371696"/>
                  <a:pt x="2966821" y="458738"/>
                  <a:pt x="3139440" y="382019"/>
                </a:cubicBezTo>
                <a:cubicBezTo>
                  <a:pt x="3155220" y="375006"/>
                  <a:pt x="3173250" y="374948"/>
                  <a:pt x="3190240" y="371859"/>
                </a:cubicBezTo>
                <a:cubicBezTo>
                  <a:pt x="3290212" y="353682"/>
                  <a:pt x="3268964" y="360589"/>
                  <a:pt x="3413760" y="351539"/>
                </a:cubicBezTo>
                <a:cubicBezTo>
                  <a:pt x="3577428" y="324261"/>
                  <a:pt x="3327389" y="364091"/>
                  <a:pt x="3606800" y="331219"/>
                </a:cubicBezTo>
                <a:cubicBezTo>
                  <a:pt x="3620668" y="329587"/>
                  <a:pt x="3633599" y="322904"/>
                  <a:pt x="3647440" y="321059"/>
                </a:cubicBezTo>
                <a:cubicBezTo>
                  <a:pt x="3684519" y="316115"/>
                  <a:pt x="3721947" y="314286"/>
                  <a:pt x="3759200" y="310899"/>
                </a:cubicBezTo>
                <a:cubicBezTo>
                  <a:pt x="3783604" y="304798"/>
                  <a:pt x="3812779" y="302345"/>
                  <a:pt x="3830320" y="280419"/>
                </a:cubicBezTo>
                <a:cubicBezTo>
                  <a:pt x="3837010" y="272056"/>
                  <a:pt x="3834539" y="258850"/>
                  <a:pt x="3840480" y="249939"/>
                </a:cubicBezTo>
                <a:cubicBezTo>
                  <a:pt x="3848450" y="237984"/>
                  <a:pt x="3860800" y="229619"/>
                  <a:pt x="3870960" y="219459"/>
                </a:cubicBezTo>
                <a:cubicBezTo>
                  <a:pt x="3867573" y="199139"/>
                  <a:pt x="3870013" y="176924"/>
                  <a:pt x="3860800" y="158499"/>
                </a:cubicBezTo>
                <a:cubicBezTo>
                  <a:pt x="3855339" y="147577"/>
                  <a:pt x="3842365" y="140186"/>
                  <a:pt x="3830320" y="138179"/>
                </a:cubicBezTo>
                <a:cubicBezTo>
                  <a:pt x="3819756" y="136418"/>
                  <a:pt x="3799840" y="148339"/>
                  <a:pt x="3799840" y="148339"/>
                </a:cubicBezTo>
              </a:path>
            </a:pathLst>
          </a:cu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9" name="Group 8">
            <a:extLst>
              <a:ext uri="{FF2B5EF4-FFF2-40B4-BE49-F238E27FC236}">
                <a16:creationId xmlns:a16="http://schemas.microsoft.com/office/drawing/2014/main" id="{4C19682F-09E5-433B-9B39-522A011924D7}"/>
              </a:ext>
            </a:extLst>
          </p:cNvPr>
          <p:cNvGrpSpPr/>
          <p:nvPr/>
        </p:nvGrpSpPr>
        <p:grpSpPr>
          <a:xfrm>
            <a:off x="2576621" y="2846012"/>
            <a:ext cx="3745522" cy="3298629"/>
            <a:chOff x="2576621" y="2846012"/>
            <a:chExt cx="3745522" cy="3298629"/>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3041" y="2846012"/>
              <a:ext cx="3400663" cy="32986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reeform 7"/>
            <p:cNvSpPr/>
            <p:nvPr/>
          </p:nvSpPr>
          <p:spPr>
            <a:xfrm>
              <a:off x="2576621" y="4961568"/>
              <a:ext cx="3745522" cy="457969"/>
            </a:xfrm>
            <a:custGeom>
              <a:avLst/>
              <a:gdLst>
                <a:gd name="connsiteX0" fmla="*/ 3738880 w 3745522"/>
                <a:gd name="connsiteY0" fmla="*/ 111760 h 650240"/>
                <a:gd name="connsiteX1" fmla="*/ 3677920 w 3745522"/>
                <a:gd name="connsiteY1" fmla="*/ 91440 h 650240"/>
                <a:gd name="connsiteX2" fmla="*/ 3616960 w 3745522"/>
                <a:gd name="connsiteY2" fmla="*/ 81280 h 650240"/>
                <a:gd name="connsiteX3" fmla="*/ 3576320 w 3745522"/>
                <a:gd name="connsiteY3" fmla="*/ 71120 h 650240"/>
                <a:gd name="connsiteX4" fmla="*/ 3535680 w 3745522"/>
                <a:gd name="connsiteY4" fmla="*/ 40640 h 650240"/>
                <a:gd name="connsiteX5" fmla="*/ 3180080 w 3745522"/>
                <a:gd name="connsiteY5" fmla="*/ 0 h 650240"/>
                <a:gd name="connsiteX6" fmla="*/ 2651760 w 3745522"/>
                <a:gd name="connsiteY6" fmla="*/ 10160 h 650240"/>
                <a:gd name="connsiteX7" fmla="*/ 1798320 w 3745522"/>
                <a:gd name="connsiteY7" fmla="*/ 20320 h 650240"/>
                <a:gd name="connsiteX8" fmla="*/ 1656080 w 3745522"/>
                <a:gd name="connsiteY8" fmla="*/ 40640 h 650240"/>
                <a:gd name="connsiteX9" fmla="*/ 1270000 w 3745522"/>
                <a:gd name="connsiteY9" fmla="*/ 50800 h 650240"/>
                <a:gd name="connsiteX10" fmla="*/ 629920 w 3745522"/>
                <a:gd name="connsiteY10" fmla="*/ 40640 h 650240"/>
                <a:gd name="connsiteX11" fmla="*/ 528320 w 3745522"/>
                <a:gd name="connsiteY11" fmla="*/ 50800 h 650240"/>
                <a:gd name="connsiteX12" fmla="*/ 233680 w 3745522"/>
                <a:gd name="connsiteY12" fmla="*/ 60960 h 650240"/>
                <a:gd name="connsiteX13" fmla="*/ 203200 w 3745522"/>
                <a:gd name="connsiteY13" fmla="*/ 71120 h 650240"/>
                <a:gd name="connsiteX14" fmla="*/ 172720 w 3745522"/>
                <a:gd name="connsiteY14" fmla="*/ 91440 h 650240"/>
                <a:gd name="connsiteX15" fmla="*/ 50800 w 3745522"/>
                <a:gd name="connsiteY15" fmla="*/ 111760 h 650240"/>
                <a:gd name="connsiteX16" fmla="*/ 20320 w 3745522"/>
                <a:gd name="connsiteY16" fmla="*/ 132080 h 650240"/>
                <a:gd name="connsiteX17" fmla="*/ 10160 w 3745522"/>
                <a:gd name="connsiteY17" fmla="*/ 193040 h 650240"/>
                <a:gd name="connsiteX18" fmla="*/ 0 w 3745522"/>
                <a:gd name="connsiteY18" fmla="*/ 223520 h 650240"/>
                <a:gd name="connsiteX19" fmla="*/ 30480 w 3745522"/>
                <a:gd name="connsiteY19" fmla="*/ 406400 h 650240"/>
                <a:gd name="connsiteX20" fmla="*/ 71120 w 3745522"/>
                <a:gd name="connsiteY20" fmla="*/ 467360 h 650240"/>
                <a:gd name="connsiteX21" fmla="*/ 111760 w 3745522"/>
                <a:gd name="connsiteY21" fmla="*/ 487680 h 650240"/>
                <a:gd name="connsiteX22" fmla="*/ 182880 w 3745522"/>
                <a:gd name="connsiteY22" fmla="*/ 528320 h 650240"/>
                <a:gd name="connsiteX23" fmla="*/ 223520 w 3745522"/>
                <a:gd name="connsiteY23" fmla="*/ 538480 h 650240"/>
                <a:gd name="connsiteX24" fmla="*/ 294640 w 3745522"/>
                <a:gd name="connsiteY24" fmla="*/ 558800 h 650240"/>
                <a:gd name="connsiteX25" fmla="*/ 426720 w 3745522"/>
                <a:gd name="connsiteY25" fmla="*/ 568960 h 650240"/>
                <a:gd name="connsiteX26" fmla="*/ 701040 w 3745522"/>
                <a:gd name="connsiteY26" fmla="*/ 619760 h 650240"/>
                <a:gd name="connsiteX27" fmla="*/ 904240 w 3745522"/>
                <a:gd name="connsiteY27" fmla="*/ 640080 h 650240"/>
                <a:gd name="connsiteX28" fmla="*/ 1818640 w 3745522"/>
                <a:gd name="connsiteY28" fmla="*/ 650240 h 650240"/>
                <a:gd name="connsiteX29" fmla="*/ 2123440 w 3745522"/>
                <a:gd name="connsiteY29" fmla="*/ 640080 h 650240"/>
                <a:gd name="connsiteX30" fmla="*/ 2153920 w 3745522"/>
                <a:gd name="connsiteY30" fmla="*/ 629920 h 650240"/>
                <a:gd name="connsiteX31" fmla="*/ 2204720 w 3745522"/>
                <a:gd name="connsiteY31" fmla="*/ 619760 h 650240"/>
                <a:gd name="connsiteX32" fmla="*/ 2275840 w 3745522"/>
                <a:gd name="connsiteY32" fmla="*/ 599440 h 650240"/>
                <a:gd name="connsiteX33" fmla="*/ 2489200 w 3745522"/>
                <a:gd name="connsiteY33" fmla="*/ 589280 h 650240"/>
                <a:gd name="connsiteX34" fmla="*/ 2600960 w 3745522"/>
                <a:gd name="connsiteY34" fmla="*/ 538480 h 650240"/>
                <a:gd name="connsiteX35" fmla="*/ 2631440 w 3745522"/>
                <a:gd name="connsiteY35" fmla="*/ 508000 h 650240"/>
                <a:gd name="connsiteX36" fmla="*/ 2692400 w 3745522"/>
                <a:gd name="connsiteY36" fmla="*/ 497840 h 650240"/>
                <a:gd name="connsiteX37" fmla="*/ 2804160 w 3745522"/>
                <a:gd name="connsiteY37" fmla="*/ 457200 h 650240"/>
                <a:gd name="connsiteX38" fmla="*/ 2926080 w 3745522"/>
                <a:gd name="connsiteY38" fmla="*/ 436880 h 650240"/>
                <a:gd name="connsiteX39" fmla="*/ 2987040 w 3745522"/>
                <a:gd name="connsiteY39" fmla="*/ 426720 h 650240"/>
                <a:gd name="connsiteX40" fmla="*/ 3220720 w 3745522"/>
                <a:gd name="connsiteY40" fmla="*/ 416560 h 650240"/>
                <a:gd name="connsiteX41" fmla="*/ 3383280 w 3745522"/>
                <a:gd name="connsiteY41" fmla="*/ 396240 h 650240"/>
                <a:gd name="connsiteX42" fmla="*/ 3423920 w 3745522"/>
                <a:gd name="connsiteY42" fmla="*/ 386080 h 650240"/>
                <a:gd name="connsiteX43" fmla="*/ 3454400 w 3745522"/>
                <a:gd name="connsiteY43" fmla="*/ 365760 h 650240"/>
                <a:gd name="connsiteX44" fmla="*/ 3515360 w 3745522"/>
                <a:gd name="connsiteY44" fmla="*/ 345440 h 650240"/>
                <a:gd name="connsiteX45" fmla="*/ 3576320 w 3745522"/>
                <a:gd name="connsiteY45" fmla="*/ 325120 h 650240"/>
                <a:gd name="connsiteX46" fmla="*/ 3606800 w 3745522"/>
                <a:gd name="connsiteY46" fmla="*/ 314960 h 650240"/>
                <a:gd name="connsiteX47" fmla="*/ 3637280 w 3745522"/>
                <a:gd name="connsiteY47" fmla="*/ 304800 h 650240"/>
                <a:gd name="connsiteX48" fmla="*/ 3667760 w 3745522"/>
                <a:gd name="connsiteY48" fmla="*/ 284480 h 650240"/>
                <a:gd name="connsiteX49" fmla="*/ 3688080 w 3745522"/>
                <a:gd name="connsiteY49" fmla="*/ 254000 h 650240"/>
                <a:gd name="connsiteX50" fmla="*/ 3698240 w 3745522"/>
                <a:gd name="connsiteY50" fmla="*/ 223520 h 650240"/>
                <a:gd name="connsiteX51" fmla="*/ 3728720 w 3745522"/>
                <a:gd name="connsiteY51" fmla="*/ 203200 h 650240"/>
                <a:gd name="connsiteX52" fmla="*/ 3738880 w 3745522"/>
                <a:gd name="connsiteY52" fmla="*/ 111760 h 65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745522" h="650240">
                  <a:moveTo>
                    <a:pt x="3738880" y="111760"/>
                  </a:moveTo>
                  <a:cubicBezTo>
                    <a:pt x="3730413" y="93133"/>
                    <a:pt x="3698700" y="96635"/>
                    <a:pt x="3677920" y="91440"/>
                  </a:cubicBezTo>
                  <a:cubicBezTo>
                    <a:pt x="3657935" y="86444"/>
                    <a:pt x="3637160" y="85320"/>
                    <a:pt x="3616960" y="81280"/>
                  </a:cubicBezTo>
                  <a:cubicBezTo>
                    <a:pt x="3603268" y="78542"/>
                    <a:pt x="3589867" y="74507"/>
                    <a:pt x="3576320" y="71120"/>
                  </a:cubicBezTo>
                  <a:cubicBezTo>
                    <a:pt x="3562773" y="60960"/>
                    <a:pt x="3551535" y="46586"/>
                    <a:pt x="3535680" y="40640"/>
                  </a:cubicBezTo>
                  <a:cubicBezTo>
                    <a:pt x="3412610" y="-5511"/>
                    <a:pt x="3316972" y="5952"/>
                    <a:pt x="3180080" y="0"/>
                  </a:cubicBezTo>
                  <a:lnTo>
                    <a:pt x="2651760" y="10160"/>
                  </a:lnTo>
                  <a:lnTo>
                    <a:pt x="1798320" y="20320"/>
                  </a:lnTo>
                  <a:cubicBezTo>
                    <a:pt x="1544089" y="25847"/>
                    <a:pt x="1859037" y="31415"/>
                    <a:pt x="1656080" y="40640"/>
                  </a:cubicBezTo>
                  <a:cubicBezTo>
                    <a:pt x="1527475" y="46486"/>
                    <a:pt x="1398693" y="47413"/>
                    <a:pt x="1270000" y="50800"/>
                  </a:cubicBezTo>
                  <a:lnTo>
                    <a:pt x="629920" y="40640"/>
                  </a:lnTo>
                  <a:cubicBezTo>
                    <a:pt x="595884" y="40640"/>
                    <a:pt x="562311" y="49057"/>
                    <a:pt x="528320" y="50800"/>
                  </a:cubicBezTo>
                  <a:cubicBezTo>
                    <a:pt x="430177" y="55833"/>
                    <a:pt x="331893" y="57573"/>
                    <a:pt x="233680" y="60960"/>
                  </a:cubicBezTo>
                  <a:cubicBezTo>
                    <a:pt x="223520" y="64347"/>
                    <a:pt x="212779" y="66331"/>
                    <a:pt x="203200" y="71120"/>
                  </a:cubicBezTo>
                  <a:cubicBezTo>
                    <a:pt x="192278" y="76581"/>
                    <a:pt x="184519" y="88294"/>
                    <a:pt x="172720" y="91440"/>
                  </a:cubicBezTo>
                  <a:cubicBezTo>
                    <a:pt x="132911" y="102056"/>
                    <a:pt x="50800" y="111760"/>
                    <a:pt x="50800" y="111760"/>
                  </a:cubicBezTo>
                  <a:cubicBezTo>
                    <a:pt x="40640" y="118533"/>
                    <a:pt x="25781" y="121158"/>
                    <a:pt x="20320" y="132080"/>
                  </a:cubicBezTo>
                  <a:cubicBezTo>
                    <a:pt x="11107" y="150505"/>
                    <a:pt x="14629" y="172930"/>
                    <a:pt x="10160" y="193040"/>
                  </a:cubicBezTo>
                  <a:cubicBezTo>
                    <a:pt x="7837" y="203495"/>
                    <a:pt x="3387" y="213360"/>
                    <a:pt x="0" y="223520"/>
                  </a:cubicBezTo>
                  <a:cubicBezTo>
                    <a:pt x="2904" y="258371"/>
                    <a:pt x="2009" y="363694"/>
                    <a:pt x="30480" y="406400"/>
                  </a:cubicBezTo>
                  <a:cubicBezTo>
                    <a:pt x="44027" y="426720"/>
                    <a:pt x="49277" y="456438"/>
                    <a:pt x="71120" y="467360"/>
                  </a:cubicBezTo>
                  <a:cubicBezTo>
                    <a:pt x="84667" y="474133"/>
                    <a:pt x="98610" y="480166"/>
                    <a:pt x="111760" y="487680"/>
                  </a:cubicBezTo>
                  <a:cubicBezTo>
                    <a:pt x="149276" y="509118"/>
                    <a:pt x="138222" y="511573"/>
                    <a:pt x="182880" y="528320"/>
                  </a:cubicBezTo>
                  <a:cubicBezTo>
                    <a:pt x="195955" y="533223"/>
                    <a:pt x="210094" y="534644"/>
                    <a:pt x="223520" y="538480"/>
                  </a:cubicBezTo>
                  <a:cubicBezTo>
                    <a:pt x="248815" y="545707"/>
                    <a:pt x="267642" y="555624"/>
                    <a:pt x="294640" y="558800"/>
                  </a:cubicBezTo>
                  <a:cubicBezTo>
                    <a:pt x="338494" y="563959"/>
                    <a:pt x="382693" y="565573"/>
                    <a:pt x="426720" y="568960"/>
                  </a:cubicBezTo>
                  <a:cubicBezTo>
                    <a:pt x="535373" y="605178"/>
                    <a:pt x="446636" y="577359"/>
                    <a:pt x="701040" y="619760"/>
                  </a:cubicBezTo>
                  <a:cubicBezTo>
                    <a:pt x="783910" y="633572"/>
                    <a:pt x="799085" y="638058"/>
                    <a:pt x="904240" y="640080"/>
                  </a:cubicBezTo>
                  <a:lnTo>
                    <a:pt x="1818640" y="650240"/>
                  </a:lnTo>
                  <a:cubicBezTo>
                    <a:pt x="1920240" y="646853"/>
                    <a:pt x="2021970" y="646230"/>
                    <a:pt x="2123440" y="640080"/>
                  </a:cubicBezTo>
                  <a:cubicBezTo>
                    <a:pt x="2134130" y="639432"/>
                    <a:pt x="2143530" y="632517"/>
                    <a:pt x="2153920" y="629920"/>
                  </a:cubicBezTo>
                  <a:cubicBezTo>
                    <a:pt x="2170673" y="625732"/>
                    <a:pt x="2187967" y="623948"/>
                    <a:pt x="2204720" y="619760"/>
                  </a:cubicBezTo>
                  <a:cubicBezTo>
                    <a:pt x="2230744" y="613254"/>
                    <a:pt x="2247892" y="601676"/>
                    <a:pt x="2275840" y="599440"/>
                  </a:cubicBezTo>
                  <a:cubicBezTo>
                    <a:pt x="2346814" y="593762"/>
                    <a:pt x="2418080" y="592667"/>
                    <a:pt x="2489200" y="589280"/>
                  </a:cubicBezTo>
                  <a:cubicBezTo>
                    <a:pt x="2541754" y="578769"/>
                    <a:pt x="2557018" y="582422"/>
                    <a:pt x="2600960" y="538480"/>
                  </a:cubicBezTo>
                  <a:cubicBezTo>
                    <a:pt x="2611120" y="528320"/>
                    <a:pt x="2618310" y="513836"/>
                    <a:pt x="2631440" y="508000"/>
                  </a:cubicBezTo>
                  <a:cubicBezTo>
                    <a:pt x="2650265" y="499633"/>
                    <a:pt x="2672080" y="501227"/>
                    <a:pt x="2692400" y="497840"/>
                  </a:cubicBezTo>
                  <a:cubicBezTo>
                    <a:pt x="2718662" y="487335"/>
                    <a:pt x="2778073" y="462417"/>
                    <a:pt x="2804160" y="457200"/>
                  </a:cubicBezTo>
                  <a:cubicBezTo>
                    <a:pt x="2893588" y="439314"/>
                    <a:pt x="2816861" y="453683"/>
                    <a:pt x="2926080" y="436880"/>
                  </a:cubicBezTo>
                  <a:cubicBezTo>
                    <a:pt x="2946441" y="433748"/>
                    <a:pt x="2966489" y="428137"/>
                    <a:pt x="2987040" y="426720"/>
                  </a:cubicBezTo>
                  <a:cubicBezTo>
                    <a:pt x="3064822" y="421356"/>
                    <a:pt x="3142827" y="419947"/>
                    <a:pt x="3220720" y="416560"/>
                  </a:cubicBezTo>
                  <a:cubicBezTo>
                    <a:pt x="3299628" y="390257"/>
                    <a:pt x="3213568" y="416206"/>
                    <a:pt x="3383280" y="396240"/>
                  </a:cubicBezTo>
                  <a:cubicBezTo>
                    <a:pt x="3397148" y="394608"/>
                    <a:pt x="3410373" y="389467"/>
                    <a:pt x="3423920" y="386080"/>
                  </a:cubicBezTo>
                  <a:cubicBezTo>
                    <a:pt x="3434080" y="379307"/>
                    <a:pt x="3443242" y="370719"/>
                    <a:pt x="3454400" y="365760"/>
                  </a:cubicBezTo>
                  <a:cubicBezTo>
                    <a:pt x="3473973" y="357061"/>
                    <a:pt x="3495040" y="352213"/>
                    <a:pt x="3515360" y="345440"/>
                  </a:cubicBezTo>
                  <a:lnTo>
                    <a:pt x="3576320" y="325120"/>
                  </a:lnTo>
                  <a:lnTo>
                    <a:pt x="3606800" y="314960"/>
                  </a:lnTo>
                  <a:cubicBezTo>
                    <a:pt x="3616960" y="311573"/>
                    <a:pt x="3628369" y="310741"/>
                    <a:pt x="3637280" y="304800"/>
                  </a:cubicBezTo>
                  <a:lnTo>
                    <a:pt x="3667760" y="284480"/>
                  </a:lnTo>
                  <a:cubicBezTo>
                    <a:pt x="3674533" y="274320"/>
                    <a:pt x="3682619" y="264922"/>
                    <a:pt x="3688080" y="254000"/>
                  </a:cubicBezTo>
                  <a:cubicBezTo>
                    <a:pt x="3692869" y="244421"/>
                    <a:pt x="3691550" y="231883"/>
                    <a:pt x="3698240" y="223520"/>
                  </a:cubicBezTo>
                  <a:cubicBezTo>
                    <a:pt x="3705868" y="213985"/>
                    <a:pt x="3718560" y="209973"/>
                    <a:pt x="3728720" y="203200"/>
                  </a:cubicBezTo>
                  <a:cubicBezTo>
                    <a:pt x="3751182" y="135814"/>
                    <a:pt x="3747347" y="130387"/>
                    <a:pt x="3738880" y="111760"/>
                  </a:cubicBezTo>
                  <a:close/>
                </a:path>
              </a:pathLst>
            </a:cu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cxnSp>
        <p:nvCxnSpPr>
          <p:cNvPr id="10" name="Straight Arrow Connector 9"/>
          <p:cNvCxnSpPr/>
          <p:nvPr/>
        </p:nvCxnSpPr>
        <p:spPr>
          <a:xfrm>
            <a:off x="217672" y="2818513"/>
            <a:ext cx="0" cy="2995864"/>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9032532" y="3342549"/>
            <a:ext cx="2907" cy="2357302"/>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33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77569" y="149126"/>
            <a:ext cx="8588861" cy="838200"/>
          </a:xfrm>
        </p:spPr>
        <p:txBody>
          <a:bodyPr/>
          <a:lstStyle/>
          <a:p>
            <a:r>
              <a:rPr lang="en-US" dirty="0"/>
              <a:t>Providing Access to Media</a:t>
            </a:r>
          </a:p>
        </p:txBody>
      </p:sp>
      <p:sp>
        <p:nvSpPr>
          <p:cNvPr id="4" name="Rectangle 3">
            <a:extLst>
              <a:ext uri="{FF2B5EF4-FFF2-40B4-BE49-F238E27FC236}">
                <a16:creationId xmlns:a16="http://schemas.microsoft.com/office/drawing/2014/main" id="{13E3A230-09C6-4FC9-BC55-260F2CA155A5}"/>
              </a:ext>
            </a:extLst>
          </p:cNvPr>
          <p:cNvSpPr/>
          <p:nvPr/>
        </p:nvSpPr>
        <p:spPr>
          <a:xfrm>
            <a:off x="317718" y="998312"/>
            <a:ext cx="8052472" cy="2923877"/>
          </a:xfrm>
          <a:prstGeom prst="rect">
            <a:avLst/>
          </a:prstGeom>
        </p:spPr>
        <p:txBody>
          <a:bodyPr wrap="square">
            <a:spAutoFit/>
          </a:bodyPr>
          <a:lstStyle/>
          <a:p>
            <a:pPr marL="285750" indent="-285750">
              <a:buFont typeface="Arial" panose="020B0604020202020204" pitchFamily="34" charset="0"/>
              <a:buChar char="•"/>
            </a:pPr>
            <a:r>
              <a:rPr lang="en-AU" sz="2000" dirty="0">
                <a:solidFill>
                  <a:schemeClr val="bg2"/>
                </a:solidFill>
              </a:rPr>
              <a:t>The technique used for getting the frame on and off the media is called the media access control method.</a:t>
            </a:r>
          </a:p>
          <a:p>
            <a:pPr marL="285750" indent="-285750">
              <a:buFont typeface="Arial" panose="020B0604020202020204" pitchFamily="34" charset="0"/>
              <a:buChar char="•"/>
            </a:pPr>
            <a:r>
              <a:rPr lang="en-AU" sz="2000" dirty="0">
                <a:solidFill>
                  <a:schemeClr val="bg2"/>
                </a:solidFill>
              </a:rPr>
              <a:t>Data link layer protocols govern how to format a frame for use on different media.</a:t>
            </a:r>
          </a:p>
          <a:p>
            <a:pPr marL="285750" indent="-285750">
              <a:buFont typeface="Arial" panose="020B0604020202020204" pitchFamily="34" charset="0"/>
              <a:buChar char="•"/>
            </a:pPr>
            <a:r>
              <a:rPr lang="en-AU" sz="2000" dirty="0">
                <a:solidFill>
                  <a:schemeClr val="bg2"/>
                </a:solidFill>
              </a:rPr>
              <a:t>At each hop along the path, an intermediary device accepts a frame from one medium, de-encapsulates the frame and forwards the packet after encapsulating it in a new frame. The headers of each frame are formatted for the specific media that it will cross.</a:t>
            </a:r>
          </a:p>
          <a:p>
            <a:pPr marL="285750" indent="-285750">
              <a:buFont typeface="Arial" panose="020B0604020202020204" pitchFamily="34" charset="0"/>
              <a:buChar char="•"/>
            </a:pPr>
            <a:endParaRPr lang="en-US" sz="2400" dirty="0">
              <a:solidFill>
                <a:schemeClr val="bg2"/>
              </a:solidFill>
            </a:endParaRPr>
          </a:p>
        </p:txBody>
      </p:sp>
      <p:grpSp>
        <p:nvGrpSpPr>
          <p:cNvPr id="6" name="Group 5">
            <a:extLst>
              <a:ext uri="{FF2B5EF4-FFF2-40B4-BE49-F238E27FC236}">
                <a16:creationId xmlns:a16="http://schemas.microsoft.com/office/drawing/2014/main" id="{F5D7047C-8AE0-49DA-90BC-A03A64DC2F51}"/>
              </a:ext>
            </a:extLst>
          </p:cNvPr>
          <p:cNvGrpSpPr/>
          <p:nvPr/>
        </p:nvGrpSpPr>
        <p:grpSpPr>
          <a:xfrm>
            <a:off x="3858624" y="3529898"/>
            <a:ext cx="5139211" cy="2897482"/>
            <a:chOff x="1688381" y="2456329"/>
            <a:chExt cx="7087648" cy="3801036"/>
          </a:xfrm>
        </p:grpSpPr>
        <p:grpSp>
          <p:nvGrpSpPr>
            <p:cNvPr id="8" name="Group 7">
              <a:extLst>
                <a:ext uri="{FF2B5EF4-FFF2-40B4-BE49-F238E27FC236}">
                  <a16:creationId xmlns:a16="http://schemas.microsoft.com/office/drawing/2014/main" id="{C8C58E19-9473-48FF-BA70-61ACE59BC823}"/>
                </a:ext>
              </a:extLst>
            </p:cNvPr>
            <p:cNvGrpSpPr/>
            <p:nvPr/>
          </p:nvGrpSpPr>
          <p:grpSpPr>
            <a:xfrm>
              <a:off x="1810871" y="2456329"/>
              <a:ext cx="6039503" cy="3801036"/>
              <a:chOff x="2275840" y="2179468"/>
              <a:chExt cx="6542723" cy="4003358"/>
            </a:xfrm>
          </p:grpSpPr>
          <p:pic>
            <p:nvPicPr>
              <p:cNvPr id="9" name="Picture 8">
                <a:extLst>
                  <a:ext uri="{FF2B5EF4-FFF2-40B4-BE49-F238E27FC236}">
                    <a16:creationId xmlns:a16="http://schemas.microsoft.com/office/drawing/2014/main" id="{356AAE84-0F74-412E-BEED-097231F017A9}"/>
                  </a:ext>
                </a:extLst>
              </p:cNvPr>
              <p:cNvPicPr>
                <a:picLocks noChangeAspect="1"/>
              </p:cNvPicPr>
              <p:nvPr/>
            </p:nvPicPr>
            <p:blipFill>
              <a:blip r:embed="rId3"/>
              <a:stretch>
                <a:fillRect/>
              </a:stretch>
            </p:blipFill>
            <p:spPr>
              <a:xfrm>
                <a:off x="2637790" y="2179468"/>
                <a:ext cx="6180773" cy="4003358"/>
              </a:xfrm>
              <a:prstGeom prst="rect">
                <a:avLst/>
              </a:prstGeom>
            </p:spPr>
          </p:pic>
          <p:pic>
            <p:nvPicPr>
              <p:cNvPr id="10" name="Picture 9">
                <a:extLst>
                  <a:ext uri="{FF2B5EF4-FFF2-40B4-BE49-F238E27FC236}">
                    <a16:creationId xmlns:a16="http://schemas.microsoft.com/office/drawing/2014/main" id="{8EA206AA-E295-478C-ADE2-CD997DCFB3B3}"/>
                  </a:ext>
                </a:extLst>
              </p:cNvPr>
              <p:cNvPicPr>
                <a:picLocks noChangeAspect="1"/>
              </p:cNvPicPr>
              <p:nvPr/>
            </p:nvPicPr>
            <p:blipFill>
              <a:blip r:embed="rId4"/>
              <a:stretch>
                <a:fillRect/>
              </a:stretch>
            </p:blipFill>
            <p:spPr>
              <a:xfrm>
                <a:off x="2275840" y="3699326"/>
                <a:ext cx="1219200" cy="342900"/>
              </a:xfrm>
              <a:prstGeom prst="rect">
                <a:avLst/>
              </a:prstGeom>
            </p:spPr>
          </p:pic>
          <p:pic>
            <p:nvPicPr>
              <p:cNvPr id="11" name="Picture 10">
                <a:extLst>
                  <a:ext uri="{FF2B5EF4-FFF2-40B4-BE49-F238E27FC236}">
                    <a16:creationId xmlns:a16="http://schemas.microsoft.com/office/drawing/2014/main" id="{2A10B478-60C4-476F-A607-5D79E5BF8175}"/>
                  </a:ext>
                </a:extLst>
              </p:cNvPr>
              <p:cNvPicPr>
                <a:picLocks noChangeAspect="1"/>
              </p:cNvPicPr>
              <p:nvPr/>
            </p:nvPicPr>
            <p:blipFill>
              <a:blip r:embed="rId5"/>
              <a:stretch>
                <a:fillRect/>
              </a:stretch>
            </p:blipFill>
            <p:spPr>
              <a:xfrm>
                <a:off x="3495040" y="4165906"/>
                <a:ext cx="1123950" cy="219075"/>
              </a:xfrm>
              <a:prstGeom prst="rect">
                <a:avLst/>
              </a:prstGeom>
            </p:spPr>
          </p:pic>
          <p:pic>
            <p:nvPicPr>
              <p:cNvPr id="13" name="Picture 12">
                <a:extLst>
                  <a:ext uri="{FF2B5EF4-FFF2-40B4-BE49-F238E27FC236}">
                    <a16:creationId xmlns:a16="http://schemas.microsoft.com/office/drawing/2014/main" id="{553F2E95-2DF5-4646-9B30-BE2873EB8391}"/>
                  </a:ext>
                </a:extLst>
              </p:cNvPr>
              <p:cNvPicPr>
                <a:picLocks noChangeAspect="1"/>
              </p:cNvPicPr>
              <p:nvPr/>
            </p:nvPicPr>
            <p:blipFill>
              <a:blip r:embed="rId5"/>
              <a:stretch>
                <a:fillRect/>
              </a:stretch>
            </p:blipFill>
            <p:spPr>
              <a:xfrm>
                <a:off x="3833495" y="3147315"/>
                <a:ext cx="1123950" cy="219075"/>
              </a:xfrm>
              <a:prstGeom prst="rect">
                <a:avLst/>
              </a:prstGeom>
            </p:spPr>
          </p:pic>
          <p:pic>
            <p:nvPicPr>
              <p:cNvPr id="14" name="Picture 13">
                <a:extLst>
                  <a:ext uri="{FF2B5EF4-FFF2-40B4-BE49-F238E27FC236}">
                    <a16:creationId xmlns:a16="http://schemas.microsoft.com/office/drawing/2014/main" id="{5C4ED1A9-2E38-44F5-9D20-30FD0F62296D}"/>
                  </a:ext>
                </a:extLst>
              </p:cNvPr>
              <p:cNvPicPr>
                <a:picLocks noChangeAspect="1"/>
              </p:cNvPicPr>
              <p:nvPr/>
            </p:nvPicPr>
            <p:blipFill>
              <a:blip r:embed="rId6"/>
              <a:stretch>
                <a:fillRect/>
              </a:stretch>
            </p:blipFill>
            <p:spPr>
              <a:xfrm>
                <a:off x="5204301" y="2826640"/>
                <a:ext cx="1047750" cy="219075"/>
              </a:xfrm>
              <a:prstGeom prst="rect">
                <a:avLst/>
              </a:prstGeom>
            </p:spPr>
          </p:pic>
          <p:pic>
            <p:nvPicPr>
              <p:cNvPr id="15" name="Picture 14">
                <a:extLst>
                  <a:ext uri="{FF2B5EF4-FFF2-40B4-BE49-F238E27FC236}">
                    <a16:creationId xmlns:a16="http://schemas.microsoft.com/office/drawing/2014/main" id="{B379541F-9783-43F2-B3A4-A11EF53806CB}"/>
                  </a:ext>
                </a:extLst>
              </p:cNvPr>
              <p:cNvPicPr>
                <a:picLocks noChangeAspect="1"/>
              </p:cNvPicPr>
              <p:nvPr/>
            </p:nvPicPr>
            <p:blipFill>
              <a:blip r:embed="rId6"/>
              <a:stretch>
                <a:fillRect/>
              </a:stretch>
            </p:blipFill>
            <p:spPr>
              <a:xfrm>
                <a:off x="5570061" y="3465897"/>
                <a:ext cx="1047750" cy="219075"/>
              </a:xfrm>
              <a:prstGeom prst="rect">
                <a:avLst/>
              </a:prstGeom>
            </p:spPr>
          </p:pic>
          <p:pic>
            <p:nvPicPr>
              <p:cNvPr id="16" name="Picture 15">
                <a:extLst>
                  <a:ext uri="{FF2B5EF4-FFF2-40B4-BE49-F238E27FC236}">
                    <a16:creationId xmlns:a16="http://schemas.microsoft.com/office/drawing/2014/main" id="{DCE857AC-0E81-4A09-90BC-8E80BCFE9413}"/>
                  </a:ext>
                </a:extLst>
              </p:cNvPr>
              <p:cNvPicPr>
                <a:picLocks noChangeAspect="1"/>
              </p:cNvPicPr>
              <p:nvPr/>
            </p:nvPicPr>
            <p:blipFill>
              <a:blip r:embed="rId7"/>
              <a:stretch>
                <a:fillRect/>
              </a:stretch>
            </p:blipFill>
            <p:spPr>
              <a:xfrm>
                <a:off x="6617811" y="3886079"/>
                <a:ext cx="1085850" cy="219075"/>
              </a:xfrm>
              <a:prstGeom prst="rect">
                <a:avLst/>
              </a:prstGeom>
            </p:spPr>
          </p:pic>
          <p:pic>
            <p:nvPicPr>
              <p:cNvPr id="17" name="Picture 16">
                <a:extLst>
                  <a:ext uri="{FF2B5EF4-FFF2-40B4-BE49-F238E27FC236}">
                    <a16:creationId xmlns:a16="http://schemas.microsoft.com/office/drawing/2014/main" id="{7BCB603C-A11E-40DF-82CA-20808639F675}"/>
                  </a:ext>
                </a:extLst>
              </p:cNvPr>
              <p:cNvPicPr>
                <a:picLocks noChangeAspect="1"/>
              </p:cNvPicPr>
              <p:nvPr/>
            </p:nvPicPr>
            <p:blipFill>
              <a:blip r:embed="rId7"/>
              <a:stretch>
                <a:fillRect/>
              </a:stretch>
            </p:blipFill>
            <p:spPr>
              <a:xfrm>
                <a:off x="5166201" y="4824361"/>
                <a:ext cx="1085850" cy="219075"/>
              </a:xfrm>
              <a:prstGeom prst="rect">
                <a:avLst/>
              </a:prstGeom>
            </p:spPr>
          </p:pic>
          <p:pic>
            <p:nvPicPr>
              <p:cNvPr id="18" name="Picture 17">
                <a:extLst>
                  <a:ext uri="{FF2B5EF4-FFF2-40B4-BE49-F238E27FC236}">
                    <a16:creationId xmlns:a16="http://schemas.microsoft.com/office/drawing/2014/main" id="{36ADE822-F080-4EF9-B185-67C0E5D6A856}"/>
                  </a:ext>
                </a:extLst>
              </p:cNvPr>
              <p:cNvPicPr>
                <a:picLocks noChangeAspect="1"/>
              </p:cNvPicPr>
              <p:nvPr/>
            </p:nvPicPr>
            <p:blipFill>
              <a:blip r:embed="rId8"/>
              <a:stretch>
                <a:fillRect/>
              </a:stretch>
            </p:blipFill>
            <p:spPr>
              <a:xfrm>
                <a:off x="5070951" y="5363605"/>
                <a:ext cx="1181100" cy="200025"/>
              </a:xfrm>
              <a:prstGeom prst="rect">
                <a:avLst/>
              </a:prstGeom>
            </p:spPr>
          </p:pic>
          <p:pic>
            <p:nvPicPr>
              <p:cNvPr id="19" name="Picture 18">
                <a:extLst>
                  <a:ext uri="{FF2B5EF4-FFF2-40B4-BE49-F238E27FC236}">
                    <a16:creationId xmlns:a16="http://schemas.microsoft.com/office/drawing/2014/main" id="{486226C7-11D1-460B-AADF-8735D9F2B204}"/>
                  </a:ext>
                </a:extLst>
              </p:cNvPr>
              <p:cNvPicPr>
                <a:picLocks noChangeAspect="1"/>
              </p:cNvPicPr>
              <p:nvPr/>
            </p:nvPicPr>
            <p:blipFill>
              <a:blip r:embed="rId8"/>
              <a:stretch>
                <a:fillRect/>
              </a:stretch>
            </p:blipFill>
            <p:spPr>
              <a:xfrm>
                <a:off x="7624572" y="5611740"/>
                <a:ext cx="1181100" cy="200025"/>
              </a:xfrm>
              <a:prstGeom prst="rect">
                <a:avLst/>
              </a:prstGeom>
            </p:spPr>
          </p:pic>
        </p:grpSp>
        <p:sp>
          <p:nvSpPr>
            <p:cNvPr id="5" name="TextBox 4">
              <a:extLst>
                <a:ext uri="{FF2B5EF4-FFF2-40B4-BE49-F238E27FC236}">
                  <a16:creationId xmlns:a16="http://schemas.microsoft.com/office/drawing/2014/main" id="{352A5D92-B35A-4F14-BEC6-31AFF0CFEF7E}"/>
                </a:ext>
              </a:extLst>
            </p:cNvPr>
            <p:cNvSpPr txBox="1"/>
            <p:nvPr/>
          </p:nvSpPr>
          <p:spPr>
            <a:xfrm>
              <a:off x="1688381" y="2494609"/>
              <a:ext cx="875739" cy="403755"/>
            </a:xfrm>
            <a:prstGeom prst="rect">
              <a:avLst/>
            </a:prstGeom>
            <a:noFill/>
          </p:spPr>
          <p:txBody>
            <a:bodyPr wrap="square" rtlCol="0">
              <a:spAutoFit/>
            </a:bodyPr>
            <a:lstStyle/>
            <a:p>
              <a:r>
                <a:rPr lang="en-AU" sz="1400" b="1" dirty="0">
                  <a:solidFill>
                    <a:schemeClr val="bg2"/>
                  </a:solidFill>
                </a:rPr>
                <a:t>Paris</a:t>
              </a:r>
              <a:endParaRPr lang="en-US" sz="1400" b="1" dirty="0">
                <a:solidFill>
                  <a:schemeClr val="bg2"/>
                </a:solidFill>
              </a:endParaRPr>
            </a:p>
          </p:txBody>
        </p:sp>
        <p:sp>
          <p:nvSpPr>
            <p:cNvPr id="20" name="TextBox 19">
              <a:extLst>
                <a:ext uri="{FF2B5EF4-FFF2-40B4-BE49-F238E27FC236}">
                  <a16:creationId xmlns:a16="http://schemas.microsoft.com/office/drawing/2014/main" id="{EC883F05-5BCF-46B5-8A4C-7BAD6A19EDC1}"/>
                </a:ext>
              </a:extLst>
            </p:cNvPr>
            <p:cNvSpPr txBox="1"/>
            <p:nvPr/>
          </p:nvSpPr>
          <p:spPr>
            <a:xfrm>
              <a:off x="7791055" y="5819261"/>
              <a:ext cx="984974" cy="403755"/>
            </a:xfrm>
            <a:prstGeom prst="rect">
              <a:avLst/>
            </a:prstGeom>
            <a:noFill/>
          </p:spPr>
          <p:txBody>
            <a:bodyPr wrap="square" rtlCol="0">
              <a:spAutoFit/>
            </a:bodyPr>
            <a:lstStyle/>
            <a:p>
              <a:r>
                <a:rPr lang="en-AU" sz="1400" b="1" dirty="0">
                  <a:solidFill>
                    <a:schemeClr val="bg2"/>
                  </a:solidFill>
                </a:rPr>
                <a:t>Japan</a:t>
              </a:r>
              <a:endParaRPr lang="en-US" sz="1400" b="1" dirty="0">
                <a:solidFill>
                  <a:schemeClr val="bg2"/>
                </a:solidFill>
              </a:endParaRPr>
            </a:p>
          </p:txBody>
        </p:sp>
      </p:grpSp>
      <p:sp>
        <p:nvSpPr>
          <p:cNvPr id="21" name="Rectangle 20">
            <a:extLst>
              <a:ext uri="{FF2B5EF4-FFF2-40B4-BE49-F238E27FC236}">
                <a16:creationId xmlns:a16="http://schemas.microsoft.com/office/drawing/2014/main" id="{9D8DE156-7324-440B-BA10-5260CA81297D}"/>
              </a:ext>
            </a:extLst>
          </p:cNvPr>
          <p:cNvSpPr/>
          <p:nvPr/>
        </p:nvSpPr>
        <p:spPr>
          <a:xfrm>
            <a:off x="371105" y="3529898"/>
            <a:ext cx="3244172" cy="2246769"/>
          </a:xfrm>
          <a:prstGeom prst="rect">
            <a:avLst/>
          </a:prstGeom>
        </p:spPr>
        <p:txBody>
          <a:bodyPr wrap="square">
            <a:spAutoFit/>
          </a:bodyPr>
          <a:lstStyle/>
          <a:p>
            <a:pPr marL="285750" indent="-285750">
              <a:buFont typeface="Arial" panose="020B0604020202020204" pitchFamily="34" charset="0"/>
              <a:buChar char="•"/>
            </a:pPr>
            <a:r>
              <a:rPr lang="en-AU" sz="2000" dirty="0">
                <a:solidFill>
                  <a:schemeClr val="bg2"/>
                </a:solidFill>
              </a:rPr>
              <a:t>Different protocols may be used for different media.</a:t>
            </a:r>
          </a:p>
          <a:p>
            <a:pPr marL="285750" indent="-285750">
              <a:buFont typeface="Arial" panose="020B0604020202020204" pitchFamily="34" charset="0"/>
              <a:buChar char="•"/>
            </a:pPr>
            <a:r>
              <a:rPr lang="en-AU" sz="2000" dirty="0">
                <a:solidFill>
                  <a:schemeClr val="bg2"/>
                </a:solidFill>
              </a:rPr>
              <a:t>Network layer does not need to worry about what types of media used along the path.</a:t>
            </a:r>
          </a:p>
        </p:txBody>
      </p:sp>
    </p:spTree>
    <p:extLst>
      <p:ext uri="{BB962C8B-B14F-4D97-AF65-F5344CB8AC3E}">
        <p14:creationId xmlns:p14="http://schemas.microsoft.com/office/powerpoint/2010/main" val="258837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1" y="228612"/>
            <a:ext cx="8588861" cy="838200"/>
          </a:xfrm>
        </p:spPr>
        <p:txBody>
          <a:bodyPr/>
          <a:lstStyle/>
          <a:p>
            <a:r>
              <a:rPr lang="en-US" dirty="0"/>
              <a:t>Controlling Access to the Media</a:t>
            </a:r>
          </a:p>
        </p:txBody>
      </p:sp>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0787" y="4209101"/>
            <a:ext cx="4117775" cy="1952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29701" y="1159204"/>
            <a:ext cx="8588861" cy="2769989"/>
          </a:xfrm>
          <a:prstGeom prst="rect">
            <a:avLst/>
          </a:prstGeom>
        </p:spPr>
        <p:txBody>
          <a:bodyPr wrap="square">
            <a:spAutoFit/>
          </a:bodyPr>
          <a:lstStyle/>
          <a:p>
            <a:pPr marL="342900" indent="-342900">
              <a:buFont typeface="Arial" panose="020B0604020202020204" pitchFamily="34" charset="0"/>
              <a:buChar char="•"/>
            </a:pPr>
            <a:r>
              <a:rPr lang="en-AU" sz="2400" dirty="0">
                <a:solidFill>
                  <a:schemeClr val="bg2"/>
                </a:solidFill>
              </a:rPr>
              <a:t>Media access control is the equivalent of traffic rules that regulate the entrance of motor vehicles onto a roadway.</a:t>
            </a:r>
          </a:p>
          <a:p>
            <a:pPr marL="342900" indent="-342900">
              <a:buFont typeface="Arial" panose="020B0604020202020204" pitchFamily="34" charset="0"/>
              <a:buChar char="•"/>
            </a:pPr>
            <a:r>
              <a:rPr lang="en-AU" sz="2400" dirty="0">
                <a:solidFill>
                  <a:schemeClr val="bg2"/>
                </a:solidFill>
              </a:rPr>
              <a:t>The actual media access control method used depends on:</a:t>
            </a:r>
          </a:p>
          <a:p>
            <a:pPr marL="800100" lvl="1" indent="-342900">
              <a:buFont typeface="Arial" panose="020B0604020202020204" pitchFamily="34" charset="0"/>
              <a:buChar char="•"/>
            </a:pPr>
            <a:r>
              <a:rPr lang="en-AU" b="1" dirty="0">
                <a:solidFill>
                  <a:schemeClr val="bg2"/>
                </a:solidFill>
              </a:rPr>
              <a:t>Topology</a:t>
            </a:r>
            <a:r>
              <a:rPr lang="en-AU" dirty="0">
                <a:solidFill>
                  <a:schemeClr val="bg2"/>
                </a:solidFill>
              </a:rPr>
              <a:t> - How the connection between the nodes appears to the data link layer.</a:t>
            </a:r>
          </a:p>
          <a:p>
            <a:pPr marL="800100" lvl="1" indent="-342900">
              <a:buFont typeface="Arial" panose="020B0604020202020204" pitchFamily="34" charset="0"/>
              <a:buChar char="•"/>
            </a:pPr>
            <a:r>
              <a:rPr lang="en-AU" b="1" dirty="0">
                <a:solidFill>
                  <a:schemeClr val="bg2"/>
                </a:solidFill>
              </a:rPr>
              <a:t>Media sharing</a:t>
            </a:r>
            <a:r>
              <a:rPr lang="en-AU" dirty="0">
                <a:solidFill>
                  <a:schemeClr val="bg2"/>
                </a:solidFill>
              </a:rPr>
              <a:t> - How the nodes share the media. </a:t>
            </a:r>
          </a:p>
          <a:p>
            <a:pPr marL="342900" indent="-342900">
              <a:buFont typeface="Arial" panose="020B0604020202020204" pitchFamily="34" charset="0"/>
              <a:buChar char="•"/>
            </a:pPr>
            <a:r>
              <a:rPr lang="en-AU" sz="2400" dirty="0">
                <a:solidFill>
                  <a:schemeClr val="bg2"/>
                </a:solidFill>
              </a:rPr>
              <a:t>For shared media, two media access control approaches: </a:t>
            </a:r>
            <a:r>
              <a:rPr lang="en-AU" sz="2400" b="1" dirty="0">
                <a:solidFill>
                  <a:srgbClr val="333333"/>
                </a:solidFill>
              </a:rPr>
              <a:t>Contention-based access and controlled access.</a:t>
            </a:r>
            <a:endParaRPr lang="en-AU" sz="2400" dirty="0">
              <a:solidFill>
                <a:schemeClr val="bg2"/>
              </a:solidFill>
            </a:endParaRPr>
          </a:p>
        </p:txBody>
      </p:sp>
      <p:pic>
        <p:nvPicPr>
          <p:cNvPr id="5" name="Picture 2">
            <a:extLst>
              <a:ext uri="{FF2B5EF4-FFF2-40B4-BE49-F238E27FC236}">
                <a16:creationId xmlns:a16="http://schemas.microsoft.com/office/drawing/2014/main" id="{536CB20A-B5A8-4696-A0B4-EEAE2C5F15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527" y="4021585"/>
            <a:ext cx="3153909" cy="1312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a:extLst>
              <a:ext uri="{FF2B5EF4-FFF2-40B4-BE49-F238E27FC236}">
                <a16:creationId xmlns:a16="http://schemas.microsoft.com/office/drawing/2014/main" id="{4EB4AF43-6F35-4792-A19D-4EF36FE8B4BA}"/>
              </a:ext>
            </a:extLst>
          </p:cNvPr>
          <p:cNvSpPr/>
          <p:nvPr/>
        </p:nvSpPr>
        <p:spPr>
          <a:xfrm>
            <a:off x="546847" y="5349270"/>
            <a:ext cx="3815583" cy="938719"/>
          </a:xfrm>
          <a:prstGeom prst="rect">
            <a:avLst/>
          </a:prstGeom>
        </p:spPr>
        <p:txBody>
          <a:bodyPr wrap="square">
            <a:spAutoFit/>
          </a:bodyPr>
          <a:lstStyle/>
          <a:p>
            <a:pPr lvl="0"/>
            <a:r>
              <a:rPr lang="en-AU" sz="1100" dirty="0">
                <a:solidFill>
                  <a:srgbClr val="333333"/>
                </a:solidFill>
              </a:rPr>
              <a:t>In a point-to-point topology, such as the WAN connection shown, no need for media access control, as two nodes do not have to share the media with other hosts, and a node does not have to make any determination about whether an incoming frame is destined for it or another node</a:t>
            </a:r>
            <a:endParaRPr lang="en-US" sz="1100" dirty="0"/>
          </a:p>
        </p:txBody>
      </p:sp>
    </p:spTree>
    <p:extLst>
      <p:ext uri="{BB962C8B-B14F-4D97-AF65-F5344CB8AC3E}">
        <p14:creationId xmlns:p14="http://schemas.microsoft.com/office/powerpoint/2010/main" val="919197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77569" y="117255"/>
            <a:ext cx="8588861" cy="838200"/>
          </a:xfrm>
        </p:spPr>
        <p:txBody>
          <a:bodyPr/>
          <a:lstStyle/>
          <a:p>
            <a:r>
              <a:rPr lang="en-US" dirty="0"/>
              <a:t>Contention Based Access – </a:t>
            </a:r>
            <a:r>
              <a:rPr lang="en-US" sz="2400" dirty="0"/>
              <a:t>CSMA/CD &amp; CSMA/CA</a:t>
            </a:r>
          </a:p>
        </p:txBody>
      </p:sp>
      <p:sp>
        <p:nvSpPr>
          <p:cNvPr id="2" name="Rectangle 1"/>
          <p:cNvSpPr/>
          <p:nvPr/>
        </p:nvSpPr>
        <p:spPr>
          <a:xfrm>
            <a:off x="277569" y="862213"/>
            <a:ext cx="8463020" cy="5878532"/>
          </a:xfrm>
          <a:prstGeom prst="rect">
            <a:avLst/>
          </a:prstGeom>
        </p:spPr>
        <p:txBody>
          <a:bodyPr wrap="square">
            <a:spAutoFit/>
          </a:bodyPr>
          <a:lstStyle/>
          <a:p>
            <a:pPr marL="342900" indent="-342900">
              <a:buFont typeface="Arial" panose="020B0604020202020204" pitchFamily="34" charset="0"/>
              <a:buChar char="•"/>
            </a:pPr>
            <a:r>
              <a:rPr lang="en-AU" sz="2200" b="1" dirty="0">
                <a:solidFill>
                  <a:srgbClr val="333333"/>
                </a:solidFill>
              </a:rPr>
              <a:t>C</a:t>
            </a:r>
            <a:r>
              <a:rPr lang="en-AU" sz="2200" dirty="0">
                <a:solidFill>
                  <a:srgbClr val="333333"/>
                </a:solidFill>
              </a:rPr>
              <a:t>arrier</a:t>
            </a:r>
            <a:r>
              <a:rPr lang="en-AU" sz="2200" b="1" dirty="0">
                <a:solidFill>
                  <a:srgbClr val="333333"/>
                </a:solidFill>
              </a:rPr>
              <a:t> S</a:t>
            </a:r>
            <a:r>
              <a:rPr lang="en-AU" sz="2200" dirty="0">
                <a:solidFill>
                  <a:srgbClr val="333333"/>
                </a:solidFill>
              </a:rPr>
              <a:t>ense</a:t>
            </a:r>
            <a:r>
              <a:rPr lang="en-AU" sz="2200" b="1" dirty="0">
                <a:solidFill>
                  <a:srgbClr val="333333"/>
                </a:solidFill>
              </a:rPr>
              <a:t> M</a:t>
            </a:r>
            <a:r>
              <a:rPr lang="en-AU" sz="2200" dirty="0">
                <a:solidFill>
                  <a:srgbClr val="333333"/>
                </a:solidFill>
              </a:rPr>
              <a:t>ultiple</a:t>
            </a:r>
            <a:r>
              <a:rPr lang="en-AU" sz="2200" b="1" dirty="0">
                <a:solidFill>
                  <a:srgbClr val="333333"/>
                </a:solidFill>
              </a:rPr>
              <a:t> A</a:t>
            </a:r>
            <a:r>
              <a:rPr lang="en-AU" sz="2200" dirty="0">
                <a:solidFill>
                  <a:srgbClr val="333333"/>
                </a:solidFill>
              </a:rPr>
              <a:t>ccess</a:t>
            </a:r>
            <a:r>
              <a:rPr lang="en-AU" sz="2200" b="1" dirty="0">
                <a:solidFill>
                  <a:srgbClr val="333333"/>
                </a:solidFill>
              </a:rPr>
              <a:t> (CSMA): </a:t>
            </a:r>
            <a:r>
              <a:rPr lang="en-AU" sz="2200" i="1" dirty="0">
                <a:solidFill>
                  <a:srgbClr val="333333"/>
                </a:solidFill>
              </a:rPr>
              <a:t>Listen before talk! </a:t>
            </a:r>
          </a:p>
          <a:p>
            <a:pPr marL="800100" lvl="1" indent="-342900">
              <a:buFont typeface="Courier New" panose="02070309020205020404" pitchFamily="49" charset="0"/>
              <a:buChar char="o"/>
            </a:pPr>
            <a:r>
              <a:rPr lang="en-AU" sz="1600" dirty="0">
                <a:solidFill>
                  <a:schemeClr val="bg2"/>
                </a:solidFill>
              </a:rPr>
              <a:t>Before transmitting, a device determines if anyone else is transmitting on the shared medium, and only transmits if the medium is considered available.</a:t>
            </a:r>
          </a:p>
          <a:p>
            <a:pPr marL="342900" indent="-342900">
              <a:buFont typeface="Arial" panose="020B0604020202020204" pitchFamily="34" charset="0"/>
              <a:buChar char="•"/>
            </a:pPr>
            <a:r>
              <a:rPr lang="en-AU" sz="2200" dirty="0">
                <a:solidFill>
                  <a:schemeClr val="bg2"/>
                </a:solidFill>
              </a:rPr>
              <a:t>If two devices transmit at the same time, a collision will occur. </a:t>
            </a:r>
          </a:p>
          <a:p>
            <a:pPr marL="342900" indent="-342900">
              <a:buFont typeface="Arial" panose="020B0604020202020204" pitchFamily="34" charset="0"/>
              <a:buChar char="•"/>
            </a:pPr>
            <a:r>
              <a:rPr lang="en-AU" sz="2200" b="1" dirty="0">
                <a:solidFill>
                  <a:srgbClr val="333333"/>
                </a:solidFill>
              </a:rPr>
              <a:t>CSMA/CD</a:t>
            </a:r>
            <a:r>
              <a:rPr lang="en-AU" sz="2200" dirty="0">
                <a:solidFill>
                  <a:srgbClr val="333333"/>
                </a:solidFill>
              </a:rPr>
              <a:t> (</a:t>
            </a:r>
            <a:r>
              <a:rPr lang="en-AU" sz="2200" b="1" dirty="0">
                <a:solidFill>
                  <a:srgbClr val="333333"/>
                </a:solidFill>
              </a:rPr>
              <a:t>C</a:t>
            </a:r>
            <a:r>
              <a:rPr lang="en-AU" sz="2200" dirty="0">
                <a:solidFill>
                  <a:srgbClr val="333333"/>
                </a:solidFill>
              </a:rPr>
              <a:t>ollision </a:t>
            </a:r>
            <a:r>
              <a:rPr lang="en-AU" sz="2200" b="1" dirty="0">
                <a:solidFill>
                  <a:srgbClr val="333333"/>
                </a:solidFill>
              </a:rPr>
              <a:t>D</a:t>
            </a:r>
            <a:r>
              <a:rPr lang="en-AU" sz="2200" dirty="0">
                <a:solidFill>
                  <a:srgbClr val="333333"/>
                </a:solidFill>
              </a:rPr>
              <a:t>etection): </a:t>
            </a:r>
          </a:p>
          <a:p>
            <a:pPr marL="800100" lvl="1" indent="-342900">
              <a:buFont typeface="Courier New" panose="02070309020205020404" pitchFamily="49" charset="0"/>
              <a:buChar char="o"/>
            </a:pPr>
            <a:r>
              <a:rPr lang="en-AU" sz="1600" dirty="0">
                <a:solidFill>
                  <a:srgbClr val="333333"/>
                </a:solidFill>
              </a:rPr>
              <a:t>Used in legacy half-duplex Ethernet LANs</a:t>
            </a:r>
            <a:endParaRPr lang="en-AU" sz="1600" dirty="0">
              <a:solidFill>
                <a:schemeClr val="bg2"/>
              </a:solidFill>
            </a:endParaRPr>
          </a:p>
          <a:p>
            <a:pPr marL="800100" lvl="1" indent="-342900">
              <a:buFont typeface="Courier New" panose="02070309020205020404" pitchFamily="49" charset="0"/>
              <a:buChar char="o"/>
            </a:pPr>
            <a:r>
              <a:rPr lang="en-AU" sz="1600" dirty="0">
                <a:solidFill>
                  <a:schemeClr val="bg2"/>
                </a:solidFill>
              </a:rPr>
              <a:t>A device detects the collision on the network. This is done by the NIC comparing data transmitted with data received, or by recognizing the signal amplitude is higher than normal on the media. </a:t>
            </a:r>
          </a:p>
          <a:p>
            <a:pPr marL="800100" lvl="1" indent="-342900">
              <a:buFont typeface="Courier New" panose="02070309020205020404" pitchFamily="49" charset="0"/>
              <a:buChar char="o"/>
            </a:pPr>
            <a:r>
              <a:rPr lang="en-AU" sz="1600" dirty="0">
                <a:solidFill>
                  <a:schemeClr val="bg2"/>
                </a:solidFill>
              </a:rPr>
              <a:t>Modern Ethernet LANs use switches, and do not use a contention-based system because the switch and the host NIC operate in full-duplex mode.</a:t>
            </a:r>
          </a:p>
          <a:p>
            <a:pPr marL="285750" indent="-285750">
              <a:buFont typeface="Arial" panose="020B0604020202020204" pitchFamily="34" charset="0"/>
              <a:buChar char="•"/>
            </a:pPr>
            <a:r>
              <a:rPr lang="en-AU" sz="2000" b="1" dirty="0">
                <a:solidFill>
                  <a:srgbClr val="333333"/>
                </a:solidFill>
              </a:rPr>
              <a:t>CSMA/CA </a:t>
            </a:r>
            <a:r>
              <a:rPr lang="en-AU" sz="2000" dirty="0">
                <a:solidFill>
                  <a:srgbClr val="333333"/>
                </a:solidFill>
              </a:rPr>
              <a:t>(</a:t>
            </a:r>
            <a:r>
              <a:rPr lang="en-AU" sz="2000" b="1" dirty="0">
                <a:solidFill>
                  <a:srgbClr val="333333"/>
                </a:solidFill>
              </a:rPr>
              <a:t>C</a:t>
            </a:r>
            <a:r>
              <a:rPr lang="en-AU" sz="2000" dirty="0">
                <a:solidFill>
                  <a:srgbClr val="333333"/>
                </a:solidFill>
              </a:rPr>
              <a:t>ollision </a:t>
            </a:r>
            <a:r>
              <a:rPr lang="en-AU" sz="2000" b="1" dirty="0">
                <a:solidFill>
                  <a:srgbClr val="333333"/>
                </a:solidFill>
              </a:rPr>
              <a:t>A</a:t>
            </a:r>
            <a:r>
              <a:rPr lang="en-AU" sz="2000" dirty="0">
                <a:solidFill>
                  <a:srgbClr val="333333"/>
                </a:solidFill>
              </a:rPr>
              <a:t>voidance):</a:t>
            </a:r>
          </a:p>
          <a:p>
            <a:pPr marL="800100" lvl="1" indent="-342900">
              <a:buFont typeface="Courier New" panose="02070309020205020404" pitchFamily="49" charset="0"/>
              <a:buChar char="o"/>
            </a:pPr>
            <a:r>
              <a:rPr lang="en-AU" sz="1600" dirty="0">
                <a:solidFill>
                  <a:srgbClr val="333333"/>
                </a:solidFill>
              </a:rPr>
              <a:t>Used in Wireless LANs (WLANs). Instead of detecting collisions, a wireless device attempts to avoid collisions, as in wireless environment, it may not be possible to detect a collision (weaker signals).</a:t>
            </a:r>
          </a:p>
          <a:p>
            <a:pPr marL="800100" lvl="1" indent="-342900">
              <a:buFont typeface="Courier New" panose="02070309020205020404" pitchFamily="49" charset="0"/>
              <a:buChar char="o"/>
            </a:pPr>
            <a:r>
              <a:rPr lang="en-AU" sz="1600" dirty="0">
                <a:solidFill>
                  <a:srgbClr val="333333"/>
                </a:solidFill>
              </a:rPr>
              <a:t>Each device that transmits includes the time duration that it needs for the transmission. </a:t>
            </a:r>
          </a:p>
          <a:p>
            <a:pPr marL="800100" lvl="1" indent="-342900">
              <a:buFont typeface="Courier New" panose="02070309020205020404" pitchFamily="49" charset="0"/>
              <a:buChar char="o"/>
            </a:pPr>
            <a:r>
              <a:rPr lang="en-AU" sz="1600" dirty="0">
                <a:solidFill>
                  <a:srgbClr val="333333"/>
                </a:solidFill>
              </a:rPr>
              <a:t>All other wireless devices receive this information and know how long the medium will be unavailable.</a:t>
            </a:r>
          </a:p>
          <a:p>
            <a:pPr marL="800100" lvl="1" indent="-342900">
              <a:buFont typeface="Courier New" panose="02070309020205020404" pitchFamily="49" charset="0"/>
              <a:buChar char="o"/>
            </a:pPr>
            <a:r>
              <a:rPr lang="en-AU" sz="1600" dirty="0">
                <a:solidFill>
                  <a:srgbClr val="333333"/>
                </a:solidFill>
              </a:rPr>
              <a:t>The receiver returns an acknowledgment so that the sender knows the frame arrived.</a:t>
            </a:r>
            <a:endParaRPr lang="en-AU" sz="1600" dirty="0"/>
          </a:p>
          <a:p>
            <a:pPr marL="342900" indent="-342900">
              <a:buFont typeface="Arial" panose="020B0604020202020204" pitchFamily="34" charset="0"/>
              <a:buChar char="•"/>
            </a:pPr>
            <a:endParaRPr lang="en-AU" dirty="0">
              <a:solidFill>
                <a:schemeClr val="bg2"/>
              </a:solidFill>
            </a:endParaRPr>
          </a:p>
        </p:txBody>
      </p:sp>
    </p:spTree>
    <p:extLst>
      <p:ext uri="{BB962C8B-B14F-4D97-AF65-F5344CB8AC3E}">
        <p14:creationId xmlns:p14="http://schemas.microsoft.com/office/powerpoint/2010/main" val="3921101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Ethernet and Ethernet Standards</a:t>
            </a:r>
          </a:p>
        </p:txBody>
      </p:sp>
      <p:sp>
        <p:nvSpPr>
          <p:cNvPr id="3" name="Text Placeholder 2"/>
          <p:cNvSpPr>
            <a:spLocks noGrp="1"/>
          </p:cNvSpPr>
          <p:nvPr>
            <p:ph type="body" sz="quarter" idx="10"/>
          </p:nvPr>
        </p:nvSpPr>
        <p:spPr>
          <a:xfrm>
            <a:off x="229702" y="1270415"/>
            <a:ext cx="8577072" cy="4965192"/>
          </a:xfrm>
        </p:spPr>
        <p:txBody>
          <a:bodyPr/>
          <a:lstStyle/>
          <a:p>
            <a:pPr>
              <a:spcBef>
                <a:spcPts val="1000"/>
              </a:spcBef>
            </a:pPr>
            <a:r>
              <a:rPr lang="en-US" b="1" dirty="0"/>
              <a:t>Ethernet</a:t>
            </a:r>
            <a:r>
              <a:rPr lang="en-US" dirty="0"/>
              <a:t> is one of the two LAN technologies used today (the other is WLAN), operating in the data link layer </a:t>
            </a:r>
            <a:r>
              <a:rPr lang="en-US" b="1" dirty="0"/>
              <a:t>and</a:t>
            </a:r>
            <a:r>
              <a:rPr lang="en-US" dirty="0"/>
              <a:t> the physical layer </a:t>
            </a:r>
          </a:p>
          <a:p>
            <a:pPr>
              <a:spcBef>
                <a:spcPts val="300"/>
              </a:spcBef>
            </a:pPr>
            <a:r>
              <a:rPr lang="en-US" dirty="0"/>
              <a:t>Supports data bandwidths of 10, 100, 1000, 10,000, 40,000, 100,000 Mbps (100 Gbps)</a:t>
            </a:r>
          </a:p>
          <a:p>
            <a:r>
              <a:rPr lang="en-US" b="1" dirty="0"/>
              <a:t>Ethernet standards </a:t>
            </a:r>
            <a:r>
              <a:rPr lang="en-US" dirty="0"/>
              <a:t>is a</a:t>
            </a:r>
            <a:r>
              <a:rPr lang="en-US" b="1" dirty="0"/>
              <a:t> family</a:t>
            </a:r>
            <a:r>
              <a:rPr lang="en-US" dirty="0"/>
              <a:t> of networking technologies defined in </a:t>
            </a:r>
          </a:p>
          <a:p>
            <a:pPr marL="0" indent="0">
              <a:lnSpc>
                <a:spcPct val="100000"/>
              </a:lnSpc>
              <a:spcBef>
                <a:spcPts val="0"/>
              </a:spcBef>
              <a:buNone/>
            </a:pPr>
            <a:r>
              <a:rPr lang="en-US" dirty="0"/>
              <a:t>   the IEEE 802.2 and 802.3 standards</a:t>
            </a:r>
          </a:p>
          <a:p>
            <a:pPr>
              <a:lnSpc>
                <a:spcPct val="100000"/>
              </a:lnSpc>
              <a:spcBef>
                <a:spcPts val="0"/>
              </a:spcBef>
            </a:pPr>
            <a:r>
              <a:rPr lang="en-AU" dirty="0"/>
              <a:t>802.2 defines the Logical Link Control (</a:t>
            </a:r>
            <a:r>
              <a:rPr lang="en-AU" b="1" dirty="0"/>
              <a:t>LLC</a:t>
            </a:r>
            <a:r>
              <a:rPr lang="en-AU" dirty="0"/>
              <a:t>)</a:t>
            </a:r>
          </a:p>
          <a:p>
            <a:pPr marL="0" indent="0">
              <a:lnSpc>
                <a:spcPct val="100000"/>
              </a:lnSpc>
              <a:spcBef>
                <a:spcPts val="0"/>
              </a:spcBef>
              <a:buNone/>
            </a:pPr>
            <a:r>
              <a:rPr lang="en-AU" dirty="0"/>
              <a:t>   sublayer of data link layer, </a:t>
            </a:r>
          </a:p>
          <a:p>
            <a:pPr marL="748800" lvl="1" indent="-324000">
              <a:lnSpc>
                <a:spcPct val="100000"/>
              </a:lnSpc>
              <a:spcBef>
                <a:spcPts val="0"/>
              </a:spcBef>
            </a:pPr>
            <a:r>
              <a:rPr lang="en-AU" dirty="0"/>
              <a:t>Handles </a:t>
            </a:r>
            <a:r>
              <a:rPr lang="en-AU" dirty="0">
                <a:solidFill>
                  <a:srgbClr val="333333"/>
                </a:solidFill>
              </a:rPr>
              <a:t>communications with the upper layer </a:t>
            </a:r>
          </a:p>
          <a:p>
            <a:pPr marL="424800" lvl="1" indent="0">
              <a:lnSpc>
                <a:spcPct val="100000"/>
              </a:lnSpc>
              <a:spcBef>
                <a:spcPts val="0"/>
              </a:spcBef>
              <a:buNone/>
            </a:pPr>
            <a:r>
              <a:rPr lang="en-AU" dirty="0">
                <a:solidFill>
                  <a:srgbClr val="333333"/>
                </a:solidFill>
              </a:rPr>
              <a:t>     and the lower layer</a:t>
            </a:r>
          </a:p>
          <a:p>
            <a:pPr marL="749300" lvl="1">
              <a:lnSpc>
                <a:spcPct val="100000"/>
              </a:lnSpc>
              <a:spcBef>
                <a:spcPts val="0"/>
              </a:spcBef>
            </a:pPr>
            <a:r>
              <a:rPr lang="en-AU" dirty="0">
                <a:solidFill>
                  <a:srgbClr val="333333"/>
                </a:solidFill>
              </a:rPr>
              <a:t>Implemented as driver software for the NIC</a:t>
            </a:r>
          </a:p>
          <a:p>
            <a:pPr marL="463550" lvl="1" indent="0">
              <a:lnSpc>
                <a:spcPct val="100000"/>
              </a:lnSpc>
              <a:spcBef>
                <a:spcPts val="0"/>
              </a:spcBef>
              <a:buNone/>
            </a:pPr>
            <a:r>
              <a:rPr lang="en-AU" dirty="0">
                <a:solidFill>
                  <a:srgbClr val="333333"/>
                </a:solidFill>
              </a:rPr>
              <a:t>     in a computer</a:t>
            </a:r>
          </a:p>
          <a:p>
            <a:pPr marL="285750">
              <a:lnSpc>
                <a:spcPct val="100000"/>
              </a:lnSpc>
              <a:spcBef>
                <a:spcPts val="0"/>
              </a:spcBef>
            </a:pPr>
            <a:r>
              <a:rPr lang="en-AU" dirty="0"/>
              <a:t>802.3 defines Media Access Control (</a:t>
            </a:r>
            <a:r>
              <a:rPr lang="en-AU" b="1" dirty="0"/>
              <a:t>MAC</a:t>
            </a:r>
            <a:r>
              <a:rPr lang="en-AU" dirty="0"/>
              <a:t>)</a:t>
            </a:r>
          </a:p>
          <a:p>
            <a:pPr marL="0" indent="0">
              <a:spcBef>
                <a:spcPts val="300"/>
              </a:spcBef>
              <a:buNone/>
            </a:pPr>
            <a:r>
              <a:rPr lang="en-AU" dirty="0"/>
              <a:t>    sublayer of the data link layer and Physical layer</a:t>
            </a:r>
          </a:p>
          <a:p>
            <a:pPr lvl="1">
              <a:spcBef>
                <a:spcPts val="300"/>
              </a:spcBef>
            </a:pPr>
            <a:r>
              <a:rPr lang="en-AU" dirty="0"/>
              <a:t>Primary responsibilities: Data encapsulation and Media access control</a:t>
            </a:r>
          </a:p>
          <a:p>
            <a:pPr lvl="1">
              <a:spcBef>
                <a:spcPts val="300"/>
              </a:spcBef>
            </a:pPr>
            <a:r>
              <a:rPr lang="en-AU" dirty="0">
                <a:solidFill>
                  <a:srgbClr val="333333"/>
                </a:solidFill>
              </a:rPr>
              <a:t>Implemented by hardware, typically in the computer NIC</a:t>
            </a:r>
            <a:endParaRPr lang="en-AU" dirty="0"/>
          </a:p>
          <a:p>
            <a:pPr lvl="1">
              <a:spcBef>
                <a:spcPts val="300"/>
              </a:spcBef>
            </a:pPr>
            <a:endParaRPr lang="en-US" dirty="0"/>
          </a:p>
        </p:txBody>
      </p:sp>
      <p:pic>
        <p:nvPicPr>
          <p:cNvPr id="7" name="Picture 6"/>
          <p:cNvPicPr>
            <a:picLocks noChangeAspect="1"/>
          </p:cNvPicPr>
          <p:nvPr/>
        </p:nvPicPr>
        <p:blipFill>
          <a:blip r:embed="rId3"/>
          <a:stretch>
            <a:fillRect/>
          </a:stretch>
        </p:blipFill>
        <p:spPr>
          <a:xfrm>
            <a:off x="5993599" y="3124201"/>
            <a:ext cx="2824964" cy="2254624"/>
          </a:xfrm>
          <a:prstGeom prst="rect">
            <a:avLst/>
          </a:prstGeom>
        </p:spPr>
      </p:pic>
    </p:spTree>
    <p:extLst>
      <p:ext uri="{BB962C8B-B14F-4D97-AF65-F5344CB8AC3E}">
        <p14:creationId xmlns:p14="http://schemas.microsoft.com/office/powerpoint/2010/main" val="334253436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 Sublayer</a:t>
            </a:r>
          </a:p>
        </p:txBody>
      </p:sp>
      <p:sp>
        <p:nvSpPr>
          <p:cNvPr id="3" name="Text Placeholder 2"/>
          <p:cNvSpPr>
            <a:spLocks noGrp="1"/>
          </p:cNvSpPr>
          <p:nvPr>
            <p:ph type="body" sz="quarter" idx="10"/>
          </p:nvPr>
        </p:nvSpPr>
        <p:spPr>
          <a:xfrm>
            <a:off x="241491" y="1270415"/>
            <a:ext cx="8577072" cy="4965192"/>
          </a:xfrm>
        </p:spPr>
        <p:txBody>
          <a:bodyPr/>
          <a:lstStyle/>
          <a:p>
            <a:pPr marL="0" indent="0">
              <a:buNone/>
            </a:pPr>
            <a:r>
              <a:rPr lang="en-AU" b="1" dirty="0"/>
              <a:t>Data encapsulation</a:t>
            </a:r>
            <a:endParaRPr lang="en-AU" dirty="0"/>
          </a:p>
          <a:p>
            <a:pPr>
              <a:spcBef>
                <a:spcPts val="0"/>
              </a:spcBef>
            </a:pPr>
            <a:r>
              <a:rPr lang="en-AU" dirty="0"/>
              <a:t>The MAC layer adds a </a:t>
            </a:r>
            <a:r>
              <a:rPr lang="en-AU" b="1" dirty="0"/>
              <a:t>header</a:t>
            </a:r>
            <a:r>
              <a:rPr lang="en-AU" dirty="0"/>
              <a:t> and </a:t>
            </a:r>
            <a:r>
              <a:rPr lang="en-AU" b="1" dirty="0"/>
              <a:t>trailer</a:t>
            </a:r>
            <a:r>
              <a:rPr lang="en-AU" dirty="0"/>
              <a:t> to the network layer PDU, to form the </a:t>
            </a:r>
            <a:r>
              <a:rPr lang="en-AU" b="1" dirty="0">
                <a:solidFill>
                  <a:srgbClr val="FF0000"/>
                </a:solidFill>
              </a:rPr>
              <a:t>Ethernet frame</a:t>
            </a:r>
            <a:r>
              <a:rPr lang="en-AU" dirty="0"/>
              <a:t>.</a:t>
            </a:r>
          </a:p>
          <a:p>
            <a:pPr>
              <a:spcBef>
                <a:spcPts val="0"/>
              </a:spcBef>
            </a:pPr>
            <a:r>
              <a:rPr lang="en-AU" dirty="0"/>
              <a:t>The use of frames aids in the transmission of bits as they are placed on the media and in the grouping of bits at the receiving node.</a:t>
            </a:r>
          </a:p>
          <a:p>
            <a:pPr>
              <a:spcBef>
                <a:spcPts val="0"/>
              </a:spcBef>
            </a:pPr>
            <a:r>
              <a:rPr lang="en-AU" dirty="0"/>
              <a:t>The frame header and trailer provides three primary functions:</a:t>
            </a:r>
          </a:p>
          <a:p>
            <a:pPr lvl="1">
              <a:spcBef>
                <a:spcPts val="0"/>
              </a:spcBef>
            </a:pPr>
            <a:r>
              <a:rPr lang="en-AU" b="1" dirty="0"/>
              <a:t>Frame delimiting -</a:t>
            </a:r>
            <a:r>
              <a:rPr lang="en-AU" dirty="0"/>
              <a:t> The delimiting bits in a frame provide synchronization between the transmitting and receiving nodes, identifying a group of bits that make up a frame. </a:t>
            </a:r>
          </a:p>
          <a:p>
            <a:pPr lvl="1">
              <a:spcBef>
                <a:spcPts val="0"/>
              </a:spcBef>
            </a:pPr>
            <a:r>
              <a:rPr lang="en-AU" b="1" dirty="0"/>
              <a:t>Addressing -</a:t>
            </a:r>
            <a:r>
              <a:rPr lang="en-AU" dirty="0"/>
              <a:t> Source and Destination MAC addresses provide for data link layer addressing.</a:t>
            </a:r>
          </a:p>
          <a:p>
            <a:pPr lvl="1">
              <a:spcBef>
                <a:spcPts val="0"/>
              </a:spcBef>
            </a:pPr>
            <a:r>
              <a:rPr lang="en-AU" b="1" dirty="0"/>
              <a:t>Error detection -</a:t>
            </a:r>
            <a:r>
              <a:rPr lang="en-AU" dirty="0"/>
              <a:t> Each frame contains a trailer used to detect any errors in transmissions.</a:t>
            </a:r>
          </a:p>
          <a:p>
            <a:pPr marL="0" indent="0">
              <a:buNone/>
            </a:pPr>
            <a:r>
              <a:rPr lang="en-AU" b="1" dirty="0"/>
              <a:t>Media Access Control (MAC)</a:t>
            </a:r>
            <a:endParaRPr lang="en-AU" dirty="0"/>
          </a:p>
          <a:p>
            <a:pPr>
              <a:spcBef>
                <a:spcPts val="0"/>
              </a:spcBef>
            </a:pPr>
            <a:r>
              <a:rPr lang="en-AU" b="1" dirty="0"/>
              <a:t>CSMA/CD</a:t>
            </a:r>
            <a:r>
              <a:rPr lang="en-AU" dirty="0"/>
              <a:t> process is used in half-duplex Ethernet LANs</a:t>
            </a:r>
          </a:p>
          <a:p>
            <a:pPr>
              <a:spcBef>
                <a:spcPts val="0"/>
              </a:spcBef>
            </a:pPr>
            <a:r>
              <a:rPr lang="en-AU" dirty="0"/>
              <a:t>Today’s Ethernet LANs use full-duplex switches, allowing multiple devices to send and receive simultaneously with no collisions.</a:t>
            </a:r>
          </a:p>
          <a:p>
            <a:pPr marL="406400" lvl="1" indent="0">
              <a:buNone/>
            </a:pPr>
            <a:endParaRPr lang="en-AU" dirty="0"/>
          </a:p>
        </p:txBody>
      </p:sp>
    </p:spTree>
    <p:extLst>
      <p:ext uri="{BB962C8B-B14F-4D97-AF65-F5344CB8AC3E}">
        <p14:creationId xmlns:p14="http://schemas.microsoft.com/office/powerpoint/2010/main" val="372013882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Ethernet Frame</a:t>
            </a:r>
          </a:p>
        </p:txBody>
      </p:sp>
      <p:sp>
        <p:nvSpPr>
          <p:cNvPr id="4" name="Text Placeholder 3"/>
          <p:cNvSpPr>
            <a:spLocks noGrp="1"/>
          </p:cNvSpPr>
          <p:nvPr>
            <p:ph type="body" sz="quarter" idx="10"/>
          </p:nvPr>
        </p:nvSpPr>
        <p:spPr/>
        <p:txBody>
          <a:bodyPr/>
          <a:lstStyle/>
          <a:p>
            <a:pPr>
              <a:spcBef>
                <a:spcPts val="300"/>
              </a:spcBef>
            </a:pPr>
            <a:endParaRPr lang="en-US" dirty="0">
              <a:solidFill>
                <a:schemeClr val="bg2"/>
              </a:solidFill>
            </a:endParaRPr>
          </a:p>
          <a:p>
            <a:pPr>
              <a:spcBef>
                <a:spcPts val="300"/>
              </a:spcBef>
            </a:pPr>
            <a:endParaRPr lang="en-US" dirty="0"/>
          </a:p>
          <a:p>
            <a:pPr>
              <a:spcBef>
                <a:spcPts val="300"/>
              </a:spcBef>
            </a:pPr>
            <a:endParaRPr lang="en-US" dirty="0">
              <a:solidFill>
                <a:schemeClr val="bg2"/>
              </a:solidFill>
            </a:endParaRPr>
          </a:p>
          <a:p>
            <a:pPr>
              <a:spcBef>
                <a:spcPts val="300"/>
              </a:spcBef>
            </a:pPr>
            <a:endParaRPr lang="en-US" dirty="0"/>
          </a:p>
          <a:p>
            <a:pPr>
              <a:spcBef>
                <a:spcPts val="300"/>
              </a:spcBef>
            </a:pPr>
            <a:endParaRPr lang="en-US" dirty="0">
              <a:solidFill>
                <a:schemeClr val="bg2"/>
              </a:solidFill>
            </a:endParaRPr>
          </a:p>
          <a:p>
            <a:pPr>
              <a:spcBef>
                <a:spcPts val="300"/>
              </a:spcBef>
            </a:pPr>
            <a:endParaRPr lang="en-US" dirty="0"/>
          </a:p>
          <a:p>
            <a:pPr>
              <a:spcBef>
                <a:spcPts val="300"/>
              </a:spcBef>
            </a:pPr>
            <a:endParaRPr lang="en-US" dirty="0">
              <a:solidFill>
                <a:schemeClr val="bg2"/>
              </a:solidFill>
            </a:endParaRPr>
          </a:p>
          <a:p>
            <a:pPr>
              <a:spcBef>
                <a:spcPts val="300"/>
              </a:spcBef>
            </a:pPr>
            <a:endParaRPr lang="en-US" dirty="0"/>
          </a:p>
          <a:p>
            <a:pPr>
              <a:spcBef>
                <a:spcPts val="300"/>
              </a:spcBef>
            </a:pPr>
            <a:r>
              <a:rPr lang="en-US" dirty="0">
                <a:solidFill>
                  <a:schemeClr val="bg2"/>
                </a:solidFill>
              </a:rPr>
              <a:t>Minimum frame size: 64 bytes. Frames smaller than 64 bytes is considered a “collision fragment” or “runt frame”</a:t>
            </a:r>
          </a:p>
          <a:p>
            <a:pPr>
              <a:spcBef>
                <a:spcPts val="300"/>
              </a:spcBef>
            </a:pPr>
            <a:r>
              <a:rPr lang="en-US" dirty="0">
                <a:solidFill>
                  <a:schemeClr val="bg2"/>
                </a:solidFill>
              </a:rPr>
              <a:t>Maximum frame size: 1518 bytes. </a:t>
            </a:r>
            <a:r>
              <a:rPr lang="en-US" dirty="0"/>
              <a:t>Frames larger than 1500 bytes are c</a:t>
            </a:r>
            <a:r>
              <a:rPr lang="en-US" dirty="0">
                <a:solidFill>
                  <a:schemeClr val="bg2"/>
                </a:solidFill>
              </a:rPr>
              <a:t>alled Jumbo or Baby Giant frames</a:t>
            </a:r>
          </a:p>
          <a:p>
            <a:pPr marL="285750" lvl="1" indent="-285750">
              <a:spcBef>
                <a:spcPts val="300"/>
              </a:spcBef>
              <a:buFont typeface="Arial" panose="020B0604020202020204" pitchFamily="34" charset="0"/>
              <a:buChar char="•"/>
            </a:pPr>
            <a:r>
              <a:rPr lang="en-AU" sz="2000" dirty="0">
                <a:solidFill>
                  <a:schemeClr val="bg2"/>
                </a:solidFill>
                <a:latin typeface="+mn-lt"/>
              </a:rPr>
              <a:t>If the size of a transmitted frame is less than the minimum or greater than the maximum, the receiving device drops the frame. </a:t>
            </a:r>
          </a:p>
          <a:p>
            <a:pPr marL="285750" lvl="1" indent="-285750">
              <a:buFont typeface="Arial" panose="020B0604020202020204" pitchFamily="34" charset="0"/>
              <a:buChar char="•"/>
            </a:pPr>
            <a:r>
              <a:rPr lang="en-AU" sz="2000" dirty="0">
                <a:solidFill>
                  <a:schemeClr val="bg2"/>
                </a:solidFill>
                <a:latin typeface="+mn-lt"/>
              </a:rPr>
              <a:t>Preamble field is not included when describing the size of a frame.</a:t>
            </a:r>
          </a:p>
          <a:p>
            <a:pPr marL="514350" indent="-285750">
              <a:buFont typeface="Arial" panose="020B0604020202020204" pitchFamily="34" charset="0"/>
              <a:buChar char="─"/>
            </a:pPr>
            <a:endParaRPr lang="en-US" dirty="0">
              <a:solidFill>
                <a:schemeClr val="bg2"/>
              </a:solidFill>
            </a:endParaRPr>
          </a:p>
        </p:txBody>
      </p:sp>
      <p:pic>
        <p:nvPicPr>
          <p:cNvPr id="2" name="Picture 1">
            <a:extLst>
              <a:ext uri="{FF2B5EF4-FFF2-40B4-BE49-F238E27FC236}">
                <a16:creationId xmlns:a16="http://schemas.microsoft.com/office/drawing/2014/main" id="{12AF308D-39EB-49E3-B01C-C5DF12B99221}"/>
              </a:ext>
            </a:extLst>
          </p:cNvPr>
          <p:cNvPicPr>
            <a:picLocks noChangeAspect="1"/>
          </p:cNvPicPr>
          <p:nvPr/>
        </p:nvPicPr>
        <p:blipFill>
          <a:blip r:embed="rId3"/>
          <a:stretch>
            <a:fillRect/>
          </a:stretch>
        </p:blipFill>
        <p:spPr>
          <a:xfrm>
            <a:off x="439271" y="1360932"/>
            <a:ext cx="7959759" cy="2465832"/>
          </a:xfrm>
          <a:prstGeom prst="rect">
            <a:avLst/>
          </a:prstGeom>
        </p:spPr>
      </p:pic>
    </p:spTree>
    <p:extLst>
      <p:ext uri="{BB962C8B-B14F-4D97-AF65-F5344CB8AC3E}">
        <p14:creationId xmlns:p14="http://schemas.microsoft.com/office/powerpoint/2010/main" val="1908664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569" y="279815"/>
            <a:ext cx="8588861" cy="838200"/>
          </a:xfrm>
        </p:spPr>
        <p:txBody>
          <a:bodyPr/>
          <a:lstStyle/>
          <a:p>
            <a:r>
              <a:rPr lang="en-US" dirty="0"/>
              <a:t>MAC Address: Ethernet Identity</a:t>
            </a:r>
          </a:p>
        </p:txBody>
      </p:sp>
      <p:sp>
        <p:nvSpPr>
          <p:cNvPr id="3" name="Text Placeholder 2"/>
          <p:cNvSpPr>
            <a:spLocks noGrp="1"/>
          </p:cNvSpPr>
          <p:nvPr>
            <p:ph type="body" sz="quarter" idx="10"/>
          </p:nvPr>
        </p:nvSpPr>
        <p:spPr>
          <a:xfrm>
            <a:off x="210670" y="1118015"/>
            <a:ext cx="8074152" cy="4965192"/>
          </a:xfrm>
        </p:spPr>
        <p:txBody>
          <a:bodyPr/>
          <a:lstStyle/>
          <a:p>
            <a:pPr marL="230188" indent="-230188">
              <a:lnSpc>
                <a:spcPct val="100000"/>
              </a:lnSpc>
              <a:spcBef>
                <a:spcPts val="0"/>
              </a:spcBef>
            </a:pPr>
            <a:r>
              <a:rPr lang="en-US" sz="2200" dirty="0"/>
              <a:t>Each NIC has a unique MAC address</a:t>
            </a:r>
          </a:p>
          <a:p>
            <a:pPr marL="230188" indent="-230188">
              <a:lnSpc>
                <a:spcPct val="100000"/>
              </a:lnSpc>
              <a:spcBef>
                <a:spcPts val="0"/>
              </a:spcBef>
            </a:pPr>
            <a:r>
              <a:rPr lang="en-US" sz="2200" dirty="0"/>
              <a:t>Represented as a </a:t>
            </a:r>
            <a:r>
              <a:rPr lang="en-US" sz="2200" b="1" dirty="0"/>
              <a:t>48-bit</a:t>
            </a:r>
            <a:r>
              <a:rPr lang="en-US" sz="2200" dirty="0"/>
              <a:t> binary value expressed as 12 hexadecimal digits.</a:t>
            </a:r>
          </a:p>
          <a:p>
            <a:pPr marL="230188" indent="-230188">
              <a:lnSpc>
                <a:spcPct val="100000"/>
              </a:lnSpc>
              <a:spcBef>
                <a:spcPts val="0"/>
              </a:spcBef>
            </a:pPr>
            <a:r>
              <a:rPr lang="en-US" sz="2200" dirty="0"/>
              <a:t>Often written as 6 sections of 2 hex digits (i.e. 1 byte), separated by “:” or “-”</a:t>
            </a:r>
          </a:p>
          <a:p>
            <a:pPr marL="685800" lvl="2" indent="-342900">
              <a:lnSpc>
                <a:spcPct val="100000"/>
              </a:lnSpc>
              <a:spcBef>
                <a:spcPts val="0"/>
              </a:spcBef>
              <a:buFont typeface="Courier New" panose="02070309020205020404" pitchFamily="49" charset="0"/>
              <a:buChar char="o"/>
            </a:pPr>
            <a:r>
              <a:rPr lang="en-US" sz="1800" dirty="0"/>
              <a:t>Example: </a:t>
            </a:r>
            <a:r>
              <a:rPr lang="en-US" sz="1800" dirty="0">
                <a:sym typeface="Wingdings" panose="05000000000000000000" pitchFamily="2" charset="2"/>
              </a:rPr>
              <a:t>00:60:2F:3A:07:BC, or 00-60-2F-3A-07-BC</a:t>
            </a:r>
          </a:p>
          <a:p>
            <a:pPr marL="230400" indent="-230400">
              <a:lnSpc>
                <a:spcPct val="100000"/>
              </a:lnSpc>
              <a:spcBef>
                <a:spcPts val="0"/>
              </a:spcBef>
            </a:pPr>
            <a:r>
              <a:rPr lang="en-US" sz="2200" dirty="0">
                <a:sym typeface="Wingdings" panose="05000000000000000000" pitchFamily="2" charset="2"/>
              </a:rPr>
              <a:t>Sometimes (e.g. Cisco routers and switches) use the form of 3 sections of 4 hex digits (2 bytes), separated by “.”, e.g. 0060.2F3A.07BC</a:t>
            </a:r>
          </a:p>
          <a:p>
            <a:pPr>
              <a:lnSpc>
                <a:spcPct val="100000"/>
              </a:lnSpc>
              <a:spcBef>
                <a:spcPts val="0"/>
              </a:spcBef>
            </a:pPr>
            <a:r>
              <a:rPr lang="en-US" sz="2200" dirty="0"/>
              <a:t>MAC address also known as Ethernet address, physical address, burned-in address, or data link layer address</a:t>
            </a:r>
          </a:p>
          <a:p>
            <a:pPr>
              <a:lnSpc>
                <a:spcPct val="100000"/>
              </a:lnSpc>
              <a:spcBef>
                <a:spcPts val="0"/>
              </a:spcBef>
            </a:pPr>
            <a:r>
              <a:rPr lang="en-US" sz="2200" dirty="0"/>
              <a:t>Two parts: </a:t>
            </a:r>
          </a:p>
          <a:p>
            <a:pPr lvl="1">
              <a:lnSpc>
                <a:spcPct val="100000"/>
              </a:lnSpc>
              <a:spcBef>
                <a:spcPts val="0"/>
              </a:spcBef>
            </a:pPr>
            <a:r>
              <a:rPr lang="en-AU" dirty="0"/>
              <a:t>First 24 bits are OUI (Organisationally Unique Identifier)</a:t>
            </a:r>
          </a:p>
          <a:p>
            <a:pPr lvl="1">
              <a:lnSpc>
                <a:spcPct val="100000"/>
              </a:lnSpc>
              <a:spcBef>
                <a:spcPts val="0"/>
              </a:spcBef>
            </a:pPr>
            <a:r>
              <a:rPr lang="en-AU" dirty="0"/>
              <a:t>Remaining 24 bits are Vendor Assigned value</a:t>
            </a:r>
          </a:p>
          <a:p>
            <a:pPr>
              <a:lnSpc>
                <a:spcPct val="100000"/>
              </a:lnSpc>
              <a:spcBef>
                <a:spcPts val="0"/>
              </a:spcBef>
            </a:pPr>
            <a:endParaRPr lang="en-US" sz="2200" dirty="0"/>
          </a:p>
        </p:txBody>
      </p:sp>
    </p:spTree>
    <p:extLst>
      <p:ext uri="{BB962C8B-B14F-4D97-AF65-F5344CB8AC3E}">
        <p14:creationId xmlns:p14="http://schemas.microsoft.com/office/powerpoint/2010/main" val="102995232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277116" y="1094916"/>
            <a:ext cx="8577072" cy="2402391"/>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dirty="0"/>
              <a:t>A NIC views the frame to see if the destination MAC address in the frame matches the device’s MAC address stored in RAM.</a:t>
            </a:r>
          </a:p>
          <a:p>
            <a:pPr marL="692150" lvl="1" indent="-285750">
              <a:buFont typeface="Arial" panose="020B0604020202020204" pitchFamily="34" charset="0"/>
              <a:buChar char="•"/>
            </a:pPr>
            <a:r>
              <a:rPr lang="en-AU" dirty="0"/>
              <a:t>If there is no match, the device discards the frame.</a:t>
            </a:r>
          </a:p>
          <a:p>
            <a:pPr marL="692150" lvl="1" indent="-285750">
              <a:buFont typeface="Arial" panose="020B0604020202020204" pitchFamily="34" charset="0"/>
              <a:buChar char="•"/>
            </a:pPr>
            <a:r>
              <a:rPr lang="en-AU" dirty="0"/>
              <a:t>If there is a match, the NIC passes the frame up, and the de-encapsulation process takes place at the device.</a:t>
            </a:r>
          </a:p>
          <a:p>
            <a:endParaRPr lang="en-AU" dirty="0"/>
          </a:p>
          <a:p>
            <a:endParaRPr lang="en-AU" dirty="0"/>
          </a:p>
          <a:p>
            <a:endParaRPr lang="en-AU" dirty="0"/>
          </a:p>
          <a:p>
            <a:endParaRPr lang="en-AU" dirty="0"/>
          </a:p>
          <a:p>
            <a:pPr marL="0" indent="0">
              <a:spcBef>
                <a:spcPts val="2400"/>
              </a:spcBef>
              <a:buNone/>
            </a:pPr>
            <a:r>
              <a:rPr lang="en-AU" b="1" dirty="0"/>
              <a:t>Note:</a:t>
            </a:r>
            <a:r>
              <a:rPr lang="en-AU" dirty="0"/>
              <a:t> A device also accepts a frame if it is a frame broadcast to all hosts in the network or a frame multicast to a group to which the device belongs to.</a:t>
            </a:r>
          </a:p>
          <a:p>
            <a:endParaRPr lang="en-AU" dirty="0"/>
          </a:p>
        </p:txBody>
      </p:sp>
      <p:sp>
        <p:nvSpPr>
          <p:cNvPr id="12" name="Title 11"/>
          <p:cNvSpPr>
            <a:spLocks noGrp="1"/>
          </p:cNvSpPr>
          <p:nvPr>
            <p:ph type="title"/>
          </p:nvPr>
        </p:nvSpPr>
        <p:spPr>
          <a:xfrm>
            <a:off x="193844" y="171043"/>
            <a:ext cx="8588861" cy="838200"/>
          </a:xfrm>
        </p:spPr>
        <p:txBody>
          <a:bodyPr/>
          <a:lstStyle/>
          <a:p>
            <a:r>
              <a:rPr lang="en-US" dirty="0"/>
              <a:t>Frame Processing by Hosts</a:t>
            </a:r>
          </a:p>
        </p:txBody>
      </p:sp>
      <p:grpSp>
        <p:nvGrpSpPr>
          <p:cNvPr id="4" name="Group 3"/>
          <p:cNvGrpSpPr/>
          <p:nvPr/>
        </p:nvGrpSpPr>
        <p:grpSpPr>
          <a:xfrm>
            <a:off x="592806" y="2859833"/>
            <a:ext cx="7945691" cy="2007486"/>
            <a:chOff x="0" y="4256580"/>
            <a:chExt cx="9134167" cy="2314575"/>
          </a:xfrm>
        </p:grpSpPr>
        <p:pic>
          <p:nvPicPr>
            <p:cNvPr id="3" name="Picture 2"/>
            <p:cNvPicPr>
              <a:picLocks noChangeAspect="1"/>
            </p:cNvPicPr>
            <p:nvPr/>
          </p:nvPicPr>
          <p:blipFill>
            <a:blip r:embed="rId3"/>
            <a:stretch>
              <a:fillRect/>
            </a:stretch>
          </p:blipFill>
          <p:spPr>
            <a:xfrm>
              <a:off x="3981142" y="4256580"/>
              <a:ext cx="5153025" cy="2314575"/>
            </a:xfrm>
            <a:prstGeom prst="rect">
              <a:avLst/>
            </a:prstGeom>
          </p:spPr>
        </p:pic>
        <p:pic>
          <p:nvPicPr>
            <p:cNvPr id="2" name="Picture 1"/>
            <p:cNvPicPr>
              <a:picLocks noChangeAspect="1"/>
            </p:cNvPicPr>
            <p:nvPr/>
          </p:nvPicPr>
          <p:blipFill>
            <a:blip r:embed="rId4"/>
            <a:stretch>
              <a:fillRect/>
            </a:stretch>
          </p:blipFill>
          <p:spPr>
            <a:xfrm>
              <a:off x="0" y="4355358"/>
              <a:ext cx="4559787" cy="815207"/>
            </a:xfrm>
            <a:prstGeom prst="rect">
              <a:avLst/>
            </a:prstGeom>
          </p:spPr>
        </p:pic>
      </p:grpSp>
    </p:spTree>
    <p:extLst>
      <p:ext uri="{BB962C8B-B14F-4D97-AF65-F5344CB8AC3E}">
        <p14:creationId xmlns:p14="http://schemas.microsoft.com/office/powerpoint/2010/main" val="3311652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77752" y="1053949"/>
            <a:ext cx="4070130" cy="2751745"/>
          </a:xfrm>
          <a:prstGeom prst="rect">
            <a:avLst/>
          </a:prstGeom>
        </p:spPr>
      </p:pic>
      <p:sp>
        <p:nvSpPr>
          <p:cNvPr id="12" name="Title 11"/>
          <p:cNvSpPr>
            <a:spLocks noGrp="1"/>
          </p:cNvSpPr>
          <p:nvPr>
            <p:ph type="title"/>
          </p:nvPr>
        </p:nvSpPr>
        <p:spPr>
          <a:xfrm>
            <a:off x="93877" y="178837"/>
            <a:ext cx="8860510" cy="838200"/>
          </a:xfrm>
        </p:spPr>
        <p:txBody>
          <a:bodyPr/>
          <a:lstStyle/>
          <a:p>
            <a:r>
              <a:rPr lang="en-US" dirty="0"/>
              <a:t>Broadcast, multicast, &amp; Unicast MAC Addresses</a:t>
            </a:r>
          </a:p>
        </p:txBody>
      </p:sp>
      <p:pic>
        <p:nvPicPr>
          <p:cNvPr id="5" name="Picture 4">
            <a:extLst>
              <a:ext uri="{FF2B5EF4-FFF2-40B4-BE49-F238E27FC236}">
                <a16:creationId xmlns:a16="http://schemas.microsoft.com/office/drawing/2014/main" id="{7CAE306D-129C-4D33-867A-49B89B725763}"/>
              </a:ext>
            </a:extLst>
          </p:cNvPr>
          <p:cNvPicPr>
            <a:picLocks noChangeAspect="1"/>
          </p:cNvPicPr>
          <p:nvPr/>
        </p:nvPicPr>
        <p:blipFill>
          <a:blip r:embed="rId4"/>
          <a:stretch>
            <a:fillRect/>
          </a:stretch>
        </p:blipFill>
        <p:spPr>
          <a:xfrm>
            <a:off x="4981013" y="1284760"/>
            <a:ext cx="3813363" cy="2603219"/>
          </a:xfrm>
          <a:prstGeom prst="rect">
            <a:avLst/>
          </a:prstGeom>
        </p:spPr>
      </p:pic>
      <p:pic>
        <p:nvPicPr>
          <p:cNvPr id="6" name="Picture 5">
            <a:extLst>
              <a:ext uri="{FF2B5EF4-FFF2-40B4-BE49-F238E27FC236}">
                <a16:creationId xmlns:a16="http://schemas.microsoft.com/office/drawing/2014/main" id="{BDAE24F1-B4BC-4CA6-A593-30EF00BA3CAC}"/>
              </a:ext>
            </a:extLst>
          </p:cNvPr>
          <p:cNvPicPr>
            <a:picLocks noChangeAspect="1"/>
          </p:cNvPicPr>
          <p:nvPr/>
        </p:nvPicPr>
        <p:blipFill>
          <a:blip r:embed="rId5"/>
          <a:stretch>
            <a:fillRect/>
          </a:stretch>
        </p:blipFill>
        <p:spPr>
          <a:xfrm>
            <a:off x="2557274" y="3970265"/>
            <a:ext cx="3581215" cy="2455276"/>
          </a:xfrm>
          <a:prstGeom prst="rect">
            <a:avLst/>
          </a:prstGeom>
        </p:spPr>
      </p:pic>
      <p:sp>
        <p:nvSpPr>
          <p:cNvPr id="7" name="Freeform: Shape 6">
            <a:extLst>
              <a:ext uri="{FF2B5EF4-FFF2-40B4-BE49-F238E27FC236}">
                <a16:creationId xmlns:a16="http://schemas.microsoft.com/office/drawing/2014/main" id="{6A628887-A90E-4A25-9F64-2AFBED566F03}"/>
              </a:ext>
            </a:extLst>
          </p:cNvPr>
          <p:cNvSpPr/>
          <p:nvPr/>
        </p:nvSpPr>
        <p:spPr>
          <a:xfrm>
            <a:off x="4981013" y="2931458"/>
            <a:ext cx="496576" cy="322729"/>
          </a:xfrm>
          <a:custGeom>
            <a:avLst/>
            <a:gdLst>
              <a:gd name="connsiteX0" fmla="*/ 36662 w 1058639"/>
              <a:gd name="connsiteY0" fmla="*/ 62753 h 295835"/>
              <a:gd name="connsiteX1" fmla="*/ 162168 w 1058639"/>
              <a:gd name="connsiteY1" fmla="*/ 35859 h 295835"/>
              <a:gd name="connsiteX2" fmla="*/ 233886 w 1058639"/>
              <a:gd name="connsiteY2" fmla="*/ 17929 h 295835"/>
              <a:gd name="connsiteX3" fmla="*/ 583509 w 1058639"/>
              <a:gd name="connsiteY3" fmla="*/ 0 h 295835"/>
              <a:gd name="connsiteX4" fmla="*/ 960027 w 1058639"/>
              <a:gd name="connsiteY4" fmla="*/ 8965 h 295835"/>
              <a:gd name="connsiteX5" fmla="*/ 986921 w 1058639"/>
              <a:gd name="connsiteY5" fmla="*/ 17929 h 295835"/>
              <a:gd name="connsiteX6" fmla="*/ 1004851 w 1058639"/>
              <a:gd name="connsiteY6" fmla="*/ 35859 h 295835"/>
              <a:gd name="connsiteX7" fmla="*/ 1013815 w 1058639"/>
              <a:gd name="connsiteY7" fmla="*/ 62753 h 295835"/>
              <a:gd name="connsiteX8" fmla="*/ 1031745 w 1058639"/>
              <a:gd name="connsiteY8" fmla="*/ 80682 h 295835"/>
              <a:gd name="connsiteX9" fmla="*/ 1058639 w 1058639"/>
              <a:gd name="connsiteY9" fmla="*/ 116541 h 295835"/>
              <a:gd name="connsiteX10" fmla="*/ 1049674 w 1058639"/>
              <a:gd name="connsiteY10" fmla="*/ 215153 h 295835"/>
              <a:gd name="connsiteX11" fmla="*/ 1040709 w 1058639"/>
              <a:gd name="connsiteY11" fmla="*/ 242047 h 295835"/>
              <a:gd name="connsiteX12" fmla="*/ 1013815 w 1058639"/>
              <a:gd name="connsiteY12" fmla="*/ 259976 h 295835"/>
              <a:gd name="connsiteX13" fmla="*/ 995886 w 1058639"/>
              <a:gd name="connsiteY13" fmla="*/ 277906 h 295835"/>
              <a:gd name="connsiteX14" fmla="*/ 942098 w 1058639"/>
              <a:gd name="connsiteY14" fmla="*/ 295835 h 295835"/>
              <a:gd name="connsiteX15" fmla="*/ 242851 w 1058639"/>
              <a:gd name="connsiteY15" fmla="*/ 286870 h 295835"/>
              <a:gd name="connsiteX16" fmla="*/ 162168 w 1058639"/>
              <a:gd name="connsiteY16" fmla="*/ 251012 h 295835"/>
              <a:gd name="connsiteX17" fmla="*/ 54592 w 1058639"/>
              <a:gd name="connsiteY17" fmla="*/ 242047 h 295835"/>
              <a:gd name="connsiteX18" fmla="*/ 27698 w 1058639"/>
              <a:gd name="connsiteY18" fmla="*/ 197223 h 295835"/>
              <a:gd name="connsiteX19" fmla="*/ 9768 w 1058639"/>
              <a:gd name="connsiteY19" fmla="*/ 179294 h 295835"/>
              <a:gd name="connsiteX20" fmla="*/ 9768 w 1058639"/>
              <a:gd name="connsiteY20" fmla="*/ 107576 h 295835"/>
              <a:gd name="connsiteX21" fmla="*/ 36662 w 1058639"/>
              <a:gd name="connsiteY21" fmla="*/ 62753 h 29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58639" h="295835">
                <a:moveTo>
                  <a:pt x="36662" y="62753"/>
                </a:moveTo>
                <a:cubicBezTo>
                  <a:pt x="62062" y="50800"/>
                  <a:pt x="32921" y="60093"/>
                  <a:pt x="162168" y="35859"/>
                </a:cubicBezTo>
                <a:cubicBezTo>
                  <a:pt x="186388" y="31318"/>
                  <a:pt x="209333" y="20019"/>
                  <a:pt x="233886" y="17929"/>
                </a:cubicBezTo>
                <a:cubicBezTo>
                  <a:pt x="350160" y="8033"/>
                  <a:pt x="466968" y="5976"/>
                  <a:pt x="583509" y="0"/>
                </a:cubicBezTo>
                <a:cubicBezTo>
                  <a:pt x="709015" y="2988"/>
                  <a:pt x="834609" y="3391"/>
                  <a:pt x="960027" y="8965"/>
                </a:cubicBezTo>
                <a:cubicBezTo>
                  <a:pt x="969467" y="9385"/>
                  <a:pt x="978818" y="13067"/>
                  <a:pt x="986921" y="17929"/>
                </a:cubicBezTo>
                <a:cubicBezTo>
                  <a:pt x="994169" y="22278"/>
                  <a:pt x="998874" y="29882"/>
                  <a:pt x="1004851" y="35859"/>
                </a:cubicBezTo>
                <a:cubicBezTo>
                  <a:pt x="1007839" y="44824"/>
                  <a:pt x="1008953" y="54650"/>
                  <a:pt x="1013815" y="62753"/>
                </a:cubicBezTo>
                <a:cubicBezTo>
                  <a:pt x="1018164" y="70001"/>
                  <a:pt x="1026334" y="74189"/>
                  <a:pt x="1031745" y="80682"/>
                </a:cubicBezTo>
                <a:cubicBezTo>
                  <a:pt x="1041310" y="92160"/>
                  <a:pt x="1049674" y="104588"/>
                  <a:pt x="1058639" y="116541"/>
                </a:cubicBezTo>
                <a:cubicBezTo>
                  <a:pt x="1055651" y="149412"/>
                  <a:pt x="1054342" y="182479"/>
                  <a:pt x="1049674" y="215153"/>
                </a:cubicBezTo>
                <a:cubicBezTo>
                  <a:pt x="1048338" y="224508"/>
                  <a:pt x="1046612" y="234668"/>
                  <a:pt x="1040709" y="242047"/>
                </a:cubicBezTo>
                <a:cubicBezTo>
                  <a:pt x="1033978" y="250460"/>
                  <a:pt x="1022228" y="253245"/>
                  <a:pt x="1013815" y="259976"/>
                </a:cubicBezTo>
                <a:cubicBezTo>
                  <a:pt x="1007215" y="265256"/>
                  <a:pt x="1003446" y="274126"/>
                  <a:pt x="995886" y="277906"/>
                </a:cubicBezTo>
                <a:cubicBezTo>
                  <a:pt x="978982" y="286358"/>
                  <a:pt x="960027" y="289859"/>
                  <a:pt x="942098" y="295835"/>
                </a:cubicBezTo>
                <a:cubicBezTo>
                  <a:pt x="709016" y="292847"/>
                  <a:pt x="475800" y="295290"/>
                  <a:pt x="242851" y="286870"/>
                </a:cubicBezTo>
                <a:cubicBezTo>
                  <a:pt x="198266" y="285258"/>
                  <a:pt x="201918" y="258465"/>
                  <a:pt x="162168" y="251012"/>
                </a:cubicBezTo>
                <a:cubicBezTo>
                  <a:pt x="126801" y="244381"/>
                  <a:pt x="90451" y="245035"/>
                  <a:pt x="54592" y="242047"/>
                </a:cubicBezTo>
                <a:cubicBezTo>
                  <a:pt x="9159" y="196614"/>
                  <a:pt x="62613" y="255413"/>
                  <a:pt x="27698" y="197223"/>
                </a:cubicBezTo>
                <a:cubicBezTo>
                  <a:pt x="23349" y="189975"/>
                  <a:pt x="15745" y="185270"/>
                  <a:pt x="9768" y="179294"/>
                </a:cubicBezTo>
                <a:cubicBezTo>
                  <a:pt x="-1778" y="144655"/>
                  <a:pt x="-4655" y="150846"/>
                  <a:pt x="9768" y="107576"/>
                </a:cubicBezTo>
                <a:cubicBezTo>
                  <a:pt x="29034" y="49776"/>
                  <a:pt x="11262" y="74706"/>
                  <a:pt x="36662" y="62753"/>
                </a:cubicBezTo>
                <a:close/>
              </a:path>
            </a:pathLst>
          </a:cu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BC42E32-20C1-4A54-92B6-ED94FAFC7714}"/>
              </a:ext>
            </a:extLst>
          </p:cNvPr>
          <p:cNvSpPr/>
          <p:nvPr/>
        </p:nvSpPr>
        <p:spPr>
          <a:xfrm>
            <a:off x="277752" y="2770093"/>
            <a:ext cx="1058639" cy="322729"/>
          </a:xfrm>
          <a:custGeom>
            <a:avLst/>
            <a:gdLst>
              <a:gd name="connsiteX0" fmla="*/ 36662 w 1058639"/>
              <a:gd name="connsiteY0" fmla="*/ 62753 h 295835"/>
              <a:gd name="connsiteX1" fmla="*/ 162168 w 1058639"/>
              <a:gd name="connsiteY1" fmla="*/ 35859 h 295835"/>
              <a:gd name="connsiteX2" fmla="*/ 233886 w 1058639"/>
              <a:gd name="connsiteY2" fmla="*/ 17929 h 295835"/>
              <a:gd name="connsiteX3" fmla="*/ 583509 w 1058639"/>
              <a:gd name="connsiteY3" fmla="*/ 0 h 295835"/>
              <a:gd name="connsiteX4" fmla="*/ 960027 w 1058639"/>
              <a:gd name="connsiteY4" fmla="*/ 8965 h 295835"/>
              <a:gd name="connsiteX5" fmla="*/ 986921 w 1058639"/>
              <a:gd name="connsiteY5" fmla="*/ 17929 h 295835"/>
              <a:gd name="connsiteX6" fmla="*/ 1004851 w 1058639"/>
              <a:gd name="connsiteY6" fmla="*/ 35859 h 295835"/>
              <a:gd name="connsiteX7" fmla="*/ 1013815 w 1058639"/>
              <a:gd name="connsiteY7" fmla="*/ 62753 h 295835"/>
              <a:gd name="connsiteX8" fmla="*/ 1031745 w 1058639"/>
              <a:gd name="connsiteY8" fmla="*/ 80682 h 295835"/>
              <a:gd name="connsiteX9" fmla="*/ 1058639 w 1058639"/>
              <a:gd name="connsiteY9" fmla="*/ 116541 h 295835"/>
              <a:gd name="connsiteX10" fmla="*/ 1049674 w 1058639"/>
              <a:gd name="connsiteY10" fmla="*/ 215153 h 295835"/>
              <a:gd name="connsiteX11" fmla="*/ 1040709 w 1058639"/>
              <a:gd name="connsiteY11" fmla="*/ 242047 h 295835"/>
              <a:gd name="connsiteX12" fmla="*/ 1013815 w 1058639"/>
              <a:gd name="connsiteY12" fmla="*/ 259976 h 295835"/>
              <a:gd name="connsiteX13" fmla="*/ 995886 w 1058639"/>
              <a:gd name="connsiteY13" fmla="*/ 277906 h 295835"/>
              <a:gd name="connsiteX14" fmla="*/ 942098 w 1058639"/>
              <a:gd name="connsiteY14" fmla="*/ 295835 h 295835"/>
              <a:gd name="connsiteX15" fmla="*/ 242851 w 1058639"/>
              <a:gd name="connsiteY15" fmla="*/ 286870 h 295835"/>
              <a:gd name="connsiteX16" fmla="*/ 162168 w 1058639"/>
              <a:gd name="connsiteY16" fmla="*/ 251012 h 295835"/>
              <a:gd name="connsiteX17" fmla="*/ 54592 w 1058639"/>
              <a:gd name="connsiteY17" fmla="*/ 242047 h 295835"/>
              <a:gd name="connsiteX18" fmla="*/ 27698 w 1058639"/>
              <a:gd name="connsiteY18" fmla="*/ 197223 h 295835"/>
              <a:gd name="connsiteX19" fmla="*/ 9768 w 1058639"/>
              <a:gd name="connsiteY19" fmla="*/ 179294 h 295835"/>
              <a:gd name="connsiteX20" fmla="*/ 9768 w 1058639"/>
              <a:gd name="connsiteY20" fmla="*/ 107576 h 295835"/>
              <a:gd name="connsiteX21" fmla="*/ 36662 w 1058639"/>
              <a:gd name="connsiteY21" fmla="*/ 62753 h 29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58639" h="295835">
                <a:moveTo>
                  <a:pt x="36662" y="62753"/>
                </a:moveTo>
                <a:cubicBezTo>
                  <a:pt x="62062" y="50800"/>
                  <a:pt x="32921" y="60093"/>
                  <a:pt x="162168" y="35859"/>
                </a:cubicBezTo>
                <a:cubicBezTo>
                  <a:pt x="186388" y="31318"/>
                  <a:pt x="209333" y="20019"/>
                  <a:pt x="233886" y="17929"/>
                </a:cubicBezTo>
                <a:cubicBezTo>
                  <a:pt x="350160" y="8033"/>
                  <a:pt x="466968" y="5976"/>
                  <a:pt x="583509" y="0"/>
                </a:cubicBezTo>
                <a:cubicBezTo>
                  <a:pt x="709015" y="2988"/>
                  <a:pt x="834609" y="3391"/>
                  <a:pt x="960027" y="8965"/>
                </a:cubicBezTo>
                <a:cubicBezTo>
                  <a:pt x="969467" y="9385"/>
                  <a:pt x="978818" y="13067"/>
                  <a:pt x="986921" y="17929"/>
                </a:cubicBezTo>
                <a:cubicBezTo>
                  <a:pt x="994169" y="22278"/>
                  <a:pt x="998874" y="29882"/>
                  <a:pt x="1004851" y="35859"/>
                </a:cubicBezTo>
                <a:cubicBezTo>
                  <a:pt x="1007839" y="44824"/>
                  <a:pt x="1008953" y="54650"/>
                  <a:pt x="1013815" y="62753"/>
                </a:cubicBezTo>
                <a:cubicBezTo>
                  <a:pt x="1018164" y="70001"/>
                  <a:pt x="1026334" y="74189"/>
                  <a:pt x="1031745" y="80682"/>
                </a:cubicBezTo>
                <a:cubicBezTo>
                  <a:pt x="1041310" y="92160"/>
                  <a:pt x="1049674" y="104588"/>
                  <a:pt x="1058639" y="116541"/>
                </a:cubicBezTo>
                <a:cubicBezTo>
                  <a:pt x="1055651" y="149412"/>
                  <a:pt x="1054342" y="182479"/>
                  <a:pt x="1049674" y="215153"/>
                </a:cubicBezTo>
                <a:cubicBezTo>
                  <a:pt x="1048338" y="224508"/>
                  <a:pt x="1046612" y="234668"/>
                  <a:pt x="1040709" y="242047"/>
                </a:cubicBezTo>
                <a:cubicBezTo>
                  <a:pt x="1033978" y="250460"/>
                  <a:pt x="1022228" y="253245"/>
                  <a:pt x="1013815" y="259976"/>
                </a:cubicBezTo>
                <a:cubicBezTo>
                  <a:pt x="1007215" y="265256"/>
                  <a:pt x="1003446" y="274126"/>
                  <a:pt x="995886" y="277906"/>
                </a:cubicBezTo>
                <a:cubicBezTo>
                  <a:pt x="978982" y="286358"/>
                  <a:pt x="960027" y="289859"/>
                  <a:pt x="942098" y="295835"/>
                </a:cubicBezTo>
                <a:cubicBezTo>
                  <a:pt x="709016" y="292847"/>
                  <a:pt x="475800" y="295290"/>
                  <a:pt x="242851" y="286870"/>
                </a:cubicBezTo>
                <a:cubicBezTo>
                  <a:pt x="198266" y="285258"/>
                  <a:pt x="201918" y="258465"/>
                  <a:pt x="162168" y="251012"/>
                </a:cubicBezTo>
                <a:cubicBezTo>
                  <a:pt x="126801" y="244381"/>
                  <a:pt x="90451" y="245035"/>
                  <a:pt x="54592" y="242047"/>
                </a:cubicBezTo>
                <a:cubicBezTo>
                  <a:pt x="9159" y="196614"/>
                  <a:pt x="62613" y="255413"/>
                  <a:pt x="27698" y="197223"/>
                </a:cubicBezTo>
                <a:cubicBezTo>
                  <a:pt x="23349" y="189975"/>
                  <a:pt x="15745" y="185270"/>
                  <a:pt x="9768" y="179294"/>
                </a:cubicBezTo>
                <a:cubicBezTo>
                  <a:pt x="-1778" y="144655"/>
                  <a:pt x="-4655" y="150846"/>
                  <a:pt x="9768" y="107576"/>
                </a:cubicBezTo>
                <a:cubicBezTo>
                  <a:pt x="29034" y="49776"/>
                  <a:pt x="11262" y="74706"/>
                  <a:pt x="36662" y="62753"/>
                </a:cubicBezTo>
                <a:close/>
              </a:path>
            </a:pathLst>
          </a:cu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7932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739526" y="270695"/>
            <a:ext cx="5416186" cy="983947"/>
          </a:xfrm>
        </p:spPr>
        <p:txBody>
          <a:bodyPr/>
          <a:lstStyle/>
          <a:p>
            <a:pPr algn="ctr"/>
            <a:r>
              <a:rPr lang="en-US" sz="3200" dirty="0"/>
              <a:t>Topics</a:t>
            </a:r>
          </a:p>
        </p:txBody>
      </p:sp>
      <p:sp>
        <p:nvSpPr>
          <p:cNvPr id="12" name="Text Placeholder 11"/>
          <p:cNvSpPr>
            <a:spLocks noGrp="1"/>
          </p:cNvSpPr>
          <p:nvPr>
            <p:ph type="body" sz="quarter" idx="11"/>
          </p:nvPr>
        </p:nvSpPr>
        <p:spPr>
          <a:xfrm>
            <a:off x="1018441" y="1254642"/>
            <a:ext cx="6858355" cy="3901440"/>
          </a:xfrm>
        </p:spPr>
        <p:txBody>
          <a:bodyPr>
            <a:normAutofit/>
          </a:bodyPr>
          <a:lstStyle/>
          <a:p>
            <a:pPr marL="749300" lvl="1" indent="-342900">
              <a:buFont typeface="Arial" panose="020B0604020202020204" pitchFamily="34" charset="0"/>
              <a:buChar char="•"/>
            </a:pPr>
            <a:endParaRPr lang="en-US" sz="2400" dirty="0">
              <a:solidFill>
                <a:schemeClr val="bg2"/>
              </a:solidFill>
            </a:endParaRPr>
          </a:p>
          <a:p>
            <a:pPr marL="342900" indent="-342900">
              <a:buFont typeface="Arial" panose="020B0604020202020204" pitchFamily="34" charset="0"/>
              <a:buChar char="•"/>
            </a:pPr>
            <a:endParaRPr lang="en-US" sz="2800" dirty="0">
              <a:solidFill>
                <a:schemeClr val="bg2"/>
              </a:solidFill>
            </a:endParaRPr>
          </a:p>
          <a:p>
            <a:pPr marL="342900" indent="-342900">
              <a:buFont typeface="Arial" panose="020B0604020202020204" pitchFamily="34" charset="0"/>
              <a:buChar char="•"/>
            </a:pPr>
            <a:endParaRPr lang="en-US" sz="2800" dirty="0">
              <a:solidFill>
                <a:schemeClr val="tx2"/>
              </a:solidFill>
            </a:endParaRPr>
          </a:p>
          <a:p>
            <a:pPr marL="342900" indent="-342900">
              <a:buFont typeface="Arial" panose="020B0604020202020204" pitchFamily="34" charset="0"/>
              <a:buChar char="•"/>
            </a:pPr>
            <a:endParaRPr lang="en-US" sz="2800" dirty="0">
              <a:solidFill>
                <a:schemeClr val="tx2"/>
              </a:solidFill>
            </a:endParaRPr>
          </a:p>
          <a:p>
            <a:pPr marL="342900" indent="-342900">
              <a:buFont typeface="Arial" panose="020B0604020202020204" pitchFamily="34" charset="0"/>
              <a:buChar char="•"/>
            </a:pPr>
            <a:endParaRPr lang="en-US" sz="2800" dirty="0">
              <a:solidFill>
                <a:schemeClr val="tx2"/>
              </a:solidFill>
            </a:endParaRPr>
          </a:p>
          <a:p>
            <a:endParaRPr lang="en-US" sz="2800" dirty="0">
              <a:solidFill>
                <a:schemeClr val="tx2"/>
              </a:solidFill>
            </a:endParaRPr>
          </a:p>
        </p:txBody>
      </p:sp>
      <p:sp>
        <p:nvSpPr>
          <p:cNvPr id="4" name="Text Placeholder 11"/>
          <p:cNvSpPr txBox="1">
            <a:spLocks/>
          </p:cNvSpPr>
          <p:nvPr/>
        </p:nvSpPr>
        <p:spPr>
          <a:xfrm>
            <a:off x="1120140" y="1474470"/>
            <a:ext cx="7098029" cy="2511044"/>
          </a:xfrm>
          <a:prstGeom prst="rect">
            <a:avLst/>
          </a:prstGeom>
        </p:spPr>
        <p:txBody>
          <a:bodyPr vert="horz" lIns="91440" tIns="45720" rIns="91440" bIns="45720" rtlCol="0" anchor="ctr" anchorCtr="0">
            <a:normAutofit/>
          </a:bodyPr>
          <a:lstStyle>
            <a:lvl1pPr marL="0" indent="0" algn="l" defTabSz="914400" rtl="0" eaLnBrk="1" latinLnBrk="0" hangingPunct="1">
              <a:lnSpc>
                <a:spcPct val="95000"/>
              </a:lnSpc>
              <a:spcBef>
                <a:spcPts val="1440"/>
              </a:spcBef>
              <a:buClr>
                <a:srgbClr val="493B93"/>
              </a:buClr>
              <a:buSzPct val="90000"/>
              <a:buFontTx/>
              <a:buNone/>
              <a:tabLst/>
              <a:defRPr lang="en-US" sz="2000" kern="1200" dirty="0">
                <a:solidFill>
                  <a:srgbClr val="493B9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2000" kern="120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2000" kern="120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2000" kern="120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2000" kern="120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AU" sz="2800" dirty="0">
              <a:solidFill>
                <a:schemeClr val="bg2"/>
              </a:solidFill>
            </a:endParaRPr>
          </a:p>
        </p:txBody>
      </p:sp>
      <p:sp>
        <p:nvSpPr>
          <p:cNvPr id="2" name="Rectangle 1">
            <a:extLst>
              <a:ext uri="{FF2B5EF4-FFF2-40B4-BE49-F238E27FC236}">
                <a16:creationId xmlns:a16="http://schemas.microsoft.com/office/drawing/2014/main" id="{BF15821F-D089-483A-BCA6-C71C54A988C9}"/>
              </a:ext>
            </a:extLst>
          </p:cNvPr>
          <p:cNvSpPr/>
          <p:nvPr/>
        </p:nvSpPr>
        <p:spPr>
          <a:xfrm>
            <a:off x="1018441" y="1289953"/>
            <a:ext cx="6276439" cy="4031873"/>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bg2"/>
                </a:solidFill>
              </a:rPr>
              <a:t>Physical layer</a:t>
            </a:r>
          </a:p>
          <a:p>
            <a:pPr marL="749300" lvl="1" indent="-342900">
              <a:buFont typeface="Courier New" panose="02070309020205020404" pitchFamily="49" charset="0"/>
              <a:buChar char="o"/>
            </a:pPr>
            <a:r>
              <a:rPr lang="en-US" sz="2000" dirty="0">
                <a:solidFill>
                  <a:schemeClr val="bg2"/>
                </a:solidFill>
              </a:rPr>
              <a:t>Purpose of Physical Layer Network Connections and Media</a:t>
            </a:r>
          </a:p>
          <a:p>
            <a:pPr marL="342900" indent="-342900">
              <a:buFont typeface="Arial" panose="020B0604020202020204" pitchFamily="34" charset="0"/>
              <a:buChar char="•"/>
            </a:pPr>
            <a:r>
              <a:rPr lang="en-US" sz="2400" dirty="0">
                <a:solidFill>
                  <a:schemeClr val="bg2"/>
                </a:solidFill>
              </a:rPr>
              <a:t>Data Link Layer</a:t>
            </a:r>
          </a:p>
          <a:p>
            <a:pPr marL="749300" lvl="1" indent="-342900">
              <a:buFont typeface="Courier New" panose="02070309020205020404" pitchFamily="49" charset="0"/>
              <a:buChar char="o"/>
            </a:pPr>
            <a:r>
              <a:rPr lang="en-US" sz="2000" dirty="0">
                <a:solidFill>
                  <a:schemeClr val="bg2"/>
                </a:solidFill>
              </a:rPr>
              <a:t>Purpose of Data Link Layer</a:t>
            </a:r>
          </a:p>
          <a:p>
            <a:pPr marL="749300" lvl="1" indent="-342900">
              <a:buFont typeface="Courier New" panose="02070309020205020404" pitchFamily="49" charset="0"/>
              <a:buChar char="o"/>
            </a:pPr>
            <a:r>
              <a:rPr lang="en-US" sz="2000" dirty="0">
                <a:solidFill>
                  <a:schemeClr val="bg2"/>
                </a:solidFill>
              </a:rPr>
              <a:t>Media Access Control (MAC)</a:t>
            </a:r>
          </a:p>
          <a:p>
            <a:pPr marL="342900" indent="-342900">
              <a:buFont typeface="Arial" panose="020B0604020202020204" pitchFamily="34" charset="0"/>
              <a:buChar char="•"/>
            </a:pPr>
            <a:r>
              <a:rPr lang="en-US" sz="2400" dirty="0">
                <a:solidFill>
                  <a:schemeClr val="bg2"/>
                </a:solidFill>
              </a:rPr>
              <a:t>Etherne</a:t>
            </a:r>
            <a:r>
              <a:rPr lang="en-US" sz="2800" dirty="0">
                <a:solidFill>
                  <a:schemeClr val="bg2"/>
                </a:solidFill>
              </a:rPr>
              <a:t>t</a:t>
            </a:r>
          </a:p>
          <a:p>
            <a:pPr marL="800100" lvl="1" indent="-342900">
              <a:buFont typeface="Courier New" panose="02070309020205020404" pitchFamily="49" charset="0"/>
              <a:buChar char="o"/>
            </a:pPr>
            <a:r>
              <a:rPr lang="en-US" sz="2000" dirty="0">
                <a:solidFill>
                  <a:schemeClr val="bg2"/>
                </a:solidFill>
              </a:rPr>
              <a:t>Ethernet Protocol</a:t>
            </a:r>
          </a:p>
          <a:p>
            <a:pPr marL="1257300" lvl="2" indent="-342900">
              <a:buFont typeface="Wingdings" panose="05000000000000000000" pitchFamily="2" charset="2"/>
              <a:buChar char="Ø"/>
            </a:pPr>
            <a:r>
              <a:rPr lang="en-US" sz="2000" dirty="0">
                <a:solidFill>
                  <a:schemeClr val="bg2"/>
                </a:solidFill>
              </a:rPr>
              <a:t>MAC sublayer</a:t>
            </a:r>
          </a:p>
          <a:p>
            <a:pPr marL="1257300" lvl="2" indent="-342900">
              <a:buFont typeface="Wingdings" panose="05000000000000000000" pitchFamily="2" charset="2"/>
              <a:buChar char="Ø"/>
            </a:pPr>
            <a:r>
              <a:rPr lang="en-US" sz="2000" dirty="0">
                <a:solidFill>
                  <a:schemeClr val="bg2"/>
                </a:solidFill>
              </a:rPr>
              <a:t>Ethernet MAC Addresses</a:t>
            </a:r>
          </a:p>
          <a:p>
            <a:pPr marL="1257300" lvl="2" indent="-342900">
              <a:buFont typeface="Wingdings" panose="05000000000000000000" pitchFamily="2" charset="2"/>
              <a:buChar char="Ø"/>
            </a:pPr>
            <a:r>
              <a:rPr lang="en-US" sz="2000" dirty="0">
                <a:solidFill>
                  <a:schemeClr val="bg2"/>
                </a:solidFill>
              </a:rPr>
              <a:t>Ethernet Frame</a:t>
            </a:r>
          </a:p>
          <a:p>
            <a:pPr marL="800100" lvl="1" indent="-342900">
              <a:buFont typeface="Courier New" panose="02070309020205020404" pitchFamily="49" charset="0"/>
              <a:buChar char="o"/>
            </a:pPr>
            <a:r>
              <a:rPr lang="en-US" sz="2000" dirty="0">
                <a:solidFill>
                  <a:schemeClr val="bg2"/>
                </a:solidFill>
              </a:rPr>
              <a:t>LAN/Ethernet Switches</a:t>
            </a:r>
          </a:p>
        </p:txBody>
      </p:sp>
    </p:spTree>
    <p:extLst>
      <p:ext uri="{BB962C8B-B14F-4D97-AF65-F5344CB8AC3E}">
        <p14:creationId xmlns:p14="http://schemas.microsoft.com/office/powerpoint/2010/main" val="3900914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7062"/>
            <a:ext cx="8588861" cy="838200"/>
          </a:xfrm>
        </p:spPr>
        <p:txBody>
          <a:bodyPr/>
          <a:lstStyle/>
          <a:p>
            <a:r>
              <a:rPr lang="en-US" dirty="0"/>
              <a:t>Switch Fundamentals</a:t>
            </a:r>
          </a:p>
        </p:txBody>
      </p:sp>
      <p:sp>
        <p:nvSpPr>
          <p:cNvPr id="3" name="Text Placeholder 2"/>
          <p:cNvSpPr>
            <a:spLocks noGrp="1"/>
          </p:cNvSpPr>
          <p:nvPr>
            <p:ph type="body" sz="quarter" idx="10"/>
          </p:nvPr>
        </p:nvSpPr>
        <p:spPr>
          <a:xfrm>
            <a:off x="228600" y="1055262"/>
            <a:ext cx="8577072" cy="4965192"/>
          </a:xfrm>
        </p:spPr>
        <p:txBody>
          <a:bodyPr/>
          <a:lstStyle/>
          <a:p>
            <a:r>
              <a:rPr lang="en-US" sz="2400" dirty="0"/>
              <a:t>An Ethernet Switch is a Layer 2 device.</a:t>
            </a:r>
          </a:p>
          <a:p>
            <a:r>
              <a:rPr lang="en-US" sz="2400" dirty="0"/>
              <a:t>It uses MAC addresses to make forwarding decisions.</a:t>
            </a:r>
          </a:p>
          <a:p>
            <a:r>
              <a:rPr lang="en-US" sz="2400" dirty="0"/>
              <a:t>The </a:t>
            </a:r>
            <a:r>
              <a:rPr lang="en-US" sz="2400" b="1" dirty="0"/>
              <a:t>MAC address table </a:t>
            </a:r>
            <a:r>
              <a:rPr lang="en-US" sz="2400" dirty="0"/>
              <a:t>is sometimes referred to as a content addressable memory (CAM) table.</a:t>
            </a:r>
          </a:p>
          <a:p>
            <a:r>
              <a:rPr lang="en-US" sz="2400" dirty="0"/>
              <a:t>An Ethernet Switch creates its MAC address table through “</a:t>
            </a:r>
            <a:r>
              <a:rPr lang="en-US" sz="2400" b="1" dirty="0"/>
              <a:t>self-learning</a:t>
            </a:r>
            <a:r>
              <a:rPr lang="en-US" sz="2400" dirty="0"/>
              <a:t>”, </a:t>
            </a:r>
            <a:r>
              <a:rPr lang="en-AU" sz="2400" dirty="0"/>
              <a:t>by examining the source MAC address of the frames received on a port. </a:t>
            </a:r>
          </a:p>
          <a:p>
            <a:r>
              <a:rPr lang="en-AU" sz="2400" dirty="0"/>
              <a:t>The switch forwards frames by searching for a match between the destination MAC address in the frame and an entry in the MAC address table. If no match is found, the switch will forward the frame to all active ports except the incoming port.</a:t>
            </a:r>
            <a:endParaRPr lang="en-US" sz="2400" dirty="0"/>
          </a:p>
        </p:txBody>
      </p:sp>
    </p:spTree>
    <p:extLst>
      <p:ext uri="{BB962C8B-B14F-4D97-AF65-F5344CB8AC3E}">
        <p14:creationId xmlns:p14="http://schemas.microsoft.com/office/powerpoint/2010/main" val="171714709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4FD7741E-F0B9-4FE2-8458-C03C5BD73633}"/>
              </a:ext>
            </a:extLst>
          </p:cNvPr>
          <p:cNvPicPr>
            <a:picLocks noChangeAspect="1"/>
          </p:cNvPicPr>
          <p:nvPr/>
        </p:nvPicPr>
        <p:blipFill>
          <a:blip r:embed="rId3"/>
          <a:stretch>
            <a:fillRect/>
          </a:stretch>
        </p:blipFill>
        <p:spPr>
          <a:xfrm>
            <a:off x="-35859" y="3585020"/>
            <a:ext cx="3164583" cy="1769206"/>
          </a:xfrm>
          <a:prstGeom prst="rect">
            <a:avLst/>
          </a:prstGeom>
        </p:spPr>
      </p:pic>
      <p:pic>
        <p:nvPicPr>
          <p:cNvPr id="29" name="Picture 28">
            <a:extLst>
              <a:ext uri="{FF2B5EF4-FFF2-40B4-BE49-F238E27FC236}">
                <a16:creationId xmlns:a16="http://schemas.microsoft.com/office/drawing/2014/main" id="{F70A8055-56A1-4877-9468-43EC26B90CAE}"/>
              </a:ext>
            </a:extLst>
          </p:cNvPr>
          <p:cNvPicPr>
            <a:picLocks noChangeAspect="1"/>
          </p:cNvPicPr>
          <p:nvPr/>
        </p:nvPicPr>
        <p:blipFill>
          <a:blip r:embed="rId4"/>
          <a:stretch>
            <a:fillRect/>
          </a:stretch>
        </p:blipFill>
        <p:spPr>
          <a:xfrm>
            <a:off x="3128724" y="4377134"/>
            <a:ext cx="3632917" cy="1656533"/>
          </a:xfrm>
          <a:prstGeom prst="rect">
            <a:avLst/>
          </a:prstGeom>
        </p:spPr>
      </p:pic>
      <p:sp>
        <p:nvSpPr>
          <p:cNvPr id="12" name="Title 11"/>
          <p:cNvSpPr>
            <a:spLocks noGrp="1"/>
          </p:cNvSpPr>
          <p:nvPr>
            <p:ph type="title"/>
          </p:nvPr>
        </p:nvSpPr>
        <p:spPr>
          <a:xfrm>
            <a:off x="277569" y="-102429"/>
            <a:ext cx="8588861" cy="838200"/>
          </a:xfrm>
        </p:spPr>
        <p:txBody>
          <a:bodyPr/>
          <a:lstStyle/>
          <a:p>
            <a:r>
              <a:rPr lang="en-AU" dirty="0"/>
              <a:t>S</a:t>
            </a:r>
            <a:r>
              <a:rPr lang="en-US" dirty="0"/>
              <a:t>witch Learning and Forwarding</a:t>
            </a:r>
          </a:p>
        </p:txBody>
      </p:sp>
      <p:pic>
        <p:nvPicPr>
          <p:cNvPr id="7" name="Picture 6">
            <a:extLst>
              <a:ext uri="{FF2B5EF4-FFF2-40B4-BE49-F238E27FC236}">
                <a16:creationId xmlns:a16="http://schemas.microsoft.com/office/drawing/2014/main" id="{633EC38C-BA76-450A-AA5F-4A4057B45853}"/>
              </a:ext>
            </a:extLst>
          </p:cNvPr>
          <p:cNvPicPr>
            <a:picLocks noChangeAspect="1"/>
          </p:cNvPicPr>
          <p:nvPr/>
        </p:nvPicPr>
        <p:blipFill>
          <a:blip r:embed="rId5"/>
          <a:stretch>
            <a:fillRect/>
          </a:stretch>
        </p:blipFill>
        <p:spPr>
          <a:xfrm>
            <a:off x="384288" y="814785"/>
            <a:ext cx="1599293" cy="1769130"/>
          </a:xfrm>
          <a:prstGeom prst="rect">
            <a:avLst/>
          </a:prstGeom>
        </p:spPr>
      </p:pic>
      <p:pic>
        <p:nvPicPr>
          <p:cNvPr id="16" name="Picture 15">
            <a:extLst>
              <a:ext uri="{FF2B5EF4-FFF2-40B4-BE49-F238E27FC236}">
                <a16:creationId xmlns:a16="http://schemas.microsoft.com/office/drawing/2014/main" id="{820683C9-2C0C-4D63-8CCD-140EAA47027C}"/>
              </a:ext>
            </a:extLst>
          </p:cNvPr>
          <p:cNvPicPr>
            <a:picLocks noChangeAspect="1"/>
          </p:cNvPicPr>
          <p:nvPr/>
        </p:nvPicPr>
        <p:blipFill>
          <a:blip r:embed="rId6"/>
          <a:stretch>
            <a:fillRect/>
          </a:stretch>
        </p:blipFill>
        <p:spPr>
          <a:xfrm>
            <a:off x="2862813" y="727884"/>
            <a:ext cx="3632916" cy="1859914"/>
          </a:xfrm>
          <a:prstGeom prst="rect">
            <a:avLst/>
          </a:prstGeom>
        </p:spPr>
      </p:pic>
      <p:pic>
        <p:nvPicPr>
          <p:cNvPr id="22" name="Picture 21">
            <a:extLst>
              <a:ext uri="{FF2B5EF4-FFF2-40B4-BE49-F238E27FC236}">
                <a16:creationId xmlns:a16="http://schemas.microsoft.com/office/drawing/2014/main" id="{60E1D990-3717-408F-B118-43B3F9FCF2FA}"/>
              </a:ext>
            </a:extLst>
          </p:cNvPr>
          <p:cNvPicPr>
            <a:picLocks noChangeAspect="1"/>
          </p:cNvPicPr>
          <p:nvPr/>
        </p:nvPicPr>
        <p:blipFill>
          <a:blip r:embed="rId7"/>
          <a:stretch>
            <a:fillRect/>
          </a:stretch>
        </p:blipFill>
        <p:spPr>
          <a:xfrm>
            <a:off x="5843451" y="2665669"/>
            <a:ext cx="3300549" cy="1715295"/>
          </a:xfrm>
          <a:prstGeom prst="rect">
            <a:avLst/>
          </a:prstGeom>
        </p:spPr>
      </p:pic>
      <p:sp>
        <p:nvSpPr>
          <p:cNvPr id="30" name="Arrow: Right 29">
            <a:extLst>
              <a:ext uri="{FF2B5EF4-FFF2-40B4-BE49-F238E27FC236}">
                <a16:creationId xmlns:a16="http://schemas.microsoft.com/office/drawing/2014/main" id="{B1E047AD-0975-4952-A9A4-6F62B6A3D9FB}"/>
              </a:ext>
            </a:extLst>
          </p:cNvPr>
          <p:cNvSpPr/>
          <p:nvPr/>
        </p:nvSpPr>
        <p:spPr>
          <a:xfrm rot="1904057">
            <a:off x="6615745" y="2284448"/>
            <a:ext cx="949234" cy="237179"/>
          </a:xfrm>
          <a:prstGeom prst="right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1" name="Arrow: Right 30">
            <a:extLst>
              <a:ext uri="{FF2B5EF4-FFF2-40B4-BE49-F238E27FC236}">
                <a16:creationId xmlns:a16="http://schemas.microsoft.com/office/drawing/2014/main" id="{C9F0E489-1CD1-4CFD-8E45-A0E8894AFF10}"/>
              </a:ext>
            </a:extLst>
          </p:cNvPr>
          <p:cNvSpPr/>
          <p:nvPr/>
        </p:nvSpPr>
        <p:spPr>
          <a:xfrm>
            <a:off x="2167613" y="1680230"/>
            <a:ext cx="949234" cy="237179"/>
          </a:xfrm>
          <a:prstGeom prst="right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2" name="Arrow: Right 31">
            <a:extLst>
              <a:ext uri="{FF2B5EF4-FFF2-40B4-BE49-F238E27FC236}">
                <a16:creationId xmlns:a16="http://schemas.microsoft.com/office/drawing/2014/main" id="{92F4A69F-6BCE-4339-A6CD-FD11713B81AF}"/>
              </a:ext>
            </a:extLst>
          </p:cNvPr>
          <p:cNvSpPr/>
          <p:nvPr/>
        </p:nvSpPr>
        <p:spPr>
          <a:xfrm rot="8224716">
            <a:off x="7044059" y="5284550"/>
            <a:ext cx="949234" cy="237179"/>
          </a:xfrm>
          <a:prstGeom prst="right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33" name="Picture 32">
            <a:extLst>
              <a:ext uri="{FF2B5EF4-FFF2-40B4-BE49-F238E27FC236}">
                <a16:creationId xmlns:a16="http://schemas.microsoft.com/office/drawing/2014/main" id="{385A6C53-89F8-4E4D-995F-4ED11C7FC0E2}"/>
              </a:ext>
            </a:extLst>
          </p:cNvPr>
          <p:cNvPicPr>
            <a:picLocks noChangeAspect="1"/>
          </p:cNvPicPr>
          <p:nvPr/>
        </p:nvPicPr>
        <p:blipFill>
          <a:blip r:embed="rId8"/>
          <a:stretch>
            <a:fillRect/>
          </a:stretch>
        </p:blipFill>
        <p:spPr>
          <a:xfrm>
            <a:off x="3477383" y="6033667"/>
            <a:ext cx="3037078" cy="323728"/>
          </a:xfrm>
          <a:prstGeom prst="rect">
            <a:avLst/>
          </a:prstGeom>
        </p:spPr>
      </p:pic>
      <p:sp>
        <p:nvSpPr>
          <p:cNvPr id="34" name="Arrow: Right 33">
            <a:extLst>
              <a:ext uri="{FF2B5EF4-FFF2-40B4-BE49-F238E27FC236}">
                <a16:creationId xmlns:a16="http://schemas.microsoft.com/office/drawing/2014/main" id="{07EA625A-C939-4616-997C-1C9B321E928F}"/>
              </a:ext>
            </a:extLst>
          </p:cNvPr>
          <p:cNvSpPr/>
          <p:nvPr/>
        </p:nvSpPr>
        <p:spPr>
          <a:xfrm rot="12982139">
            <a:off x="1524307" y="5694603"/>
            <a:ext cx="949234" cy="237179"/>
          </a:xfrm>
          <a:prstGeom prst="right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851822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29614" y="153684"/>
            <a:ext cx="8588861" cy="838200"/>
          </a:xfrm>
        </p:spPr>
        <p:txBody>
          <a:bodyPr/>
          <a:lstStyle/>
          <a:p>
            <a:r>
              <a:rPr lang="en-AU" dirty="0"/>
              <a:t>S</a:t>
            </a:r>
            <a:r>
              <a:rPr lang="en-US" dirty="0"/>
              <a:t>witch Learning and Forwarding</a:t>
            </a:r>
          </a:p>
        </p:txBody>
      </p:sp>
      <p:sp>
        <p:nvSpPr>
          <p:cNvPr id="6" name="TextBox 5"/>
          <p:cNvSpPr txBox="1"/>
          <p:nvPr/>
        </p:nvSpPr>
        <p:spPr>
          <a:xfrm>
            <a:off x="16999" y="1103105"/>
            <a:ext cx="8814089" cy="2462213"/>
          </a:xfrm>
          <a:prstGeom prst="rect">
            <a:avLst/>
          </a:prstGeom>
          <a:noFill/>
        </p:spPr>
        <p:txBody>
          <a:bodyPr wrap="square" rtlCol="0">
            <a:spAutoFit/>
          </a:bodyPr>
          <a:lstStyle/>
          <a:p>
            <a:pPr marL="342900" indent="-342900">
              <a:buFont typeface="Arial" panose="020B0604020202020204" pitchFamily="34" charset="0"/>
              <a:buChar char="•"/>
            </a:pPr>
            <a:r>
              <a:rPr lang="en-AU" sz="2200" dirty="0">
                <a:solidFill>
                  <a:schemeClr val="bg2"/>
                </a:solidFill>
              </a:rPr>
              <a:t>A switch can have multiple MAC addresses associated with a single port. </a:t>
            </a:r>
          </a:p>
          <a:p>
            <a:pPr marL="342900" indent="-342900">
              <a:buFont typeface="Arial" panose="020B0604020202020204" pitchFamily="34" charset="0"/>
              <a:buChar char="•"/>
            </a:pPr>
            <a:r>
              <a:rPr lang="en-AU" sz="2200" dirty="0">
                <a:solidFill>
                  <a:schemeClr val="bg2"/>
                </a:solidFill>
              </a:rPr>
              <a:t>This is common when the switch is connected to another switch. </a:t>
            </a:r>
          </a:p>
          <a:p>
            <a:pPr marL="342900" indent="-342900">
              <a:buFont typeface="Arial" panose="020B0604020202020204" pitchFamily="34" charset="0"/>
              <a:buChar char="•"/>
            </a:pPr>
            <a:r>
              <a:rPr lang="en-AU" sz="2200" dirty="0">
                <a:solidFill>
                  <a:schemeClr val="bg2"/>
                </a:solidFill>
              </a:rPr>
              <a:t>The switch will have a separate MAC address table entry for each frame received with a different source MAC address.</a:t>
            </a:r>
          </a:p>
          <a:p>
            <a:pPr marL="342900" indent="-342900">
              <a:buFont typeface="Arial" panose="020B0604020202020204" pitchFamily="34" charset="0"/>
              <a:buChar char="•"/>
            </a:pPr>
            <a:r>
              <a:rPr lang="en-AU" sz="2200" dirty="0">
                <a:solidFill>
                  <a:schemeClr val="bg2"/>
                </a:solidFill>
              </a:rPr>
              <a:t>In the example, S2 has two entries for its Port 1, due to PC A and PC B both sending frames to PC C via the same port, Port 1 on S2</a:t>
            </a:r>
            <a:endParaRPr lang="en-US" sz="2200" dirty="0">
              <a:solidFill>
                <a:schemeClr val="bg2"/>
              </a:solidFill>
            </a:endParaRPr>
          </a:p>
        </p:txBody>
      </p:sp>
      <p:grpSp>
        <p:nvGrpSpPr>
          <p:cNvPr id="5" name="Group 4"/>
          <p:cNvGrpSpPr/>
          <p:nvPr/>
        </p:nvGrpSpPr>
        <p:grpSpPr>
          <a:xfrm>
            <a:off x="999283" y="3696291"/>
            <a:ext cx="6849524" cy="2429309"/>
            <a:chOff x="357818" y="2519330"/>
            <a:chExt cx="8183395" cy="3057193"/>
          </a:xfrm>
        </p:grpSpPr>
        <p:pic>
          <p:nvPicPr>
            <p:cNvPr id="2" name="Picture 1"/>
            <p:cNvPicPr>
              <a:picLocks noChangeAspect="1"/>
            </p:cNvPicPr>
            <p:nvPr/>
          </p:nvPicPr>
          <p:blipFill>
            <a:blip r:embed="rId3"/>
            <a:stretch>
              <a:fillRect/>
            </a:stretch>
          </p:blipFill>
          <p:spPr>
            <a:xfrm>
              <a:off x="357818" y="2519330"/>
              <a:ext cx="8183395" cy="3057193"/>
            </a:xfrm>
            <a:prstGeom prst="rect">
              <a:avLst/>
            </a:prstGeom>
          </p:spPr>
        </p:pic>
        <p:pic>
          <p:nvPicPr>
            <p:cNvPr id="3" name="Picture 2"/>
            <p:cNvPicPr>
              <a:picLocks noChangeAspect="1"/>
            </p:cNvPicPr>
            <p:nvPr/>
          </p:nvPicPr>
          <p:blipFill>
            <a:blip r:embed="rId4"/>
            <a:stretch>
              <a:fillRect/>
            </a:stretch>
          </p:blipFill>
          <p:spPr>
            <a:xfrm>
              <a:off x="4681798" y="3338512"/>
              <a:ext cx="655747" cy="191680"/>
            </a:xfrm>
            <a:prstGeom prst="rect">
              <a:avLst/>
            </a:prstGeom>
          </p:spPr>
        </p:pic>
        <p:pic>
          <p:nvPicPr>
            <p:cNvPr id="4" name="Picture 3"/>
            <p:cNvPicPr>
              <a:picLocks noChangeAspect="1"/>
            </p:cNvPicPr>
            <p:nvPr/>
          </p:nvPicPr>
          <p:blipFill>
            <a:blip r:embed="rId5"/>
            <a:stretch>
              <a:fillRect/>
            </a:stretch>
          </p:blipFill>
          <p:spPr>
            <a:xfrm>
              <a:off x="3865599" y="3338512"/>
              <a:ext cx="285750" cy="238125"/>
            </a:xfrm>
            <a:prstGeom prst="rect">
              <a:avLst/>
            </a:prstGeom>
          </p:spPr>
        </p:pic>
      </p:grpSp>
      <p:sp>
        <p:nvSpPr>
          <p:cNvPr id="7" name="Freeform 6"/>
          <p:cNvSpPr/>
          <p:nvPr/>
        </p:nvSpPr>
        <p:spPr>
          <a:xfrm>
            <a:off x="3773617" y="4085284"/>
            <a:ext cx="1844078" cy="523891"/>
          </a:xfrm>
          <a:custGeom>
            <a:avLst/>
            <a:gdLst>
              <a:gd name="connsiteX0" fmla="*/ 2019545 w 2051442"/>
              <a:gd name="connsiteY0" fmla="*/ 297711 h 818707"/>
              <a:gd name="connsiteX1" fmla="*/ 1923852 w 2051442"/>
              <a:gd name="connsiteY1" fmla="*/ 287079 h 818707"/>
              <a:gd name="connsiteX2" fmla="*/ 1796261 w 2051442"/>
              <a:gd name="connsiteY2" fmla="*/ 233916 h 818707"/>
              <a:gd name="connsiteX3" fmla="*/ 1700568 w 2051442"/>
              <a:gd name="connsiteY3" fmla="*/ 212651 h 818707"/>
              <a:gd name="connsiteX4" fmla="*/ 1626140 w 2051442"/>
              <a:gd name="connsiteY4" fmla="*/ 180753 h 818707"/>
              <a:gd name="connsiteX5" fmla="*/ 1434754 w 2051442"/>
              <a:gd name="connsiteY5" fmla="*/ 148856 h 818707"/>
              <a:gd name="connsiteX6" fmla="*/ 1115777 w 2051442"/>
              <a:gd name="connsiteY6" fmla="*/ 85060 h 818707"/>
              <a:gd name="connsiteX7" fmla="*/ 1041349 w 2051442"/>
              <a:gd name="connsiteY7" fmla="*/ 63795 h 818707"/>
              <a:gd name="connsiteX8" fmla="*/ 690475 w 2051442"/>
              <a:gd name="connsiteY8" fmla="*/ 53163 h 818707"/>
              <a:gd name="connsiteX9" fmla="*/ 552252 w 2051442"/>
              <a:gd name="connsiteY9" fmla="*/ 10632 h 818707"/>
              <a:gd name="connsiteX10" fmla="*/ 477824 w 2051442"/>
              <a:gd name="connsiteY10" fmla="*/ 0 h 818707"/>
              <a:gd name="connsiteX11" fmla="*/ 95052 w 2051442"/>
              <a:gd name="connsiteY11" fmla="*/ 10632 h 818707"/>
              <a:gd name="connsiteX12" fmla="*/ 63154 w 2051442"/>
              <a:gd name="connsiteY12" fmla="*/ 21265 h 818707"/>
              <a:gd name="connsiteX13" fmla="*/ 31256 w 2051442"/>
              <a:gd name="connsiteY13" fmla="*/ 42530 h 818707"/>
              <a:gd name="connsiteX14" fmla="*/ 20624 w 2051442"/>
              <a:gd name="connsiteY14" fmla="*/ 393404 h 818707"/>
              <a:gd name="connsiteX15" fmla="*/ 31256 w 2051442"/>
              <a:gd name="connsiteY15" fmla="*/ 425302 h 818707"/>
              <a:gd name="connsiteX16" fmla="*/ 63154 w 2051442"/>
              <a:gd name="connsiteY16" fmla="*/ 457200 h 818707"/>
              <a:gd name="connsiteX17" fmla="*/ 105684 w 2051442"/>
              <a:gd name="connsiteY17" fmla="*/ 510363 h 818707"/>
              <a:gd name="connsiteX18" fmla="*/ 137582 w 2051442"/>
              <a:gd name="connsiteY18" fmla="*/ 574158 h 818707"/>
              <a:gd name="connsiteX19" fmla="*/ 180112 w 2051442"/>
              <a:gd name="connsiteY19" fmla="*/ 595423 h 818707"/>
              <a:gd name="connsiteX20" fmla="*/ 222642 w 2051442"/>
              <a:gd name="connsiteY20" fmla="*/ 637953 h 818707"/>
              <a:gd name="connsiteX21" fmla="*/ 286438 w 2051442"/>
              <a:gd name="connsiteY21" fmla="*/ 669851 h 818707"/>
              <a:gd name="connsiteX22" fmla="*/ 328968 w 2051442"/>
              <a:gd name="connsiteY22" fmla="*/ 701749 h 818707"/>
              <a:gd name="connsiteX23" fmla="*/ 392763 w 2051442"/>
              <a:gd name="connsiteY23" fmla="*/ 723014 h 818707"/>
              <a:gd name="connsiteX24" fmla="*/ 616047 w 2051442"/>
              <a:gd name="connsiteY24" fmla="*/ 744279 h 818707"/>
              <a:gd name="connsiteX25" fmla="*/ 786168 w 2051442"/>
              <a:gd name="connsiteY25" fmla="*/ 754911 h 818707"/>
              <a:gd name="connsiteX26" fmla="*/ 935024 w 2051442"/>
              <a:gd name="connsiteY26" fmla="*/ 765544 h 818707"/>
              <a:gd name="connsiteX27" fmla="*/ 1030717 w 2051442"/>
              <a:gd name="connsiteY27" fmla="*/ 797442 h 818707"/>
              <a:gd name="connsiteX28" fmla="*/ 1243368 w 2051442"/>
              <a:gd name="connsiteY28" fmla="*/ 818707 h 818707"/>
              <a:gd name="connsiteX29" fmla="*/ 1370959 w 2051442"/>
              <a:gd name="connsiteY29" fmla="*/ 797442 h 818707"/>
              <a:gd name="connsiteX30" fmla="*/ 1434754 w 2051442"/>
              <a:gd name="connsiteY30" fmla="*/ 776176 h 818707"/>
              <a:gd name="connsiteX31" fmla="*/ 1466652 w 2051442"/>
              <a:gd name="connsiteY31" fmla="*/ 765544 h 818707"/>
              <a:gd name="connsiteX32" fmla="*/ 1774996 w 2051442"/>
              <a:gd name="connsiteY32" fmla="*/ 744279 h 818707"/>
              <a:gd name="connsiteX33" fmla="*/ 1838791 w 2051442"/>
              <a:gd name="connsiteY33" fmla="*/ 723014 h 818707"/>
              <a:gd name="connsiteX34" fmla="*/ 1902587 w 2051442"/>
              <a:gd name="connsiteY34" fmla="*/ 659218 h 818707"/>
              <a:gd name="connsiteX35" fmla="*/ 1934484 w 2051442"/>
              <a:gd name="connsiteY35" fmla="*/ 616688 h 818707"/>
              <a:gd name="connsiteX36" fmla="*/ 1945117 w 2051442"/>
              <a:gd name="connsiteY36" fmla="*/ 584790 h 818707"/>
              <a:gd name="connsiteX37" fmla="*/ 1998280 w 2051442"/>
              <a:gd name="connsiteY37" fmla="*/ 520995 h 818707"/>
              <a:gd name="connsiteX38" fmla="*/ 2030177 w 2051442"/>
              <a:gd name="connsiteY38" fmla="*/ 446567 h 818707"/>
              <a:gd name="connsiteX39" fmla="*/ 2051442 w 2051442"/>
              <a:gd name="connsiteY39" fmla="*/ 382772 h 818707"/>
              <a:gd name="connsiteX40" fmla="*/ 1977014 w 2051442"/>
              <a:gd name="connsiteY40" fmla="*/ 361507 h 81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51442" h="818707">
                <a:moveTo>
                  <a:pt x="2019545" y="297711"/>
                </a:moveTo>
                <a:cubicBezTo>
                  <a:pt x="1987647" y="294167"/>
                  <a:pt x="1955323" y="293373"/>
                  <a:pt x="1923852" y="287079"/>
                </a:cubicBezTo>
                <a:cubicBezTo>
                  <a:pt x="1825037" y="267316"/>
                  <a:pt x="1893325" y="266271"/>
                  <a:pt x="1796261" y="233916"/>
                </a:cubicBezTo>
                <a:cubicBezTo>
                  <a:pt x="1765262" y="223583"/>
                  <a:pt x="1731756" y="222397"/>
                  <a:pt x="1700568" y="212651"/>
                </a:cubicBezTo>
                <a:cubicBezTo>
                  <a:pt x="1674805" y="204600"/>
                  <a:pt x="1651903" y="188804"/>
                  <a:pt x="1626140" y="180753"/>
                </a:cubicBezTo>
                <a:cubicBezTo>
                  <a:pt x="1528035" y="150095"/>
                  <a:pt x="1534520" y="165484"/>
                  <a:pt x="1434754" y="148856"/>
                </a:cubicBezTo>
                <a:cubicBezTo>
                  <a:pt x="1383477" y="140310"/>
                  <a:pt x="1197407" y="105467"/>
                  <a:pt x="1115777" y="85060"/>
                </a:cubicBezTo>
                <a:cubicBezTo>
                  <a:pt x="1090745" y="78802"/>
                  <a:pt x="1067079" y="65725"/>
                  <a:pt x="1041349" y="63795"/>
                </a:cubicBezTo>
                <a:cubicBezTo>
                  <a:pt x="924665" y="55044"/>
                  <a:pt x="807433" y="56707"/>
                  <a:pt x="690475" y="53163"/>
                </a:cubicBezTo>
                <a:cubicBezTo>
                  <a:pt x="486482" y="24020"/>
                  <a:pt x="739050" y="68108"/>
                  <a:pt x="552252" y="10632"/>
                </a:cubicBezTo>
                <a:cubicBezTo>
                  <a:pt x="528299" y="3262"/>
                  <a:pt x="502633" y="3544"/>
                  <a:pt x="477824" y="0"/>
                </a:cubicBezTo>
                <a:cubicBezTo>
                  <a:pt x="350233" y="3544"/>
                  <a:pt x="222524" y="4095"/>
                  <a:pt x="95052" y="10632"/>
                </a:cubicBezTo>
                <a:cubicBezTo>
                  <a:pt x="83859" y="11206"/>
                  <a:pt x="73179" y="16253"/>
                  <a:pt x="63154" y="21265"/>
                </a:cubicBezTo>
                <a:cubicBezTo>
                  <a:pt x="51724" y="26980"/>
                  <a:pt x="41889" y="35442"/>
                  <a:pt x="31256" y="42530"/>
                </a:cubicBezTo>
                <a:cubicBezTo>
                  <a:pt x="-18502" y="191804"/>
                  <a:pt x="1520" y="106848"/>
                  <a:pt x="20624" y="393404"/>
                </a:cubicBezTo>
                <a:cubicBezTo>
                  <a:pt x="21370" y="404587"/>
                  <a:pt x="25039" y="415977"/>
                  <a:pt x="31256" y="425302"/>
                </a:cubicBezTo>
                <a:cubicBezTo>
                  <a:pt x="39597" y="437813"/>
                  <a:pt x="53528" y="445648"/>
                  <a:pt x="63154" y="457200"/>
                </a:cubicBezTo>
                <a:cubicBezTo>
                  <a:pt x="130228" y="537689"/>
                  <a:pt x="43809" y="448485"/>
                  <a:pt x="105684" y="510363"/>
                </a:cubicBezTo>
                <a:cubicBezTo>
                  <a:pt x="112941" y="532133"/>
                  <a:pt x="118557" y="558304"/>
                  <a:pt x="137582" y="574158"/>
                </a:cubicBezTo>
                <a:cubicBezTo>
                  <a:pt x="149758" y="584305"/>
                  <a:pt x="167432" y="585913"/>
                  <a:pt x="180112" y="595423"/>
                </a:cubicBezTo>
                <a:cubicBezTo>
                  <a:pt x="196151" y="607452"/>
                  <a:pt x="206217" y="626456"/>
                  <a:pt x="222642" y="637953"/>
                </a:cubicBezTo>
                <a:cubicBezTo>
                  <a:pt x="242120" y="651587"/>
                  <a:pt x="266051" y="657619"/>
                  <a:pt x="286438" y="669851"/>
                </a:cubicBezTo>
                <a:cubicBezTo>
                  <a:pt x="301634" y="678968"/>
                  <a:pt x="313118" y="693824"/>
                  <a:pt x="328968" y="701749"/>
                </a:cubicBezTo>
                <a:cubicBezTo>
                  <a:pt x="349017" y="711773"/>
                  <a:pt x="371017" y="717578"/>
                  <a:pt x="392763" y="723014"/>
                </a:cubicBezTo>
                <a:cubicBezTo>
                  <a:pt x="493847" y="748283"/>
                  <a:pt x="420706" y="732788"/>
                  <a:pt x="616047" y="744279"/>
                </a:cubicBezTo>
                <a:cubicBezTo>
                  <a:pt x="728828" y="772474"/>
                  <a:pt x="672107" y="769169"/>
                  <a:pt x="786168" y="754911"/>
                </a:cubicBezTo>
                <a:cubicBezTo>
                  <a:pt x="835787" y="758455"/>
                  <a:pt x="885583" y="760051"/>
                  <a:pt x="935024" y="765544"/>
                </a:cubicBezTo>
                <a:cubicBezTo>
                  <a:pt x="990212" y="771676"/>
                  <a:pt x="971638" y="782672"/>
                  <a:pt x="1030717" y="797442"/>
                </a:cubicBezTo>
                <a:cubicBezTo>
                  <a:pt x="1076490" y="808885"/>
                  <a:pt x="1217346" y="816705"/>
                  <a:pt x="1243368" y="818707"/>
                </a:cubicBezTo>
                <a:cubicBezTo>
                  <a:pt x="1303664" y="811170"/>
                  <a:pt x="1320787" y="812494"/>
                  <a:pt x="1370959" y="797442"/>
                </a:cubicBezTo>
                <a:cubicBezTo>
                  <a:pt x="1392429" y="791001"/>
                  <a:pt x="1413489" y="783264"/>
                  <a:pt x="1434754" y="776176"/>
                </a:cubicBezTo>
                <a:cubicBezTo>
                  <a:pt x="1445387" y="772632"/>
                  <a:pt x="1455531" y="766934"/>
                  <a:pt x="1466652" y="765544"/>
                </a:cubicBezTo>
                <a:cubicBezTo>
                  <a:pt x="1625649" y="745668"/>
                  <a:pt x="1523170" y="756270"/>
                  <a:pt x="1774996" y="744279"/>
                </a:cubicBezTo>
                <a:cubicBezTo>
                  <a:pt x="1796261" y="737191"/>
                  <a:pt x="1825342" y="740946"/>
                  <a:pt x="1838791" y="723014"/>
                </a:cubicBezTo>
                <a:cubicBezTo>
                  <a:pt x="1878356" y="670260"/>
                  <a:pt x="1855944" y="690313"/>
                  <a:pt x="1902587" y="659218"/>
                </a:cubicBezTo>
                <a:cubicBezTo>
                  <a:pt x="1913219" y="645041"/>
                  <a:pt x="1925692" y="632074"/>
                  <a:pt x="1934484" y="616688"/>
                </a:cubicBezTo>
                <a:cubicBezTo>
                  <a:pt x="1940045" y="606957"/>
                  <a:pt x="1939556" y="594521"/>
                  <a:pt x="1945117" y="584790"/>
                </a:cubicBezTo>
                <a:cubicBezTo>
                  <a:pt x="1961969" y="555299"/>
                  <a:pt x="1976397" y="542877"/>
                  <a:pt x="1998280" y="520995"/>
                </a:cubicBezTo>
                <a:cubicBezTo>
                  <a:pt x="2026404" y="408495"/>
                  <a:pt x="1988220" y="540970"/>
                  <a:pt x="2030177" y="446567"/>
                </a:cubicBezTo>
                <a:cubicBezTo>
                  <a:pt x="2039281" y="426084"/>
                  <a:pt x="2051442" y="382772"/>
                  <a:pt x="2051442" y="382772"/>
                </a:cubicBezTo>
                <a:cubicBezTo>
                  <a:pt x="2007749" y="353643"/>
                  <a:pt x="2032324" y="361507"/>
                  <a:pt x="1977014" y="361507"/>
                </a:cubicBezTo>
              </a:path>
            </a:pathLst>
          </a:cu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354185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77569" y="188375"/>
            <a:ext cx="8588861" cy="838200"/>
          </a:xfrm>
        </p:spPr>
        <p:txBody>
          <a:bodyPr/>
          <a:lstStyle/>
          <a:p>
            <a:r>
              <a:rPr lang="en-US" sz="3200" dirty="0"/>
              <a:t>Frame Forwarding Methods on Cisco Switches</a:t>
            </a:r>
          </a:p>
        </p:txBody>
      </p:sp>
      <p:sp>
        <p:nvSpPr>
          <p:cNvPr id="5" name="Rectangle 4">
            <a:extLst>
              <a:ext uri="{FF2B5EF4-FFF2-40B4-BE49-F238E27FC236}">
                <a16:creationId xmlns:a16="http://schemas.microsoft.com/office/drawing/2014/main" id="{8FCC4834-A8A2-42FF-BD55-ACCE23A0B5DF}"/>
              </a:ext>
            </a:extLst>
          </p:cNvPr>
          <p:cNvSpPr/>
          <p:nvPr/>
        </p:nvSpPr>
        <p:spPr>
          <a:xfrm>
            <a:off x="277569" y="3479774"/>
            <a:ext cx="8133805" cy="2870016"/>
          </a:xfrm>
          <a:prstGeom prst="rect">
            <a:avLst/>
          </a:prstGeom>
        </p:spPr>
        <p:txBody>
          <a:bodyPr wrap="square">
            <a:spAutoFit/>
          </a:bodyPr>
          <a:lstStyle/>
          <a:p>
            <a:pPr marL="228600" lvl="0" indent="-228600">
              <a:lnSpc>
                <a:spcPct val="95000"/>
              </a:lnSpc>
              <a:buClr>
                <a:srgbClr val="493B93"/>
              </a:buClr>
              <a:buSzPct val="90000"/>
              <a:buFont typeface="Arial" pitchFamily="34" charset="0"/>
              <a:buChar char="•"/>
            </a:pPr>
            <a:r>
              <a:rPr lang="en-AU" sz="2200" dirty="0">
                <a:solidFill>
                  <a:srgbClr val="000000"/>
                </a:solidFill>
              </a:rPr>
              <a:t>Cut-through switching is the predominant switching method used on Cisco switches.</a:t>
            </a:r>
          </a:p>
          <a:p>
            <a:pPr marL="228600" lvl="0" indent="-228600">
              <a:lnSpc>
                <a:spcPct val="95000"/>
              </a:lnSpc>
              <a:buClr>
                <a:srgbClr val="493B93"/>
              </a:buClr>
              <a:buSzPct val="90000"/>
              <a:buFont typeface="Arial" pitchFamily="34" charset="0"/>
              <a:buChar char="•"/>
            </a:pPr>
            <a:r>
              <a:rPr lang="en-AU" sz="2200" dirty="0">
                <a:solidFill>
                  <a:srgbClr val="000000"/>
                </a:solidFill>
              </a:rPr>
              <a:t>Two types of cut-through switching:</a:t>
            </a:r>
          </a:p>
          <a:p>
            <a:pPr marL="863600" lvl="1" indent="-457200">
              <a:lnSpc>
                <a:spcPct val="95000"/>
              </a:lnSpc>
              <a:buClr>
                <a:srgbClr val="6B308E"/>
              </a:buClr>
              <a:buFont typeface="Courier New" panose="02070309020205020404" pitchFamily="49" charset="0"/>
              <a:buChar char="o"/>
            </a:pPr>
            <a:r>
              <a:rPr lang="en-US" sz="2000" dirty="0">
                <a:solidFill>
                  <a:srgbClr val="000000"/>
                </a:solidFill>
              </a:rPr>
              <a:t>Fast-forward switching: </a:t>
            </a:r>
          </a:p>
          <a:p>
            <a:pPr marL="1260475" lvl="4" indent="-342900">
              <a:lnSpc>
                <a:spcPct val="95000"/>
              </a:lnSpc>
              <a:buFont typeface="Wingdings" panose="05000000000000000000" pitchFamily="2" charset="2"/>
              <a:buChar char="Ø"/>
            </a:pPr>
            <a:r>
              <a:rPr lang="en-US" sz="1600" dirty="0">
                <a:solidFill>
                  <a:srgbClr val="000000"/>
                </a:solidFill>
              </a:rPr>
              <a:t>Lowest level of latency immediately forwards a packet after reading the destination address.</a:t>
            </a:r>
          </a:p>
          <a:p>
            <a:pPr marL="1260475" lvl="4" indent="-342900">
              <a:lnSpc>
                <a:spcPct val="95000"/>
              </a:lnSpc>
              <a:buFont typeface="Wingdings" panose="05000000000000000000" pitchFamily="2" charset="2"/>
              <a:buChar char="Ø"/>
            </a:pPr>
            <a:r>
              <a:rPr lang="en-US" sz="1600" dirty="0">
                <a:solidFill>
                  <a:srgbClr val="000000"/>
                </a:solidFill>
              </a:rPr>
              <a:t>Typical cut-through method of switching.</a:t>
            </a:r>
          </a:p>
          <a:p>
            <a:pPr marL="692150" lvl="1" indent="-285750">
              <a:lnSpc>
                <a:spcPct val="95000"/>
              </a:lnSpc>
              <a:buClr>
                <a:srgbClr val="6B308E"/>
              </a:buClr>
              <a:buFont typeface="Courier New" panose="02070309020205020404" pitchFamily="49" charset="0"/>
              <a:buChar char="o"/>
            </a:pPr>
            <a:r>
              <a:rPr lang="en-US" dirty="0">
                <a:solidFill>
                  <a:srgbClr val="000000"/>
                </a:solidFill>
              </a:rPr>
              <a:t>  </a:t>
            </a:r>
            <a:r>
              <a:rPr lang="en-US" sz="2000" dirty="0">
                <a:solidFill>
                  <a:srgbClr val="000000"/>
                </a:solidFill>
              </a:rPr>
              <a:t>Fragment-free switching: </a:t>
            </a:r>
          </a:p>
          <a:p>
            <a:pPr marL="1260475" lvl="4" indent="-342900">
              <a:lnSpc>
                <a:spcPct val="95000"/>
              </a:lnSpc>
              <a:buFont typeface="Wingdings" panose="05000000000000000000" pitchFamily="2" charset="2"/>
              <a:buChar char="Ø"/>
            </a:pPr>
            <a:r>
              <a:rPr lang="en-US" sz="1600" dirty="0">
                <a:solidFill>
                  <a:srgbClr val="000000"/>
                </a:solidFill>
              </a:rPr>
              <a:t>Switch stores the first 64 bytes of the frame before forwarding.</a:t>
            </a:r>
          </a:p>
          <a:p>
            <a:pPr marL="1260475" lvl="4" indent="-342900">
              <a:lnSpc>
                <a:spcPct val="95000"/>
              </a:lnSpc>
              <a:buFont typeface="Wingdings" panose="05000000000000000000" pitchFamily="2" charset="2"/>
              <a:buChar char="Ø"/>
            </a:pPr>
            <a:r>
              <a:rPr lang="en-US" sz="1600" dirty="0">
                <a:solidFill>
                  <a:srgbClr val="000000"/>
                </a:solidFill>
              </a:rPr>
              <a:t>Most network errors and collisions occur during the first 64 bytes.</a:t>
            </a:r>
          </a:p>
        </p:txBody>
      </p:sp>
      <p:pic>
        <p:nvPicPr>
          <p:cNvPr id="8" name="Picture 7">
            <a:extLst>
              <a:ext uri="{FF2B5EF4-FFF2-40B4-BE49-F238E27FC236}">
                <a16:creationId xmlns:a16="http://schemas.microsoft.com/office/drawing/2014/main" id="{04426E5F-B2B2-4DEC-B91C-839B1765B30C}"/>
              </a:ext>
            </a:extLst>
          </p:cNvPr>
          <p:cNvPicPr>
            <a:picLocks noChangeAspect="1"/>
          </p:cNvPicPr>
          <p:nvPr/>
        </p:nvPicPr>
        <p:blipFill>
          <a:blip r:embed="rId3"/>
          <a:stretch>
            <a:fillRect/>
          </a:stretch>
        </p:blipFill>
        <p:spPr>
          <a:xfrm>
            <a:off x="1282807" y="1026575"/>
            <a:ext cx="6578384" cy="2453199"/>
          </a:xfrm>
          <a:prstGeom prst="rect">
            <a:avLst/>
          </a:prstGeom>
        </p:spPr>
      </p:pic>
    </p:spTree>
    <p:extLst>
      <p:ext uri="{BB962C8B-B14F-4D97-AF65-F5344CB8AC3E}">
        <p14:creationId xmlns:p14="http://schemas.microsoft.com/office/powerpoint/2010/main" val="73506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256909" y="285750"/>
            <a:ext cx="4117446" cy="1337310"/>
          </a:xfrm>
        </p:spPr>
        <p:txBody>
          <a:bodyPr/>
          <a:lstStyle/>
          <a:p>
            <a:pPr algn="ctr"/>
            <a:r>
              <a:rPr lang="en-US" sz="3200" dirty="0"/>
              <a:t>Readings</a:t>
            </a:r>
          </a:p>
        </p:txBody>
      </p:sp>
      <p:sp>
        <p:nvSpPr>
          <p:cNvPr id="12" name="Text Placeholder 11"/>
          <p:cNvSpPr>
            <a:spLocks noGrp="1"/>
          </p:cNvSpPr>
          <p:nvPr>
            <p:ph type="body" sz="quarter" idx="11"/>
          </p:nvPr>
        </p:nvSpPr>
        <p:spPr>
          <a:xfrm>
            <a:off x="1120140" y="1474470"/>
            <a:ext cx="7098029" cy="4660000"/>
          </a:xfrm>
        </p:spPr>
        <p:txBody>
          <a:bodyPr>
            <a:normAutofit/>
          </a:bodyPr>
          <a:lstStyle/>
          <a:p>
            <a:pPr marL="457200" indent="-457200">
              <a:buClrTx/>
              <a:buSzPct val="100000"/>
              <a:buFont typeface="Arial" panose="020B0604020202020204" pitchFamily="34" charset="0"/>
              <a:buChar char="•"/>
            </a:pPr>
            <a:r>
              <a:rPr lang="en-AU" sz="2400" dirty="0">
                <a:solidFill>
                  <a:schemeClr val="bg2"/>
                </a:solidFill>
              </a:rPr>
              <a:t>CCNAv7: Introduction to Networks course text &amp; quizzes</a:t>
            </a:r>
          </a:p>
          <a:p>
            <a:pPr marL="863600" lvl="1" indent="-457200">
              <a:buClrTx/>
              <a:buSzPct val="75000"/>
              <a:buFont typeface="Courier New" panose="02070309020205020404" pitchFamily="49" charset="0"/>
              <a:buChar char="o"/>
            </a:pPr>
            <a:r>
              <a:rPr lang="en-AU" dirty="0"/>
              <a:t>Module 4 – Sections 4.0, 4.1 &amp; 4.2</a:t>
            </a:r>
          </a:p>
          <a:p>
            <a:pPr marL="863600" lvl="1" indent="-457200">
              <a:buClrTx/>
              <a:buSzPct val="75000"/>
              <a:buFont typeface="Courier New" panose="02070309020205020404" pitchFamily="49" charset="0"/>
              <a:buChar char="o"/>
            </a:pPr>
            <a:r>
              <a:rPr lang="en-AU" dirty="0"/>
              <a:t>Module 6 – Sections 6.0, 6.1.1, 6.1.3 &amp; 6.2</a:t>
            </a:r>
          </a:p>
          <a:p>
            <a:pPr marL="863600" lvl="1" indent="-457200">
              <a:buClrTx/>
              <a:buSzPct val="75000"/>
              <a:buFont typeface="Courier New" panose="02070309020205020404" pitchFamily="49" charset="0"/>
              <a:buChar char="o"/>
            </a:pPr>
            <a:r>
              <a:rPr lang="en-AU" dirty="0"/>
              <a:t>Module 7 – Sections 7.0, 7.1, 7.2, 7.3</a:t>
            </a:r>
          </a:p>
          <a:p>
            <a:r>
              <a:rPr lang="en-AU" sz="2800" dirty="0"/>
              <a:t>     </a:t>
            </a:r>
          </a:p>
          <a:p>
            <a:r>
              <a:rPr lang="en-AU" sz="2800" dirty="0"/>
              <a:t>     </a:t>
            </a:r>
            <a:r>
              <a:rPr lang="en-AU" sz="2400" dirty="0"/>
              <a:t>Available at: </a:t>
            </a:r>
            <a:r>
              <a:rPr lang="en-AU" sz="2400" dirty="0">
                <a:hlinkClick r:id="rId2"/>
              </a:rPr>
              <a:t>www.netacad.com</a:t>
            </a:r>
            <a:endParaRPr lang="en-AU" sz="2400" dirty="0"/>
          </a:p>
          <a:p>
            <a:pPr marL="749300" lvl="1" indent="-342900">
              <a:buFont typeface="Arial" panose="020B0604020202020204" pitchFamily="34" charset="0"/>
              <a:buChar char="•"/>
            </a:pPr>
            <a:endParaRPr lang="en-US" sz="2800" dirty="0">
              <a:solidFill>
                <a:schemeClr val="bg2"/>
              </a:solidFill>
            </a:endParaRPr>
          </a:p>
        </p:txBody>
      </p:sp>
    </p:spTree>
    <p:extLst>
      <p:ext uri="{BB962C8B-B14F-4D97-AF65-F5344CB8AC3E}">
        <p14:creationId xmlns:p14="http://schemas.microsoft.com/office/powerpoint/2010/main" val="202179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81049" y="236100"/>
            <a:ext cx="8588861" cy="838200"/>
          </a:xfrm>
        </p:spPr>
        <p:txBody>
          <a:bodyPr/>
          <a:lstStyle/>
          <a:p>
            <a:r>
              <a:rPr lang="en-US" sz="3200" dirty="0"/>
              <a:t>Purpose of Physical Layer</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4689" y="1998705"/>
            <a:ext cx="3400663" cy="32986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1832" y="2946225"/>
            <a:ext cx="2772697" cy="3416320"/>
          </a:xfrm>
          <a:prstGeom prst="rect">
            <a:avLst/>
          </a:prstGeom>
        </p:spPr>
        <p:txBody>
          <a:bodyPr wrap="square">
            <a:spAutoFit/>
          </a:bodyPr>
          <a:lstStyle/>
          <a:p>
            <a:pPr marL="285750" indent="-285750">
              <a:buFont typeface="Arial" panose="020B0604020202020204" pitchFamily="34" charset="0"/>
              <a:buChar char="•"/>
            </a:pPr>
            <a:r>
              <a:rPr lang="en-AU" b="1" dirty="0">
                <a:solidFill>
                  <a:schemeClr val="bg2"/>
                </a:solidFill>
              </a:rPr>
              <a:t>Accepts</a:t>
            </a:r>
            <a:r>
              <a:rPr lang="en-AU" dirty="0">
                <a:solidFill>
                  <a:schemeClr val="bg2"/>
                </a:solidFill>
              </a:rPr>
              <a:t> a complete frame from the data link layer</a:t>
            </a:r>
          </a:p>
          <a:p>
            <a:pPr marL="285750" indent="-285750">
              <a:buFont typeface="Arial" panose="020B0604020202020204" pitchFamily="34" charset="0"/>
              <a:buChar char="•"/>
            </a:pPr>
            <a:r>
              <a:rPr lang="en-AU" b="1" dirty="0">
                <a:solidFill>
                  <a:schemeClr val="bg2"/>
                </a:solidFill>
              </a:rPr>
              <a:t>Encodes</a:t>
            </a:r>
            <a:r>
              <a:rPr lang="en-AU" dirty="0">
                <a:solidFill>
                  <a:schemeClr val="bg2"/>
                </a:solidFill>
              </a:rPr>
              <a:t> the frames and creates the electrical, optical, or radio wave signals that represent the bits in each frame. </a:t>
            </a:r>
          </a:p>
          <a:p>
            <a:pPr marL="285750" indent="-285750">
              <a:buFont typeface="Arial" panose="020B0604020202020204" pitchFamily="34" charset="0"/>
              <a:buChar char="•"/>
            </a:pPr>
            <a:r>
              <a:rPr lang="en-AU" b="1" dirty="0">
                <a:solidFill>
                  <a:schemeClr val="bg2"/>
                </a:solidFill>
              </a:rPr>
              <a:t>Sends</a:t>
            </a:r>
            <a:r>
              <a:rPr lang="en-AU" dirty="0">
                <a:solidFill>
                  <a:schemeClr val="bg2"/>
                </a:solidFill>
              </a:rPr>
              <a:t> the signals on the media, one at a time. </a:t>
            </a:r>
          </a:p>
        </p:txBody>
      </p:sp>
      <p:sp>
        <p:nvSpPr>
          <p:cNvPr id="5" name="Rectangle 4"/>
          <p:cNvSpPr/>
          <p:nvPr/>
        </p:nvSpPr>
        <p:spPr>
          <a:xfrm>
            <a:off x="6302128" y="3266589"/>
            <a:ext cx="2679927" cy="2862322"/>
          </a:xfrm>
          <a:prstGeom prst="rect">
            <a:avLst/>
          </a:prstGeom>
        </p:spPr>
        <p:txBody>
          <a:bodyPr wrap="square">
            <a:spAutoFit/>
          </a:bodyPr>
          <a:lstStyle/>
          <a:p>
            <a:pPr marL="285750" indent="-285750">
              <a:buFont typeface="Arial" panose="020B0604020202020204" pitchFamily="34" charset="0"/>
              <a:buChar char="•"/>
            </a:pPr>
            <a:r>
              <a:rPr lang="en-AU" b="1" dirty="0">
                <a:solidFill>
                  <a:schemeClr val="bg2"/>
                </a:solidFill>
              </a:rPr>
              <a:t>Passes</a:t>
            </a:r>
            <a:r>
              <a:rPr lang="en-AU" dirty="0">
                <a:solidFill>
                  <a:schemeClr val="bg2"/>
                </a:solidFill>
              </a:rPr>
              <a:t> the bits up to the data link layer as a complete frame.</a:t>
            </a:r>
            <a:endParaRPr lang="en-AU" b="1" dirty="0">
              <a:solidFill>
                <a:schemeClr val="bg2"/>
              </a:solidFill>
            </a:endParaRPr>
          </a:p>
          <a:p>
            <a:pPr marL="285750" indent="-285750">
              <a:buFont typeface="Arial" panose="020B0604020202020204" pitchFamily="34" charset="0"/>
              <a:buChar char="•"/>
            </a:pPr>
            <a:r>
              <a:rPr lang="en-AU" b="1" dirty="0">
                <a:solidFill>
                  <a:schemeClr val="bg2"/>
                </a:solidFill>
              </a:rPr>
              <a:t>Restores</a:t>
            </a:r>
            <a:r>
              <a:rPr lang="en-AU" dirty="0">
                <a:solidFill>
                  <a:schemeClr val="bg2"/>
                </a:solidFill>
              </a:rPr>
              <a:t> them to their bi. representations</a:t>
            </a:r>
          </a:p>
          <a:p>
            <a:pPr marL="285750" indent="-285750">
              <a:buFont typeface="Arial" panose="020B0604020202020204" pitchFamily="34" charset="0"/>
              <a:buChar char="•"/>
            </a:pPr>
            <a:r>
              <a:rPr lang="en-AU" b="1" dirty="0">
                <a:solidFill>
                  <a:schemeClr val="bg2"/>
                </a:solidFill>
              </a:rPr>
              <a:t>Retrieves</a:t>
            </a:r>
            <a:r>
              <a:rPr lang="en-AU" dirty="0">
                <a:solidFill>
                  <a:schemeClr val="bg2"/>
                </a:solidFill>
              </a:rPr>
              <a:t> these individual signals from the media. </a:t>
            </a:r>
          </a:p>
          <a:p>
            <a:endParaRPr lang="en-AU" dirty="0">
              <a:solidFill>
                <a:schemeClr val="bg2"/>
              </a:solidFill>
            </a:endParaRPr>
          </a:p>
        </p:txBody>
      </p:sp>
      <p:sp>
        <p:nvSpPr>
          <p:cNvPr id="6" name="Rectangle 5"/>
          <p:cNvSpPr/>
          <p:nvPr/>
        </p:nvSpPr>
        <p:spPr>
          <a:xfrm>
            <a:off x="1055786" y="1270415"/>
            <a:ext cx="6682375" cy="923330"/>
          </a:xfrm>
          <a:prstGeom prst="rect">
            <a:avLst/>
          </a:prstGeom>
        </p:spPr>
        <p:txBody>
          <a:bodyPr wrap="square">
            <a:spAutoFit/>
          </a:bodyPr>
          <a:lstStyle/>
          <a:p>
            <a:r>
              <a:rPr lang="en-AU" dirty="0">
                <a:solidFill>
                  <a:schemeClr val="bg2"/>
                </a:solidFill>
              </a:rPr>
              <a:t>The OSI physical layer provides the means to transport the </a:t>
            </a:r>
            <a:r>
              <a:rPr lang="en-AU" b="1" dirty="0">
                <a:solidFill>
                  <a:schemeClr val="bg2"/>
                </a:solidFill>
              </a:rPr>
              <a:t>bits</a:t>
            </a:r>
            <a:r>
              <a:rPr lang="en-AU" dirty="0">
                <a:solidFill>
                  <a:schemeClr val="bg2"/>
                </a:solidFill>
              </a:rPr>
              <a:t> that make up a data link layer frame across the network media</a:t>
            </a:r>
          </a:p>
          <a:p>
            <a:endParaRPr lang="en-AU" dirty="0">
              <a:solidFill>
                <a:schemeClr val="bg2"/>
              </a:solidFill>
            </a:endParaRPr>
          </a:p>
        </p:txBody>
      </p:sp>
      <p:sp>
        <p:nvSpPr>
          <p:cNvPr id="4" name="Freeform 3"/>
          <p:cNvSpPr/>
          <p:nvPr/>
        </p:nvSpPr>
        <p:spPr>
          <a:xfrm>
            <a:off x="2804160" y="4521200"/>
            <a:ext cx="3616960" cy="477520"/>
          </a:xfrm>
          <a:custGeom>
            <a:avLst/>
            <a:gdLst>
              <a:gd name="connsiteX0" fmla="*/ 3616960 w 3616960"/>
              <a:gd name="connsiteY0" fmla="*/ 40640 h 477520"/>
              <a:gd name="connsiteX1" fmla="*/ 3495040 w 3616960"/>
              <a:gd name="connsiteY1" fmla="*/ 30480 h 477520"/>
              <a:gd name="connsiteX2" fmla="*/ 3403600 w 3616960"/>
              <a:gd name="connsiteY2" fmla="*/ 10160 h 477520"/>
              <a:gd name="connsiteX3" fmla="*/ 2783840 w 3616960"/>
              <a:gd name="connsiteY3" fmla="*/ 0 h 477520"/>
              <a:gd name="connsiteX4" fmla="*/ 2631440 w 3616960"/>
              <a:gd name="connsiteY4" fmla="*/ 10160 h 477520"/>
              <a:gd name="connsiteX5" fmla="*/ 1747520 w 3616960"/>
              <a:gd name="connsiteY5" fmla="*/ 30480 h 477520"/>
              <a:gd name="connsiteX6" fmla="*/ 914400 w 3616960"/>
              <a:gd name="connsiteY6" fmla="*/ 50800 h 477520"/>
              <a:gd name="connsiteX7" fmla="*/ 802640 w 3616960"/>
              <a:gd name="connsiteY7" fmla="*/ 60960 h 477520"/>
              <a:gd name="connsiteX8" fmla="*/ 71120 w 3616960"/>
              <a:gd name="connsiteY8" fmla="*/ 81280 h 477520"/>
              <a:gd name="connsiteX9" fmla="*/ 40640 w 3616960"/>
              <a:gd name="connsiteY9" fmla="*/ 91440 h 477520"/>
              <a:gd name="connsiteX10" fmla="*/ 0 w 3616960"/>
              <a:gd name="connsiteY10" fmla="*/ 213360 h 477520"/>
              <a:gd name="connsiteX11" fmla="*/ 10160 w 3616960"/>
              <a:gd name="connsiteY11" fmla="*/ 264160 h 477520"/>
              <a:gd name="connsiteX12" fmla="*/ 60960 w 3616960"/>
              <a:gd name="connsiteY12" fmla="*/ 325120 h 477520"/>
              <a:gd name="connsiteX13" fmla="*/ 111760 w 3616960"/>
              <a:gd name="connsiteY13" fmla="*/ 335280 h 477520"/>
              <a:gd name="connsiteX14" fmla="*/ 193040 w 3616960"/>
              <a:gd name="connsiteY14" fmla="*/ 355600 h 477520"/>
              <a:gd name="connsiteX15" fmla="*/ 233680 w 3616960"/>
              <a:gd name="connsiteY15" fmla="*/ 365760 h 477520"/>
              <a:gd name="connsiteX16" fmla="*/ 355600 w 3616960"/>
              <a:gd name="connsiteY16" fmla="*/ 386080 h 477520"/>
              <a:gd name="connsiteX17" fmla="*/ 386080 w 3616960"/>
              <a:gd name="connsiteY17" fmla="*/ 396240 h 477520"/>
              <a:gd name="connsiteX18" fmla="*/ 416560 w 3616960"/>
              <a:gd name="connsiteY18" fmla="*/ 416560 h 477520"/>
              <a:gd name="connsiteX19" fmla="*/ 538480 w 3616960"/>
              <a:gd name="connsiteY19" fmla="*/ 426720 h 477520"/>
              <a:gd name="connsiteX20" fmla="*/ 1483360 w 3616960"/>
              <a:gd name="connsiteY20" fmla="*/ 447040 h 477520"/>
              <a:gd name="connsiteX21" fmla="*/ 1524000 w 3616960"/>
              <a:gd name="connsiteY21" fmla="*/ 457200 h 477520"/>
              <a:gd name="connsiteX22" fmla="*/ 1778000 w 3616960"/>
              <a:gd name="connsiteY22" fmla="*/ 467360 h 477520"/>
              <a:gd name="connsiteX23" fmla="*/ 1940560 w 3616960"/>
              <a:gd name="connsiteY23" fmla="*/ 447040 h 477520"/>
              <a:gd name="connsiteX24" fmla="*/ 2184400 w 3616960"/>
              <a:gd name="connsiteY24" fmla="*/ 457200 h 477520"/>
              <a:gd name="connsiteX25" fmla="*/ 2702560 w 3616960"/>
              <a:gd name="connsiteY25" fmla="*/ 477520 h 477520"/>
              <a:gd name="connsiteX26" fmla="*/ 2844800 w 3616960"/>
              <a:gd name="connsiteY26" fmla="*/ 467360 h 477520"/>
              <a:gd name="connsiteX27" fmla="*/ 2936240 w 3616960"/>
              <a:gd name="connsiteY27" fmla="*/ 447040 h 477520"/>
              <a:gd name="connsiteX28" fmla="*/ 3017520 w 3616960"/>
              <a:gd name="connsiteY28" fmla="*/ 436880 h 477520"/>
              <a:gd name="connsiteX29" fmla="*/ 3129280 w 3616960"/>
              <a:gd name="connsiteY29" fmla="*/ 416560 h 477520"/>
              <a:gd name="connsiteX30" fmla="*/ 3302000 w 3616960"/>
              <a:gd name="connsiteY30" fmla="*/ 406400 h 477520"/>
              <a:gd name="connsiteX31" fmla="*/ 3362960 w 3616960"/>
              <a:gd name="connsiteY31" fmla="*/ 386080 h 477520"/>
              <a:gd name="connsiteX32" fmla="*/ 3434080 w 3616960"/>
              <a:gd name="connsiteY32" fmla="*/ 365760 h 477520"/>
              <a:gd name="connsiteX33" fmla="*/ 3474720 w 3616960"/>
              <a:gd name="connsiteY33" fmla="*/ 335280 h 477520"/>
              <a:gd name="connsiteX34" fmla="*/ 3535680 w 3616960"/>
              <a:gd name="connsiteY34" fmla="*/ 294640 h 477520"/>
              <a:gd name="connsiteX35" fmla="*/ 3586480 w 3616960"/>
              <a:gd name="connsiteY35" fmla="*/ 233680 h 477520"/>
              <a:gd name="connsiteX36" fmla="*/ 3556000 w 3616960"/>
              <a:gd name="connsiteY36" fmla="*/ 172720 h 477520"/>
              <a:gd name="connsiteX37" fmla="*/ 3525520 w 3616960"/>
              <a:gd name="connsiteY37" fmla="*/ 101600 h 477520"/>
              <a:gd name="connsiteX38" fmla="*/ 3525520 w 3616960"/>
              <a:gd name="connsiteY38" fmla="*/ 10160 h 47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616960" h="477520">
                <a:moveTo>
                  <a:pt x="3616960" y="40640"/>
                </a:moveTo>
                <a:cubicBezTo>
                  <a:pt x="3576320" y="37253"/>
                  <a:pt x="3535506" y="35538"/>
                  <a:pt x="3495040" y="30480"/>
                </a:cubicBezTo>
                <a:cubicBezTo>
                  <a:pt x="3455339" y="25517"/>
                  <a:pt x="3446213" y="11451"/>
                  <a:pt x="3403600" y="10160"/>
                </a:cubicBezTo>
                <a:cubicBezTo>
                  <a:pt x="3197080" y="3902"/>
                  <a:pt x="2990427" y="3387"/>
                  <a:pt x="2783840" y="0"/>
                </a:cubicBezTo>
                <a:cubicBezTo>
                  <a:pt x="2733040" y="3387"/>
                  <a:pt x="2682331" y="8663"/>
                  <a:pt x="2631440" y="10160"/>
                </a:cubicBezTo>
                <a:lnTo>
                  <a:pt x="1747520" y="30480"/>
                </a:lnTo>
                <a:cubicBezTo>
                  <a:pt x="1448778" y="105166"/>
                  <a:pt x="1755051" y="31909"/>
                  <a:pt x="914400" y="50800"/>
                </a:cubicBezTo>
                <a:cubicBezTo>
                  <a:pt x="877002" y="51640"/>
                  <a:pt x="839992" y="58941"/>
                  <a:pt x="802640" y="60960"/>
                </a:cubicBezTo>
                <a:cubicBezTo>
                  <a:pt x="585365" y="72705"/>
                  <a:pt x="268323" y="76993"/>
                  <a:pt x="71120" y="81280"/>
                </a:cubicBezTo>
                <a:cubicBezTo>
                  <a:pt x="60960" y="84667"/>
                  <a:pt x="50219" y="86651"/>
                  <a:pt x="40640" y="91440"/>
                </a:cubicBezTo>
                <a:cubicBezTo>
                  <a:pt x="-17128" y="120324"/>
                  <a:pt x="8500" y="128363"/>
                  <a:pt x="0" y="213360"/>
                </a:cubicBezTo>
                <a:cubicBezTo>
                  <a:pt x="3387" y="230293"/>
                  <a:pt x="4097" y="247991"/>
                  <a:pt x="10160" y="264160"/>
                </a:cubicBezTo>
                <a:cubicBezTo>
                  <a:pt x="15546" y="278523"/>
                  <a:pt x="48797" y="319038"/>
                  <a:pt x="60960" y="325120"/>
                </a:cubicBezTo>
                <a:cubicBezTo>
                  <a:pt x="76406" y="332843"/>
                  <a:pt x="94934" y="331397"/>
                  <a:pt x="111760" y="335280"/>
                </a:cubicBezTo>
                <a:cubicBezTo>
                  <a:pt x="138972" y="341560"/>
                  <a:pt x="165947" y="348827"/>
                  <a:pt x="193040" y="355600"/>
                </a:cubicBezTo>
                <a:cubicBezTo>
                  <a:pt x="206587" y="358987"/>
                  <a:pt x="219988" y="363022"/>
                  <a:pt x="233680" y="365760"/>
                </a:cubicBezTo>
                <a:cubicBezTo>
                  <a:pt x="307962" y="380616"/>
                  <a:pt x="267385" y="373478"/>
                  <a:pt x="355600" y="386080"/>
                </a:cubicBezTo>
                <a:cubicBezTo>
                  <a:pt x="365760" y="389467"/>
                  <a:pt x="376501" y="391451"/>
                  <a:pt x="386080" y="396240"/>
                </a:cubicBezTo>
                <a:cubicBezTo>
                  <a:pt x="397002" y="401701"/>
                  <a:pt x="404586" y="414165"/>
                  <a:pt x="416560" y="416560"/>
                </a:cubicBezTo>
                <a:cubicBezTo>
                  <a:pt x="456549" y="424558"/>
                  <a:pt x="497867" y="423028"/>
                  <a:pt x="538480" y="426720"/>
                </a:cubicBezTo>
                <a:cubicBezTo>
                  <a:pt x="963756" y="465381"/>
                  <a:pt x="242983" y="432096"/>
                  <a:pt x="1483360" y="447040"/>
                </a:cubicBezTo>
                <a:cubicBezTo>
                  <a:pt x="1496907" y="450427"/>
                  <a:pt x="1510070" y="456239"/>
                  <a:pt x="1524000" y="457200"/>
                </a:cubicBezTo>
                <a:cubicBezTo>
                  <a:pt x="1608534" y="463030"/>
                  <a:pt x="1693266" y="467360"/>
                  <a:pt x="1778000" y="467360"/>
                </a:cubicBezTo>
                <a:cubicBezTo>
                  <a:pt x="1826839" y="467360"/>
                  <a:pt x="1890368" y="455405"/>
                  <a:pt x="1940560" y="447040"/>
                </a:cubicBezTo>
                <a:lnTo>
                  <a:pt x="2184400" y="457200"/>
                </a:lnTo>
                <a:cubicBezTo>
                  <a:pt x="2694114" y="471359"/>
                  <a:pt x="2517083" y="415694"/>
                  <a:pt x="2702560" y="477520"/>
                </a:cubicBezTo>
                <a:cubicBezTo>
                  <a:pt x="2749973" y="474133"/>
                  <a:pt x="2797527" y="472336"/>
                  <a:pt x="2844800" y="467360"/>
                </a:cubicBezTo>
                <a:cubicBezTo>
                  <a:pt x="2906117" y="460906"/>
                  <a:pt x="2881415" y="456178"/>
                  <a:pt x="2936240" y="447040"/>
                </a:cubicBezTo>
                <a:cubicBezTo>
                  <a:pt x="2963173" y="442551"/>
                  <a:pt x="2990587" y="441369"/>
                  <a:pt x="3017520" y="436880"/>
                </a:cubicBezTo>
                <a:cubicBezTo>
                  <a:pt x="3109886" y="421486"/>
                  <a:pt x="2995470" y="427711"/>
                  <a:pt x="3129280" y="416560"/>
                </a:cubicBezTo>
                <a:cubicBezTo>
                  <a:pt x="3186754" y="411771"/>
                  <a:pt x="3244427" y="409787"/>
                  <a:pt x="3302000" y="406400"/>
                </a:cubicBezTo>
                <a:cubicBezTo>
                  <a:pt x="3322320" y="399627"/>
                  <a:pt x="3342180" y="391275"/>
                  <a:pt x="3362960" y="386080"/>
                </a:cubicBezTo>
                <a:cubicBezTo>
                  <a:pt x="3413990" y="373323"/>
                  <a:pt x="3390353" y="380336"/>
                  <a:pt x="3434080" y="365760"/>
                </a:cubicBezTo>
                <a:cubicBezTo>
                  <a:pt x="3447627" y="355600"/>
                  <a:pt x="3460848" y="344991"/>
                  <a:pt x="3474720" y="335280"/>
                </a:cubicBezTo>
                <a:cubicBezTo>
                  <a:pt x="3494727" y="321275"/>
                  <a:pt x="3518411" y="311909"/>
                  <a:pt x="3535680" y="294640"/>
                </a:cubicBezTo>
                <a:cubicBezTo>
                  <a:pt x="3574794" y="255526"/>
                  <a:pt x="3558190" y="276115"/>
                  <a:pt x="3586480" y="233680"/>
                </a:cubicBezTo>
                <a:cubicBezTo>
                  <a:pt x="3552226" y="182299"/>
                  <a:pt x="3577032" y="225300"/>
                  <a:pt x="3556000" y="172720"/>
                </a:cubicBezTo>
                <a:cubicBezTo>
                  <a:pt x="3546421" y="148773"/>
                  <a:pt x="3530273" y="126950"/>
                  <a:pt x="3525520" y="101600"/>
                </a:cubicBezTo>
                <a:cubicBezTo>
                  <a:pt x="3519903" y="71642"/>
                  <a:pt x="3525520" y="40640"/>
                  <a:pt x="3525520" y="10160"/>
                </a:cubicBezTo>
              </a:path>
            </a:pathLst>
          </a:cu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Freeform 6"/>
          <p:cNvSpPr/>
          <p:nvPr/>
        </p:nvSpPr>
        <p:spPr>
          <a:xfrm>
            <a:off x="2540000" y="4433821"/>
            <a:ext cx="3870960" cy="585219"/>
          </a:xfrm>
          <a:custGeom>
            <a:avLst/>
            <a:gdLst>
              <a:gd name="connsiteX0" fmla="*/ 3830320 w 3870960"/>
              <a:gd name="connsiteY0" fmla="*/ 107699 h 585219"/>
              <a:gd name="connsiteX1" fmla="*/ 3251200 w 3870960"/>
              <a:gd name="connsiteY1" fmla="*/ 77219 h 585219"/>
              <a:gd name="connsiteX2" fmla="*/ 2143760 w 3870960"/>
              <a:gd name="connsiteY2" fmla="*/ 87379 h 585219"/>
              <a:gd name="connsiteX3" fmla="*/ 1432560 w 3870960"/>
              <a:gd name="connsiteY3" fmla="*/ 77219 h 585219"/>
              <a:gd name="connsiteX4" fmla="*/ 1371600 w 3870960"/>
              <a:gd name="connsiteY4" fmla="*/ 67059 h 585219"/>
              <a:gd name="connsiteX5" fmla="*/ 1148080 w 3870960"/>
              <a:gd name="connsiteY5" fmla="*/ 36579 h 585219"/>
              <a:gd name="connsiteX6" fmla="*/ 721360 w 3870960"/>
              <a:gd name="connsiteY6" fmla="*/ 26419 h 585219"/>
              <a:gd name="connsiteX7" fmla="*/ 599440 w 3870960"/>
              <a:gd name="connsiteY7" fmla="*/ 56899 h 585219"/>
              <a:gd name="connsiteX8" fmla="*/ 386080 w 3870960"/>
              <a:gd name="connsiteY8" fmla="*/ 87379 h 585219"/>
              <a:gd name="connsiteX9" fmla="*/ 335280 w 3870960"/>
              <a:gd name="connsiteY9" fmla="*/ 97539 h 585219"/>
              <a:gd name="connsiteX10" fmla="*/ 264160 w 3870960"/>
              <a:gd name="connsiteY10" fmla="*/ 128019 h 585219"/>
              <a:gd name="connsiteX11" fmla="*/ 233680 w 3870960"/>
              <a:gd name="connsiteY11" fmla="*/ 138179 h 585219"/>
              <a:gd name="connsiteX12" fmla="*/ 91440 w 3870960"/>
              <a:gd name="connsiteY12" fmla="*/ 158499 h 585219"/>
              <a:gd name="connsiteX13" fmla="*/ 10160 w 3870960"/>
              <a:gd name="connsiteY13" fmla="*/ 219459 h 585219"/>
              <a:gd name="connsiteX14" fmla="*/ 0 w 3870960"/>
              <a:gd name="connsiteY14" fmla="*/ 249939 h 585219"/>
              <a:gd name="connsiteX15" fmla="*/ 30480 w 3870960"/>
              <a:gd name="connsiteY15" fmla="*/ 341379 h 585219"/>
              <a:gd name="connsiteX16" fmla="*/ 60960 w 3870960"/>
              <a:gd name="connsiteY16" fmla="*/ 361699 h 585219"/>
              <a:gd name="connsiteX17" fmla="*/ 111760 w 3870960"/>
              <a:gd name="connsiteY17" fmla="*/ 402339 h 585219"/>
              <a:gd name="connsiteX18" fmla="*/ 182880 w 3870960"/>
              <a:gd name="connsiteY18" fmla="*/ 453139 h 585219"/>
              <a:gd name="connsiteX19" fmla="*/ 233680 w 3870960"/>
              <a:gd name="connsiteY19" fmla="*/ 473459 h 585219"/>
              <a:gd name="connsiteX20" fmla="*/ 304800 w 3870960"/>
              <a:gd name="connsiteY20" fmla="*/ 524259 h 585219"/>
              <a:gd name="connsiteX21" fmla="*/ 426720 w 3870960"/>
              <a:gd name="connsiteY21" fmla="*/ 544579 h 585219"/>
              <a:gd name="connsiteX22" fmla="*/ 772160 w 3870960"/>
              <a:gd name="connsiteY22" fmla="*/ 564899 h 585219"/>
              <a:gd name="connsiteX23" fmla="*/ 873760 w 3870960"/>
              <a:gd name="connsiteY23" fmla="*/ 575059 h 585219"/>
              <a:gd name="connsiteX24" fmla="*/ 1899920 w 3870960"/>
              <a:gd name="connsiteY24" fmla="*/ 585219 h 585219"/>
              <a:gd name="connsiteX25" fmla="*/ 2296160 w 3870960"/>
              <a:gd name="connsiteY25" fmla="*/ 564899 h 585219"/>
              <a:gd name="connsiteX26" fmla="*/ 2357120 w 3870960"/>
              <a:gd name="connsiteY26" fmla="*/ 544579 h 585219"/>
              <a:gd name="connsiteX27" fmla="*/ 2631440 w 3870960"/>
              <a:gd name="connsiteY27" fmla="*/ 534419 h 585219"/>
              <a:gd name="connsiteX28" fmla="*/ 2702560 w 3870960"/>
              <a:gd name="connsiteY28" fmla="*/ 524259 h 585219"/>
              <a:gd name="connsiteX29" fmla="*/ 2763520 w 3870960"/>
              <a:gd name="connsiteY29" fmla="*/ 503939 h 585219"/>
              <a:gd name="connsiteX30" fmla="*/ 2794000 w 3870960"/>
              <a:gd name="connsiteY30" fmla="*/ 493779 h 585219"/>
              <a:gd name="connsiteX31" fmla="*/ 2915920 w 3870960"/>
              <a:gd name="connsiteY31" fmla="*/ 483619 h 585219"/>
              <a:gd name="connsiteX32" fmla="*/ 3017520 w 3870960"/>
              <a:gd name="connsiteY32" fmla="*/ 442979 h 585219"/>
              <a:gd name="connsiteX33" fmla="*/ 3058160 w 3870960"/>
              <a:gd name="connsiteY33" fmla="*/ 432819 h 585219"/>
              <a:gd name="connsiteX34" fmla="*/ 3139440 w 3870960"/>
              <a:gd name="connsiteY34" fmla="*/ 382019 h 585219"/>
              <a:gd name="connsiteX35" fmla="*/ 3190240 w 3870960"/>
              <a:gd name="connsiteY35" fmla="*/ 371859 h 585219"/>
              <a:gd name="connsiteX36" fmla="*/ 3413760 w 3870960"/>
              <a:gd name="connsiteY36" fmla="*/ 351539 h 585219"/>
              <a:gd name="connsiteX37" fmla="*/ 3606800 w 3870960"/>
              <a:gd name="connsiteY37" fmla="*/ 331219 h 585219"/>
              <a:gd name="connsiteX38" fmla="*/ 3647440 w 3870960"/>
              <a:gd name="connsiteY38" fmla="*/ 321059 h 585219"/>
              <a:gd name="connsiteX39" fmla="*/ 3759200 w 3870960"/>
              <a:gd name="connsiteY39" fmla="*/ 310899 h 585219"/>
              <a:gd name="connsiteX40" fmla="*/ 3830320 w 3870960"/>
              <a:gd name="connsiteY40" fmla="*/ 280419 h 585219"/>
              <a:gd name="connsiteX41" fmla="*/ 3840480 w 3870960"/>
              <a:gd name="connsiteY41" fmla="*/ 249939 h 585219"/>
              <a:gd name="connsiteX42" fmla="*/ 3870960 w 3870960"/>
              <a:gd name="connsiteY42" fmla="*/ 219459 h 585219"/>
              <a:gd name="connsiteX43" fmla="*/ 3860800 w 3870960"/>
              <a:gd name="connsiteY43" fmla="*/ 158499 h 585219"/>
              <a:gd name="connsiteX44" fmla="*/ 3830320 w 3870960"/>
              <a:gd name="connsiteY44" fmla="*/ 138179 h 585219"/>
              <a:gd name="connsiteX45" fmla="*/ 3799840 w 3870960"/>
              <a:gd name="connsiteY45" fmla="*/ 148339 h 585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870960" h="585219">
                <a:moveTo>
                  <a:pt x="3830320" y="107699"/>
                </a:moveTo>
                <a:cubicBezTo>
                  <a:pt x="3595236" y="48928"/>
                  <a:pt x="3734042" y="77219"/>
                  <a:pt x="3251200" y="77219"/>
                </a:cubicBezTo>
                <a:lnTo>
                  <a:pt x="2143760" y="87379"/>
                </a:lnTo>
                <a:lnTo>
                  <a:pt x="1432560" y="77219"/>
                </a:lnTo>
                <a:cubicBezTo>
                  <a:pt x="1411967" y="76677"/>
                  <a:pt x="1391972" y="70115"/>
                  <a:pt x="1371600" y="67059"/>
                </a:cubicBezTo>
                <a:cubicBezTo>
                  <a:pt x="1250693" y="48923"/>
                  <a:pt x="1249314" y="49233"/>
                  <a:pt x="1148080" y="36579"/>
                </a:cubicBezTo>
                <a:cubicBezTo>
                  <a:pt x="980478" y="-19288"/>
                  <a:pt x="1056908" y="-1543"/>
                  <a:pt x="721360" y="26419"/>
                </a:cubicBezTo>
                <a:cubicBezTo>
                  <a:pt x="679614" y="29898"/>
                  <a:pt x="641123" y="52731"/>
                  <a:pt x="599440" y="56899"/>
                </a:cubicBezTo>
                <a:cubicBezTo>
                  <a:pt x="468642" y="69979"/>
                  <a:pt x="521895" y="61914"/>
                  <a:pt x="386080" y="87379"/>
                </a:cubicBezTo>
                <a:cubicBezTo>
                  <a:pt x="369107" y="90561"/>
                  <a:pt x="352033" y="93351"/>
                  <a:pt x="335280" y="97539"/>
                </a:cubicBezTo>
                <a:cubicBezTo>
                  <a:pt x="297157" y="107070"/>
                  <a:pt x="304868" y="110573"/>
                  <a:pt x="264160" y="128019"/>
                </a:cubicBezTo>
                <a:cubicBezTo>
                  <a:pt x="254316" y="132238"/>
                  <a:pt x="243978" y="135237"/>
                  <a:pt x="233680" y="138179"/>
                </a:cubicBezTo>
                <a:cubicBezTo>
                  <a:pt x="174186" y="155177"/>
                  <a:pt x="172407" y="150402"/>
                  <a:pt x="91440" y="158499"/>
                </a:cubicBezTo>
                <a:cubicBezTo>
                  <a:pt x="23159" y="181259"/>
                  <a:pt x="35076" y="161322"/>
                  <a:pt x="10160" y="219459"/>
                </a:cubicBezTo>
                <a:cubicBezTo>
                  <a:pt x="5941" y="229303"/>
                  <a:pt x="3387" y="239779"/>
                  <a:pt x="0" y="249939"/>
                </a:cubicBezTo>
                <a:cubicBezTo>
                  <a:pt x="6399" y="281934"/>
                  <a:pt x="8341" y="314812"/>
                  <a:pt x="30480" y="341379"/>
                </a:cubicBezTo>
                <a:cubicBezTo>
                  <a:pt x="38297" y="350760"/>
                  <a:pt x="50800" y="354926"/>
                  <a:pt x="60960" y="361699"/>
                </a:cubicBezTo>
                <a:cubicBezTo>
                  <a:pt x="95214" y="413080"/>
                  <a:pt x="62685" y="377802"/>
                  <a:pt x="111760" y="402339"/>
                </a:cubicBezTo>
                <a:cubicBezTo>
                  <a:pt x="149847" y="421382"/>
                  <a:pt x="141461" y="430128"/>
                  <a:pt x="182880" y="453139"/>
                </a:cubicBezTo>
                <a:cubicBezTo>
                  <a:pt x="198823" y="461996"/>
                  <a:pt x="217368" y="465303"/>
                  <a:pt x="233680" y="473459"/>
                </a:cubicBezTo>
                <a:cubicBezTo>
                  <a:pt x="265130" y="489184"/>
                  <a:pt x="272585" y="505851"/>
                  <a:pt x="304800" y="524259"/>
                </a:cubicBezTo>
                <a:cubicBezTo>
                  <a:pt x="333200" y="540487"/>
                  <a:pt x="413905" y="543630"/>
                  <a:pt x="426720" y="544579"/>
                </a:cubicBezTo>
                <a:cubicBezTo>
                  <a:pt x="932531" y="582047"/>
                  <a:pt x="309703" y="529325"/>
                  <a:pt x="772160" y="564899"/>
                </a:cubicBezTo>
                <a:cubicBezTo>
                  <a:pt x="806095" y="567509"/>
                  <a:pt x="839730" y="574446"/>
                  <a:pt x="873760" y="575059"/>
                </a:cubicBezTo>
                <a:lnTo>
                  <a:pt x="1899920" y="585219"/>
                </a:lnTo>
                <a:cubicBezTo>
                  <a:pt x="2032000" y="578446"/>
                  <a:pt x="2164426" y="576609"/>
                  <a:pt x="2296160" y="564899"/>
                </a:cubicBezTo>
                <a:cubicBezTo>
                  <a:pt x="2317495" y="563003"/>
                  <a:pt x="2335716" y="545372"/>
                  <a:pt x="2357120" y="544579"/>
                </a:cubicBezTo>
                <a:lnTo>
                  <a:pt x="2631440" y="534419"/>
                </a:lnTo>
                <a:cubicBezTo>
                  <a:pt x="2655147" y="531032"/>
                  <a:pt x="2679226" y="529644"/>
                  <a:pt x="2702560" y="524259"/>
                </a:cubicBezTo>
                <a:cubicBezTo>
                  <a:pt x="2723431" y="519443"/>
                  <a:pt x="2743200" y="510712"/>
                  <a:pt x="2763520" y="503939"/>
                </a:cubicBezTo>
                <a:cubicBezTo>
                  <a:pt x="2773680" y="500552"/>
                  <a:pt x="2783327" y="494668"/>
                  <a:pt x="2794000" y="493779"/>
                </a:cubicBezTo>
                <a:lnTo>
                  <a:pt x="2915920" y="483619"/>
                </a:lnTo>
                <a:cubicBezTo>
                  <a:pt x="2966840" y="458159"/>
                  <a:pt x="2954746" y="461811"/>
                  <a:pt x="3017520" y="442979"/>
                </a:cubicBezTo>
                <a:cubicBezTo>
                  <a:pt x="3030895" y="438967"/>
                  <a:pt x="3045085" y="437722"/>
                  <a:pt x="3058160" y="432819"/>
                </a:cubicBezTo>
                <a:cubicBezTo>
                  <a:pt x="3221154" y="371696"/>
                  <a:pt x="2966821" y="458738"/>
                  <a:pt x="3139440" y="382019"/>
                </a:cubicBezTo>
                <a:cubicBezTo>
                  <a:pt x="3155220" y="375006"/>
                  <a:pt x="3173250" y="374948"/>
                  <a:pt x="3190240" y="371859"/>
                </a:cubicBezTo>
                <a:cubicBezTo>
                  <a:pt x="3290212" y="353682"/>
                  <a:pt x="3268964" y="360589"/>
                  <a:pt x="3413760" y="351539"/>
                </a:cubicBezTo>
                <a:cubicBezTo>
                  <a:pt x="3577428" y="324261"/>
                  <a:pt x="3327389" y="364091"/>
                  <a:pt x="3606800" y="331219"/>
                </a:cubicBezTo>
                <a:cubicBezTo>
                  <a:pt x="3620668" y="329587"/>
                  <a:pt x="3633599" y="322904"/>
                  <a:pt x="3647440" y="321059"/>
                </a:cubicBezTo>
                <a:cubicBezTo>
                  <a:pt x="3684519" y="316115"/>
                  <a:pt x="3721947" y="314286"/>
                  <a:pt x="3759200" y="310899"/>
                </a:cubicBezTo>
                <a:cubicBezTo>
                  <a:pt x="3783604" y="304798"/>
                  <a:pt x="3812779" y="302345"/>
                  <a:pt x="3830320" y="280419"/>
                </a:cubicBezTo>
                <a:cubicBezTo>
                  <a:pt x="3837010" y="272056"/>
                  <a:pt x="3834539" y="258850"/>
                  <a:pt x="3840480" y="249939"/>
                </a:cubicBezTo>
                <a:cubicBezTo>
                  <a:pt x="3848450" y="237984"/>
                  <a:pt x="3860800" y="229619"/>
                  <a:pt x="3870960" y="219459"/>
                </a:cubicBezTo>
                <a:cubicBezTo>
                  <a:pt x="3867573" y="199139"/>
                  <a:pt x="3870013" y="176924"/>
                  <a:pt x="3860800" y="158499"/>
                </a:cubicBezTo>
                <a:cubicBezTo>
                  <a:pt x="3855339" y="147577"/>
                  <a:pt x="3842365" y="140186"/>
                  <a:pt x="3830320" y="138179"/>
                </a:cubicBezTo>
                <a:cubicBezTo>
                  <a:pt x="3819756" y="136418"/>
                  <a:pt x="3799840" y="148339"/>
                  <a:pt x="3799840" y="148339"/>
                </a:cubicBezTo>
              </a:path>
            </a:pathLst>
          </a:cu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Freeform 7"/>
          <p:cNvSpPr/>
          <p:nvPr/>
        </p:nvSpPr>
        <p:spPr>
          <a:xfrm>
            <a:off x="2773680" y="4480560"/>
            <a:ext cx="3745522" cy="650240"/>
          </a:xfrm>
          <a:custGeom>
            <a:avLst/>
            <a:gdLst>
              <a:gd name="connsiteX0" fmla="*/ 3738880 w 3745522"/>
              <a:gd name="connsiteY0" fmla="*/ 111760 h 650240"/>
              <a:gd name="connsiteX1" fmla="*/ 3677920 w 3745522"/>
              <a:gd name="connsiteY1" fmla="*/ 91440 h 650240"/>
              <a:gd name="connsiteX2" fmla="*/ 3616960 w 3745522"/>
              <a:gd name="connsiteY2" fmla="*/ 81280 h 650240"/>
              <a:gd name="connsiteX3" fmla="*/ 3576320 w 3745522"/>
              <a:gd name="connsiteY3" fmla="*/ 71120 h 650240"/>
              <a:gd name="connsiteX4" fmla="*/ 3535680 w 3745522"/>
              <a:gd name="connsiteY4" fmla="*/ 40640 h 650240"/>
              <a:gd name="connsiteX5" fmla="*/ 3180080 w 3745522"/>
              <a:gd name="connsiteY5" fmla="*/ 0 h 650240"/>
              <a:gd name="connsiteX6" fmla="*/ 2651760 w 3745522"/>
              <a:gd name="connsiteY6" fmla="*/ 10160 h 650240"/>
              <a:gd name="connsiteX7" fmla="*/ 1798320 w 3745522"/>
              <a:gd name="connsiteY7" fmla="*/ 20320 h 650240"/>
              <a:gd name="connsiteX8" fmla="*/ 1656080 w 3745522"/>
              <a:gd name="connsiteY8" fmla="*/ 40640 h 650240"/>
              <a:gd name="connsiteX9" fmla="*/ 1270000 w 3745522"/>
              <a:gd name="connsiteY9" fmla="*/ 50800 h 650240"/>
              <a:gd name="connsiteX10" fmla="*/ 629920 w 3745522"/>
              <a:gd name="connsiteY10" fmla="*/ 40640 h 650240"/>
              <a:gd name="connsiteX11" fmla="*/ 528320 w 3745522"/>
              <a:gd name="connsiteY11" fmla="*/ 50800 h 650240"/>
              <a:gd name="connsiteX12" fmla="*/ 233680 w 3745522"/>
              <a:gd name="connsiteY12" fmla="*/ 60960 h 650240"/>
              <a:gd name="connsiteX13" fmla="*/ 203200 w 3745522"/>
              <a:gd name="connsiteY13" fmla="*/ 71120 h 650240"/>
              <a:gd name="connsiteX14" fmla="*/ 172720 w 3745522"/>
              <a:gd name="connsiteY14" fmla="*/ 91440 h 650240"/>
              <a:gd name="connsiteX15" fmla="*/ 50800 w 3745522"/>
              <a:gd name="connsiteY15" fmla="*/ 111760 h 650240"/>
              <a:gd name="connsiteX16" fmla="*/ 20320 w 3745522"/>
              <a:gd name="connsiteY16" fmla="*/ 132080 h 650240"/>
              <a:gd name="connsiteX17" fmla="*/ 10160 w 3745522"/>
              <a:gd name="connsiteY17" fmla="*/ 193040 h 650240"/>
              <a:gd name="connsiteX18" fmla="*/ 0 w 3745522"/>
              <a:gd name="connsiteY18" fmla="*/ 223520 h 650240"/>
              <a:gd name="connsiteX19" fmla="*/ 30480 w 3745522"/>
              <a:gd name="connsiteY19" fmla="*/ 406400 h 650240"/>
              <a:gd name="connsiteX20" fmla="*/ 71120 w 3745522"/>
              <a:gd name="connsiteY20" fmla="*/ 467360 h 650240"/>
              <a:gd name="connsiteX21" fmla="*/ 111760 w 3745522"/>
              <a:gd name="connsiteY21" fmla="*/ 487680 h 650240"/>
              <a:gd name="connsiteX22" fmla="*/ 182880 w 3745522"/>
              <a:gd name="connsiteY22" fmla="*/ 528320 h 650240"/>
              <a:gd name="connsiteX23" fmla="*/ 223520 w 3745522"/>
              <a:gd name="connsiteY23" fmla="*/ 538480 h 650240"/>
              <a:gd name="connsiteX24" fmla="*/ 294640 w 3745522"/>
              <a:gd name="connsiteY24" fmla="*/ 558800 h 650240"/>
              <a:gd name="connsiteX25" fmla="*/ 426720 w 3745522"/>
              <a:gd name="connsiteY25" fmla="*/ 568960 h 650240"/>
              <a:gd name="connsiteX26" fmla="*/ 701040 w 3745522"/>
              <a:gd name="connsiteY26" fmla="*/ 619760 h 650240"/>
              <a:gd name="connsiteX27" fmla="*/ 904240 w 3745522"/>
              <a:gd name="connsiteY27" fmla="*/ 640080 h 650240"/>
              <a:gd name="connsiteX28" fmla="*/ 1818640 w 3745522"/>
              <a:gd name="connsiteY28" fmla="*/ 650240 h 650240"/>
              <a:gd name="connsiteX29" fmla="*/ 2123440 w 3745522"/>
              <a:gd name="connsiteY29" fmla="*/ 640080 h 650240"/>
              <a:gd name="connsiteX30" fmla="*/ 2153920 w 3745522"/>
              <a:gd name="connsiteY30" fmla="*/ 629920 h 650240"/>
              <a:gd name="connsiteX31" fmla="*/ 2204720 w 3745522"/>
              <a:gd name="connsiteY31" fmla="*/ 619760 h 650240"/>
              <a:gd name="connsiteX32" fmla="*/ 2275840 w 3745522"/>
              <a:gd name="connsiteY32" fmla="*/ 599440 h 650240"/>
              <a:gd name="connsiteX33" fmla="*/ 2489200 w 3745522"/>
              <a:gd name="connsiteY33" fmla="*/ 589280 h 650240"/>
              <a:gd name="connsiteX34" fmla="*/ 2600960 w 3745522"/>
              <a:gd name="connsiteY34" fmla="*/ 538480 h 650240"/>
              <a:gd name="connsiteX35" fmla="*/ 2631440 w 3745522"/>
              <a:gd name="connsiteY35" fmla="*/ 508000 h 650240"/>
              <a:gd name="connsiteX36" fmla="*/ 2692400 w 3745522"/>
              <a:gd name="connsiteY36" fmla="*/ 497840 h 650240"/>
              <a:gd name="connsiteX37" fmla="*/ 2804160 w 3745522"/>
              <a:gd name="connsiteY37" fmla="*/ 457200 h 650240"/>
              <a:gd name="connsiteX38" fmla="*/ 2926080 w 3745522"/>
              <a:gd name="connsiteY38" fmla="*/ 436880 h 650240"/>
              <a:gd name="connsiteX39" fmla="*/ 2987040 w 3745522"/>
              <a:gd name="connsiteY39" fmla="*/ 426720 h 650240"/>
              <a:gd name="connsiteX40" fmla="*/ 3220720 w 3745522"/>
              <a:gd name="connsiteY40" fmla="*/ 416560 h 650240"/>
              <a:gd name="connsiteX41" fmla="*/ 3383280 w 3745522"/>
              <a:gd name="connsiteY41" fmla="*/ 396240 h 650240"/>
              <a:gd name="connsiteX42" fmla="*/ 3423920 w 3745522"/>
              <a:gd name="connsiteY42" fmla="*/ 386080 h 650240"/>
              <a:gd name="connsiteX43" fmla="*/ 3454400 w 3745522"/>
              <a:gd name="connsiteY43" fmla="*/ 365760 h 650240"/>
              <a:gd name="connsiteX44" fmla="*/ 3515360 w 3745522"/>
              <a:gd name="connsiteY44" fmla="*/ 345440 h 650240"/>
              <a:gd name="connsiteX45" fmla="*/ 3576320 w 3745522"/>
              <a:gd name="connsiteY45" fmla="*/ 325120 h 650240"/>
              <a:gd name="connsiteX46" fmla="*/ 3606800 w 3745522"/>
              <a:gd name="connsiteY46" fmla="*/ 314960 h 650240"/>
              <a:gd name="connsiteX47" fmla="*/ 3637280 w 3745522"/>
              <a:gd name="connsiteY47" fmla="*/ 304800 h 650240"/>
              <a:gd name="connsiteX48" fmla="*/ 3667760 w 3745522"/>
              <a:gd name="connsiteY48" fmla="*/ 284480 h 650240"/>
              <a:gd name="connsiteX49" fmla="*/ 3688080 w 3745522"/>
              <a:gd name="connsiteY49" fmla="*/ 254000 h 650240"/>
              <a:gd name="connsiteX50" fmla="*/ 3698240 w 3745522"/>
              <a:gd name="connsiteY50" fmla="*/ 223520 h 650240"/>
              <a:gd name="connsiteX51" fmla="*/ 3728720 w 3745522"/>
              <a:gd name="connsiteY51" fmla="*/ 203200 h 650240"/>
              <a:gd name="connsiteX52" fmla="*/ 3738880 w 3745522"/>
              <a:gd name="connsiteY52" fmla="*/ 111760 h 65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745522" h="650240">
                <a:moveTo>
                  <a:pt x="3738880" y="111760"/>
                </a:moveTo>
                <a:cubicBezTo>
                  <a:pt x="3730413" y="93133"/>
                  <a:pt x="3698700" y="96635"/>
                  <a:pt x="3677920" y="91440"/>
                </a:cubicBezTo>
                <a:cubicBezTo>
                  <a:pt x="3657935" y="86444"/>
                  <a:pt x="3637160" y="85320"/>
                  <a:pt x="3616960" y="81280"/>
                </a:cubicBezTo>
                <a:cubicBezTo>
                  <a:pt x="3603268" y="78542"/>
                  <a:pt x="3589867" y="74507"/>
                  <a:pt x="3576320" y="71120"/>
                </a:cubicBezTo>
                <a:cubicBezTo>
                  <a:pt x="3562773" y="60960"/>
                  <a:pt x="3551535" y="46586"/>
                  <a:pt x="3535680" y="40640"/>
                </a:cubicBezTo>
                <a:cubicBezTo>
                  <a:pt x="3412610" y="-5511"/>
                  <a:pt x="3316972" y="5952"/>
                  <a:pt x="3180080" y="0"/>
                </a:cubicBezTo>
                <a:lnTo>
                  <a:pt x="2651760" y="10160"/>
                </a:lnTo>
                <a:lnTo>
                  <a:pt x="1798320" y="20320"/>
                </a:lnTo>
                <a:cubicBezTo>
                  <a:pt x="1544089" y="25847"/>
                  <a:pt x="1859037" y="31415"/>
                  <a:pt x="1656080" y="40640"/>
                </a:cubicBezTo>
                <a:cubicBezTo>
                  <a:pt x="1527475" y="46486"/>
                  <a:pt x="1398693" y="47413"/>
                  <a:pt x="1270000" y="50800"/>
                </a:cubicBezTo>
                <a:lnTo>
                  <a:pt x="629920" y="40640"/>
                </a:lnTo>
                <a:cubicBezTo>
                  <a:pt x="595884" y="40640"/>
                  <a:pt x="562311" y="49057"/>
                  <a:pt x="528320" y="50800"/>
                </a:cubicBezTo>
                <a:cubicBezTo>
                  <a:pt x="430177" y="55833"/>
                  <a:pt x="331893" y="57573"/>
                  <a:pt x="233680" y="60960"/>
                </a:cubicBezTo>
                <a:cubicBezTo>
                  <a:pt x="223520" y="64347"/>
                  <a:pt x="212779" y="66331"/>
                  <a:pt x="203200" y="71120"/>
                </a:cubicBezTo>
                <a:cubicBezTo>
                  <a:pt x="192278" y="76581"/>
                  <a:pt x="184519" y="88294"/>
                  <a:pt x="172720" y="91440"/>
                </a:cubicBezTo>
                <a:cubicBezTo>
                  <a:pt x="132911" y="102056"/>
                  <a:pt x="50800" y="111760"/>
                  <a:pt x="50800" y="111760"/>
                </a:cubicBezTo>
                <a:cubicBezTo>
                  <a:pt x="40640" y="118533"/>
                  <a:pt x="25781" y="121158"/>
                  <a:pt x="20320" y="132080"/>
                </a:cubicBezTo>
                <a:cubicBezTo>
                  <a:pt x="11107" y="150505"/>
                  <a:pt x="14629" y="172930"/>
                  <a:pt x="10160" y="193040"/>
                </a:cubicBezTo>
                <a:cubicBezTo>
                  <a:pt x="7837" y="203495"/>
                  <a:pt x="3387" y="213360"/>
                  <a:pt x="0" y="223520"/>
                </a:cubicBezTo>
                <a:cubicBezTo>
                  <a:pt x="2904" y="258371"/>
                  <a:pt x="2009" y="363694"/>
                  <a:pt x="30480" y="406400"/>
                </a:cubicBezTo>
                <a:cubicBezTo>
                  <a:pt x="44027" y="426720"/>
                  <a:pt x="49277" y="456438"/>
                  <a:pt x="71120" y="467360"/>
                </a:cubicBezTo>
                <a:cubicBezTo>
                  <a:pt x="84667" y="474133"/>
                  <a:pt x="98610" y="480166"/>
                  <a:pt x="111760" y="487680"/>
                </a:cubicBezTo>
                <a:cubicBezTo>
                  <a:pt x="149276" y="509118"/>
                  <a:pt x="138222" y="511573"/>
                  <a:pt x="182880" y="528320"/>
                </a:cubicBezTo>
                <a:cubicBezTo>
                  <a:pt x="195955" y="533223"/>
                  <a:pt x="210094" y="534644"/>
                  <a:pt x="223520" y="538480"/>
                </a:cubicBezTo>
                <a:cubicBezTo>
                  <a:pt x="248815" y="545707"/>
                  <a:pt x="267642" y="555624"/>
                  <a:pt x="294640" y="558800"/>
                </a:cubicBezTo>
                <a:cubicBezTo>
                  <a:pt x="338494" y="563959"/>
                  <a:pt x="382693" y="565573"/>
                  <a:pt x="426720" y="568960"/>
                </a:cubicBezTo>
                <a:cubicBezTo>
                  <a:pt x="535373" y="605178"/>
                  <a:pt x="446636" y="577359"/>
                  <a:pt x="701040" y="619760"/>
                </a:cubicBezTo>
                <a:cubicBezTo>
                  <a:pt x="783910" y="633572"/>
                  <a:pt x="799085" y="638058"/>
                  <a:pt x="904240" y="640080"/>
                </a:cubicBezTo>
                <a:lnTo>
                  <a:pt x="1818640" y="650240"/>
                </a:lnTo>
                <a:cubicBezTo>
                  <a:pt x="1920240" y="646853"/>
                  <a:pt x="2021970" y="646230"/>
                  <a:pt x="2123440" y="640080"/>
                </a:cubicBezTo>
                <a:cubicBezTo>
                  <a:pt x="2134130" y="639432"/>
                  <a:pt x="2143530" y="632517"/>
                  <a:pt x="2153920" y="629920"/>
                </a:cubicBezTo>
                <a:cubicBezTo>
                  <a:pt x="2170673" y="625732"/>
                  <a:pt x="2187967" y="623948"/>
                  <a:pt x="2204720" y="619760"/>
                </a:cubicBezTo>
                <a:cubicBezTo>
                  <a:pt x="2230744" y="613254"/>
                  <a:pt x="2247892" y="601676"/>
                  <a:pt x="2275840" y="599440"/>
                </a:cubicBezTo>
                <a:cubicBezTo>
                  <a:pt x="2346814" y="593762"/>
                  <a:pt x="2418080" y="592667"/>
                  <a:pt x="2489200" y="589280"/>
                </a:cubicBezTo>
                <a:cubicBezTo>
                  <a:pt x="2541754" y="578769"/>
                  <a:pt x="2557018" y="582422"/>
                  <a:pt x="2600960" y="538480"/>
                </a:cubicBezTo>
                <a:cubicBezTo>
                  <a:pt x="2611120" y="528320"/>
                  <a:pt x="2618310" y="513836"/>
                  <a:pt x="2631440" y="508000"/>
                </a:cubicBezTo>
                <a:cubicBezTo>
                  <a:pt x="2650265" y="499633"/>
                  <a:pt x="2672080" y="501227"/>
                  <a:pt x="2692400" y="497840"/>
                </a:cubicBezTo>
                <a:cubicBezTo>
                  <a:pt x="2718662" y="487335"/>
                  <a:pt x="2778073" y="462417"/>
                  <a:pt x="2804160" y="457200"/>
                </a:cubicBezTo>
                <a:cubicBezTo>
                  <a:pt x="2893588" y="439314"/>
                  <a:pt x="2816861" y="453683"/>
                  <a:pt x="2926080" y="436880"/>
                </a:cubicBezTo>
                <a:cubicBezTo>
                  <a:pt x="2946441" y="433748"/>
                  <a:pt x="2966489" y="428137"/>
                  <a:pt x="2987040" y="426720"/>
                </a:cubicBezTo>
                <a:cubicBezTo>
                  <a:pt x="3064822" y="421356"/>
                  <a:pt x="3142827" y="419947"/>
                  <a:pt x="3220720" y="416560"/>
                </a:cubicBezTo>
                <a:cubicBezTo>
                  <a:pt x="3299628" y="390257"/>
                  <a:pt x="3213568" y="416206"/>
                  <a:pt x="3383280" y="396240"/>
                </a:cubicBezTo>
                <a:cubicBezTo>
                  <a:pt x="3397148" y="394608"/>
                  <a:pt x="3410373" y="389467"/>
                  <a:pt x="3423920" y="386080"/>
                </a:cubicBezTo>
                <a:cubicBezTo>
                  <a:pt x="3434080" y="379307"/>
                  <a:pt x="3443242" y="370719"/>
                  <a:pt x="3454400" y="365760"/>
                </a:cubicBezTo>
                <a:cubicBezTo>
                  <a:pt x="3473973" y="357061"/>
                  <a:pt x="3495040" y="352213"/>
                  <a:pt x="3515360" y="345440"/>
                </a:cubicBezTo>
                <a:lnTo>
                  <a:pt x="3576320" y="325120"/>
                </a:lnTo>
                <a:lnTo>
                  <a:pt x="3606800" y="314960"/>
                </a:lnTo>
                <a:cubicBezTo>
                  <a:pt x="3616960" y="311573"/>
                  <a:pt x="3628369" y="310741"/>
                  <a:pt x="3637280" y="304800"/>
                </a:cubicBezTo>
                <a:lnTo>
                  <a:pt x="3667760" y="284480"/>
                </a:lnTo>
                <a:cubicBezTo>
                  <a:pt x="3674533" y="274320"/>
                  <a:pt x="3682619" y="264922"/>
                  <a:pt x="3688080" y="254000"/>
                </a:cubicBezTo>
                <a:cubicBezTo>
                  <a:pt x="3692869" y="244421"/>
                  <a:pt x="3691550" y="231883"/>
                  <a:pt x="3698240" y="223520"/>
                </a:cubicBezTo>
                <a:cubicBezTo>
                  <a:pt x="3705868" y="213985"/>
                  <a:pt x="3718560" y="209973"/>
                  <a:pt x="3728720" y="203200"/>
                </a:cubicBezTo>
                <a:cubicBezTo>
                  <a:pt x="3751182" y="135814"/>
                  <a:pt x="3747347" y="130387"/>
                  <a:pt x="3738880" y="111760"/>
                </a:cubicBezTo>
                <a:close/>
              </a:path>
            </a:pathLst>
          </a:cu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4" name="Straight Arrow Connector 13"/>
          <p:cNvCxnSpPr/>
          <p:nvPr/>
        </p:nvCxnSpPr>
        <p:spPr>
          <a:xfrm>
            <a:off x="336886" y="3160755"/>
            <a:ext cx="0" cy="2995864"/>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8982055" y="3368276"/>
            <a:ext cx="0" cy="2572219"/>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34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0" y="91574"/>
            <a:ext cx="8588861" cy="838200"/>
          </a:xfrm>
        </p:spPr>
        <p:txBody>
          <a:bodyPr/>
          <a:lstStyle/>
          <a:p>
            <a:r>
              <a:rPr lang="en-US" sz="3200" dirty="0"/>
              <a:t>Physical Layer Standards/Protocols</a:t>
            </a:r>
          </a:p>
        </p:txBody>
      </p:sp>
      <p:sp>
        <p:nvSpPr>
          <p:cNvPr id="4" name="Rectangle 3"/>
          <p:cNvSpPr/>
          <p:nvPr/>
        </p:nvSpPr>
        <p:spPr>
          <a:xfrm>
            <a:off x="229700" y="929774"/>
            <a:ext cx="5687006" cy="5078313"/>
          </a:xfrm>
          <a:prstGeom prst="rect">
            <a:avLst/>
          </a:prstGeom>
        </p:spPr>
        <p:txBody>
          <a:bodyPr wrap="square">
            <a:spAutoFit/>
          </a:bodyPr>
          <a:lstStyle/>
          <a:p>
            <a:r>
              <a:rPr lang="en-AU" sz="2400" dirty="0">
                <a:solidFill>
                  <a:schemeClr val="bg2"/>
                </a:solidFill>
              </a:rPr>
              <a:t>The physical layer standards/protocols address three functional areas:</a:t>
            </a:r>
          </a:p>
          <a:p>
            <a:pPr marL="285750" indent="-285750">
              <a:buFont typeface="Arial" panose="020B0604020202020204" pitchFamily="34" charset="0"/>
              <a:buChar char="•"/>
            </a:pPr>
            <a:r>
              <a:rPr lang="en-AU" sz="2000" b="1" dirty="0">
                <a:solidFill>
                  <a:schemeClr val="bg2"/>
                </a:solidFill>
              </a:rPr>
              <a:t>Physical Components</a:t>
            </a:r>
            <a:r>
              <a:rPr lang="en-AU" sz="2000" dirty="0">
                <a:solidFill>
                  <a:schemeClr val="bg2"/>
                </a:solidFill>
              </a:rPr>
              <a:t> </a:t>
            </a:r>
          </a:p>
          <a:p>
            <a:pPr marL="742950" lvl="1" indent="-285750">
              <a:buFont typeface="Arial" panose="020B0604020202020204" pitchFamily="34" charset="0"/>
              <a:buChar char="•"/>
            </a:pPr>
            <a:r>
              <a:rPr lang="en-AU" dirty="0">
                <a:solidFill>
                  <a:schemeClr val="bg2"/>
                </a:solidFill>
              </a:rPr>
              <a:t>Hardware components such as NICs, interfaces and connectors, cable materials, and cable designs are all specified in standards associated with the physical layer. </a:t>
            </a:r>
          </a:p>
          <a:p>
            <a:pPr marL="285750" indent="-285750">
              <a:buFont typeface="Arial" panose="020B0604020202020204" pitchFamily="34" charset="0"/>
              <a:buChar char="•"/>
            </a:pPr>
            <a:r>
              <a:rPr lang="en-AU" sz="2000" b="1" dirty="0">
                <a:solidFill>
                  <a:schemeClr val="bg2"/>
                </a:solidFill>
              </a:rPr>
              <a:t>Encoding </a:t>
            </a:r>
          </a:p>
          <a:p>
            <a:pPr marL="742950" lvl="1" indent="-285750">
              <a:buFont typeface="Arial" panose="020B0604020202020204" pitchFamily="34" charset="0"/>
              <a:buChar char="•"/>
            </a:pPr>
            <a:r>
              <a:rPr lang="en-AU" dirty="0">
                <a:solidFill>
                  <a:schemeClr val="bg2"/>
                </a:solidFill>
              </a:rPr>
              <a:t>Methods for converting a stream of data bits into a predefined "code”, i.e. predictable patterns that can be recognized by both the sender and the receiver. </a:t>
            </a:r>
          </a:p>
          <a:p>
            <a:pPr marL="285750" indent="-285750">
              <a:buFont typeface="Arial" panose="020B0604020202020204" pitchFamily="34" charset="0"/>
              <a:buChar char="•"/>
            </a:pPr>
            <a:r>
              <a:rPr lang="en-AU" sz="2000" b="1" dirty="0" err="1">
                <a:solidFill>
                  <a:schemeClr val="bg2"/>
                </a:solidFill>
              </a:rPr>
              <a:t>Signaling</a:t>
            </a:r>
            <a:r>
              <a:rPr lang="en-AU" sz="2000" dirty="0">
                <a:solidFill>
                  <a:schemeClr val="bg2"/>
                </a:solidFill>
              </a:rPr>
              <a:t> </a:t>
            </a:r>
          </a:p>
          <a:p>
            <a:pPr marL="742950" lvl="1" indent="-285750">
              <a:buFont typeface="Arial" panose="020B0604020202020204" pitchFamily="34" charset="0"/>
              <a:buChar char="•"/>
            </a:pPr>
            <a:r>
              <a:rPr lang="en-AU" dirty="0">
                <a:solidFill>
                  <a:schemeClr val="bg2"/>
                </a:solidFill>
              </a:rPr>
              <a:t>Methods specifying how the bit values "1s" and "0s" (digital signals) are represented on the physical media for transmission.</a:t>
            </a:r>
          </a:p>
          <a:p>
            <a:endParaRPr lang="en-AU" dirty="0"/>
          </a:p>
        </p:txBody>
      </p:sp>
      <p:pic>
        <p:nvPicPr>
          <p:cNvPr id="8" name="Picture 7">
            <a:extLst>
              <a:ext uri="{FF2B5EF4-FFF2-40B4-BE49-F238E27FC236}">
                <a16:creationId xmlns:a16="http://schemas.microsoft.com/office/drawing/2014/main" id="{DEF2CEA0-5AAE-4E3A-9F91-9AEE46FDB65F}"/>
              </a:ext>
            </a:extLst>
          </p:cNvPr>
          <p:cNvPicPr>
            <a:picLocks noChangeAspect="1"/>
          </p:cNvPicPr>
          <p:nvPr/>
        </p:nvPicPr>
        <p:blipFill>
          <a:blip r:embed="rId3"/>
          <a:stretch>
            <a:fillRect/>
          </a:stretch>
        </p:blipFill>
        <p:spPr>
          <a:xfrm>
            <a:off x="5762628" y="3429000"/>
            <a:ext cx="2507407" cy="1018027"/>
          </a:xfrm>
          <a:prstGeom prst="rect">
            <a:avLst/>
          </a:prstGeom>
        </p:spPr>
      </p:pic>
      <p:pic>
        <p:nvPicPr>
          <p:cNvPr id="9" name="Picture 8">
            <a:extLst>
              <a:ext uri="{FF2B5EF4-FFF2-40B4-BE49-F238E27FC236}">
                <a16:creationId xmlns:a16="http://schemas.microsoft.com/office/drawing/2014/main" id="{0E9231F0-BDEA-4224-99EA-6FC8F5A8C200}"/>
              </a:ext>
            </a:extLst>
          </p:cNvPr>
          <p:cNvPicPr>
            <a:picLocks noChangeAspect="1"/>
          </p:cNvPicPr>
          <p:nvPr/>
        </p:nvPicPr>
        <p:blipFill>
          <a:blip r:embed="rId4"/>
          <a:stretch>
            <a:fillRect/>
          </a:stretch>
        </p:blipFill>
        <p:spPr>
          <a:xfrm>
            <a:off x="6009935" y="4755106"/>
            <a:ext cx="2507407" cy="822168"/>
          </a:xfrm>
          <a:prstGeom prst="rect">
            <a:avLst/>
          </a:prstGeom>
        </p:spPr>
      </p:pic>
      <p:pic>
        <p:nvPicPr>
          <p:cNvPr id="10" name="Picture 9">
            <a:extLst>
              <a:ext uri="{FF2B5EF4-FFF2-40B4-BE49-F238E27FC236}">
                <a16:creationId xmlns:a16="http://schemas.microsoft.com/office/drawing/2014/main" id="{E3422F60-7818-4B1B-9F01-F1D178E74C92}"/>
              </a:ext>
            </a:extLst>
          </p:cNvPr>
          <p:cNvPicPr>
            <a:picLocks noChangeAspect="1"/>
          </p:cNvPicPr>
          <p:nvPr/>
        </p:nvPicPr>
        <p:blipFill>
          <a:blip r:embed="rId5"/>
          <a:stretch>
            <a:fillRect/>
          </a:stretch>
        </p:blipFill>
        <p:spPr>
          <a:xfrm>
            <a:off x="6009934" y="5606073"/>
            <a:ext cx="2507407" cy="804027"/>
          </a:xfrm>
          <a:prstGeom prst="rect">
            <a:avLst/>
          </a:prstGeom>
        </p:spPr>
      </p:pic>
      <p:pic>
        <p:nvPicPr>
          <p:cNvPr id="11" name="Picture 3">
            <a:extLst>
              <a:ext uri="{FF2B5EF4-FFF2-40B4-BE49-F238E27FC236}">
                <a16:creationId xmlns:a16="http://schemas.microsoft.com/office/drawing/2014/main" id="{56D995DB-BCD3-4B33-BB7D-C53CC1EC49B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05804" y="1806534"/>
            <a:ext cx="1492048" cy="1069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a:extLst>
              <a:ext uri="{FF2B5EF4-FFF2-40B4-BE49-F238E27FC236}">
                <a16:creationId xmlns:a16="http://schemas.microsoft.com/office/drawing/2014/main" id="{95FCC8DB-3949-4F77-868B-505AB18BADFA}"/>
              </a:ext>
            </a:extLst>
          </p:cNvPr>
          <p:cNvPicPr>
            <a:picLocks noChangeAspect="1"/>
          </p:cNvPicPr>
          <p:nvPr/>
        </p:nvPicPr>
        <p:blipFill>
          <a:blip r:embed="rId7"/>
          <a:stretch>
            <a:fillRect/>
          </a:stretch>
        </p:blipFill>
        <p:spPr>
          <a:xfrm>
            <a:off x="7263639" y="1819822"/>
            <a:ext cx="1715689" cy="1069601"/>
          </a:xfrm>
          <a:prstGeom prst="rect">
            <a:avLst/>
          </a:prstGeom>
        </p:spPr>
      </p:pic>
    </p:spTree>
    <p:extLst>
      <p:ext uri="{BB962C8B-B14F-4D97-AF65-F5344CB8AC3E}">
        <p14:creationId xmlns:p14="http://schemas.microsoft.com/office/powerpoint/2010/main" val="331736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77569" y="279815"/>
            <a:ext cx="8588861" cy="838200"/>
          </a:xfrm>
        </p:spPr>
        <p:txBody>
          <a:bodyPr/>
          <a:lstStyle/>
          <a:p>
            <a:r>
              <a:rPr lang="en-US" dirty="0"/>
              <a:t>Bandwidth vs Throughput</a:t>
            </a:r>
          </a:p>
        </p:txBody>
      </p:sp>
      <p:sp>
        <p:nvSpPr>
          <p:cNvPr id="2" name="Rectangle 1"/>
          <p:cNvSpPr/>
          <p:nvPr/>
        </p:nvSpPr>
        <p:spPr>
          <a:xfrm>
            <a:off x="382015" y="1118015"/>
            <a:ext cx="7995865" cy="5693866"/>
          </a:xfrm>
          <a:prstGeom prst="rect">
            <a:avLst/>
          </a:prstGeom>
        </p:spPr>
        <p:txBody>
          <a:bodyPr wrap="square">
            <a:spAutoFit/>
          </a:bodyPr>
          <a:lstStyle/>
          <a:p>
            <a:pPr marL="285750" indent="-285750">
              <a:spcAft>
                <a:spcPts val="600"/>
              </a:spcAft>
              <a:buFont typeface="Arial" panose="020B0604020202020204" pitchFamily="34" charset="0"/>
              <a:buChar char="•"/>
            </a:pPr>
            <a:r>
              <a:rPr lang="en-AU" sz="2200" b="1" dirty="0">
                <a:solidFill>
                  <a:schemeClr val="bg2"/>
                </a:solidFill>
              </a:rPr>
              <a:t>Bandwidth</a:t>
            </a:r>
            <a:r>
              <a:rPr lang="en-AU" sz="2200" dirty="0">
                <a:solidFill>
                  <a:schemeClr val="bg2"/>
                </a:solidFill>
              </a:rPr>
              <a:t> is the </a:t>
            </a:r>
            <a:r>
              <a:rPr lang="en-AU" sz="2200" b="1" dirty="0">
                <a:solidFill>
                  <a:schemeClr val="bg2"/>
                </a:solidFill>
              </a:rPr>
              <a:t>capacity</a:t>
            </a:r>
            <a:r>
              <a:rPr lang="en-AU" sz="2200" dirty="0">
                <a:solidFill>
                  <a:schemeClr val="bg2"/>
                </a:solidFill>
              </a:rPr>
              <a:t> of a medium to carry data, the amount of data that </a:t>
            </a:r>
            <a:r>
              <a:rPr lang="en-AU" sz="2200" b="1" dirty="0">
                <a:solidFill>
                  <a:schemeClr val="bg2"/>
                </a:solidFill>
              </a:rPr>
              <a:t>can</a:t>
            </a:r>
            <a:r>
              <a:rPr lang="en-AU" sz="2200" dirty="0">
                <a:solidFill>
                  <a:schemeClr val="bg2"/>
                </a:solidFill>
              </a:rPr>
              <a:t> flow from one place to another in a given amount of time. – </a:t>
            </a:r>
            <a:r>
              <a:rPr lang="en-AU" sz="2200" dirty="0">
                <a:solidFill>
                  <a:srgbClr val="FF0000"/>
                </a:solidFill>
              </a:rPr>
              <a:t>what’s in theory</a:t>
            </a:r>
          </a:p>
          <a:p>
            <a:pPr marL="285750" indent="-285750">
              <a:spcAft>
                <a:spcPts val="600"/>
              </a:spcAft>
              <a:buFont typeface="Arial" panose="020B0604020202020204" pitchFamily="34" charset="0"/>
              <a:buChar char="•"/>
            </a:pPr>
            <a:r>
              <a:rPr lang="en-AU" sz="2200" dirty="0">
                <a:solidFill>
                  <a:schemeClr val="bg2"/>
                </a:solidFill>
              </a:rPr>
              <a:t>Bandwidth is typically measured in kilobits per second (kb/s), megabits per second (Mb/s), or gigabits per second (Gb/s). </a:t>
            </a:r>
          </a:p>
          <a:p>
            <a:pPr marL="285750" indent="-285750">
              <a:buFont typeface="Arial" panose="020B0604020202020204" pitchFamily="34" charset="0"/>
              <a:buChar char="•"/>
            </a:pPr>
            <a:r>
              <a:rPr lang="en-AU" sz="2200" dirty="0">
                <a:solidFill>
                  <a:schemeClr val="bg2"/>
                </a:solidFill>
              </a:rPr>
              <a:t>Factors determining the practical bandwidth of a network: </a:t>
            </a:r>
          </a:p>
          <a:p>
            <a:pPr marL="742950" lvl="1" indent="-285750">
              <a:buFont typeface="Courier New" panose="02070309020205020404" pitchFamily="49" charset="0"/>
              <a:buChar char="o"/>
            </a:pPr>
            <a:r>
              <a:rPr lang="en-AU" sz="1600" dirty="0">
                <a:solidFill>
                  <a:schemeClr val="bg2"/>
                </a:solidFill>
              </a:rPr>
              <a:t>Properties of the physical media </a:t>
            </a:r>
          </a:p>
          <a:p>
            <a:pPr marL="742950" lvl="1" indent="-285750">
              <a:buFont typeface="Courier New" panose="02070309020205020404" pitchFamily="49" charset="0"/>
              <a:buChar char="o"/>
            </a:pPr>
            <a:r>
              <a:rPr lang="en-AU" sz="1600" dirty="0">
                <a:solidFill>
                  <a:schemeClr val="bg2"/>
                </a:solidFill>
              </a:rPr>
              <a:t>Technologies chosen for </a:t>
            </a:r>
            <a:r>
              <a:rPr lang="en-AU" sz="1600" dirty="0" err="1">
                <a:solidFill>
                  <a:schemeClr val="bg2"/>
                </a:solidFill>
              </a:rPr>
              <a:t>signaling</a:t>
            </a:r>
            <a:r>
              <a:rPr lang="en-AU" sz="1600" dirty="0">
                <a:solidFill>
                  <a:schemeClr val="bg2"/>
                </a:solidFill>
              </a:rPr>
              <a:t> and detecting network signals</a:t>
            </a:r>
          </a:p>
          <a:p>
            <a:pPr marL="742950" lvl="1" indent="-285750">
              <a:buFont typeface="Courier New" panose="02070309020205020404" pitchFamily="49" charset="0"/>
              <a:buChar char="o"/>
            </a:pPr>
            <a:r>
              <a:rPr lang="en-AU" sz="1600" dirty="0">
                <a:solidFill>
                  <a:schemeClr val="bg2"/>
                </a:solidFill>
              </a:rPr>
              <a:t>The laws of physics all play a role in determining the available bandwidth.</a:t>
            </a:r>
          </a:p>
          <a:p>
            <a:pPr marL="285750" indent="-285750">
              <a:buFont typeface="Arial" panose="020B0604020202020204" pitchFamily="34" charset="0"/>
              <a:buChar char="•"/>
            </a:pPr>
            <a:r>
              <a:rPr lang="en-AU" sz="2200" b="1" dirty="0">
                <a:solidFill>
                  <a:schemeClr val="bg2"/>
                </a:solidFill>
              </a:rPr>
              <a:t>Throughput</a:t>
            </a:r>
            <a:r>
              <a:rPr lang="en-AU" sz="2200" dirty="0">
                <a:solidFill>
                  <a:schemeClr val="bg2"/>
                </a:solidFill>
              </a:rPr>
              <a:t> is the </a:t>
            </a:r>
            <a:r>
              <a:rPr lang="en-AU" sz="2200" b="1" dirty="0">
                <a:solidFill>
                  <a:schemeClr val="bg2"/>
                </a:solidFill>
              </a:rPr>
              <a:t>measure</a:t>
            </a:r>
            <a:r>
              <a:rPr lang="en-AU" sz="2200" dirty="0">
                <a:solidFill>
                  <a:schemeClr val="bg2"/>
                </a:solidFill>
              </a:rPr>
              <a:t> of the transfer of bits across the media over a given period of time. – </a:t>
            </a:r>
            <a:r>
              <a:rPr lang="en-AU" sz="2200" dirty="0">
                <a:solidFill>
                  <a:srgbClr val="FF0000"/>
                </a:solidFill>
              </a:rPr>
              <a:t>what’s in real life</a:t>
            </a:r>
          </a:p>
          <a:p>
            <a:pPr marL="285750" indent="-285750">
              <a:buFont typeface="Arial" panose="020B0604020202020204" pitchFamily="34" charset="0"/>
              <a:buChar char="•"/>
            </a:pPr>
            <a:r>
              <a:rPr lang="en-AU" sz="2200" dirty="0">
                <a:solidFill>
                  <a:schemeClr val="bg2"/>
                </a:solidFill>
              </a:rPr>
              <a:t>Throughput usually does not match the specified bandwidth</a:t>
            </a:r>
            <a:endParaRPr lang="en-AU" sz="1600" dirty="0">
              <a:solidFill>
                <a:schemeClr val="bg2"/>
              </a:solidFill>
            </a:endParaRPr>
          </a:p>
          <a:p>
            <a:pPr marL="285750" indent="-285750">
              <a:buFont typeface="Arial" panose="020B0604020202020204" pitchFamily="34" charset="0"/>
              <a:buChar char="•"/>
            </a:pPr>
            <a:r>
              <a:rPr lang="en-AU" sz="2200" dirty="0">
                <a:solidFill>
                  <a:schemeClr val="bg2"/>
                </a:solidFill>
              </a:rPr>
              <a:t>Factors influence throughput:</a:t>
            </a:r>
          </a:p>
          <a:p>
            <a:pPr marL="742950" lvl="1" indent="-285750">
              <a:buFont typeface="Courier New" panose="02070309020205020404" pitchFamily="49" charset="0"/>
              <a:buChar char="o"/>
            </a:pPr>
            <a:r>
              <a:rPr lang="en-AU" sz="1600" dirty="0">
                <a:solidFill>
                  <a:schemeClr val="bg2"/>
                </a:solidFill>
              </a:rPr>
              <a:t>The amount of traffic</a:t>
            </a:r>
          </a:p>
          <a:p>
            <a:pPr marL="742950" lvl="1" indent="-285750">
              <a:buFont typeface="Courier New" panose="02070309020205020404" pitchFamily="49" charset="0"/>
              <a:buChar char="o"/>
            </a:pPr>
            <a:r>
              <a:rPr lang="en-AU" sz="1600" dirty="0">
                <a:solidFill>
                  <a:schemeClr val="bg2"/>
                </a:solidFill>
              </a:rPr>
              <a:t>The type of traffic</a:t>
            </a:r>
          </a:p>
          <a:p>
            <a:pPr marL="742950" lvl="1" indent="-285750">
              <a:buFont typeface="Courier New" panose="02070309020205020404" pitchFamily="49" charset="0"/>
              <a:buChar char="o"/>
            </a:pPr>
            <a:r>
              <a:rPr lang="en-AU" sz="1600" dirty="0">
                <a:solidFill>
                  <a:schemeClr val="bg2"/>
                </a:solidFill>
              </a:rPr>
              <a:t>The latency created by the number of network devices encountered between source and destination</a:t>
            </a:r>
          </a:p>
          <a:p>
            <a:pPr marL="285750" indent="-285750">
              <a:buFont typeface="Arial" panose="020B0604020202020204" pitchFamily="34" charset="0"/>
              <a:buChar char="•"/>
            </a:pPr>
            <a:endParaRPr lang="en-AU" sz="2200" dirty="0">
              <a:solidFill>
                <a:schemeClr val="bg2"/>
              </a:solidFill>
            </a:endParaRPr>
          </a:p>
        </p:txBody>
      </p:sp>
    </p:spTree>
    <p:extLst>
      <p:ext uri="{BB962C8B-B14F-4D97-AF65-F5344CB8AC3E}">
        <p14:creationId xmlns:p14="http://schemas.microsoft.com/office/powerpoint/2010/main" val="107725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53639"/>
            <a:ext cx="8588861" cy="838200"/>
          </a:xfrm>
        </p:spPr>
        <p:txBody>
          <a:bodyPr/>
          <a:lstStyle/>
          <a:p>
            <a:r>
              <a:rPr lang="en-US" dirty="0"/>
              <a:t>Types of Connections</a:t>
            </a:r>
          </a:p>
        </p:txBody>
      </p:sp>
      <p:sp>
        <p:nvSpPr>
          <p:cNvPr id="8" name="Text Placeholder 1"/>
          <p:cNvSpPr txBox="1">
            <a:spLocks/>
          </p:cNvSpPr>
          <p:nvPr/>
        </p:nvSpPr>
        <p:spPr>
          <a:xfrm>
            <a:off x="229702" y="1249072"/>
            <a:ext cx="3885098" cy="414223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300"/>
              </a:spcBef>
              <a:buFont typeface="Arial" pitchFamily="34" charset="0"/>
              <a:buNone/>
            </a:pPr>
            <a:r>
              <a:rPr lang="en-AU" sz="2400" b="1" dirty="0">
                <a:solidFill>
                  <a:schemeClr val="bg2"/>
                </a:solidFill>
              </a:rPr>
              <a:t>Wired</a:t>
            </a:r>
            <a:r>
              <a:rPr lang="en-AU" sz="2400" dirty="0">
                <a:solidFill>
                  <a:schemeClr val="bg2"/>
                </a:solidFill>
              </a:rPr>
              <a:t> connections:</a:t>
            </a:r>
          </a:p>
          <a:p>
            <a:pPr>
              <a:spcBef>
                <a:spcPts val="300"/>
              </a:spcBef>
            </a:pPr>
            <a:r>
              <a:rPr lang="en-AU" sz="2000" dirty="0">
                <a:solidFill>
                  <a:schemeClr val="bg2"/>
                </a:solidFill>
              </a:rPr>
              <a:t>Require physical cables</a:t>
            </a:r>
          </a:p>
          <a:p>
            <a:pPr>
              <a:spcBef>
                <a:spcPts val="300"/>
              </a:spcBef>
            </a:pPr>
            <a:r>
              <a:rPr lang="en-AU" sz="2000" dirty="0">
                <a:solidFill>
                  <a:schemeClr val="bg2"/>
                </a:solidFill>
              </a:rPr>
              <a:t>Need NIC on device</a:t>
            </a:r>
          </a:p>
          <a:p>
            <a:pPr>
              <a:spcBef>
                <a:spcPts val="300"/>
              </a:spcBef>
            </a:pPr>
            <a:r>
              <a:rPr lang="en-AU" sz="2000" dirty="0">
                <a:solidFill>
                  <a:schemeClr val="bg2"/>
                </a:solidFill>
              </a:rPr>
              <a:t>Connections can be via cable directly or through a switch (e.g. in an Ethernet LAN)</a:t>
            </a:r>
          </a:p>
          <a:p>
            <a:pPr>
              <a:spcBef>
                <a:spcPts val="300"/>
              </a:spcBef>
            </a:pPr>
            <a:endParaRPr lang="en-AU" dirty="0"/>
          </a:p>
          <a:p>
            <a:pPr marL="0" indent="0">
              <a:buFont typeface="Arial" pitchFamily="34" charset="0"/>
              <a:buNone/>
            </a:pPr>
            <a:endParaRPr lang="en-AU" dirty="0"/>
          </a:p>
        </p:txBody>
      </p:sp>
      <p:sp>
        <p:nvSpPr>
          <p:cNvPr id="9" name="Text Placeholder 1"/>
          <p:cNvSpPr txBox="1">
            <a:spLocks/>
          </p:cNvSpPr>
          <p:nvPr/>
        </p:nvSpPr>
        <p:spPr>
          <a:xfrm>
            <a:off x="4524132" y="1249072"/>
            <a:ext cx="4474463" cy="4325713"/>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AU" sz="2400" b="1" dirty="0">
                <a:solidFill>
                  <a:schemeClr val="bg2"/>
                </a:solidFill>
              </a:rPr>
              <a:t>Wireless</a:t>
            </a:r>
            <a:r>
              <a:rPr lang="en-AU" sz="2400" dirty="0">
                <a:solidFill>
                  <a:schemeClr val="bg2"/>
                </a:solidFill>
              </a:rPr>
              <a:t> connections:</a:t>
            </a:r>
          </a:p>
          <a:p>
            <a:pPr>
              <a:spcBef>
                <a:spcPts val="300"/>
              </a:spcBef>
            </a:pPr>
            <a:r>
              <a:rPr lang="en-AU" sz="2000" dirty="0">
                <a:solidFill>
                  <a:schemeClr val="bg2"/>
                </a:solidFill>
              </a:rPr>
              <a:t>Data transmitted using radio waves</a:t>
            </a:r>
          </a:p>
          <a:p>
            <a:pPr>
              <a:spcBef>
                <a:spcPts val="300"/>
              </a:spcBef>
            </a:pPr>
            <a:r>
              <a:rPr lang="en-AU" sz="2000" dirty="0">
                <a:solidFill>
                  <a:schemeClr val="bg2"/>
                </a:solidFill>
              </a:rPr>
              <a:t>Need wireless NIC on device</a:t>
            </a:r>
          </a:p>
          <a:p>
            <a:pPr>
              <a:spcBef>
                <a:spcPts val="300"/>
              </a:spcBef>
            </a:pPr>
            <a:r>
              <a:rPr lang="en-AU" sz="2000" dirty="0">
                <a:solidFill>
                  <a:schemeClr val="bg2"/>
                </a:solidFill>
              </a:rPr>
              <a:t>In a wireless LAN, </a:t>
            </a:r>
          </a:p>
          <a:p>
            <a:pPr marL="692150" lvl="1" indent="-285750">
              <a:spcBef>
                <a:spcPts val="300"/>
              </a:spcBef>
              <a:buFont typeface="Courier New" panose="02070309020205020404" pitchFamily="49" charset="0"/>
              <a:buChar char="o"/>
            </a:pPr>
            <a:r>
              <a:rPr lang="en-AU" sz="1600" dirty="0">
                <a:solidFill>
                  <a:schemeClr val="bg2"/>
                </a:solidFill>
              </a:rPr>
              <a:t>Devices need to connect to a Wireless Access Point (AP)</a:t>
            </a:r>
          </a:p>
          <a:p>
            <a:pPr marL="692150" lvl="1" indent="-285750">
              <a:spcBef>
                <a:spcPts val="300"/>
              </a:spcBef>
              <a:buFont typeface="Courier New" panose="02070309020205020404" pitchFamily="49" charset="0"/>
              <a:buChar char="o"/>
            </a:pPr>
            <a:r>
              <a:rPr lang="en-AU" sz="1600" dirty="0">
                <a:solidFill>
                  <a:schemeClr val="bg2"/>
                </a:solidFill>
              </a:rPr>
              <a:t>The further is from the AP, the weaker the signal a device receives</a:t>
            </a:r>
          </a:p>
          <a:p>
            <a:pPr marL="692150" lvl="1" indent="-285750">
              <a:spcBef>
                <a:spcPts val="300"/>
              </a:spcBef>
              <a:buFont typeface="Courier New" panose="02070309020205020404" pitchFamily="49" charset="0"/>
              <a:buChar char="o"/>
            </a:pPr>
            <a:r>
              <a:rPr lang="en-AU" sz="1600" dirty="0">
                <a:solidFill>
                  <a:schemeClr val="bg2"/>
                </a:solidFill>
              </a:rPr>
              <a:t>All devices connecting to the same wireless AP share access to the airwaves</a:t>
            </a:r>
          </a:p>
          <a:p>
            <a:pPr marL="692150" lvl="1" indent="-285750">
              <a:buFont typeface="Arial" panose="020B0604020202020204" pitchFamily="34" charset="0"/>
              <a:buChar char="─"/>
            </a:pPr>
            <a:endParaRPr lang="en-AU" dirty="0"/>
          </a:p>
          <a:p>
            <a:pPr marL="0" indent="0">
              <a:buFont typeface="Arial" pitchFamily="34" charset="0"/>
              <a:buNone/>
            </a:pPr>
            <a:endParaRPr lang="en-AU" dirty="0"/>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871280" y="5310267"/>
            <a:ext cx="2014728" cy="597321"/>
          </a:xfrm>
          <a:prstGeom prst="rect">
            <a:avLst/>
          </a:prstGeom>
          <a:noFill/>
          <a:ln>
            <a:no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2924" y="4519732"/>
            <a:ext cx="2198250" cy="1743144"/>
          </a:xfrm>
          <a:prstGeom prst="rect">
            <a:avLst/>
          </a:prstGeom>
        </p:spPr>
      </p:pic>
      <p:pic>
        <p:nvPicPr>
          <p:cNvPr id="6" name="Picture 5"/>
          <p:cNvPicPr>
            <a:picLocks noChangeAspect="1"/>
          </p:cNvPicPr>
          <p:nvPr/>
        </p:nvPicPr>
        <p:blipFill>
          <a:blip r:embed="rId5"/>
          <a:stretch>
            <a:fillRect/>
          </a:stretch>
        </p:blipFill>
        <p:spPr>
          <a:xfrm>
            <a:off x="540437" y="3897464"/>
            <a:ext cx="2676413" cy="896519"/>
          </a:xfrm>
          <a:prstGeom prst="rect">
            <a:avLst/>
          </a:prstGeom>
        </p:spPr>
      </p:pic>
    </p:spTree>
    <p:extLst>
      <p:ext uri="{BB962C8B-B14F-4D97-AF65-F5344CB8AC3E}">
        <p14:creationId xmlns:p14="http://schemas.microsoft.com/office/powerpoint/2010/main" val="127066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77569" y="121213"/>
            <a:ext cx="8588861" cy="838200"/>
          </a:xfrm>
        </p:spPr>
        <p:txBody>
          <a:bodyPr/>
          <a:lstStyle/>
          <a:p>
            <a:pPr>
              <a:lnSpc>
                <a:spcPct val="100000"/>
              </a:lnSpc>
            </a:pPr>
            <a:r>
              <a:rPr lang="en-US" dirty="0"/>
              <a:t>Copper &amp; Fiber Media</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48" y="1333290"/>
            <a:ext cx="3109587" cy="25105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15">
            <a:extLst>
              <a:ext uri="{FF2B5EF4-FFF2-40B4-BE49-F238E27FC236}">
                <a16:creationId xmlns:a16="http://schemas.microsoft.com/office/drawing/2014/main" id="{3DF74FBE-978A-40D2-A465-78ED6C12A201}"/>
              </a:ext>
            </a:extLst>
          </p:cNvPr>
          <p:cNvPicPr>
            <a:picLocks noChangeAspect="1"/>
          </p:cNvPicPr>
          <p:nvPr/>
        </p:nvPicPr>
        <p:blipFill>
          <a:blip r:embed="rId4"/>
          <a:stretch>
            <a:fillRect/>
          </a:stretch>
        </p:blipFill>
        <p:spPr>
          <a:xfrm>
            <a:off x="1348400" y="3994085"/>
            <a:ext cx="6327203" cy="2291788"/>
          </a:xfrm>
          <a:prstGeom prst="rect">
            <a:avLst/>
          </a:prstGeom>
        </p:spPr>
      </p:pic>
      <p:pic>
        <p:nvPicPr>
          <p:cNvPr id="20" name="Picture 19">
            <a:extLst>
              <a:ext uri="{FF2B5EF4-FFF2-40B4-BE49-F238E27FC236}">
                <a16:creationId xmlns:a16="http://schemas.microsoft.com/office/drawing/2014/main" id="{2E3C36F3-DFBA-48EE-AA7F-017C961D5D89}"/>
              </a:ext>
            </a:extLst>
          </p:cNvPr>
          <p:cNvPicPr>
            <a:picLocks noChangeAspect="1"/>
          </p:cNvPicPr>
          <p:nvPr/>
        </p:nvPicPr>
        <p:blipFill>
          <a:blip r:embed="rId5"/>
          <a:stretch>
            <a:fillRect/>
          </a:stretch>
        </p:blipFill>
        <p:spPr>
          <a:xfrm>
            <a:off x="3374344" y="1226374"/>
            <a:ext cx="2825618" cy="2552359"/>
          </a:xfrm>
          <a:prstGeom prst="rect">
            <a:avLst/>
          </a:prstGeom>
        </p:spPr>
      </p:pic>
      <p:pic>
        <p:nvPicPr>
          <p:cNvPr id="21" name="Picture 20">
            <a:extLst>
              <a:ext uri="{FF2B5EF4-FFF2-40B4-BE49-F238E27FC236}">
                <a16:creationId xmlns:a16="http://schemas.microsoft.com/office/drawing/2014/main" id="{C7B24751-B648-4832-9D2D-4540BA4B2600}"/>
              </a:ext>
            </a:extLst>
          </p:cNvPr>
          <p:cNvPicPr>
            <a:picLocks noChangeAspect="1"/>
          </p:cNvPicPr>
          <p:nvPr/>
        </p:nvPicPr>
        <p:blipFill>
          <a:blip r:embed="rId6"/>
          <a:stretch>
            <a:fillRect/>
          </a:stretch>
        </p:blipFill>
        <p:spPr>
          <a:xfrm>
            <a:off x="6265553" y="1275433"/>
            <a:ext cx="2665928" cy="2503300"/>
          </a:xfrm>
          <a:prstGeom prst="rect">
            <a:avLst/>
          </a:prstGeom>
        </p:spPr>
      </p:pic>
    </p:spTree>
    <p:extLst>
      <p:ext uri="{BB962C8B-B14F-4D97-AF65-F5344CB8AC3E}">
        <p14:creationId xmlns:p14="http://schemas.microsoft.com/office/powerpoint/2010/main" val="94149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23590" y="123480"/>
            <a:ext cx="8588861" cy="838200"/>
          </a:xfrm>
        </p:spPr>
        <p:txBody>
          <a:bodyPr/>
          <a:lstStyle/>
          <a:p>
            <a:pPr>
              <a:lnSpc>
                <a:spcPct val="100000"/>
              </a:lnSpc>
            </a:pPr>
            <a:r>
              <a:rPr lang="en-US" dirty="0"/>
              <a:t>Wireless Media</a:t>
            </a:r>
          </a:p>
        </p:txBody>
      </p:sp>
      <p:sp>
        <p:nvSpPr>
          <p:cNvPr id="11" name="Rectangle 10">
            <a:extLst>
              <a:ext uri="{FF2B5EF4-FFF2-40B4-BE49-F238E27FC236}">
                <a16:creationId xmlns:a16="http://schemas.microsoft.com/office/drawing/2014/main" id="{C6D0643C-A84A-44E7-B04D-E87791EC7478}"/>
              </a:ext>
            </a:extLst>
          </p:cNvPr>
          <p:cNvSpPr/>
          <p:nvPr/>
        </p:nvSpPr>
        <p:spPr>
          <a:xfrm>
            <a:off x="161008" y="3429000"/>
            <a:ext cx="8442386" cy="2985433"/>
          </a:xfrm>
          <a:prstGeom prst="rect">
            <a:avLst/>
          </a:prstGeom>
        </p:spPr>
        <p:txBody>
          <a:bodyPr wrap="square">
            <a:spAutoFit/>
          </a:bodyPr>
          <a:lstStyle/>
          <a:p>
            <a:pPr marL="285750" indent="-285750">
              <a:buFont typeface="Arial" panose="020B0604020202020204" pitchFamily="34" charset="0"/>
              <a:buChar char="•"/>
            </a:pPr>
            <a:r>
              <a:rPr lang="en-AU" sz="2000" dirty="0">
                <a:solidFill>
                  <a:schemeClr val="bg2"/>
                </a:solidFill>
              </a:rPr>
              <a:t>Provides the greatest mobility options of all media, and now the primary way users connect to home and enterprise networks.</a:t>
            </a:r>
          </a:p>
          <a:p>
            <a:pPr marL="285750" indent="-285750">
              <a:buFont typeface="Arial" panose="020B0604020202020204" pitchFamily="34" charset="0"/>
              <a:buChar char="•"/>
            </a:pPr>
            <a:r>
              <a:rPr lang="en-AU" sz="2000" dirty="0">
                <a:solidFill>
                  <a:schemeClr val="bg2"/>
                </a:solidFill>
              </a:rPr>
              <a:t>Concerns about wireless media: </a:t>
            </a:r>
          </a:p>
          <a:p>
            <a:pPr marL="648000" lvl="1" indent="-252000">
              <a:buFont typeface="Courier New" panose="02070309020205020404" pitchFamily="49" charset="0"/>
              <a:buChar char="o"/>
            </a:pPr>
            <a:r>
              <a:rPr lang="en-AU" sz="1600" b="1" dirty="0">
                <a:solidFill>
                  <a:schemeClr val="bg2"/>
                </a:solidFill>
              </a:rPr>
              <a:t>Coverage</a:t>
            </a:r>
            <a:r>
              <a:rPr lang="en-AU" sz="1600" dirty="0">
                <a:solidFill>
                  <a:schemeClr val="bg2"/>
                </a:solidFill>
              </a:rPr>
              <a:t>: Works well in open environments, but certain construction materials and the local terrain will limit the effective coverage.</a:t>
            </a:r>
          </a:p>
          <a:p>
            <a:pPr marL="648000" lvl="1" indent="-252000">
              <a:buFont typeface="Courier New" panose="02070309020205020404" pitchFamily="49" charset="0"/>
              <a:buChar char="o"/>
            </a:pPr>
            <a:r>
              <a:rPr lang="en-AU" sz="1600" b="1" dirty="0">
                <a:solidFill>
                  <a:schemeClr val="bg2"/>
                </a:solidFill>
              </a:rPr>
              <a:t>Interference</a:t>
            </a:r>
            <a:r>
              <a:rPr lang="en-AU" sz="1600" dirty="0">
                <a:solidFill>
                  <a:schemeClr val="bg2"/>
                </a:solidFill>
              </a:rPr>
              <a:t>: Susceptible to interference and can be disrupted by common devices, e.g. cordless phones, some types of fluorescent lights, microwave ovens.</a:t>
            </a:r>
          </a:p>
          <a:p>
            <a:pPr marL="648000" lvl="1" indent="-252000">
              <a:buFont typeface="Courier New" panose="02070309020205020404" pitchFamily="49" charset="0"/>
              <a:buChar char="o"/>
            </a:pPr>
            <a:r>
              <a:rPr lang="en-AU" sz="1600" b="1" dirty="0">
                <a:solidFill>
                  <a:schemeClr val="bg2"/>
                </a:solidFill>
              </a:rPr>
              <a:t>Security</a:t>
            </a:r>
            <a:r>
              <a:rPr lang="en-AU" sz="1600" dirty="0">
                <a:solidFill>
                  <a:schemeClr val="bg2"/>
                </a:solidFill>
              </a:rPr>
              <a:t>: Easier to gain access to wireless transmission. Network security is a major component of wireless network administration.</a:t>
            </a:r>
          </a:p>
          <a:p>
            <a:pPr marL="648000" lvl="1" indent="-252000">
              <a:buFont typeface="Courier New" panose="02070309020205020404" pitchFamily="49" charset="0"/>
              <a:buChar char="o"/>
            </a:pPr>
            <a:r>
              <a:rPr lang="en-AU" sz="1600" b="1" dirty="0">
                <a:solidFill>
                  <a:schemeClr val="bg2"/>
                </a:solidFill>
              </a:rPr>
              <a:t>Shared</a:t>
            </a:r>
            <a:r>
              <a:rPr lang="en-AU" sz="1600" dirty="0">
                <a:solidFill>
                  <a:schemeClr val="bg2"/>
                </a:solidFill>
              </a:rPr>
              <a:t> medium: The wireless medium is shared amongst all wireless users. The more users, the less bandwidth for each user. </a:t>
            </a:r>
          </a:p>
        </p:txBody>
      </p:sp>
      <p:grpSp>
        <p:nvGrpSpPr>
          <p:cNvPr id="17" name="Group 16">
            <a:extLst>
              <a:ext uri="{FF2B5EF4-FFF2-40B4-BE49-F238E27FC236}">
                <a16:creationId xmlns:a16="http://schemas.microsoft.com/office/drawing/2014/main" id="{979A6CFC-ADB4-48B6-A1B0-F85F661DD30A}"/>
              </a:ext>
            </a:extLst>
          </p:cNvPr>
          <p:cNvGrpSpPr/>
          <p:nvPr/>
        </p:nvGrpSpPr>
        <p:grpSpPr>
          <a:xfrm>
            <a:off x="120866" y="973275"/>
            <a:ext cx="2350669" cy="2258262"/>
            <a:chOff x="63739" y="1410849"/>
            <a:chExt cx="2527201" cy="2424913"/>
          </a:xfrm>
        </p:grpSpPr>
        <p:pic>
          <p:nvPicPr>
            <p:cNvPr id="4" name="Picture 3">
              <a:extLst>
                <a:ext uri="{FF2B5EF4-FFF2-40B4-BE49-F238E27FC236}">
                  <a16:creationId xmlns:a16="http://schemas.microsoft.com/office/drawing/2014/main" id="{6928DEAA-C631-4C93-AFF3-22AC3824BDEE}"/>
                </a:ext>
              </a:extLst>
            </p:cNvPr>
            <p:cNvPicPr>
              <a:picLocks noChangeAspect="1"/>
            </p:cNvPicPr>
            <p:nvPr/>
          </p:nvPicPr>
          <p:blipFill>
            <a:blip r:embed="rId3"/>
            <a:stretch>
              <a:fillRect/>
            </a:stretch>
          </p:blipFill>
          <p:spPr>
            <a:xfrm>
              <a:off x="63739" y="1707593"/>
              <a:ext cx="2527201" cy="2128169"/>
            </a:xfrm>
            <a:prstGeom prst="rect">
              <a:avLst/>
            </a:prstGeom>
          </p:spPr>
        </p:pic>
        <p:pic>
          <p:nvPicPr>
            <p:cNvPr id="16" name="Picture 15">
              <a:extLst>
                <a:ext uri="{FF2B5EF4-FFF2-40B4-BE49-F238E27FC236}">
                  <a16:creationId xmlns:a16="http://schemas.microsoft.com/office/drawing/2014/main" id="{25969DB1-F68E-44D0-80EE-84A76D87725B}"/>
                </a:ext>
              </a:extLst>
            </p:cNvPr>
            <p:cNvPicPr>
              <a:picLocks noChangeAspect="1"/>
            </p:cNvPicPr>
            <p:nvPr/>
          </p:nvPicPr>
          <p:blipFill>
            <a:blip r:embed="rId4"/>
            <a:stretch>
              <a:fillRect/>
            </a:stretch>
          </p:blipFill>
          <p:spPr>
            <a:xfrm>
              <a:off x="106896" y="1410849"/>
              <a:ext cx="911025" cy="476084"/>
            </a:xfrm>
            <a:prstGeom prst="rect">
              <a:avLst/>
            </a:prstGeom>
          </p:spPr>
        </p:pic>
      </p:grpSp>
      <p:grpSp>
        <p:nvGrpSpPr>
          <p:cNvPr id="19" name="Group 18">
            <a:extLst>
              <a:ext uri="{FF2B5EF4-FFF2-40B4-BE49-F238E27FC236}">
                <a16:creationId xmlns:a16="http://schemas.microsoft.com/office/drawing/2014/main" id="{5B67B3A6-9BB5-4AF9-94D8-511949A6227D}"/>
              </a:ext>
            </a:extLst>
          </p:cNvPr>
          <p:cNvGrpSpPr/>
          <p:nvPr/>
        </p:nvGrpSpPr>
        <p:grpSpPr>
          <a:xfrm>
            <a:off x="2503814" y="1169675"/>
            <a:ext cx="2256258" cy="1611785"/>
            <a:chOff x="2841812" y="1350623"/>
            <a:chExt cx="2574272" cy="1847300"/>
          </a:xfrm>
        </p:grpSpPr>
        <p:pic>
          <p:nvPicPr>
            <p:cNvPr id="13" name="Picture 12">
              <a:extLst>
                <a:ext uri="{FF2B5EF4-FFF2-40B4-BE49-F238E27FC236}">
                  <a16:creationId xmlns:a16="http://schemas.microsoft.com/office/drawing/2014/main" id="{B56A8D73-CDC3-40D3-BE80-17456F69626D}"/>
                </a:ext>
              </a:extLst>
            </p:cNvPr>
            <p:cNvPicPr>
              <a:picLocks noChangeAspect="1"/>
            </p:cNvPicPr>
            <p:nvPr/>
          </p:nvPicPr>
          <p:blipFill>
            <a:blip r:embed="rId5"/>
            <a:stretch>
              <a:fillRect/>
            </a:stretch>
          </p:blipFill>
          <p:spPr>
            <a:xfrm>
              <a:off x="2841812" y="1651632"/>
              <a:ext cx="2574272" cy="1546291"/>
            </a:xfrm>
            <a:prstGeom prst="rect">
              <a:avLst/>
            </a:prstGeom>
          </p:spPr>
        </p:pic>
        <p:pic>
          <p:nvPicPr>
            <p:cNvPr id="18" name="Picture 17">
              <a:extLst>
                <a:ext uri="{FF2B5EF4-FFF2-40B4-BE49-F238E27FC236}">
                  <a16:creationId xmlns:a16="http://schemas.microsoft.com/office/drawing/2014/main" id="{0ABCF74A-5B5A-48F5-9418-5F6D587BCC94}"/>
                </a:ext>
              </a:extLst>
            </p:cNvPr>
            <p:cNvPicPr>
              <a:picLocks noChangeAspect="1"/>
            </p:cNvPicPr>
            <p:nvPr/>
          </p:nvPicPr>
          <p:blipFill>
            <a:blip r:embed="rId6"/>
            <a:stretch>
              <a:fillRect/>
            </a:stretch>
          </p:blipFill>
          <p:spPr>
            <a:xfrm>
              <a:off x="2904565" y="1350623"/>
              <a:ext cx="1207555" cy="459694"/>
            </a:xfrm>
            <a:prstGeom prst="rect">
              <a:avLst/>
            </a:prstGeom>
          </p:spPr>
        </p:pic>
      </p:grpSp>
      <p:grpSp>
        <p:nvGrpSpPr>
          <p:cNvPr id="21" name="Group 20">
            <a:extLst>
              <a:ext uri="{FF2B5EF4-FFF2-40B4-BE49-F238E27FC236}">
                <a16:creationId xmlns:a16="http://schemas.microsoft.com/office/drawing/2014/main" id="{AEA91BFA-2EA3-456E-A1EC-06BC0ADEFD0A}"/>
              </a:ext>
            </a:extLst>
          </p:cNvPr>
          <p:cNvGrpSpPr/>
          <p:nvPr/>
        </p:nvGrpSpPr>
        <p:grpSpPr>
          <a:xfrm>
            <a:off x="6920752" y="1169676"/>
            <a:ext cx="2125345" cy="1537666"/>
            <a:chOff x="5511258" y="1005909"/>
            <a:chExt cx="2905125" cy="1852164"/>
          </a:xfrm>
        </p:grpSpPr>
        <p:pic>
          <p:nvPicPr>
            <p:cNvPr id="14" name="Picture 13">
              <a:extLst>
                <a:ext uri="{FF2B5EF4-FFF2-40B4-BE49-F238E27FC236}">
                  <a16:creationId xmlns:a16="http://schemas.microsoft.com/office/drawing/2014/main" id="{89341454-D680-4B11-A8E9-9AAE34832952}"/>
                </a:ext>
              </a:extLst>
            </p:cNvPr>
            <p:cNvPicPr>
              <a:picLocks noChangeAspect="1"/>
            </p:cNvPicPr>
            <p:nvPr/>
          </p:nvPicPr>
          <p:blipFill>
            <a:blip r:embed="rId7"/>
            <a:stretch>
              <a:fillRect/>
            </a:stretch>
          </p:blipFill>
          <p:spPr>
            <a:xfrm>
              <a:off x="5511258" y="1400748"/>
              <a:ext cx="2905125" cy="1457325"/>
            </a:xfrm>
            <a:prstGeom prst="rect">
              <a:avLst/>
            </a:prstGeom>
          </p:spPr>
        </p:pic>
        <p:pic>
          <p:nvPicPr>
            <p:cNvPr id="20" name="Picture 19">
              <a:extLst>
                <a:ext uri="{FF2B5EF4-FFF2-40B4-BE49-F238E27FC236}">
                  <a16:creationId xmlns:a16="http://schemas.microsoft.com/office/drawing/2014/main" id="{B18E2720-B891-4A10-B29D-30A99ED7F837}"/>
                </a:ext>
              </a:extLst>
            </p:cNvPr>
            <p:cNvPicPr>
              <a:picLocks noChangeAspect="1"/>
            </p:cNvPicPr>
            <p:nvPr/>
          </p:nvPicPr>
          <p:blipFill>
            <a:blip r:embed="rId8"/>
            <a:stretch>
              <a:fillRect/>
            </a:stretch>
          </p:blipFill>
          <p:spPr>
            <a:xfrm>
              <a:off x="5589816" y="1005909"/>
              <a:ext cx="1207555" cy="535241"/>
            </a:xfrm>
            <a:prstGeom prst="rect">
              <a:avLst/>
            </a:prstGeom>
          </p:spPr>
        </p:pic>
      </p:grpSp>
      <p:grpSp>
        <p:nvGrpSpPr>
          <p:cNvPr id="27" name="Group 26">
            <a:extLst>
              <a:ext uri="{FF2B5EF4-FFF2-40B4-BE49-F238E27FC236}">
                <a16:creationId xmlns:a16="http://schemas.microsoft.com/office/drawing/2014/main" id="{27D04376-1416-4689-B136-1358E5A799A7}"/>
              </a:ext>
            </a:extLst>
          </p:cNvPr>
          <p:cNvGrpSpPr/>
          <p:nvPr/>
        </p:nvGrpSpPr>
        <p:grpSpPr>
          <a:xfrm>
            <a:off x="4877160" y="1169675"/>
            <a:ext cx="1926504" cy="1427120"/>
            <a:chOff x="4794530" y="1168272"/>
            <a:chExt cx="1926504" cy="1427120"/>
          </a:xfrm>
        </p:grpSpPr>
        <p:sp>
          <p:nvSpPr>
            <p:cNvPr id="15" name="Rectangle 14">
              <a:extLst>
                <a:ext uri="{FF2B5EF4-FFF2-40B4-BE49-F238E27FC236}">
                  <a16:creationId xmlns:a16="http://schemas.microsoft.com/office/drawing/2014/main" id="{50741837-62F3-42C4-949D-E78A0B163A85}"/>
                </a:ext>
              </a:extLst>
            </p:cNvPr>
            <p:cNvSpPr/>
            <p:nvPr/>
          </p:nvSpPr>
          <p:spPr>
            <a:xfrm>
              <a:off x="4815073" y="1168272"/>
              <a:ext cx="988512" cy="369332"/>
            </a:xfrm>
            <a:prstGeom prst="rect">
              <a:avLst/>
            </a:prstGeom>
            <a:solidFill>
              <a:schemeClr val="bg1"/>
            </a:solidFill>
          </p:spPr>
          <p:txBody>
            <a:bodyPr wrap="square">
              <a:spAutoFit/>
            </a:bodyPr>
            <a:lstStyle/>
            <a:p>
              <a:r>
                <a:rPr lang="en-US" b="1" dirty="0">
                  <a:solidFill>
                    <a:srgbClr val="000000"/>
                  </a:solidFill>
                </a:rPr>
                <a:t>Zigbee</a:t>
              </a:r>
              <a:endParaRPr lang="en-US" dirty="0">
                <a:solidFill>
                  <a:srgbClr val="000000"/>
                </a:solidFill>
              </a:endParaRPr>
            </a:p>
          </p:txBody>
        </p:sp>
        <p:sp>
          <p:nvSpPr>
            <p:cNvPr id="22" name="Rectangle 21">
              <a:extLst>
                <a:ext uri="{FF2B5EF4-FFF2-40B4-BE49-F238E27FC236}">
                  <a16:creationId xmlns:a16="http://schemas.microsoft.com/office/drawing/2014/main" id="{670189A4-A9CB-42A7-A260-6120EC2A7657}"/>
                </a:ext>
              </a:extLst>
            </p:cNvPr>
            <p:cNvSpPr/>
            <p:nvPr/>
          </p:nvSpPr>
          <p:spPr>
            <a:xfrm>
              <a:off x="4794530" y="1484254"/>
              <a:ext cx="1926504" cy="1111138"/>
            </a:xfrm>
            <a:prstGeom prst="rect">
              <a:avLst/>
            </a:prstGeom>
            <a:ln>
              <a:solidFill>
                <a:schemeClr val="bg1">
                  <a:lumMod val="65000"/>
                </a:schemeClr>
              </a:solidFill>
            </a:ln>
          </p:spPr>
          <p:txBody>
            <a:bodyPr wrap="square">
              <a:spAutoFit/>
            </a:bodyPr>
            <a:lstStyle/>
            <a:p>
              <a:r>
                <a:rPr lang="en-US" sz="1200" dirty="0">
                  <a:solidFill>
                    <a:schemeClr val="bg1">
                      <a:lumMod val="50000"/>
                    </a:schemeClr>
                  </a:solidFill>
                </a:rPr>
                <a:t>Standard IEEE 802.15.4 </a:t>
              </a:r>
            </a:p>
            <a:p>
              <a:endParaRPr lang="en-US" sz="1200" dirty="0">
                <a:solidFill>
                  <a:schemeClr val="bg1">
                    <a:lumMod val="50000"/>
                  </a:schemeClr>
                </a:solidFill>
              </a:endParaRPr>
            </a:p>
            <a:p>
              <a:pPr>
                <a:lnSpc>
                  <a:spcPct val="120000"/>
                </a:lnSpc>
              </a:pPr>
              <a:r>
                <a:rPr lang="en-US" sz="900" dirty="0">
                  <a:solidFill>
                    <a:srgbClr val="000000"/>
                  </a:solidFill>
                </a:rPr>
                <a:t>Low data-rate, low power-consumption communications, primarily for Internet of Things (IoT) applications</a:t>
              </a:r>
            </a:p>
          </p:txBody>
        </p:sp>
        <p:cxnSp>
          <p:nvCxnSpPr>
            <p:cNvPr id="24" name="Straight Connector 23">
              <a:extLst>
                <a:ext uri="{FF2B5EF4-FFF2-40B4-BE49-F238E27FC236}">
                  <a16:creationId xmlns:a16="http://schemas.microsoft.com/office/drawing/2014/main" id="{3AC88C35-93B0-4D57-BFAC-2156C247285B}"/>
                </a:ext>
              </a:extLst>
            </p:cNvPr>
            <p:cNvCxnSpPr>
              <a:cxnSpLocks/>
            </p:cNvCxnSpPr>
            <p:nvPr/>
          </p:nvCxnSpPr>
          <p:spPr>
            <a:xfrm>
              <a:off x="4838105" y="1835532"/>
              <a:ext cx="176888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97078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f8596922fe3e2c86fa871612f0ecf87cb520ef"/>
</p:tagLst>
</file>

<file path=ppt/tags/tag2.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GENSWF_ADVANCE_TIME" val="16.1"/>
  <p:tag name="ISPRING_SLIDE_ID" val="{884A9AF1-23FE-44B7-849C-634E395F695B}"/>
</p:tagLst>
</file>

<file path=ppt/theme/theme1.xml><?xml version="1.0" encoding="utf-8"?>
<a:theme xmlns:a="http://schemas.openxmlformats.org/drawingml/2006/main" name="NetAcad_White_PPT_Template 05Oct12">
  <a:themeElements>
    <a:clrScheme name="Cisco NetAcad">
      <a:dk1>
        <a:srgbClr val="2AA7DF"/>
      </a:dk1>
      <a:lt1>
        <a:srgbClr val="FFFFFF"/>
      </a:lt1>
      <a:dk2>
        <a:srgbClr val="6B308E"/>
      </a:dk2>
      <a:lt2>
        <a:srgbClr val="000000"/>
      </a:lt2>
      <a:accent1>
        <a:srgbClr val="00938E"/>
      </a:accent1>
      <a:accent2>
        <a:srgbClr val="3EB549"/>
      </a:accent2>
      <a:accent3>
        <a:srgbClr val="D81673"/>
      </a:accent3>
      <a:accent4>
        <a:srgbClr val="234493"/>
      </a:accent4>
      <a:accent5>
        <a:srgbClr val="ED2D28"/>
      </a:accent5>
      <a:accent6>
        <a:srgbClr val="F68B21"/>
      </a:accent6>
      <a:hlink>
        <a:srgbClr val="2AA7DF"/>
      </a:hlink>
      <a:folHlink>
        <a:srgbClr val="ACB2C2"/>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NetAcad_White_PPT_Template 05Oct12</Template>
  <TotalTime>14704</TotalTime>
  <Words>2200</Words>
  <Application>Microsoft Office PowerPoint</Application>
  <PresentationFormat>On-screen Show (4:3)</PresentationFormat>
  <Paragraphs>218</Paragraphs>
  <Slides>23</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Ciscolight</vt:lpstr>
      <vt:lpstr>Arial</vt:lpstr>
      <vt:lpstr>Calibri</vt:lpstr>
      <vt:lpstr>Courier New</vt:lpstr>
      <vt:lpstr>Wingdings</vt:lpstr>
      <vt:lpstr>NetAcad_White_PPT_Template 05Oct12</vt:lpstr>
      <vt:lpstr>INFT 1012 Network Fundamentals</vt:lpstr>
      <vt:lpstr>Topics</vt:lpstr>
      <vt:lpstr>Readings</vt:lpstr>
      <vt:lpstr>Purpose of Physical Layer</vt:lpstr>
      <vt:lpstr>Physical Layer Standards/Protocols</vt:lpstr>
      <vt:lpstr>Bandwidth vs Throughput</vt:lpstr>
      <vt:lpstr>Types of Connections</vt:lpstr>
      <vt:lpstr>Copper &amp; Fiber Media</vt:lpstr>
      <vt:lpstr>Wireless Media</vt:lpstr>
      <vt:lpstr>Purpose of Data Link Layer</vt:lpstr>
      <vt:lpstr>Providing Access to Media</vt:lpstr>
      <vt:lpstr>Controlling Access to the Media</vt:lpstr>
      <vt:lpstr>Contention Based Access – CSMA/CD &amp; CSMA/CA</vt:lpstr>
      <vt:lpstr>Ethernet and Ethernet Standards</vt:lpstr>
      <vt:lpstr>MAC Sublayer</vt:lpstr>
      <vt:lpstr>Ethernet Frame</vt:lpstr>
      <vt:lpstr>MAC Address: Ethernet Identity</vt:lpstr>
      <vt:lpstr>Frame Processing by Hosts</vt:lpstr>
      <vt:lpstr>Broadcast, multicast, &amp; Unicast MAC Addresses</vt:lpstr>
      <vt:lpstr>Switch Fundamentals</vt:lpstr>
      <vt:lpstr>Switch Learning and Forwarding</vt:lpstr>
      <vt:lpstr>Switch Learning and Forwarding</vt:lpstr>
      <vt:lpstr>Frame Forwarding Methods on Cisco Switches</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Relevant,  Surprising and Fresh: Cisco Brand</dc:title>
  <dc:creator>Melissa Gabriel</dc:creator>
  <cp:lastModifiedBy>Lin Liu</cp:lastModifiedBy>
  <cp:revision>504</cp:revision>
  <dcterms:created xsi:type="dcterms:W3CDTF">2012-10-09T16:58:47Z</dcterms:created>
  <dcterms:modified xsi:type="dcterms:W3CDTF">2020-03-12T14:26:50Z</dcterms:modified>
</cp:coreProperties>
</file>