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0" r:id="rId3"/>
    <p:sldId id="327" r:id="rId4"/>
    <p:sldId id="264" r:id="rId5"/>
    <p:sldId id="372" r:id="rId6"/>
    <p:sldId id="422" r:id="rId7"/>
    <p:sldId id="416" r:id="rId8"/>
    <p:sldId id="417" r:id="rId9"/>
    <p:sldId id="419" r:id="rId10"/>
    <p:sldId id="418" r:id="rId11"/>
    <p:sldId id="430" r:id="rId12"/>
    <p:sldId id="424" r:id="rId13"/>
    <p:sldId id="420" r:id="rId14"/>
    <p:sldId id="341" r:id="rId15"/>
    <p:sldId id="425" r:id="rId16"/>
    <p:sldId id="426" r:id="rId17"/>
    <p:sldId id="427" r:id="rId18"/>
    <p:sldId id="342" r:id="rId19"/>
    <p:sldId id="423" r:id="rId20"/>
    <p:sldId id="428" r:id="rId21"/>
    <p:sldId id="429" r:id="rId22"/>
    <p:sldId id="393" r:id="rId23"/>
    <p:sldId id="332" r:id="rId24"/>
    <p:sldId id="263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4A89"/>
    <a:srgbClr val="000099"/>
    <a:srgbClr val="4F81B5"/>
    <a:srgbClr val="67AB50"/>
    <a:srgbClr val="70B6AD"/>
    <a:srgbClr val="CE3D62"/>
    <a:srgbClr val="CE4B7F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79678" autoAdjust="0"/>
  </p:normalViewPr>
  <p:slideViewPr>
    <p:cSldViewPr snapToGrid="0" snapToObjects="1">
      <p:cViewPr varScale="1">
        <p:scale>
          <a:sx n="185" d="100"/>
          <a:sy n="185" d="100"/>
        </p:scale>
        <p:origin x="1192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4F6D4-F4C6-6848-BEB9-E5C7579B725E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DFA07391-F116-6A44-8660-66A22A55339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Understand Requirements</a:t>
          </a:r>
          <a:endParaRPr lang="en-GB" dirty="0"/>
        </a:p>
      </dgm:t>
    </dgm:pt>
    <dgm:pt modelId="{6FB253D2-F342-BE4E-8B0B-311C834C6644}" type="parTrans" cxnId="{3669DE97-5CEB-2F46-93B4-188D56BDEAF6}">
      <dgm:prSet/>
      <dgm:spPr/>
      <dgm:t>
        <a:bodyPr/>
        <a:lstStyle/>
        <a:p>
          <a:endParaRPr lang="en-GB"/>
        </a:p>
      </dgm:t>
    </dgm:pt>
    <dgm:pt modelId="{DF265209-4CDA-7749-B3A7-80F865018E98}" type="sibTrans" cxnId="{3669DE97-5CEB-2F46-93B4-188D56BDEAF6}">
      <dgm:prSet/>
      <dgm:spPr/>
      <dgm:t>
        <a:bodyPr/>
        <a:lstStyle/>
        <a:p>
          <a:endParaRPr lang="en-GB"/>
        </a:p>
      </dgm:t>
    </dgm:pt>
    <dgm:pt modelId="{85D9E5D0-5E8E-F04B-8461-05D018F81AD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5">
            <a:lumMod val="90000"/>
          </a:schemeClr>
        </a:solidFill>
      </dgm:spPr>
      <dgm:t>
        <a:bodyPr/>
        <a:lstStyle/>
        <a:p>
          <a:r>
            <a:rPr lang="en-US" dirty="0"/>
            <a:t>Design the Architecture</a:t>
          </a:r>
        </a:p>
      </dgm:t>
    </dgm:pt>
    <dgm:pt modelId="{5B2420E2-BF70-2F47-97B3-9244E3FD13AF}" type="parTrans" cxnId="{27B27E0E-F4C4-4045-BE5F-764AE161F4A1}">
      <dgm:prSet/>
      <dgm:spPr/>
      <dgm:t>
        <a:bodyPr/>
        <a:lstStyle/>
        <a:p>
          <a:endParaRPr lang="en-GB"/>
        </a:p>
      </dgm:t>
    </dgm:pt>
    <dgm:pt modelId="{FB7C8ABA-3EA2-5343-82D5-DA466D9C2500}" type="sibTrans" cxnId="{27B27E0E-F4C4-4045-BE5F-764AE161F4A1}">
      <dgm:prSet/>
      <dgm:spPr/>
      <dgm:t>
        <a:bodyPr/>
        <a:lstStyle/>
        <a:p>
          <a:endParaRPr lang="en-GB"/>
        </a:p>
      </dgm:t>
    </dgm:pt>
    <dgm:pt modelId="{2E016026-0782-6948-AACD-CF2514D86FC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dirty="0"/>
            <a:t>Design the Components</a:t>
          </a:r>
        </a:p>
      </dgm:t>
    </dgm:pt>
    <dgm:pt modelId="{FBE585F4-AABE-3442-A29D-FD823AED6C55}" type="parTrans" cxnId="{92BA2E65-0924-874B-84AD-42F5C7272175}">
      <dgm:prSet/>
      <dgm:spPr/>
      <dgm:t>
        <a:bodyPr/>
        <a:lstStyle/>
        <a:p>
          <a:endParaRPr lang="en-GB"/>
        </a:p>
      </dgm:t>
    </dgm:pt>
    <dgm:pt modelId="{68348EE5-C443-E545-8B5A-D8A818B4A3F1}" type="sibTrans" cxnId="{92BA2E65-0924-874B-84AD-42F5C7272175}">
      <dgm:prSet/>
      <dgm:spPr/>
      <dgm:t>
        <a:bodyPr/>
        <a:lstStyle/>
        <a:p>
          <a:endParaRPr lang="en-GB"/>
        </a:p>
      </dgm:t>
    </dgm:pt>
    <dgm:pt modelId="{C977FA79-F230-DE46-8298-FE2AF7CF3904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en-US" dirty="0"/>
            <a:t>Develop</a:t>
          </a:r>
        </a:p>
      </dgm:t>
    </dgm:pt>
    <dgm:pt modelId="{CD7C709F-D163-B047-B509-E88233F34402}" type="parTrans" cxnId="{A9A786E2-CF22-F84A-A6D4-C07125081427}">
      <dgm:prSet/>
      <dgm:spPr/>
      <dgm:t>
        <a:bodyPr/>
        <a:lstStyle/>
        <a:p>
          <a:endParaRPr lang="en-GB"/>
        </a:p>
      </dgm:t>
    </dgm:pt>
    <dgm:pt modelId="{6BE1294F-0EDD-0A44-A704-5422DAF6E883}" type="sibTrans" cxnId="{A9A786E2-CF22-F84A-A6D4-C07125081427}">
      <dgm:prSet/>
      <dgm:spPr/>
      <dgm:t>
        <a:bodyPr/>
        <a:lstStyle/>
        <a:p>
          <a:endParaRPr lang="en-GB"/>
        </a:p>
      </dgm:t>
    </dgm:pt>
    <dgm:pt modelId="{C69108E1-654D-0843-BBED-7CA8F9A7C6A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Release</a:t>
          </a:r>
        </a:p>
      </dgm:t>
    </dgm:pt>
    <dgm:pt modelId="{070CF7D5-E8AF-AC40-A602-61A9441F8BAA}" type="parTrans" cxnId="{6193955E-7BEB-8246-AAA0-C6A8C4338A4E}">
      <dgm:prSet/>
      <dgm:spPr/>
      <dgm:t>
        <a:bodyPr/>
        <a:lstStyle/>
        <a:p>
          <a:endParaRPr lang="en-GB"/>
        </a:p>
      </dgm:t>
    </dgm:pt>
    <dgm:pt modelId="{2F237408-B26E-4C45-AE01-03E5D18B6815}" type="sibTrans" cxnId="{6193955E-7BEB-8246-AAA0-C6A8C4338A4E}">
      <dgm:prSet/>
      <dgm:spPr/>
      <dgm:t>
        <a:bodyPr/>
        <a:lstStyle/>
        <a:p>
          <a:endParaRPr lang="en-GB"/>
        </a:p>
      </dgm:t>
    </dgm:pt>
    <dgm:pt modelId="{633E8896-DA1B-B541-AEA4-488E499E5C82}" type="pres">
      <dgm:prSet presAssocID="{1C04F6D4-F4C6-6848-BEB9-E5C7579B725E}" presName="Name0" presStyleCnt="0">
        <dgm:presLayoutVars>
          <dgm:dir/>
          <dgm:resizeHandles val="exact"/>
        </dgm:presLayoutVars>
      </dgm:prSet>
      <dgm:spPr/>
    </dgm:pt>
    <dgm:pt modelId="{EBF95120-6028-F948-BA68-ECA68AEBFCA4}" type="pres">
      <dgm:prSet presAssocID="{DFA07391-F116-6A44-8660-66A22A553393}" presName="parTxOnly" presStyleLbl="node1" presStyleIdx="0" presStyleCnt="5">
        <dgm:presLayoutVars>
          <dgm:bulletEnabled val="1"/>
        </dgm:presLayoutVars>
      </dgm:prSet>
      <dgm:spPr/>
    </dgm:pt>
    <dgm:pt modelId="{009E0198-43D7-3E46-AE3F-10F135726E6E}" type="pres">
      <dgm:prSet presAssocID="{DF265209-4CDA-7749-B3A7-80F865018E98}" presName="parSpace" presStyleCnt="0"/>
      <dgm:spPr/>
    </dgm:pt>
    <dgm:pt modelId="{83F55655-C442-0E4A-A99A-4BE782C90F9D}" type="pres">
      <dgm:prSet presAssocID="{85D9E5D0-5E8E-F04B-8461-05D018F81AD1}" presName="parTxOnly" presStyleLbl="node1" presStyleIdx="1" presStyleCnt="5">
        <dgm:presLayoutVars>
          <dgm:bulletEnabled val="1"/>
        </dgm:presLayoutVars>
      </dgm:prSet>
      <dgm:spPr/>
    </dgm:pt>
    <dgm:pt modelId="{A8C0C263-54C4-2E45-8220-B3CF4C784205}" type="pres">
      <dgm:prSet presAssocID="{FB7C8ABA-3EA2-5343-82D5-DA466D9C2500}" presName="parSpace" presStyleCnt="0"/>
      <dgm:spPr/>
    </dgm:pt>
    <dgm:pt modelId="{54C6796A-C3E3-114D-A4FF-E893A6FBB669}" type="pres">
      <dgm:prSet presAssocID="{2E016026-0782-6948-AACD-CF2514D86FC3}" presName="parTxOnly" presStyleLbl="node1" presStyleIdx="2" presStyleCnt="5">
        <dgm:presLayoutVars>
          <dgm:bulletEnabled val="1"/>
        </dgm:presLayoutVars>
      </dgm:prSet>
      <dgm:spPr/>
    </dgm:pt>
    <dgm:pt modelId="{5D67D57E-7156-384C-813E-2F043DA5B8A6}" type="pres">
      <dgm:prSet presAssocID="{68348EE5-C443-E545-8B5A-D8A818B4A3F1}" presName="parSpace" presStyleCnt="0"/>
      <dgm:spPr/>
    </dgm:pt>
    <dgm:pt modelId="{C4CD500C-3FAF-E24B-9ADB-99319F01C6E0}" type="pres">
      <dgm:prSet presAssocID="{C977FA79-F230-DE46-8298-FE2AF7CF3904}" presName="parTxOnly" presStyleLbl="node1" presStyleIdx="3" presStyleCnt="5">
        <dgm:presLayoutVars>
          <dgm:bulletEnabled val="1"/>
        </dgm:presLayoutVars>
      </dgm:prSet>
      <dgm:spPr/>
    </dgm:pt>
    <dgm:pt modelId="{4318AF58-8C53-584A-8C32-01D6DDBF15A2}" type="pres">
      <dgm:prSet presAssocID="{6BE1294F-0EDD-0A44-A704-5422DAF6E883}" presName="parSpace" presStyleCnt="0"/>
      <dgm:spPr/>
    </dgm:pt>
    <dgm:pt modelId="{99927A5C-8B35-9941-97DF-72B9C25A2634}" type="pres">
      <dgm:prSet presAssocID="{C69108E1-654D-0843-BBED-7CA8F9A7C6A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7B27E0E-F4C4-4045-BE5F-764AE161F4A1}" srcId="{1C04F6D4-F4C6-6848-BEB9-E5C7579B725E}" destId="{85D9E5D0-5E8E-F04B-8461-05D018F81AD1}" srcOrd="1" destOrd="0" parTransId="{5B2420E2-BF70-2F47-97B3-9244E3FD13AF}" sibTransId="{FB7C8ABA-3EA2-5343-82D5-DA466D9C2500}"/>
    <dgm:cxn modelId="{F8EF5A22-0323-3D48-8D2F-412BDBB13AF9}" type="presOf" srcId="{C69108E1-654D-0843-BBED-7CA8F9A7C6A7}" destId="{99927A5C-8B35-9941-97DF-72B9C25A2634}" srcOrd="0" destOrd="0" presId="urn:microsoft.com/office/officeart/2005/8/layout/hChevron3"/>
    <dgm:cxn modelId="{74ED9434-E103-E44A-89F9-00A243277E7D}" type="presOf" srcId="{DFA07391-F116-6A44-8660-66A22A553393}" destId="{EBF95120-6028-F948-BA68-ECA68AEBFCA4}" srcOrd="0" destOrd="0" presId="urn:microsoft.com/office/officeart/2005/8/layout/hChevron3"/>
    <dgm:cxn modelId="{6193955E-7BEB-8246-AAA0-C6A8C4338A4E}" srcId="{1C04F6D4-F4C6-6848-BEB9-E5C7579B725E}" destId="{C69108E1-654D-0843-BBED-7CA8F9A7C6A7}" srcOrd="4" destOrd="0" parTransId="{070CF7D5-E8AF-AC40-A602-61A9441F8BAA}" sibTransId="{2F237408-B26E-4C45-AE01-03E5D18B6815}"/>
    <dgm:cxn modelId="{E2899163-7524-3949-9201-6FC97573CED3}" type="presOf" srcId="{1C04F6D4-F4C6-6848-BEB9-E5C7579B725E}" destId="{633E8896-DA1B-B541-AEA4-488E499E5C82}" srcOrd="0" destOrd="0" presId="urn:microsoft.com/office/officeart/2005/8/layout/hChevron3"/>
    <dgm:cxn modelId="{92BA2E65-0924-874B-84AD-42F5C7272175}" srcId="{1C04F6D4-F4C6-6848-BEB9-E5C7579B725E}" destId="{2E016026-0782-6948-AACD-CF2514D86FC3}" srcOrd="2" destOrd="0" parTransId="{FBE585F4-AABE-3442-A29D-FD823AED6C55}" sibTransId="{68348EE5-C443-E545-8B5A-D8A818B4A3F1}"/>
    <dgm:cxn modelId="{7523E36C-F57C-8E42-81EE-899B67E95D50}" type="presOf" srcId="{C977FA79-F230-DE46-8298-FE2AF7CF3904}" destId="{C4CD500C-3FAF-E24B-9ADB-99319F01C6E0}" srcOrd="0" destOrd="0" presId="urn:microsoft.com/office/officeart/2005/8/layout/hChevron3"/>
    <dgm:cxn modelId="{3669DE97-5CEB-2F46-93B4-188D56BDEAF6}" srcId="{1C04F6D4-F4C6-6848-BEB9-E5C7579B725E}" destId="{DFA07391-F116-6A44-8660-66A22A553393}" srcOrd="0" destOrd="0" parTransId="{6FB253D2-F342-BE4E-8B0B-311C834C6644}" sibTransId="{DF265209-4CDA-7749-B3A7-80F865018E98}"/>
    <dgm:cxn modelId="{BEAC8A9A-3D2F-244E-8A98-6ACC900D7F17}" type="presOf" srcId="{85D9E5D0-5E8E-F04B-8461-05D018F81AD1}" destId="{83F55655-C442-0E4A-A99A-4BE782C90F9D}" srcOrd="0" destOrd="0" presId="urn:microsoft.com/office/officeart/2005/8/layout/hChevron3"/>
    <dgm:cxn modelId="{BBAAE1AB-383D-2249-81F2-98BE6707F902}" type="presOf" srcId="{2E016026-0782-6948-AACD-CF2514D86FC3}" destId="{54C6796A-C3E3-114D-A4FF-E893A6FBB669}" srcOrd="0" destOrd="0" presId="urn:microsoft.com/office/officeart/2005/8/layout/hChevron3"/>
    <dgm:cxn modelId="{A9A786E2-CF22-F84A-A6D4-C07125081427}" srcId="{1C04F6D4-F4C6-6848-BEB9-E5C7579B725E}" destId="{C977FA79-F230-DE46-8298-FE2AF7CF3904}" srcOrd="3" destOrd="0" parTransId="{CD7C709F-D163-B047-B509-E88233F34402}" sibTransId="{6BE1294F-0EDD-0A44-A704-5422DAF6E883}"/>
    <dgm:cxn modelId="{140E438E-972D-D34A-9748-33188ADAB1F4}" type="presParOf" srcId="{633E8896-DA1B-B541-AEA4-488E499E5C82}" destId="{EBF95120-6028-F948-BA68-ECA68AEBFCA4}" srcOrd="0" destOrd="0" presId="urn:microsoft.com/office/officeart/2005/8/layout/hChevron3"/>
    <dgm:cxn modelId="{20B18E97-5344-4349-9E54-EDDCA83BF38A}" type="presParOf" srcId="{633E8896-DA1B-B541-AEA4-488E499E5C82}" destId="{009E0198-43D7-3E46-AE3F-10F135726E6E}" srcOrd="1" destOrd="0" presId="urn:microsoft.com/office/officeart/2005/8/layout/hChevron3"/>
    <dgm:cxn modelId="{7EB30637-2D18-8E49-9610-B45593BC3085}" type="presParOf" srcId="{633E8896-DA1B-B541-AEA4-488E499E5C82}" destId="{83F55655-C442-0E4A-A99A-4BE782C90F9D}" srcOrd="2" destOrd="0" presId="urn:microsoft.com/office/officeart/2005/8/layout/hChevron3"/>
    <dgm:cxn modelId="{07DAD4B8-E4E9-594A-8D97-1BFA1D4B491E}" type="presParOf" srcId="{633E8896-DA1B-B541-AEA4-488E499E5C82}" destId="{A8C0C263-54C4-2E45-8220-B3CF4C784205}" srcOrd="3" destOrd="0" presId="urn:microsoft.com/office/officeart/2005/8/layout/hChevron3"/>
    <dgm:cxn modelId="{FBD6DD80-1854-AE40-9519-A526395E9D8A}" type="presParOf" srcId="{633E8896-DA1B-B541-AEA4-488E499E5C82}" destId="{54C6796A-C3E3-114D-A4FF-E893A6FBB669}" srcOrd="4" destOrd="0" presId="urn:microsoft.com/office/officeart/2005/8/layout/hChevron3"/>
    <dgm:cxn modelId="{748A48DD-8FEC-284A-B44E-CDF01A83F206}" type="presParOf" srcId="{633E8896-DA1B-B541-AEA4-488E499E5C82}" destId="{5D67D57E-7156-384C-813E-2F043DA5B8A6}" srcOrd="5" destOrd="0" presId="urn:microsoft.com/office/officeart/2005/8/layout/hChevron3"/>
    <dgm:cxn modelId="{AFA748E3-1FF1-CD47-A9B1-766AC483CF56}" type="presParOf" srcId="{633E8896-DA1B-B541-AEA4-488E499E5C82}" destId="{C4CD500C-3FAF-E24B-9ADB-99319F01C6E0}" srcOrd="6" destOrd="0" presId="urn:microsoft.com/office/officeart/2005/8/layout/hChevron3"/>
    <dgm:cxn modelId="{676B4968-F774-E748-A391-477868803645}" type="presParOf" srcId="{633E8896-DA1B-B541-AEA4-488E499E5C82}" destId="{4318AF58-8C53-584A-8C32-01D6DDBF15A2}" srcOrd="7" destOrd="0" presId="urn:microsoft.com/office/officeart/2005/8/layout/hChevron3"/>
    <dgm:cxn modelId="{837676E9-7DEB-9840-B4B3-160067DE7DB7}" type="presParOf" srcId="{633E8896-DA1B-B541-AEA4-488E499E5C82}" destId="{99927A5C-8B35-9941-97DF-72B9C25A263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95120-6028-F948-BA68-ECA68AEBFCA4}">
      <dsp:nvSpPr>
        <dsp:cNvPr id="0" name=""/>
        <dsp:cNvSpPr/>
      </dsp:nvSpPr>
      <dsp:spPr>
        <a:xfrm>
          <a:off x="1024" y="371993"/>
          <a:ext cx="1997645" cy="799058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 Requirements</a:t>
          </a:r>
          <a:endParaRPr lang="en-GB" sz="1500" kern="1200" dirty="0"/>
        </a:p>
      </dsp:txBody>
      <dsp:txXfrm>
        <a:off x="1024" y="371993"/>
        <a:ext cx="1797881" cy="799058"/>
      </dsp:txXfrm>
    </dsp:sp>
    <dsp:sp modelId="{83F55655-C442-0E4A-A99A-4BE782C90F9D}">
      <dsp:nvSpPr>
        <dsp:cNvPr id="0" name=""/>
        <dsp:cNvSpPr/>
      </dsp:nvSpPr>
      <dsp:spPr>
        <a:xfrm>
          <a:off x="1599140" y="371993"/>
          <a:ext cx="1997645" cy="799058"/>
        </a:xfrm>
        <a:prstGeom prst="chevron">
          <a:avLst/>
        </a:prstGeom>
        <a:solidFill>
          <a:schemeClr val="accent5">
            <a:lumMod val="9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 the Architecture</a:t>
          </a:r>
        </a:p>
      </dsp:txBody>
      <dsp:txXfrm>
        <a:off x="1998669" y="371993"/>
        <a:ext cx="1198587" cy="799058"/>
      </dsp:txXfrm>
    </dsp:sp>
    <dsp:sp modelId="{54C6796A-C3E3-114D-A4FF-E893A6FBB669}">
      <dsp:nvSpPr>
        <dsp:cNvPr id="0" name=""/>
        <dsp:cNvSpPr/>
      </dsp:nvSpPr>
      <dsp:spPr>
        <a:xfrm>
          <a:off x="3197257" y="371993"/>
          <a:ext cx="1997645" cy="799058"/>
        </a:xfrm>
        <a:prstGeom prst="chevron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 the Components</a:t>
          </a:r>
        </a:p>
      </dsp:txBody>
      <dsp:txXfrm>
        <a:off x="3596786" y="371993"/>
        <a:ext cx="1198587" cy="799058"/>
      </dsp:txXfrm>
    </dsp:sp>
    <dsp:sp modelId="{C4CD500C-3FAF-E24B-9ADB-99319F01C6E0}">
      <dsp:nvSpPr>
        <dsp:cNvPr id="0" name=""/>
        <dsp:cNvSpPr/>
      </dsp:nvSpPr>
      <dsp:spPr>
        <a:xfrm>
          <a:off x="4795373" y="371993"/>
          <a:ext cx="1997645" cy="799058"/>
        </a:xfrm>
        <a:prstGeom prst="chevr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</a:t>
          </a:r>
        </a:p>
      </dsp:txBody>
      <dsp:txXfrm>
        <a:off x="5194902" y="371993"/>
        <a:ext cx="1198587" cy="799058"/>
      </dsp:txXfrm>
    </dsp:sp>
    <dsp:sp modelId="{99927A5C-8B35-9941-97DF-72B9C25A2634}">
      <dsp:nvSpPr>
        <dsp:cNvPr id="0" name=""/>
        <dsp:cNvSpPr/>
      </dsp:nvSpPr>
      <dsp:spPr>
        <a:xfrm>
          <a:off x="6393490" y="371993"/>
          <a:ext cx="1997645" cy="799058"/>
        </a:xfrm>
        <a:prstGeom prst="chevron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Release</a:t>
          </a:r>
        </a:p>
      </dsp:txBody>
      <dsp:txXfrm>
        <a:off x="6793019" y="371993"/>
        <a:ext cx="1198587" cy="79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start by understanding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5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942E2-BAD8-FC47-AC93-B2BB6BCAFF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681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CBD54-DF40-5146-A631-26A8BE439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0"/>
            <a:ext cx="91440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 here</a:t>
            </a:r>
          </a:p>
          <a:p>
            <a:pPr lvl="1"/>
            <a:r>
              <a:rPr lang="en-US" dirty="0"/>
              <a:t>Second level if required</a:t>
            </a:r>
          </a:p>
          <a:p>
            <a:pPr lvl="2"/>
            <a:r>
              <a:rPr lang="en-US" dirty="0"/>
              <a:t>Third level if required</a:t>
            </a:r>
            <a:endParaRPr lang="en-AU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20FB18-372E-8048-B367-776BEFCD7F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0"/>
            <a:ext cx="9144000" cy="889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D5B3DD-81C4-9F4B-B660-B393B3F43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0"/>
            <a:ext cx="91440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362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448AA-A810-3541-838F-89503E9EE5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0"/>
            <a:ext cx="9144000" cy="889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 dirty="0"/>
              <a:t>to placeholder. </a:t>
            </a:r>
          </a:p>
          <a:p>
            <a:r>
              <a:rPr lang="en-US" dirty="0"/>
              <a:t>Or c</a:t>
            </a:r>
            <a:r>
              <a:rPr lang="en-AU" dirty="0"/>
              <a:t>lick icon to add.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1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1B5293-C01E-AE4B-B09A-72C45EC0A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0"/>
            <a:ext cx="9144000" cy="889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/>
              <a:t>to </a:t>
            </a:r>
            <a:r>
              <a:rPr lang="en-US" dirty="0"/>
              <a:t>placeholder</a:t>
            </a:r>
            <a:r>
              <a:rPr lang="en-US"/>
              <a:t>. </a:t>
            </a:r>
          </a:p>
          <a:p>
            <a:r>
              <a:rPr lang="en-US"/>
              <a:t>Or </a:t>
            </a:r>
            <a:r>
              <a:rPr lang="en-US" dirty="0"/>
              <a:t>c</a:t>
            </a:r>
            <a:r>
              <a:rPr lang="en-AU" dirty="0"/>
              <a:t>lick icon to add.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  <a:latin typeface="Altis UniSA" panose="020B0603030000000003" pitchFamily="34" charset="77"/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1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BF3C-6C79-414F-B2F0-C45AE2BA79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0" y="3332829"/>
            <a:ext cx="9143999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  <a:latin typeface="Altis UniSA" panose="020B0603030000000003" pitchFamily="34" charset="77"/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49" r:id="rId7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INFS 2044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Practical 3 Answers</a:t>
            </a:r>
          </a:p>
        </p:txBody>
      </p:sp>
    </p:spTree>
    <p:extLst>
      <p:ext uri="{BB962C8B-B14F-4D97-AF65-F5344CB8AC3E}">
        <p14:creationId xmlns:p14="http://schemas.microsoft.com/office/powerpoint/2010/main" val="42061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465BD-6659-CE40-9FD6-1848DE0DA1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Consistent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1F3E-F2DD-084E-A751-D679CDE94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Tests us </a:t>
            </a:r>
            <a:r>
              <a:rPr lang="en-AU" i="1" dirty="0" err="1"/>
              <a:t>snake_case</a:t>
            </a:r>
            <a:r>
              <a:rPr lang="en-AU" i="1" dirty="0"/>
              <a:t> </a:t>
            </a:r>
            <a:r>
              <a:rPr lang="en-AU" dirty="0"/>
              <a:t>convention, while other methods and variables use </a:t>
            </a:r>
            <a:r>
              <a:rPr lang="en-AU" i="1" dirty="0"/>
              <a:t>camelCase</a:t>
            </a:r>
            <a:r>
              <a:rPr lang="en-AU" dirty="0"/>
              <a:t> convention.</a:t>
            </a:r>
          </a:p>
          <a:p>
            <a:endParaRPr lang="en-AU" dirty="0"/>
          </a:p>
          <a:p>
            <a:r>
              <a:rPr lang="en-AU" dirty="0"/>
              <a:t>Variables referring to a </a:t>
            </a:r>
            <a:r>
              <a:rPr lang="en-AU" i="1" dirty="0" err="1"/>
              <a:t>MeetingInfo</a:t>
            </a:r>
            <a:r>
              <a:rPr lang="en-AU" dirty="0"/>
              <a:t> object are sometimes named </a:t>
            </a:r>
            <a:r>
              <a:rPr lang="en-AU" i="1" dirty="0" err="1"/>
              <a:t>mInfo</a:t>
            </a:r>
            <a:r>
              <a:rPr lang="en-AU" dirty="0"/>
              <a:t> and sometimes </a:t>
            </a:r>
            <a:r>
              <a:rPr lang="en-AU" i="1" dirty="0" err="1"/>
              <a:t>meetingInfo</a:t>
            </a:r>
            <a:endParaRPr lang="en-AU" i="1" dirty="0"/>
          </a:p>
          <a:p>
            <a:endParaRPr lang="en-AU" dirty="0"/>
          </a:p>
          <a:p>
            <a:r>
              <a:rPr lang="en-AU" dirty="0"/>
              <a:t>These issues should be resolved.</a:t>
            </a:r>
          </a:p>
        </p:txBody>
      </p:sp>
    </p:spTree>
    <p:extLst>
      <p:ext uri="{BB962C8B-B14F-4D97-AF65-F5344CB8AC3E}">
        <p14:creationId xmlns:p14="http://schemas.microsoft.com/office/powerpoint/2010/main" val="36459562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465BD-6659-CE40-9FD6-1848DE0DA1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Better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1F3E-F2DD-084E-A751-D679CDE94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F30D10-3E82-E346-9D26-B738E5D9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90902"/>
              </p:ext>
            </p:extLst>
          </p:nvPr>
        </p:nvGraphicFramePr>
        <p:xfrm>
          <a:off x="416208" y="1295405"/>
          <a:ext cx="8280751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95589">
                  <a:extLst>
                    <a:ext uri="{9D8B030D-6E8A-4147-A177-3AD203B41FA5}">
                      <a16:colId xmlns:a16="http://schemas.microsoft.com/office/drawing/2014/main" val="1891278055"/>
                    </a:ext>
                  </a:extLst>
                </a:gridCol>
                <a:gridCol w="4685162">
                  <a:extLst>
                    <a:ext uri="{9D8B030D-6E8A-4147-A177-3AD203B41FA5}">
                      <a16:colId xmlns:a16="http://schemas.microsoft.com/office/drawing/2014/main" val="318259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1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findNextMeeting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findEarliestMeetingIncludingAttendee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findNextMeetingIncluding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findEarliestMeetingIncludingAttendee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5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findMeeting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findEarliestMeetingSatisfying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5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mInfo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meetingInfo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test_foo_bar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testFooBar</a:t>
                      </a:r>
                      <a:r>
                        <a:rPr lang="en-AU" dirty="0"/>
                        <a:t> </a:t>
                      </a:r>
                    </a:p>
                    <a:p>
                      <a:r>
                        <a:rPr lang="en-AU" dirty="0"/>
                        <a:t>(change to CamelCase everywhere)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0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test_meeting2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test_meeting_must_have_attendees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2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773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88B5F-74C3-5C47-9C34-ED45BA3FC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Refactor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3F2C-BD5E-0F4C-9856-E13654A3D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Download the code Prac3_initial_code.py code (if not already done)</a:t>
            </a:r>
          </a:p>
          <a:p>
            <a:endParaRPr lang="en-AU" dirty="0"/>
          </a:p>
          <a:p>
            <a:r>
              <a:rPr lang="en-AU" dirty="0"/>
              <a:t>Rename the methods as shown on the previous slides</a:t>
            </a:r>
          </a:p>
          <a:p>
            <a:endParaRPr lang="en-AU" dirty="0"/>
          </a:p>
          <a:p>
            <a:r>
              <a:rPr lang="en-AU" dirty="0"/>
              <a:t>Also take the opportunity to ensure that all tests have intention-revealing names</a:t>
            </a:r>
          </a:p>
          <a:p>
            <a:pPr lvl="1"/>
            <a:r>
              <a:rPr lang="en-AU" dirty="0"/>
              <a:t>It should be clear from the name of the test what is being tested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68151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37298B-9E99-C04D-B260-FFC234A110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Task 2. Commenting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F356-66F2-174A-BFD3-0DC513E5C5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Which parts of the design and its corresponding source code of the Calendar system require a comment?</a:t>
            </a:r>
          </a:p>
          <a:p>
            <a:endParaRPr lang="en-AU" dirty="0"/>
          </a:p>
          <a:p>
            <a:r>
              <a:rPr lang="en-AU" dirty="0"/>
              <a:t>Why?</a:t>
            </a:r>
          </a:p>
          <a:p>
            <a:endParaRPr lang="en-AU" dirty="0"/>
          </a:p>
          <a:p>
            <a:r>
              <a:rPr lang="en-AU" dirty="0"/>
              <a:t>Is there something the programmer should know that is not immediately evident from reading each class/method in isolation?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91692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1674C9-6518-E440-AC4D-0FD18C943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Principles of Good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05CC-4222-9444-9606-CC818ADFD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b="1" dirty="0"/>
              <a:t>Describe things that are not obvious from the code</a:t>
            </a:r>
          </a:p>
          <a:p>
            <a:pPr marL="0" indent="0">
              <a:buNone/>
            </a:pPr>
            <a:r>
              <a:rPr lang="en-AU" dirty="0"/>
              <a:t>Other acceptable comments:</a:t>
            </a:r>
          </a:p>
          <a:p>
            <a:r>
              <a:rPr lang="en-AU" dirty="0"/>
              <a:t>Legal comments, copyright, etc</a:t>
            </a:r>
          </a:p>
          <a:p>
            <a:r>
              <a:rPr lang="en-AU" dirty="0"/>
              <a:t>Explanation of intent</a:t>
            </a:r>
          </a:p>
          <a:p>
            <a:r>
              <a:rPr lang="en-AU" dirty="0"/>
              <a:t>Warning of consequences</a:t>
            </a:r>
          </a:p>
          <a:p>
            <a:r>
              <a:rPr lang="en-AU" dirty="0"/>
              <a:t>Amplification</a:t>
            </a:r>
          </a:p>
          <a:p>
            <a:r>
              <a:rPr lang="en-AU" dirty="0"/>
              <a:t>TODOs</a:t>
            </a:r>
          </a:p>
          <a:p>
            <a:r>
              <a:rPr lang="en-AU" dirty="0"/>
              <a:t>Self Documentation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67546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8D4B6D-9606-774B-98F5-F0F4547A9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Comments Required in Calendar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88D44-38C7-7246-A24F-E09BD8BB2D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err="1"/>
              <a:t>addMeeting</a:t>
            </a:r>
            <a:r>
              <a:rPr lang="en-AU" dirty="0"/>
              <a:t>():</a:t>
            </a:r>
          </a:p>
          <a:p>
            <a:pPr lvl="1"/>
            <a:r>
              <a:rPr lang="en-AU" dirty="0"/>
              <a:t>Requires an explanation of why the calendar list needs to be sorted. Place a comment in the method.</a:t>
            </a:r>
          </a:p>
          <a:p>
            <a:pPr lvl="1"/>
            <a:r>
              <a:rPr lang="en-AU" dirty="0"/>
              <a:t>Also place a comment in the </a:t>
            </a:r>
            <a:r>
              <a:rPr lang="en-AU" dirty="0" err="1"/>
              <a:t>InMemoryCalendar</a:t>
            </a:r>
            <a:r>
              <a:rPr lang="en-AU" dirty="0"/>
              <a:t> class, stating that the temporal ordering of entries in the meetings variable must be maintained.</a:t>
            </a:r>
          </a:p>
        </p:txBody>
      </p:sp>
    </p:spTree>
    <p:extLst>
      <p:ext uri="{BB962C8B-B14F-4D97-AF65-F5344CB8AC3E}">
        <p14:creationId xmlns:p14="http://schemas.microsoft.com/office/powerpoint/2010/main" val="25111806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8D4B6D-9606-774B-98F5-F0F4547A9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Comments Required in Calendar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88D44-38C7-7246-A24F-E09BD8BB2D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For each class:</a:t>
            </a:r>
          </a:p>
          <a:p>
            <a:pPr lvl="1"/>
            <a:r>
              <a:rPr lang="en-AU" dirty="0"/>
              <a:t>Describe the purpose of the class</a:t>
            </a:r>
          </a:p>
          <a:p>
            <a:pPr lvl="1"/>
            <a:r>
              <a:rPr lang="en-AU" dirty="0"/>
              <a:t>Readers may not be familiar with the </a:t>
            </a:r>
            <a:r>
              <a:rPr lang="en-AU"/>
              <a:t>architecture and naming </a:t>
            </a:r>
            <a:r>
              <a:rPr lang="en-AU" dirty="0"/>
              <a:t>conventions (*Manager, *Accessor, etc) used in the code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8837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37298B-9E99-C04D-B260-FFC234A110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Task 3. Removing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F356-66F2-174A-BFD3-0DC513E5C5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Are there any comments in the given code that are undesirable?</a:t>
            </a:r>
          </a:p>
          <a:p>
            <a:endParaRPr lang="en-AU" dirty="0"/>
          </a:p>
          <a:p>
            <a:r>
              <a:rPr lang="en-AU" dirty="0"/>
              <a:t>Why?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98261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577AD-42CC-F640-A17B-28973014C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Unacceptable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4A74-BFAE-8344-A518-FF1967D49A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Redundant (delete)</a:t>
            </a:r>
          </a:p>
          <a:p>
            <a:r>
              <a:rPr lang="en-AU" dirty="0"/>
              <a:t>Misleading (change or delete)</a:t>
            </a:r>
          </a:p>
          <a:p>
            <a:r>
              <a:rPr lang="en-AU" dirty="0"/>
              <a:t>Change logs, journals (use version control for this)</a:t>
            </a:r>
          </a:p>
          <a:p>
            <a:r>
              <a:rPr lang="en-AU" dirty="0"/>
              <a:t>Position and section markers (break up files)</a:t>
            </a:r>
          </a:p>
          <a:p>
            <a:r>
              <a:rPr lang="en-AU" dirty="0"/>
              <a:t>Closing brace markers (use shorter functions)</a:t>
            </a:r>
          </a:p>
          <a:p>
            <a:r>
              <a:rPr lang="en-AU" dirty="0"/>
              <a:t>Commented out code (delete, use version control)</a:t>
            </a:r>
          </a:p>
          <a:p>
            <a:r>
              <a:rPr lang="en-AU" dirty="0"/>
              <a:t>Too much information (relegate to a separate file)</a:t>
            </a:r>
          </a:p>
        </p:txBody>
      </p:sp>
    </p:spTree>
    <p:extLst>
      <p:ext uri="{BB962C8B-B14F-4D97-AF65-F5344CB8AC3E}">
        <p14:creationId xmlns:p14="http://schemas.microsoft.com/office/powerpoint/2010/main" val="20385589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405F7-7EA2-1648-8E0C-D785252C8C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Undesirable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6041-FA23-C049-ADE0-91A844BFA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Section markers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Redundant comments</a:t>
            </a:r>
          </a:p>
          <a:p>
            <a:pPr lvl="1"/>
            <a:r>
              <a:rPr lang="en-AU" dirty="0"/>
              <a:t>All comments except the legal banner at the top can be omitted</a:t>
            </a:r>
          </a:p>
          <a:p>
            <a:pPr lvl="1"/>
            <a:r>
              <a:rPr lang="en-AU" dirty="0"/>
              <a:t>They add little to what the code already conveys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2706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9C9A7-99E2-DB43-8C45-CD2E1A1B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/>
              <a:t>Preparation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93E8-D1EE-0A4A-B425-D47E3777B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Read the required readings</a:t>
            </a:r>
          </a:p>
          <a:p>
            <a:endParaRPr lang="en-AU" dirty="0"/>
          </a:p>
          <a:p>
            <a:r>
              <a:rPr lang="en-AU" dirty="0"/>
              <a:t>Watch the Week 12 Lecture</a:t>
            </a:r>
          </a:p>
          <a:p>
            <a:pPr marL="0" lv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7412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0165C-F260-F841-9E81-01BD51115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Remove Comments &amp; Repackage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5B44-186E-DE4B-9B13-65FA3C61FA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Delete the unwanted comments</a:t>
            </a:r>
          </a:p>
          <a:p>
            <a:r>
              <a:rPr lang="en-AU" dirty="0"/>
              <a:t>Remove section comments and instead organise the source code in separate source files</a:t>
            </a:r>
          </a:p>
          <a:p>
            <a:pPr lvl="1"/>
            <a:r>
              <a:rPr lang="en-AU" dirty="0"/>
              <a:t>Use separate files for Client, Manager, Accessor Interface, Accessor Implementation and In-Memory Store implementation, unit tests, and project introduction/instructions</a:t>
            </a:r>
          </a:p>
          <a:p>
            <a:pPr lvl="1"/>
            <a:r>
              <a:rPr lang="en-AU" dirty="0"/>
              <a:t>Add import statements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28827847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0165C-F260-F841-9E81-01BD51115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5B44-186E-DE4B-9B13-65FA3C61FA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z="2200" dirty="0"/>
              <a:t>Would it be advisable to place the abstract Accessor Interface in the same file as the Manager or the </a:t>
            </a:r>
            <a:r>
              <a:rPr lang="en-AU" sz="2200" dirty="0" err="1"/>
              <a:t>InMemory</a:t>
            </a:r>
            <a:r>
              <a:rPr lang="en-AU" sz="2200" dirty="0"/>
              <a:t> Store Implementation? </a:t>
            </a:r>
          </a:p>
          <a:p>
            <a:endParaRPr lang="en-AU" sz="2200" dirty="0"/>
          </a:p>
          <a:p>
            <a:r>
              <a:rPr lang="en-AU" sz="2200" dirty="0"/>
              <a:t>Why/Why not?</a:t>
            </a:r>
          </a:p>
        </p:txBody>
      </p:sp>
    </p:spTree>
    <p:extLst>
      <p:ext uri="{BB962C8B-B14F-4D97-AF65-F5344CB8AC3E}">
        <p14:creationId xmlns:p14="http://schemas.microsoft.com/office/powerpoint/2010/main" val="6431867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0B3616-6B64-4A4C-A738-64C2D35CA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You Should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5678-0AB0-C548-902A-329D9E2FF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Detect and resolve poor naming</a:t>
            </a:r>
          </a:p>
          <a:p>
            <a:endParaRPr lang="en-AU" dirty="0"/>
          </a:p>
          <a:p>
            <a:r>
              <a:rPr lang="en-AU" dirty="0"/>
              <a:t>Write explanatory comments</a:t>
            </a:r>
          </a:p>
          <a:p>
            <a:endParaRPr lang="en-AU" dirty="0"/>
          </a:p>
          <a:p>
            <a:r>
              <a:rPr lang="en-AU" dirty="0"/>
              <a:t>Organise source code into separate files or packages</a:t>
            </a:r>
          </a:p>
        </p:txBody>
      </p:sp>
    </p:spTree>
    <p:extLst>
      <p:ext uri="{BB962C8B-B14F-4D97-AF65-F5344CB8AC3E}">
        <p14:creationId xmlns:p14="http://schemas.microsoft.com/office/powerpoint/2010/main" val="28842229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2BCF2-55D9-1D45-A197-8DA278E8E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Activities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F4B1C-10CC-3E44-BEE9-E853537B0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Complete Quiz 8</a:t>
            </a:r>
          </a:p>
          <a:p>
            <a:endParaRPr lang="en-AU" dirty="0"/>
          </a:p>
          <a:p>
            <a:r>
              <a:rPr lang="en-AU" dirty="0"/>
              <a:t>Continue working on Assignment 2</a:t>
            </a:r>
          </a:p>
        </p:txBody>
      </p:sp>
    </p:spTree>
    <p:extLst>
      <p:ext uri="{BB962C8B-B14F-4D97-AF65-F5344CB8AC3E}">
        <p14:creationId xmlns:p14="http://schemas.microsoft.com/office/powerpoint/2010/main" val="19073259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CE3D13B-6D6A-944C-BA46-5F367933D74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38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rrow circle with solid fill">
            <a:extLst>
              <a:ext uri="{FF2B5EF4-FFF2-40B4-BE49-F238E27FC236}">
                <a16:creationId xmlns:a16="http://schemas.microsoft.com/office/drawing/2014/main" id="{2575938A-94E5-8543-B3CD-BBA40CF5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826999">
            <a:off x="3562349" y="81279"/>
            <a:ext cx="5029202" cy="5029202"/>
          </a:xfrm>
          <a:prstGeom prst="rect">
            <a:avLst/>
          </a:prstGeom>
        </p:spPr>
      </p:pic>
      <p:pic>
        <p:nvPicPr>
          <p:cNvPr id="6" name="Graphic 5" descr="Arrow circle with solid fill">
            <a:extLst>
              <a:ext uri="{FF2B5EF4-FFF2-40B4-BE49-F238E27FC236}">
                <a16:creationId xmlns:a16="http://schemas.microsoft.com/office/drawing/2014/main" id="{5A8CF917-9535-9A44-BA03-D6BE4301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826999">
            <a:off x="1828800" y="33019"/>
            <a:ext cx="5029202" cy="5029202"/>
          </a:xfrm>
          <a:prstGeom prst="rect">
            <a:avLst/>
          </a:prstGeom>
        </p:spPr>
      </p:pic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F88FD3CA-C4A2-E94E-BA89-AD6CCB2DB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826999">
            <a:off x="114301" y="33019"/>
            <a:ext cx="5029202" cy="50292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7E08E9-B976-8A40-9B49-A7827E51B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A7F2-B0C5-1F48-8594-819EBC5A2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3B6C31-B9B3-9646-A38A-A1DBF6EF7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178967"/>
              </p:ext>
            </p:extLst>
          </p:nvPr>
        </p:nvGraphicFramePr>
        <p:xfrm>
          <a:off x="375920" y="1776099"/>
          <a:ext cx="8392160" cy="154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702664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B87531-A41C-274A-86AE-360513868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39F8-E292-054A-A7BE-D134D745E5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Select intention-revealing names for variables, methods, and classes, and write informative comments (CO4)</a:t>
            </a:r>
          </a:p>
          <a:p>
            <a:endParaRPr lang="en-AU" dirty="0"/>
          </a:p>
          <a:p>
            <a:r>
              <a:rPr lang="en-AU" dirty="0"/>
              <a:t>Focus on code quality, style, and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863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659CFE-9C40-8C45-B408-C0EBADAC5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217" y="428627"/>
            <a:ext cx="8603958" cy="647700"/>
          </a:xfrm>
        </p:spPr>
        <p:txBody>
          <a:bodyPr/>
          <a:lstStyle/>
          <a:p>
            <a:r>
              <a:rPr lang="en-AU" dirty="0"/>
              <a:t>Task 1. Review Names </a:t>
            </a:r>
            <a:endParaRPr lang="en-AU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A8AD-108F-FC4E-9092-D2B969AA3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cs typeface="Courier New" panose="02070309020205020404" pitchFamily="49" charset="0"/>
              </a:rPr>
              <a:t>Review the names chosen in the implementation design shown on the subsequent slide. Download and examine the corresponding code in Prac3_initial_code.py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Do all classes, methods, variables, etc have intention-revealing names?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Is it clear from the method name what the method does?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Are names used consistently?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If not, try to come up with better names.</a:t>
            </a:r>
          </a:p>
          <a:p>
            <a:endParaRPr lang="en-A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190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3F85D-7611-F046-BB87-FA2351F76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Principles of Good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A87B3-EBA8-D942-B8FC-E8A8EB290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5734" y="1295405"/>
            <a:ext cx="8280751" cy="2504435"/>
          </a:xfrm>
        </p:spPr>
        <p:txBody>
          <a:bodyPr numCol="2"/>
          <a:lstStyle/>
          <a:p>
            <a:r>
              <a:rPr lang="en-AU" dirty="0"/>
              <a:t>Intention-revealing</a:t>
            </a:r>
          </a:p>
          <a:p>
            <a:r>
              <a:rPr lang="en-AU" dirty="0"/>
              <a:t>Ambiguity avoiding</a:t>
            </a:r>
          </a:p>
          <a:p>
            <a:r>
              <a:rPr lang="en-AU" dirty="0"/>
              <a:t>No “false clues”</a:t>
            </a:r>
          </a:p>
          <a:p>
            <a:r>
              <a:rPr lang="en-AU" dirty="0"/>
              <a:t>Pronounceable</a:t>
            </a:r>
          </a:p>
          <a:p>
            <a:r>
              <a:rPr lang="en-AU" dirty="0"/>
              <a:t>Searchable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Phrasing</a:t>
            </a:r>
          </a:p>
          <a:p>
            <a:pPr lvl="1"/>
            <a:r>
              <a:rPr lang="en-AU" dirty="0"/>
              <a:t>Classes: noun phrases</a:t>
            </a:r>
          </a:p>
          <a:p>
            <a:pPr lvl="1"/>
            <a:r>
              <a:rPr lang="en-AU" dirty="0"/>
              <a:t>Methods: verb phrases</a:t>
            </a:r>
          </a:p>
          <a:p>
            <a:r>
              <a:rPr lang="en-AU" dirty="0"/>
              <a:t>Specific</a:t>
            </a:r>
          </a:p>
          <a:p>
            <a:r>
              <a:rPr lang="en-AU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34025120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D18DB-99A6-194D-BF4C-616E7618D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Practical 1 Implementation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4CF5-2844-E34D-A9CC-D635E94436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D3681-57A6-E848-92DB-D6D73F4EE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801" y="969575"/>
            <a:ext cx="8026398" cy="42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158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D1C709-1BB7-D74E-8971-5F2C2CDBB8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Issues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5C62A-816F-0148-94BF-F7DEF95E37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Methods </a:t>
            </a:r>
            <a:r>
              <a:rPr lang="en-AU" dirty="0" err="1"/>
              <a:t>findNextMeeting</a:t>
            </a:r>
            <a:r>
              <a:rPr lang="en-AU" dirty="0"/>
              <a:t>() </a:t>
            </a:r>
          </a:p>
          <a:p>
            <a:pPr lvl="1"/>
            <a:r>
              <a:rPr lang="en-AU" dirty="0"/>
              <a:t>It is not clear what criteria it uses for selection</a:t>
            </a:r>
          </a:p>
          <a:p>
            <a:r>
              <a:rPr lang="en-AU" dirty="0"/>
              <a:t>Methods </a:t>
            </a:r>
            <a:r>
              <a:rPr lang="en-AU" dirty="0" err="1"/>
              <a:t>findNextMeetingIncluding</a:t>
            </a:r>
            <a:r>
              <a:rPr lang="en-AU" dirty="0"/>
              <a:t>() and </a:t>
            </a:r>
            <a:r>
              <a:rPr lang="en-AU" dirty="0" err="1"/>
              <a:t>findNextMeeting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Different name but same effect</a:t>
            </a:r>
          </a:p>
          <a:p>
            <a:r>
              <a:rPr lang="en-AU" dirty="0"/>
              <a:t>Method </a:t>
            </a:r>
            <a:r>
              <a:rPr lang="en-AU" dirty="0" err="1"/>
              <a:t>findMeeting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Does not have “Next” in it</a:t>
            </a:r>
          </a:p>
          <a:p>
            <a:pPr lvl="1"/>
            <a:r>
              <a:rPr lang="en-AU" dirty="0"/>
              <a:t>What are the criteria?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21720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D1C709-1BB7-D74E-8971-5F2C2CDBB8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Issues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5C62A-816F-0148-94BF-F7DEF95E37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does “Next” mean</a:t>
            </a:r>
          </a:p>
          <a:p>
            <a:pPr lvl="1"/>
            <a:r>
              <a:rPr lang="en-AU" dirty="0"/>
              <a:t>Temporal order, or some order depending on how meetings are stored in the calendar?</a:t>
            </a:r>
          </a:p>
          <a:p>
            <a:pPr lvl="1"/>
            <a:r>
              <a:rPr lang="en-AU" dirty="0"/>
              <a:t>First? </a:t>
            </a:r>
          </a:p>
          <a:p>
            <a:pPr lvl="1"/>
            <a:r>
              <a:rPr lang="en-AU" dirty="0"/>
              <a:t>Subsequent from now, or from a given date? </a:t>
            </a:r>
          </a:p>
          <a:p>
            <a:pPr lvl="1"/>
            <a:r>
              <a:rPr lang="en-AU" dirty="0"/>
              <a:t>Subsequent  to a given meeting?</a:t>
            </a:r>
          </a:p>
          <a:p>
            <a:r>
              <a:rPr lang="en-AU" dirty="0"/>
              <a:t>“Earliest” may be a better name.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3617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SA PPT - Bar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 template 16-9_UniSA Corporate - Bar footer" id="{9F5AD3D8-F754-44A4-AC4D-A815DC4E54A1}" vid="{25813748-2585-4D6F-8CAF-E563CA521B3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788</Words>
  <Application>Microsoft Macintosh PowerPoint</Application>
  <PresentationFormat>On-screen Show (16:9)</PresentationFormat>
  <Paragraphs>151</Paragraphs>
  <Slides>24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Altis UniSA</vt:lpstr>
      <vt:lpstr>Arial</vt:lpstr>
      <vt:lpstr>UniSA PPT - Bar footer</vt:lpstr>
      <vt:lpstr>INFS 2044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Nita Haubrich</dc:creator>
  <cp:lastModifiedBy>Wolfgang Mayer</cp:lastModifiedBy>
  <cp:revision>536</cp:revision>
  <cp:lastPrinted>2011-11-18T03:36:14Z</cp:lastPrinted>
  <dcterms:created xsi:type="dcterms:W3CDTF">2019-06-17T22:49:35Z</dcterms:created>
  <dcterms:modified xsi:type="dcterms:W3CDTF">2021-05-26T13:54:54Z</dcterms:modified>
</cp:coreProperties>
</file>