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6"/>
  </p:notesMasterIdLst>
  <p:sldIdLst>
    <p:sldId id="258" r:id="rId5"/>
  </p:sldIdLst>
  <p:sldSz cx="42803763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3481" userDrawn="1">
          <p15:clr>
            <a:srgbClr val="A4A3A4"/>
          </p15:clr>
        </p15:guide>
        <p15:guide id="2" orient="horz" pos="95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>
      <p:cViewPr varScale="1">
        <p:scale>
          <a:sx n="25" d="100"/>
          <a:sy n="25" d="100"/>
        </p:scale>
        <p:origin x="1464" y="30"/>
      </p:cViewPr>
      <p:guideLst>
        <p:guide pos="13481"/>
        <p:guide orient="horz" pos="9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5265B-F0B2-423F-AF8D-23921A82158F}" type="datetimeFigureOut">
              <a:rPr lang="zh-TW" altLang="en-US" smtClean="0"/>
              <a:t>2025/7/2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143000"/>
            <a:ext cx="4362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56A369-4873-47A4-AC72-32CBECC802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026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56A369-4873-47A4-AC72-32CBECC802E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7802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FC8F-7F0B-42A4-AD45-20B8849C9B99}" type="datetimeFigureOut">
              <a:rPr lang="zh-TW" altLang="en-US" smtClean="0"/>
              <a:t>2025/7/2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DA69-0C68-4C16-8F1B-7585E0E3F2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9717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FC8F-7F0B-42A4-AD45-20B8849C9B99}" type="datetimeFigureOut">
              <a:rPr lang="zh-TW" altLang="en-US" smtClean="0"/>
              <a:t>2025/7/2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DA69-0C68-4C16-8F1B-7585E0E3F2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6231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FC8F-7F0B-42A4-AD45-20B8849C9B99}" type="datetimeFigureOut">
              <a:rPr lang="zh-TW" altLang="en-US" smtClean="0"/>
              <a:t>2025/7/2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DA69-0C68-4C16-8F1B-7585E0E3F2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932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FC8F-7F0B-42A4-AD45-20B8849C9B99}" type="datetimeFigureOut">
              <a:rPr lang="zh-TW" altLang="en-US" smtClean="0"/>
              <a:t>2025/7/2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DA69-0C68-4C16-8F1B-7585E0E3F2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564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>
                    <a:tint val="82000"/>
                  </a:schemeClr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82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82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82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82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82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82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82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FC8F-7F0B-42A4-AD45-20B8849C9B99}" type="datetimeFigureOut">
              <a:rPr lang="zh-TW" altLang="en-US" smtClean="0"/>
              <a:t>2025/7/2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DA69-0C68-4C16-8F1B-7585E0E3F2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3962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FC8F-7F0B-42A4-AD45-20B8849C9B99}" type="datetimeFigureOut">
              <a:rPr lang="zh-TW" altLang="en-US" smtClean="0"/>
              <a:t>2025/7/2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DA69-0C68-4C16-8F1B-7585E0E3F2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7053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FC8F-7F0B-42A4-AD45-20B8849C9B99}" type="datetimeFigureOut">
              <a:rPr lang="zh-TW" altLang="en-US" smtClean="0"/>
              <a:t>2025/7/2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DA69-0C68-4C16-8F1B-7585E0E3F2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5446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FC8F-7F0B-42A4-AD45-20B8849C9B99}" type="datetimeFigureOut">
              <a:rPr lang="zh-TW" altLang="en-US" smtClean="0"/>
              <a:t>2025/7/2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DA69-0C68-4C16-8F1B-7585E0E3F2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283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FC8F-7F0B-42A4-AD45-20B8849C9B99}" type="datetimeFigureOut">
              <a:rPr lang="zh-TW" altLang="en-US" smtClean="0"/>
              <a:t>2025/7/2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DA69-0C68-4C16-8F1B-7585E0E3F2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003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FC8F-7F0B-42A4-AD45-20B8849C9B99}" type="datetimeFigureOut">
              <a:rPr lang="zh-TW" altLang="en-US" smtClean="0"/>
              <a:t>2025/7/2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DA69-0C68-4C16-8F1B-7585E0E3F2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444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FC8F-7F0B-42A4-AD45-20B8849C9B99}" type="datetimeFigureOut">
              <a:rPr lang="zh-TW" altLang="en-US" smtClean="0"/>
              <a:t>2025/7/2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DA69-0C68-4C16-8F1B-7585E0E3F2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1129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74FC8F-7F0B-42A4-AD45-20B8849C9B99}" type="datetimeFigureOut">
              <a:rPr lang="zh-TW" altLang="en-US" smtClean="0"/>
              <a:t>2025/7/2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B7DA69-0C68-4C16-8F1B-7585E0E3F2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126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036710" rtl="0" eaLnBrk="1" latinLnBrk="0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0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BC82ACE-907E-B8B5-C993-0031425A41BF}"/>
              </a:ext>
            </a:extLst>
          </p:cNvPr>
          <p:cNvSpPr/>
          <p:nvPr/>
        </p:nvSpPr>
        <p:spPr>
          <a:xfrm>
            <a:off x="-1" y="1"/>
            <a:ext cx="42803764" cy="4174434"/>
          </a:xfrm>
          <a:prstGeom prst="rect">
            <a:avLst/>
          </a:prstGeom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9A37513C-84D0-974C-C41E-EDFA06E7403D}"/>
              </a:ext>
            </a:extLst>
          </p:cNvPr>
          <p:cNvSpPr/>
          <p:nvPr/>
        </p:nvSpPr>
        <p:spPr>
          <a:xfrm>
            <a:off x="37315649" y="231950"/>
            <a:ext cx="5344098" cy="374441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642C562-21D6-686D-52CD-EBB14DED2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516837"/>
            <a:ext cx="42803763" cy="2087218"/>
          </a:xfrm>
        </p:spPr>
        <p:txBody>
          <a:bodyPr>
            <a:normAutofit/>
          </a:bodyPr>
          <a:lstStyle/>
          <a:p>
            <a:r>
              <a:rPr lang="en-US" altLang="zh-TW" sz="8000" b="1" dirty="0">
                <a:solidFill>
                  <a:schemeClr val="bg1"/>
                </a:solidFill>
                <a:latin typeface="+mj-lt"/>
                <a:ea typeface="ADLaM Display" panose="020F0502020204030204" pitchFamily="2" charset="0"/>
                <a:cs typeface="ADLaM Display" panose="020F0502020204030204" pitchFamily="2" charset="0"/>
              </a:rPr>
              <a:t>Mixture of Ordered Scoring Experts for Cross-prompt Essay Trait Scoring</a:t>
            </a:r>
            <a:endParaRPr lang="zh-TW" altLang="en-US" sz="8000" b="1" dirty="0">
              <a:solidFill>
                <a:schemeClr val="bg1"/>
              </a:solidFill>
              <a:latin typeface="+mj-lt"/>
              <a:cs typeface="ADLaM Display" panose="020F0502020204030204" pitchFamily="2" charset="0"/>
            </a:endParaRPr>
          </a:p>
        </p:txBody>
      </p:sp>
      <p:sp>
        <p:nvSpPr>
          <p:cNvPr id="4" name="副標題 2">
            <a:extLst>
              <a:ext uri="{FF2B5EF4-FFF2-40B4-BE49-F238E27FC236}">
                <a16:creationId xmlns:a16="http://schemas.microsoft.com/office/drawing/2014/main" id="{9AABC69D-764F-9022-7EDB-D232173632EA}"/>
              </a:ext>
            </a:extLst>
          </p:cNvPr>
          <p:cNvSpPr txBox="1">
            <a:spLocks/>
          </p:cNvSpPr>
          <p:nvPr/>
        </p:nvSpPr>
        <p:spPr>
          <a:xfrm>
            <a:off x="0" y="1963060"/>
            <a:ext cx="42803763" cy="2087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036710" rtl="0" eaLnBrk="1" latinLnBrk="0" hangingPunct="1">
              <a:lnSpc>
                <a:spcPct val="90000"/>
              </a:lnSpc>
              <a:spcBef>
                <a:spcPts val="4415"/>
              </a:spcBef>
              <a:buFont typeface="Arial" panose="020B0604020202020204" pitchFamily="34" charset="0"/>
              <a:buNone/>
              <a:defRPr sz="105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18355" indent="0" algn="ctr" defTabSz="4036710" rtl="0" eaLnBrk="1" latinLnBrk="0" hangingPunct="1">
              <a:lnSpc>
                <a:spcPct val="90000"/>
              </a:lnSpc>
              <a:spcBef>
                <a:spcPts val="2207"/>
              </a:spcBef>
              <a:buFont typeface="Arial" panose="020B0604020202020204" pitchFamily="34" charset="0"/>
              <a:buNone/>
              <a:defRPr sz="88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36710" indent="0" algn="ctr" defTabSz="4036710" rtl="0" eaLnBrk="1" latinLnBrk="0" hangingPunct="1">
              <a:lnSpc>
                <a:spcPct val="90000"/>
              </a:lnSpc>
              <a:spcBef>
                <a:spcPts val="2207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055065" indent="0" algn="ctr" defTabSz="4036710" rtl="0" eaLnBrk="1" latinLnBrk="0" hangingPunct="1">
              <a:lnSpc>
                <a:spcPct val="90000"/>
              </a:lnSpc>
              <a:spcBef>
                <a:spcPts val="2207"/>
              </a:spcBef>
              <a:buFont typeface="Arial" panose="020B0604020202020204" pitchFamily="34" charset="0"/>
              <a:buNone/>
              <a:defRPr sz="70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073420" indent="0" algn="ctr" defTabSz="4036710" rtl="0" eaLnBrk="1" latinLnBrk="0" hangingPunct="1">
              <a:lnSpc>
                <a:spcPct val="90000"/>
              </a:lnSpc>
              <a:spcBef>
                <a:spcPts val="2207"/>
              </a:spcBef>
              <a:buFont typeface="Arial" panose="020B0604020202020204" pitchFamily="34" charset="0"/>
              <a:buNone/>
              <a:defRPr sz="70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091776" indent="0" algn="ctr" defTabSz="4036710" rtl="0" eaLnBrk="1" latinLnBrk="0" hangingPunct="1">
              <a:lnSpc>
                <a:spcPct val="90000"/>
              </a:lnSpc>
              <a:spcBef>
                <a:spcPts val="2207"/>
              </a:spcBef>
              <a:buFont typeface="Arial" panose="020B0604020202020204" pitchFamily="34" charset="0"/>
              <a:buNone/>
              <a:defRPr sz="70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110131" indent="0" algn="ctr" defTabSz="4036710" rtl="0" eaLnBrk="1" latinLnBrk="0" hangingPunct="1">
              <a:lnSpc>
                <a:spcPct val="90000"/>
              </a:lnSpc>
              <a:spcBef>
                <a:spcPts val="2207"/>
              </a:spcBef>
              <a:buFont typeface="Arial" panose="020B0604020202020204" pitchFamily="34" charset="0"/>
              <a:buNone/>
              <a:defRPr sz="70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28486" indent="0" algn="ctr" defTabSz="4036710" rtl="0" eaLnBrk="1" latinLnBrk="0" hangingPunct="1">
              <a:lnSpc>
                <a:spcPct val="90000"/>
              </a:lnSpc>
              <a:spcBef>
                <a:spcPts val="2207"/>
              </a:spcBef>
              <a:buFont typeface="Arial" panose="020B0604020202020204" pitchFamily="34" charset="0"/>
              <a:buNone/>
              <a:defRPr sz="70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46841" indent="0" algn="ctr" defTabSz="4036710" rtl="0" eaLnBrk="1" latinLnBrk="0" hangingPunct="1">
              <a:lnSpc>
                <a:spcPct val="90000"/>
              </a:lnSpc>
              <a:spcBef>
                <a:spcPts val="2207"/>
              </a:spcBef>
              <a:buFont typeface="Arial" panose="020B0604020202020204" pitchFamily="34" charset="0"/>
              <a:buNone/>
              <a:defRPr sz="70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4800" dirty="0">
                <a:solidFill>
                  <a:schemeClr val="bg1"/>
                </a:solidFill>
                <a:latin typeface="+mj-lt"/>
                <a:ea typeface="ADLaM Display" panose="020F0502020204030204" pitchFamily="2" charset="0"/>
                <a:cs typeface="ADLaM Display" panose="020F0502020204030204" pitchFamily="2" charset="0"/>
              </a:rPr>
              <a:t>Po-Kai Chen</a:t>
            </a:r>
            <a:r>
              <a:rPr lang="en-US" altLang="zh-TW" sz="4800" baseline="30000" dirty="0">
                <a:solidFill>
                  <a:schemeClr val="bg1"/>
                </a:solidFill>
                <a:latin typeface="+mj-lt"/>
                <a:ea typeface="ADLaM Display" panose="020F0502020204030204" pitchFamily="2" charset="0"/>
                <a:cs typeface="ADLaM Display" panose="020F0502020204030204" pitchFamily="2" charset="0"/>
              </a:rPr>
              <a:t>3</a:t>
            </a:r>
            <a:r>
              <a:rPr lang="en-US" altLang="zh-TW" sz="4800" dirty="0">
                <a:solidFill>
                  <a:schemeClr val="bg1"/>
                </a:solidFill>
                <a:latin typeface="+mj-lt"/>
                <a:ea typeface="ADLaM Display" panose="020F0502020204030204" pitchFamily="2" charset="0"/>
                <a:cs typeface="ADLaM Display" panose="020F0502020204030204" pitchFamily="2" charset="0"/>
              </a:rPr>
              <a:t>, Bo-Wei Tsai</a:t>
            </a:r>
            <a:r>
              <a:rPr lang="en-US" altLang="zh-TW" sz="4800" baseline="30000" dirty="0">
                <a:solidFill>
                  <a:schemeClr val="bg1"/>
                </a:solidFill>
                <a:latin typeface="+mj-lt"/>
                <a:ea typeface="ADLaM Display" panose="020F0502020204030204" pitchFamily="2" charset="0"/>
                <a:cs typeface="ADLaM Display" panose="020F0502020204030204" pitchFamily="2" charset="0"/>
              </a:rPr>
              <a:t>3</a:t>
            </a:r>
            <a:r>
              <a:rPr lang="en-US" altLang="zh-TW" sz="4800" dirty="0">
                <a:solidFill>
                  <a:schemeClr val="bg1"/>
                </a:solidFill>
                <a:latin typeface="+mj-lt"/>
                <a:ea typeface="ADLaM Display" panose="020F0502020204030204" pitchFamily="2" charset="0"/>
                <a:cs typeface="ADLaM Display" panose="020F0502020204030204" pitchFamily="2" charset="0"/>
              </a:rPr>
              <a:t>, </a:t>
            </a:r>
            <a:r>
              <a:rPr lang="en-US" altLang="zh-TW" sz="4800" dirty="0" err="1">
                <a:solidFill>
                  <a:schemeClr val="bg1"/>
                </a:solidFill>
                <a:latin typeface="+mj-lt"/>
                <a:ea typeface="ADLaM Display" panose="020F0502020204030204" pitchFamily="2" charset="0"/>
                <a:cs typeface="ADLaM Display" panose="020F0502020204030204" pitchFamily="2" charset="0"/>
              </a:rPr>
              <a:t>Kuan</a:t>
            </a:r>
            <a:r>
              <a:rPr lang="en-US" altLang="zh-TW" sz="4800" dirty="0">
                <a:solidFill>
                  <a:schemeClr val="bg1"/>
                </a:solidFill>
                <a:latin typeface="+mj-lt"/>
                <a:ea typeface="ADLaM Display" panose="020F0502020204030204" pitchFamily="2" charset="0"/>
                <a:cs typeface="ADLaM Display" panose="020F0502020204030204" pitchFamily="2" charset="0"/>
              </a:rPr>
              <a:t>-Wei Shao</a:t>
            </a:r>
            <a:r>
              <a:rPr lang="en-US" altLang="zh-TW" sz="4800" baseline="30000" dirty="0">
                <a:solidFill>
                  <a:schemeClr val="bg1"/>
                </a:solidFill>
                <a:latin typeface="+mj-lt"/>
                <a:ea typeface="ADLaM Display" panose="020F0502020204030204" pitchFamily="2" charset="0"/>
                <a:cs typeface="ADLaM Display" panose="020F0502020204030204" pitchFamily="2" charset="0"/>
              </a:rPr>
              <a:t>1</a:t>
            </a:r>
            <a:r>
              <a:rPr lang="en-US" altLang="zh-TW" sz="4800" dirty="0">
                <a:solidFill>
                  <a:schemeClr val="bg1"/>
                </a:solidFill>
                <a:latin typeface="+mj-lt"/>
                <a:ea typeface="ADLaM Display" panose="020F0502020204030204" pitchFamily="2" charset="0"/>
                <a:cs typeface="ADLaM Display" panose="020F0502020204030204" pitchFamily="2" charset="0"/>
              </a:rPr>
              <a:t>, Chien-Yao Wang</a:t>
            </a:r>
            <a:r>
              <a:rPr lang="en-US" altLang="zh-TW" sz="4800" baseline="30000" dirty="0">
                <a:solidFill>
                  <a:schemeClr val="bg1"/>
                </a:solidFill>
                <a:latin typeface="+mj-lt"/>
                <a:ea typeface="ADLaM Display" panose="020F0502020204030204" pitchFamily="2" charset="0"/>
                <a:cs typeface="ADLaM Display" panose="020F0502020204030204" pitchFamily="2" charset="0"/>
              </a:rPr>
              <a:t>2</a:t>
            </a:r>
            <a:r>
              <a:rPr lang="en-US" altLang="zh-TW" sz="4800" dirty="0">
                <a:solidFill>
                  <a:schemeClr val="bg1"/>
                </a:solidFill>
                <a:latin typeface="+mj-lt"/>
                <a:ea typeface="ADLaM Display" panose="020F0502020204030204" pitchFamily="2" charset="0"/>
                <a:cs typeface="ADLaM Display" panose="020F0502020204030204" pitchFamily="2" charset="0"/>
              </a:rPr>
              <a:t>, Jia-Ching Wang</a:t>
            </a:r>
            <a:r>
              <a:rPr lang="en-US" altLang="zh-TW" sz="4800" baseline="30000" dirty="0">
                <a:solidFill>
                  <a:schemeClr val="bg1"/>
                </a:solidFill>
                <a:latin typeface="+mj-lt"/>
                <a:ea typeface="ADLaM Display" panose="020F0502020204030204" pitchFamily="2" charset="0"/>
                <a:cs typeface="ADLaM Display" panose="020F0502020204030204" pitchFamily="2" charset="0"/>
              </a:rPr>
              <a:t>3</a:t>
            </a:r>
            <a:r>
              <a:rPr lang="en-US" altLang="zh-TW" sz="4800" dirty="0">
                <a:solidFill>
                  <a:schemeClr val="bg1"/>
                </a:solidFill>
                <a:latin typeface="+mj-lt"/>
                <a:ea typeface="ADLaM Display" panose="020F0502020204030204" pitchFamily="2" charset="0"/>
                <a:cs typeface="ADLaM Display" panose="020F0502020204030204" pitchFamily="2" charset="0"/>
              </a:rPr>
              <a:t>, and Yi-Ting Huang</a:t>
            </a:r>
            <a:r>
              <a:rPr lang="en-US" altLang="zh-TW" sz="4800" baseline="30000" dirty="0">
                <a:solidFill>
                  <a:schemeClr val="bg1"/>
                </a:solidFill>
                <a:latin typeface="+mj-lt"/>
                <a:ea typeface="ADLaM Display" panose="020F0502020204030204" pitchFamily="2" charset="0"/>
                <a:cs typeface="ADLaM Display" panose="020F0502020204030204" pitchFamily="2" charset="0"/>
              </a:rPr>
              <a:t>1*</a:t>
            </a:r>
          </a:p>
          <a:p>
            <a:r>
              <a:rPr lang="en-US" altLang="zh-TW" sz="4000" baseline="30000" dirty="0">
                <a:solidFill>
                  <a:schemeClr val="bg1"/>
                </a:solidFill>
                <a:latin typeface="+mj-lt"/>
                <a:ea typeface="ADLaM Display" panose="020F0502020204030204" pitchFamily="2" charset="0"/>
                <a:cs typeface="ADLaM Display" panose="020F0502020204030204" pitchFamily="2" charset="0"/>
              </a:rPr>
              <a:t>1</a:t>
            </a:r>
            <a:r>
              <a:rPr lang="en-US" altLang="zh-TW" sz="4000" dirty="0">
                <a:solidFill>
                  <a:schemeClr val="bg1"/>
                </a:solidFill>
                <a:latin typeface="+mj-lt"/>
                <a:ea typeface="ADLaM Display" panose="020F0502020204030204" pitchFamily="2" charset="0"/>
                <a:cs typeface="ADLaM Display" panose="020F0502020204030204" pitchFamily="2" charset="0"/>
              </a:rPr>
              <a:t>National Taiwan University of Science and Technology, </a:t>
            </a:r>
            <a:r>
              <a:rPr lang="en-US" altLang="zh-TW" sz="4000" baseline="30000" dirty="0">
                <a:solidFill>
                  <a:schemeClr val="bg1"/>
                </a:solidFill>
                <a:latin typeface="+mj-lt"/>
                <a:ea typeface="ADLaM Display" panose="020F0502020204030204" pitchFamily="2" charset="0"/>
                <a:cs typeface="ADLaM Display" panose="020F0502020204030204" pitchFamily="2" charset="0"/>
              </a:rPr>
              <a:t>2</a:t>
            </a:r>
            <a:r>
              <a:rPr lang="en-US" altLang="zh-TW" sz="4000" dirty="0">
                <a:solidFill>
                  <a:schemeClr val="bg1"/>
                </a:solidFill>
                <a:latin typeface="+mj-lt"/>
                <a:ea typeface="ADLaM Display" panose="020F0502020204030204" pitchFamily="2" charset="0"/>
                <a:cs typeface="ADLaM Display" panose="020F0502020204030204" pitchFamily="2" charset="0"/>
              </a:rPr>
              <a:t>Institute of Information Science, Academia Sinica, </a:t>
            </a:r>
            <a:r>
              <a:rPr lang="en-US" altLang="zh-TW" sz="4000" baseline="30000" dirty="0">
                <a:solidFill>
                  <a:schemeClr val="bg1"/>
                </a:solidFill>
                <a:latin typeface="+mj-lt"/>
                <a:ea typeface="ADLaM Display" panose="020F0502020204030204" pitchFamily="2" charset="0"/>
                <a:cs typeface="ADLaM Display" panose="020F0502020204030204" pitchFamily="2" charset="0"/>
              </a:rPr>
              <a:t>3</a:t>
            </a:r>
            <a:r>
              <a:rPr lang="en-US" altLang="zh-TW" sz="4000" dirty="0">
                <a:solidFill>
                  <a:schemeClr val="bg1"/>
                </a:solidFill>
                <a:latin typeface="+mj-lt"/>
                <a:ea typeface="ADLaM Display" panose="020F0502020204030204" pitchFamily="2" charset="0"/>
                <a:cs typeface="ADLaM Display" panose="020F0502020204030204" pitchFamily="2" charset="0"/>
              </a:rPr>
              <a:t>National Central University</a:t>
            </a:r>
            <a:endParaRPr lang="zh-TW" altLang="en-US" sz="4000" dirty="0">
              <a:solidFill>
                <a:schemeClr val="bg1"/>
              </a:solidFill>
              <a:latin typeface="+mj-lt"/>
              <a:cs typeface="ADLaM Display" panose="020F0502020204030204" pitchFamily="2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A6B484D-9AD3-7634-5F41-4ED68FE987B8}"/>
              </a:ext>
            </a:extLst>
          </p:cNvPr>
          <p:cNvSpPr/>
          <p:nvPr/>
        </p:nvSpPr>
        <p:spPr>
          <a:xfrm>
            <a:off x="516834" y="4591880"/>
            <a:ext cx="12483548" cy="12506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200" dirty="0"/>
              <a:t>Abstract</a:t>
            </a:r>
            <a:endParaRPr lang="zh-TW" altLang="en-US" sz="6000" dirty="0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FF897BC1-D882-0A1E-6018-C9E853CF2B27}"/>
              </a:ext>
            </a:extLst>
          </p:cNvPr>
          <p:cNvCxnSpPr>
            <a:cxnSpLocks/>
          </p:cNvCxnSpPr>
          <p:nvPr/>
        </p:nvCxnSpPr>
        <p:spPr>
          <a:xfrm>
            <a:off x="28746697" y="4696446"/>
            <a:ext cx="0" cy="25146718"/>
          </a:xfrm>
          <a:prstGeom prst="line">
            <a:avLst/>
          </a:prstGeom>
          <a:ln w="152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42339B94-5876-3E8F-6E6C-455ADC5DEF3B}"/>
              </a:ext>
            </a:extLst>
          </p:cNvPr>
          <p:cNvCxnSpPr>
            <a:cxnSpLocks/>
          </p:cNvCxnSpPr>
          <p:nvPr/>
        </p:nvCxnSpPr>
        <p:spPr>
          <a:xfrm>
            <a:off x="14057065" y="4624438"/>
            <a:ext cx="0" cy="25146718"/>
          </a:xfrm>
          <a:prstGeom prst="line">
            <a:avLst/>
          </a:prstGeom>
          <a:ln w="152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19A34237-0085-58D7-51BF-237DA28EF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3681" y="375966"/>
            <a:ext cx="4894663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E03E6D1-B837-8EBB-CFE6-6C9FEA26E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7737" y="1600102"/>
            <a:ext cx="3801437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00DD0A8-6311-D49E-D67C-D829F9C94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9745" y="2968254"/>
            <a:ext cx="3600400" cy="75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14D64928-C890-EACA-5F4D-0A79BBDD2CBA}"/>
              </a:ext>
            </a:extLst>
          </p:cNvPr>
          <p:cNvSpPr txBox="1"/>
          <p:nvPr/>
        </p:nvSpPr>
        <p:spPr>
          <a:xfrm>
            <a:off x="551092" y="6208614"/>
            <a:ext cx="12385376" cy="7478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TW" sz="4000" dirty="0"/>
              <a:t>We propose the Mixture of Ordered Scoring Experts (</a:t>
            </a:r>
            <a:r>
              <a:rPr lang="en-US" altLang="zh-TW" sz="4000" b="1" dirty="0"/>
              <a:t>MOOSE</a:t>
            </a:r>
            <a:r>
              <a:rPr lang="en-US" altLang="zh-TW" sz="4000" dirty="0"/>
              <a:t>), a framework for essay trait scoring. It imitates the scoring process of professional human raters by integrating three specialized experts to evaluate: (1) the overall quality of an essay, (2) its relative quality compared to other essays, and (3) its relevance to the given prompt.</a:t>
            </a:r>
          </a:p>
          <a:p>
            <a:pPr algn="just"/>
            <a:r>
              <a:rPr lang="en-US" altLang="zh-TW" sz="4000" dirty="0"/>
              <a:t>Furthermore, by reformulating essay trait scoring as a scoring cue retrieval problem and using the essay as the query, MOOSE achieves state-of-the-art performance in cross-prompt essay trait scoring on the ASAP++ dataset. It offers stable and trait-consistent results, surpassing previous models including LLM-based methods.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0FF1090-8B43-451C-F106-AE9EAEA68165}"/>
              </a:ext>
            </a:extLst>
          </p:cNvPr>
          <p:cNvSpPr/>
          <p:nvPr/>
        </p:nvSpPr>
        <p:spPr>
          <a:xfrm>
            <a:off x="551092" y="13985478"/>
            <a:ext cx="12483548" cy="12506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200" dirty="0"/>
              <a:t>Methodology</a:t>
            </a:r>
            <a:endParaRPr lang="zh-TW" altLang="en-US" sz="7200" dirty="0"/>
          </a:p>
        </p:txBody>
      </p:sp>
      <p:pic>
        <p:nvPicPr>
          <p:cNvPr id="43" name="圖片 42" descr="一張含有 螢幕擷取畫面 的圖片&#10;&#10;AI 產生的內容可能不正確。">
            <a:extLst>
              <a:ext uri="{FF2B5EF4-FFF2-40B4-BE49-F238E27FC236}">
                <a16:creationId xmlns:a16="http://schemas.microsoft.com/office/drawing/2014/main" id="{A4AB8E59-6A4D-F3E8-0B59-C45C391032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9964" y="5808934"/>
            <a:ext cx="14241017" cy="9818580"/>
          </a:xfrm>
          <a:prstGeom prst="rect">
            <a:avLst/>
          </a:prstGeom>
        </p:spPr>
      </p:pic>
      <p:sp>
        <p:nvSpPr>
          <p:cNvPr id="44" name="文字方塊 43">
            <a:extLst>
              <a:ext uri="{FF2B5EF4-FFF2-40B4-BE49-F238E27FC236}">
                <a16:creationId xmlns:a16="http://schemas.microsoft.com/office/drawing/2014/main" id="{0FCAD791-B590-B773-029A-C0D1220BCE3E}"/>
              </a:ext>
            </a:extLst>
          </p:cNvPr>
          <p:cNvSpPr txBox="1"/>
          <p:nvPr/>
        </p:nvSpPr>
        <p:spPr>
          <a:xfrm>
            <a:off x="14429964" y="4706444"/>
            <a:ext cx="1248354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800" b="1" i="1" dirty="0"/>
              <a:t>Mixture of Ordered Scoring Experts (MOOSE)</a:t>
            </a:r>
            <a:endParaRPr lang="zh-TW" altLang="en-US" sz="4800" b="1" i="1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D6605E3E-9686-F3F7-3BF8-E58D0A173CC0}"/>
              </a:ext>
            </a:extLst>
          </p:cNvPr>
          <p:cNvSpPr txBox="1"/>
          <p:nvPr/>
        </p:nvSpPr>
        <p:spPr>
          <a:xfrm>
            <a:off x="603314" y="15497646"/>
            <a:ext cx="59766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800" b="1" i="1" dirty="0"/>
              <a:t>Feature Extraction</a:t>
            </a: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8889D17F-C5EB-9628-4215-3F7B3B54BBF3}"/>
              </a:ext>
            </a:extLst>
          </p:cNvPr>
          <p:cNvSpPr txBox="1"/>
          <p:nvPr/>
        </p:nvSpPr>
        <p:spPr>
          <a:xfrm>
            <a:off x="774808" y="16318659"/>
            <a:ext cx="12562177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TW" sz="4000" i="1" dirty="0"/>
              <a:t>C</a:t>
            </a:r>
            <a:r>
              <a:rPr lang="zh-TW" altLang="en-US" sz="4000" i="1" dirty="0"/>
              <a:t>apturing hierarchical </a:t>
            </a:r>
            <a:r>
              <a:rPr lang="en-US" altLang="zh-TW" sz="4000" i="1" dirty="0"/>
              <a:t>features of</a:t>
            </a:r>
            <a:r>
              <a:rPr lang="zh-TW" altLang="en-US" sz="4000" i="1" dirty="0"/>
              <a:t> essay </a:t>
            </a:r>
            <a:r>
              <a:rPr lang="en-US" altLang="zh-TW" sz="4000" i="1" dirty="0"/>
              <a:t>and </a:t>
            </a:r>
            <a:r>
              <a:rPr lang="zh-TW" altLang="en-US" sz="4000" i="1" dirty="0"/>
              <a:t>prompt </a:t>
            </a:r>
            <a:r>
              <a:rPr lang="en-US" altLang="zh-TW" sz="4000" i="1" dirty="0"/>
              <a:t>by Multi-Chunk BERT [1] and Trait Attention [2]</a:t>
            </a:r>
            <a:r>
              <a:rPr lang="zh-TW" altLang="en-US" sz="4000" i="1" dirty="0"/>
              <a:t>.</a:t>
            </a:r>
            <a:endParaRPr lang="en-US" altLang="zh-TW" sz="4000" i="1" dirty="0"/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TW" sz="4000" i="1" dirty="0"/>
              <a:t>Extract 86 linguistic features (POS, readability, syntax, …).</a:t>
            </a:r>
            <a:endParaRPr lang="zh-TW" altLang="en-US" sz="4000" i="1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72ADC090-AB3C-F8B1-F99B-CC5C4CCFB327}"/>
              </a:ext>
            </a:extLst>
          </p:cNvPr>
          <p:cNvSpPr txBox="1"/>
          <p:nvPr/>
        </p:nvSpPr>
        <p:spPr>
          <a:xfrm>
            <a:off x="603314" y="18798975"/>
            <a:ext cx="59766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800" b="1" i="1" dirty="0"/>
              <a:t>Essay as Query</a:t>
            </a:r>
            <a:endParaRPr lang="zh-TW" altLang="en-US" sz="4800" b="1" i="1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51742323-C3A3-0892-D370-385B18B44E48}"/>
              </a:ext>
            </a:extLst>
          </p:cNvPr>
          <p:cNvSpPr txBox="1"/>
          <p:nvPr/>
        </p:nvSpPr>
        <p:spPr>
          <a:xfrm>
            <a:off x="774808" y="19629972"/>
            <a:ext cx="5976662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TW" sz="4000" i="1" dirty="0"/>
              <a:t>Prevents overfitting to seen prompts.</a:t>
            </a: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TW" sz="4000" i="1" dirty="0"/>
              <a:t>Enables generalized scoring cue retrieval.</a:t>
            </a:r>
            <a:endParaRPr lang="zh-TW" altLang="en-US" sz="4000" i="1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4461DC0A-85CC-63DF-7AC2-920CD6A7E32E}"/>
              </a:ext>
            </a:extLst>
          </p:cNvPr>
          <p:cNvSpPr txBox="1"/>
          <p:nvPr/>
        </p:nvSpPr>
        <p:spPr>
          <a:xfrm>
            <a:off x="603314" y="22725769"/>
            <a:ext cx="95653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800" b="1" i="1" dirty="0"/>
              <a:t>Ordered Scoring Experts (OSE)</a:t>
            </a:r>
            <a:endParaRPr lang="zh-TW" altLang="en-US" sz="4800" b="1" i="1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2925B36D-17B6-C905-903F-1417C6377407}"/>
              </a:ext>
            </a:extLst>
          </p:cNvPr>
          <p:cNvSpPr txBox="1"/>
          <p:nvPr/>
        </p:nvSpPr>
        <p:spPr>
          <a:xfrm>
            <a:off x="774808" y="23599118"/>
            <a:ext cx="5976000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TW" sz="4000" b="1" dirty="0"/>
              <a:t>Scoring Expert</a:t>
            </a:r>
            <a:r>
              <a:rPr lang="en-US" altLang="zh-TW" sz="4000" dirty="0"/>
              <a:t>:</a:t>
            </a:r>
            <a:r>
              <a:rPr lang="zh-TW" altLang="en-US" sz="4000" dirty="0"/>
              <a:t> </a:t>
            </a:r>
            <a:br>
              <a:rPr lang="en-US" altLang="zh-TW" sz="4000" i="1" dirty="0"/>
            </a:br>
            <a:r>
              <a:rPr lang="en-US" altLang="zh-TW" sz="4000" i="1" dirty="0"/>
              <a:t>Learn essay inherent scoring cues.</a:t>
            </a: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TW" sz="4000" b="1" dirty="0"/>
              <a:t>Ranking Expert</a:t>
            </a:r>
            <a:r>
              <a:rPr lang="en-US" altLang="zh-TW" sz="4000" dirty="0"/>
              <a:t>: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en-US" altLang="zh-TW" sz="4000" i="1" dirty="0"/>
              <a:t>Compare relative quality across different essays.</a:t>
            </a: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TW" sz="4000" b="1" dirty="0"/>
              <a:t>Adherence Expert</a:t>
            </a:r>
            <a:r>
              <a:rPr lang="en-US" altLang="zh-TW" sz="4000" dirty="0"/>
              <a:t>: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en-US" altLang="zh-TW" sz="4000" i="1" dirty="0"/>
              <a:t>Estimate the degree of prompt adherence.</a:t>
            </a:r>
            <a:endParaRPr lang="zh-TW" altLang="en-US" sz="4000" i="1" dirty="0"/>
          </a:p>
        </p:txBody>
      </p:sp>
      <p:pic>
        <p:nvPicPr>
          <p:cNvPr id="55" name="圖片 54" descr="一張含有 螢幕擷取畫面, 設計 的圖片&#10;&#10;AI 產生的內容可能不正確。">
            <a:extLst>
              <a:ext uri="{FF2B5EF4-FFF2-40B4-BE49-F238E27FC236}">
                <a16:creationId xmlns:a16="http://schemas.microsoft.com/office/drawing/2014/main" id="{EC4D56A9-FBB4-F1C4-5E4C-7DB888AC396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30"/>
          <a:stretch/>
        </p:blipFill>
        <p:spPr>
          <a:xfrm>
            <a:off x="6464788" y="18307987"/>
            <a:ext cx="7505336" cy="4174435"/>
          </a:xfrm>
          <a:prstGeom prst="rect">
            <a:avLst/>
          </a:prstGeom>
        </p:spPr>
      </p:pic>
      <p:pic>
        <p:nvPicPr>
          <p:cNvPr id="56" name="圖片 55" descr="一張含有 文字, 螢幕擷取畫面, 設計, 字型 的圖片&#10;&#10;AI 產生的內容可能不正確。">
            <a:extLst>
              <a:ext uri="{FF2B5EF4-FFF2-40B4-BE49-F238E27FC236}">
                <a16:creationId xmlns:a16="http://schemas.microsoft.com/office/drawing/2014/main" id="{FE57589D-7511-80FA-E7AC-B9F93100B5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865" y="23438802"/>
            <a:ext cx="7674917" cy="6151340"/>
          </a:xfrm>
          <a:prstGeom prst="rect">
            <a:avLst/>
          </a:prstGeom>
        </p:spPr>
      </p:pic>
      <p:sp>
        <p:nvSpPr>
          <p:cNvPr id="57" name="矩形 56">
            <a:extLst>
              <a:ext uri="{FF2B5EF4-FFF2-40B4-BE49-F238E27FC236}">
                <a16:creationId xmlns:a16="http://schemas.microsoft.com/office/drawing/2014/main" id="{129D1871-94B0-95AF-F99B-397AA151088B}"/>
              </a:ext>
            </a:extLst>
          </p:cNvPr>
          <p:cNvSpPr/>
          <p:nvPr/>
        </p:nvSpPr>
        <p:spPr>
          <a:xfrm>
            <a:off x="15181705" y="16009415"/>
            <a:ext cx="12483548" cy="11363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200" dirty="0"/>
              <a:t>Performance</a:t>
            </a:r>
            <a:endParaRPr lang="zh-TW" altLang="en-US" sz="7200" dirty="0"/>
          </a:p>
        </p:txBody>
      </p:sp>
      <p:sp>
        <p:nvSpPr>
          <p:cNvPr id="1025" name="文字方塊 1024">
            <a:extLst>
              <a:ext uri="{FF2B5EF4-FFF2-40B4-BE49-F238E27FC236}">
                <a16:creationId xmlns:a16="http://schemas.microsoft.com/office/drawing/2014/main" id="{3708899B-D769-75CE-C1D5-AE82FBF8D1B5}"/>
              </a:ext>
            </a:extLst>
          </p:cNvPr>
          <p:cNvSpPr txBox="1"/>
          <p:nvPr/>
        </p:nvSpPr>
        <p:spPr>
          <a:xfrm>
            <a:off x="14340908" y="17392919"/>
            <a:ext cx="7002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4800" b="1" i="1" dirty="0"/>
              <a:t>Cross-Prompt QWK </a:t>
            </a:r>
          </a:p>
          <a:p>
            <a:pPr algn="ctr"/>
            <a:r>
              <a:rPr lang="en-US" altLang="zh-TW" sz="4800" b="1" i="1" dirty="0"/>
              <a:t>(Avg. over 8 prompts)</a:t>
            </a:r>
            <a:endParaRPr lang="zh-TW" altLang="en-US" sz="4800" b="1" i="1" dirty="0"/>
          </a:p>
        </p:txBody>
      </p:sp>
      <p:graphicFrame>
        <p:nvGraphicFramePr>
          <p:cNvPr id="1029" name="表格 1028">
            <a:extLst>
              <a:ext uri="{FF2B5EF4-FFF2-40B4-BE49-F238E27FC236}">
                <a16:creationId xmlns:a16="http://schemas.microsoft.com/office/drawing/2014/main" id="{C17C880C-FFE2-F659-C779-6F2C4E5856FD}"/>
              </a:ext>
            </a:extLst>
          </p:cNvPr>
          <p:cNvGraphicFramePr>
            <a:graphicFrameLocks noGrp="1"/>
          </p:cNvGraphicFramePr>
          <p:nvPr/>
        </p:nvGraphicFramePr>
        <p:xfrm>
          <a:off x="14341239" y="19088340"/>
          <a:ext cx="7001670" cy="634641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964298">
                  <a:extLst>
                    <a:ext uri="{9D8B030D-6E8A-4147-A177-3AD203B41FA5}">
                      <a16:colId xmlns:a16="http://schemas.microsoft.com/office/drawing/2014/main" val="626159434"/>
                    </a:ext>
                  </a:extLst>
                </a:gridCol>
                <a:gridCol w="1518686">
                  <a:extLst>
                    <a:ext uri="{9D8B030D-6E8A-4147-A177-3AD203B41FA5}">
                      <a16:colId xmlns:a16="http://schemas.microsoft.com/office/drawing/2014/main" val="3681451229"/>
                    </a:ext>
                  </a:extLst>
                </a:gridCol>
                <a:gridCol w="1518686">
                  <a:extLst>
                    <a:ext uri="{9D8B030D-6E8A-4147-A177-3AD203B41FA5}">
                      <a16:colId xmlns:a16="http://schemas.microsoft.com/office/drawing/2014/main" val="2763898905"/>
                    </a:ext>
                  </a:extLst>
                </a:gridCol>
              </a:tblGrid>
              <a:tr h="1057735">
                <a:tc>
                  <a:txBody>
                    <a:bodyPr/>
                    <a:lstStyle/>
                    <a:p>
                      <a:r>
                        <a:rPr lang="en-US" altLang="zh-TW" sz="4000" dirty="0"/>
                        <a:t>Model</a:t>
                      </a:r>
                      <a:endParaRPr lang="zh-TW" altLang="en-US" sz="4000" dirty="0"/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dirty="0"/>
                        <a:t>QWK</a:t>
                      </a:r>
                      <a:endParaRPr lang="zh-TW" altLang="en-US" sz="4000" dirty="0"/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dirty="0"/>
                        <a:t>STD</a:t>
                      </a:r>
                      <a:endParaRPr lang="zh-TW" altLang="en-US" sz="4000" dirty="0"/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63708"/>
                  </a:ext>
                </a:extLst>
              </a:tr>
              <a:tr h="1057735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altLang="zh-TW" sz="4000" dirty="0"/>
                        <a:t>RDCTS [3]</a:t>
                      </a:r>
                      <a:endParaRPr lang="zh-TW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altLang="zh-TW" sz="4000" dirty="0"/>
                        <a:t>0.570</a:t>
                      </a:r>
                      <a:endParaRPr lang="zh-TW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altLang="zh-TW" sz="4000" dirty="0"/>
                        <a:t>0.085</a:t>
                      </a:r>
                      <a:endParaRPr lang="zh-TW" alt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9791077"/>
                  </a:ext>
                </a:extLst>
              </a:tr>
              <a:tr h="1057735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altLang="zh-TW" sz="4000" dirty="0" err="1"/>
                        <a:t>ProTACT</a:t>
                      </a:r>
                      <a:r>
                        <a:rPr lang="en-US" altLang="zh-TW" sz="4000" dirty="0"/>
                        <a:t> [2]</a:t>
                      </a:r>
                      <a:endParaRPr lang="zh-TW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altLang="zh-TW" sz="4000" dirty="0"/>
                        <a:t>0.592</a:t>
                      </a:r>
                      <a:endParaRPr lang="zh-TW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altLang="zh-TW" sz="4000" dirty="0"/>
                        <a:t>0.067</a:t>
                      </a:r>
                      <a:endParaRPr lang="zh-TW" alt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6865527"/>
                  </a:ext>
                </a:extLst>
              </a:tr>
              <a:tr h="1057735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altLang="zh-TW" sz="4000" dirty="0"/>
                        <a:t>EPCTS [4]</a:t>
                      </a:r>
                      <a:r>
                        <a:rPr lang="zh-TW" altLang="en-US" sz="4000" dirty="0"/>
                        <a:t> </a:t>
                      </a:r>
                      <a:r>
                        <a:rPr lang="en-US" altLang="zh-TW" sz="4000" b="0" baseline="-25000" dirty="0"/>
                        <a:t>(LLM-based)</a:t>
                      </a:r>
                      <a:endParaRPr lang="zh-TW" altLang="en-US" sz="4000" b="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altLang="zh-TW" sz="4000" dirty="0"/>
                        <a:t>0.632</a:t>
                      </a:r>
                      <a:endParaRPr lang="zh-TW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altLang="zh-TW" sz="4000" dirty="0"/>
                        <a:t>0.038</a:t>
                      </a:r>
                      <a:endParaRPr lang="zh-TW" alt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261003"/>
                  </a:ext>
                </a:extLst>
              </a:tr>
              <a:tr h="1057735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altLang="zh-TW" sz="4000" b="1" dirty="0"/>
                        <a:t>OSE </a:t>
                      </a:r>
                      <a:r>
                        <a:rPr lang="en-US" altLang="zh-TW" sz="2800" b="1" dirty="0"/>
                        <a:t>(Ours)</a:t>
                      </a:r>
                      <a:endParaRPr lang="zh-TW" altLang="en-US" sz="4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altLang="zh-TW" sz="4000" dirty="0"/>
                        <a:t>0.638</a:t>
                      </a:r>
                      <a:endParaRPr lang="zh-TW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altLang="zh-TW" sz="4000" dirty="0"/>
                        <a:t>0.037</a:t>
                      </a:r>
                      <a:endParaRPr lang="zh-TW" alt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4796688"/>
                  </a:ext>
                </a:extLst>
              </a:tr>
              <a:tr h="1057735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altLang="zh-TW" sz="4000" b="1" dirty="0"/>
                        <a:t>MOOSE </a:t>
                      </a:r>
                      <a:r>
                        <a:rPr lang="en-US" altLang="zh-TW" sz="2800" b="1" dirty="0"/>
                        <a:t>(Ours)</a:t>
                      </a:r>
                      <a:endParaRPr lang="zh-TW" altLang="en-US" sz="4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altLang="zh-TW" sz="4000" b="1" dirty="0"/>
                        <a:t>0.642</a:t>
                      </a:r>
                      <a:endParaRPr lang="zh-TW" altLang="en-US" sz="4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altLang="zh-TW" sz="4000" b="1" dirty="0"/>
                        <a:t>0.036</a:t>
                      </a:r>
                      <a:endParaRPr lang="zh-TW" altLang="en-US" sz="4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2851381"/>
                  </a:ext>
                </a:extLst>
              </a:tr>
            </a:tbl>
          </a:graphicData>
        </a:graphic>
      </p:graphicFrame>
      <p:sp>
        <p:nvSpPr>
          <p:cNvPr id="1033" name="矩形 1032">
            <a:extLst>
              <a:ext uri="{FF2B5EF4-FFF2-40B4-BE49-F238E27FC236}">
                <a16:creationId xmlns:a16="http://schemas.microsoft.com/office/drawing/2014/main" id="{E9CB8316-D91C-2929-5EF3-B941931426A6}"/>
              </a:ext>
            </a:extLst>
          </p:cNvPr>
          <p:cNvSpPr/>
          <p:nvPr/>
        </p:nvSpPr>
        <p:spPr>
          <a:xfrm>
            <a:off x="29488499" y="26170644"/>
            <a:ext cx="12483548" cy="11363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200" dirty="0"/>
              <a:t>Code &amp; Demo</a:t>
            </a:r>
            <a:endParaRPr lang="zh-TW" altLang="en-US" sz="6000" dirty="0"/>
          </a:p>
        </p:txBody>
      </p:sp>
      <p:grpSp>
        <p:nvGrpSpPr>
          <p:cNvPr id="1040" name="群組 1039">
            <a:extLst>
              <a:ext uri="{FF2B5EF4-FFF2-40B4-BE49-F238E27FC236}">
                <a16:creationId xmlns:a16="http://schemas.microsoft.com/office/drawing/2014/main" id="{DB2892E6-FD84-7986-338D-1864980A9EF6}"/>
              </a:ext>
            </a:extLst>
          </p:cNvPr>
          <p:cNvGrpSpPr/>
          <p:nvPr/>
        </p:nvGrpSpPr>
        <p:grpSpPr>
          <a:xfrm>
            <a:off x="29524145" y="14633550"/>
            <a:ext cx="12562177" cy="4986610"/>
            <a:chOff x="15236835" y="6856686"/>
            <a:chExt cx="12562177" cy="4986610"/>
          </a:xfrm>
        </p:grpSpPr>
        <p:sp>
          <p:nvSpPr>
            <p:cNvPr id="1041" name="文字方塊 1040">
              <a:extLst>
                <a:ext uri="{FF2B5EF4-FFF2-40B4-BE49-F238E27FC236}">
                  <a16:creationId xmlns:a16="http://schemas.microsoft.com/office/drawing/2014/main" id="{69926AE0-1B64-25A1-6D31-2E2C142D5ECD}"/>
                </a:ext>
              </a:extLst>
            </p:cNvPr>
            <p:cNvSpPr txBox="1"/>
            <p:nvPr/>
          </p:nvSpPr>
          <p:spPr>
            <a:xfrm>
              <a:off x="15236836" y="6856686"/>
              <a:ext cx="5976661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4800" b="1" i="1" dirty="0"/>
                <a:t>Insights</a:t>
              </a:r>
              <a:endParaRPr lang="zh-TW" altLang="en-US" sz="4800" b="1" i="1" dirty="0"/>
            </a:p>
          </p:txBody>
        </p:sp>
        <p:sp>
          <p:nvSpPr>
            <p:cNvPr id="1042" name="文字方塊 1041">
              <a:extLst>
                <a:ext uri="{FF2B5EF4-FFF2-40B4-BE49-F238E27FC236}">
                  <a16:creationId xmlns:a16="http://schemas.microsoft.com/office/drawing/2014/main" id="{EC49114B-A163-50A2-3762-62BAE5423C65}"/>
                </a:ext>
              </a:extLst>
            </p:cNvPr>
            <p:cNvSpPr txBox="1"/>
            <p:nvPr/>
          </p:nvSpPr>
          <p:spPr>
            <a:xfrm>
              <a:off x="15236835" y="7749868"/>
              <a:ext cx="12562177" cy="40934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571500" indent="-571500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US" altLang="zh-TW" sz="4000" i="1" dirty="0"/>
                <a:t>Using </a:t>
              </a:r>
              <a:r>
                <a:rPr lang="en-US" altLang="zh-TW" sz="4000" b="1" i="1" dirty="0"/>
                <a:t>essay as query</a:t>
              </a:r>
              <a:r>
                <a:rPr lang="en-US" altLang="zh-TW" sz="4000" i="1" dirty="0"/>
                <a:t> strongly improves the performance via estimating distribution of essay over prompt &amp; essay.</a:t>
              </a:r>
            </a:p>
            <a:p>
              <a:pPr marL="571500" indent="-571500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US" altLang="zh-TW" sz="4000" i="1" dirty="0"/>
                <a:t>Reformulating learning goal to </a:t>
              </a:r>
              <a:r>
                <a:rPr lang="en-US" altLang="zh-TW" sz="4000" b="1" i="1" dirty="0"/>
                <a:t>scoring cue retrieval </a:t>
              </a:r>
              <a:r>
                <a:rPr lang="en-US" altLang="zh-TW" sz="4000" i="1" dirty="0"/>
                <a:t>makes the model more robust on the unseen prompt.</a:t>
              </a:r>
            </a:p>
            <a:p>
              <a:pPr marL="571500" indent="-571500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US" altLang="zh-TW" sz="4000" i="1" dirty="0"/>
                <a:t>By imitating scoring process of human raters, </a:t>
              </a:r>
              <a:r>
                <a:rPr lang="en-US" altLang="zh-TW" sz="4000" b="1" i="1" dirty="0"/>
                <a:t>ordered experts</a:t>
              </a:r>
              <a:r>
                <a:rPr lang="en-US" altLang="zh-TW" sz="4000" i="1" dirty="0"/>
                <a:t> get outstanding performance on essay scoring</a:t>
              </a:r>
              <a:r>
                <a:rPr lang="en-US" altLang="zh-TW" sz="4000" dirty="0"/>
                <a:t>.</a:t>
              </a:r>
              <a:endParaRPr lang="zh-TW" altLang="en-US" sz="4000" dirty="0"/>
            </a:p>
          </p:txBody>
        </p:sp>
      </p:grpSp>
      <p:sp>
        <p:nvSpPr>
          <p:cNvPr id="1049" name="文字方塊 1048">
            <a:extLst>
              <a:ext uri="{FF2B5EF4-FFF2-40B4-BE49-F238E27FC236}">
                <a16:creationId xmlns:a16="http://schemas.microsoft.com/office/drawing/2014/main" id="{448743AF-0F39-6DDD-DAB6-EAF5100C01AE}"/>
              </a:ext>
            </a:extLst>
          </p:cNvPr>
          <p:cNvSpPr txBox="1"/>
          <p:nvPr/>
        </p:nvSpPr>
        <p:spPr>
          <a:xfrm>
            <a:off x="31915049" y="27705615"/>
            <a:ext cx="7611151" cy="244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4000" dirty="0"/>
              <a:t>The code and the demo of the paper are publicly available at https://antslabtw.github.io/MOOSE</a:t>
            </a:r>
            <a:endParaRPr lang="zh-TW" altLang="en-US" sz="4000" dirty="0"/>
          </a:p>
        </p:txBody>
      </p:sp>
      <p:sp>
        <p:nvSpPr>
          <p:cNvPr id="1052" name="矩形 1051">
            <a:extLst>
              <a:ext uri="{FF2B5EF4-FFF2-40B4-BE49-F238E27FC236}">
                <a16:creationId xmlns:a16="http://schemas.microsoft.com/office/drawing/2014/main" id="{43696117-EB5D-B187-812E-C22D7253DAE7}"/>
              </a:ext>
            </a:extLst>
          </p:cNvPr>
          <p:cNvSpPr/>
          <p:nvPr/>
        </p:nvSpPr>
        <p:spPr>
          <a:xfrm>
            <a:off x="29587523" y="19746118"/>
            <a:ext cx="12483548" cy="11363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200" dirty="0"/>
              <a:t>Reference</a:t>
            </a:r>
            <a:endParaRPr lang="zh-TW" altLang="en-US" sz="7200" dirty="0"/>
          </a:p>
        </p:txBody>
      </p:sp>
      <p:sp>
        <p:nvSpPr>
          <p:cNvPr id="1055" name="文字方塊 1054">
            <a:extLst>
              <a:ext uri="{FF2B5EF4-FFF2-40B4-BE49-F238E27FC236}">
                <a16:creationId xmlns:a16="http://schemas.microsoft.com/office/drawing/2014/main" id="{48B3BDA1-C5D1-5273-DA4A-BD28C209C4D4}"/>
              </a:ext>
            </a:extLst>
          </p:cNvPr>
          <p:cNvSpPr txBox="1"/>
          <p:nvPr/>
        </p:nvSpPr>
        <p:spPr>
          <a:xfrm>
            <a:off x="29611065" y="20998124"/>
            <a:ext cx="12460006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TW" sz="3200" dirty="0"/>
              <a:t>[1] </a:t>
            </a:r>
            <a:r>
              <a:rPr lang="en-US" altLang="zh-TW" sz="3200" dirty="0" err="1"/>
              <a:t>Yongjie</a:t>
            </a:r>
            <a:r>
              <a:rPr lang="en-US" altLang="zh-TW" sz="3200" dirty="0"/>
              <a:t> Wang et al. “On the use of BERT for automated essay scoring: 	Joint learning of multi-scale essay representation.” NAACL, 2022.</a:t>
            </a:r>
          </a:p>
          <a:p>
            <a:pPr>
              <a:spcAft>
                <a:spcPts val="1200"/>
              </a:spcAft>
            </a:pPr>
            <a:r>
              <a:rPr lang="en-US" altLang="zh-TW" sz="3200" dirty="0"/>
              <a:t>[2] </a:t>
            </a:r>
            <a:r>
              <a:rPr lang="en-US" altLang="zh-TW" sz="3200" dirty="0" err="1"/>
              <a:t>Heejin</a:t>
            </a:r>
            <a:r>
              <a:rPr lang="en-US" altLang="zh-TW" sz="3200" dirty="0"/>
              <a:t> Do et al. “Prompt- and trait relation-aware cross-prompt essay 	trait scoring.” ACL Findings, 2023. </a:t>
            </a:r>
          </a:p>
          <a:p>
            <a:pPr>
              <a:spcAft>
                <a:spcPts val="1200"/>
              </a:spcAft>
            </a:pPr>
            <a:r>
              <a:rPr lang="en-US" altLang="zh-TW" sz="3200" dirty="0"/>
              <a:t>[3] </a:t>
            </a:r>
            <a:r>
              <a:rPr lang="en-US" altLang="zh-TW" sz="3200" dirty="0" err="1"/>
              <a:t>Jingbo</a:t>
            </a:r>
            <a:r>
              <a:rPr lang="en-US" altLang="zh-TW" sz="3200" dirty="0"/>
              <a:t> Sun et al. “Enhanced cross-prompt trait scoring via syntactic 	feature fusion and contrastive learning.” The Journal of 	Supercomputing, 2024.</a:t>
            </a:r>
          </a:p>
          <a:p>
            <a:pPr>
              <a:spcAft>
                <a:spcPts val="1200"/>
              </a:spcAft>
            </a:pPr>
            <a:r>
              <a:rPr lang="en-US" altLang="zh-TW" sz="3200" dirty="0"/>
              <a:t>[4] </a:t>
            </a:r>
            <a:r>
              <a:rPr lang="en-US" altLang="zh-TW" sz="3200" dirty="0" err="1"/>
              <a:t>Jiangsong</a:t>
            </a:r>
            <a:r>
              <a:rPr lang="en-US" altLang="zh-TW" sz="3200" dirty="0"/>
              <a:t> Xu et al. “EPCTS: Enhanced prompt-aware cross-prompt 	essay trait scoring.” Neurocomputing, 2025.</a:t>
            </a:r>
          </a:p>
        </p:txBody>
      </p:sp>
      <p:graphicFrame>
        <p:nvGraphicFramePr>
          <p:cNvPr id="1064" name="表格 1063">
            <a:extLst>
              <a:ext uri="{FF2B5EF4-FFF2-40B4-BE49-F238E27FC236}">
                <a16:creationId xmlns:a16="http://schemas.microsoft.com/office/drawing/2014/main" id="{1F21CC96-1BCB-2ECB-68EC-AEECA540B8BB}"/>
              </a:ext>
            </a:extLst>
          </p:cNvPr>
          <p:cNvGraphicFramePr>
            <a:graphicFrameLocks noGrp="1"/>
          </p:cNvGraphicFramePr>
          <p:nvPr/>
        </p:nvGraphicFramePr>
        <p:xfrm>
          <a:off x="29613243" y="5632550"/>
          <a:ext cx="12358804" cy="2103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054334">
                  <a:extLst>
                    <a:ext uri="{9D8B030D-6E8A-4147-A177-3AD203B41FA5}">
                      <a16:colId xmlns:a16="http://schemas.microsoft.com/office/drawing/2014/main" val="626159434"/>
                    </a:ext>
                  </a:extLst>
                </a:gridCol>
                <a:gridCol w="2652235">
                  <a:extLst>
                    <a:ext uri="{9D8B030D-6E8A-4147-A177-3AD203B41FA5}">
                      <a16:colId xmlns:a16="http://schemas.microsoft.com/office/drawing/2014/main" val="3681451229"/>
                    </a:ext>
                  </a:extLst>
                </a:gridCol>
                <a:gridCol w="2652235">
                  <a:extLst>
                    <a:ext uri="{9D8B030D-6E8A-4147-A177-3AD203B41FA5}">
                      <a16:colId xmlns:a16="http://schemas.microsoft.com/office/drawing/2014/main" val="2763898905"/>
                    </a:ext>
                  </a:extLst>
                </a:gridCol>
              </a:tblGrid>
              <a:tr h="307175">
                <a:tc>
                  <a:txBody>
                    <a:bodyPr/>
                    <a:lstStyle/>
                    <a:p>
                      <a:r>
                        <a:rPr lang="en-US" altLang="zh-TW" sz="4000" dirty="0"/>
                        <a:t>Model</a:t>
                      </a:r>
                      <a:endParaRPr lang="zh-TW" altLang="en-US" sz="4000" dirty="0"/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dirty="0"/>
                        <a:t>QWK</a:t>
                      </a:r>
                      <a:endParaRPr lang="zh-TW" altLang="en-US" sz="4000" dirty="0"/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dirty="0"/>
                        <a:t>STD</a:t>
                      </a:r>
                      <a:endParaRPr lang="zh-TW" altLang="en-US" sz="4000" dirty="0"/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63708"/>
                  </a:ext>
                </a:extLst>
              </a:tr>
              <a:tr h="491636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altLang="zh-TW" sz="4000" dirty="0"/>
                        <a:t>Prompt as query</a:t>
                      </a:r>
                      <a:endParaRPr lang="zh-TW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altLang="zh-TW" sz="4000" dirty="0"/>
                        <a:t>0.591</a:t>
                      </a:r>
                      <a:endParaRPr lang="zh-TW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altLang="zh-TW" sz="4000" dirty="0"/>
                        <a:t>0.091</a:t>
                      </a:r>
                      <a:endParaRPr lang="zh-TW" alt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9791077"/>
                  </a:ext>
                </a:extLst>
              </a:tr>
              <a:tr h="597572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altLang="zh-TW" sz="4000" b="1" dirty="0"/>
                        <a:t>Essay as query</a:t>
                      </a:r>
                      <a:endParaRPr lang="zh-TW" altLang="en-US" sz="4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altLang="zh-TW" sz="4000" b="1" dirty="0"/>
                        <a:t>0.624</a:t>
                      </a:r>
                      <a:endParaRPr lang="zh-TW" altLang="en-US" sz="4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altLang="zh-TW" sz="4000" b="1" dirty="0"/>
                        <a:t>0.057</a:t>
                      </a:r>
                      <a:endParaRPr lang="zh-TW" altLang="en-US" sz="4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6865527"/>
                  </a:ext>
                </a:extLst>
              </a:tr>
            </a:tbl>
          </a:graphicData>
        </a:graphic>
      </p:graphicFrame>
      <p:sp>
        <p:nvSpPr>
          <p:cNvPr id="1065" name="文字方塊 1064">
            <a:extLst>
              <a:ext uri="{FF2B5EF4-FFF2-40B4-BE49-F238E27FC236}">
                <a16:creationId xmlns:a16="http://schemas.microsoft.com/office/drawing/2014/main" id="{A1BA22D2-5695-B940-7CA8-753B26386971}"/>
              </a:ext>
            </a:extLst>
          </p:cNvPr>
          <p:cNvSpPr txBox="1"/>
          <p:nvPr/>
        </p:nvSpPr>
        <p:spPr>
          <a:xfrm>
            <a:off x="29488497" y="4854621"/>
            <a:ext cx="127984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b="1" i="1" dirty="0"/>
              <a:t>Cross-Prompt QWK of Different Query Type</a:t>
            </a:r>
          </a:p>
        </p:txBody>
      </p:sp>
      <p:graphicFrame>
        <p:nvGraphicFramePr>
          <p:cNvPr id="1067" name="表格 1066">
            <a:extLst>
              <a:ext uri="{FF2B5EF4-FFF2-40B4-BE49-F238E27FC236}">
                <a16:creationId xmlns:a16="http://schemas.microsoft.com/office/drawing/2014/main" id="{C1F8A1CD-E93F-5669-9E6A-78B5975C9135}"/>
              </a:ext>
            </a:extLst>
          </p:cNvPr>
          <p:cNvGraphicFramePr>
            <a:graphicFrameLocks noGrp="1"/>
          </p:cNvGraphicFramePr>
          <p:nvPr/>
        </p:nvGraphicFramePr>
        <p:xfrm>
          <a:off x="29613243" y="8641998"/>
          <a:ext cx="12358804" cy="2103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126342">
                  <a:extLst>
                    <a:ext uri="{9D8B030D-6E8A-4147-A177-3AD203B41FA5}">
                      <a16:colId xmlns:a16="http://schemas.microsoft.com/office/drawing/2014/main" val="626159434"/>
                    </a:ext>
                  </a:extLst>
                </a:gridCol>
                <a:gridCol w="2616231">
                  <a:extLst>
                    <a:ext uri="{9D8B030D-6E8A-4147-A177-3AD203B41FA5}">
                      <a16:colId xmlns:a16="http://schemas.microsoft.com/office/drawing/2014/main" val="3681451229"/>
                    </a:ext>
                  </a:extLst>
                </a:gridCol>
                <a:gridCol w="2616231">
                  <a:extLst>
                    <a:ext uri="{9D8B030D-6E8A-4147-A177-3AD203B41FA5}">
                      <a16:colId xmlns:a16="http://schemas.microsoft.com/office/drawing/2014/main" val="2763898905"/>
                    </a:ext>
                  </a:extLst>
                </a:gridCol>
              </a:tblGrid>
              <a:tr h="169776">
                <a:tc>
                  <a:txBody>
                    <a:bodyPr/>
                    <a:lstStyle/>
                    <a:p>
                      <a:r>
                        <a:rPr lang="en-US" altLang="zh-TW" sz="4000" dirty="0"/>
                        <a:t>Model</a:t>
                      </a:r>
                      <a:endParaRPr lang="zh-TW" altLang="en-US" sz="4000" dirty="0"/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dirty="0"/>
                        <a:t>QWK</a:t>
                      </a:r>
                      <a:endParaRPr lang="zh-TW" altLang="en-US" sz="4000" dirty="0"/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dirty="0"/>
                        <a:t>STD</a:t>
                      </a:r>
                      <a:endParaRPr lang="zh-TW" altLang="en-US" sz="4000" dirty="0"/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63708"/>
                  </a:ext>
                </a:extLst>
              </a:tr>
              <a:tr h="316042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altLang="zh-TW" sz="4000" dirty="0"/>
                        <a:t>Learning to scoring</a:t>
                      </a:r>
                      <a:endParaRPr lang="zh-TW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altLang="zh-TW" sz="4000" dirty="0"/>
                        <a:t>0.589</a:t>
                      </a:r>
                      <a:endParaRPr lang="zh-TW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altLang="zh-TW" sz="4000" dirty="0"/>
                        <a:t>0.058</a:t>
                      </a:r>
                      <a:endParaRPr lang="zh-TW" alt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9791077"/>
                  </a:ext>
                </a:extLst>
              </a:tr>
              <a:tr h="32671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altLang="zh-TW" sz="4000" b="1" dirty="0"/>
                        <a:t>Learning to retrieve scoring cues</a:t>
                      </a:r>
                      <a:endParaRPr lang="zh-TW" altLang="en-US" sz="4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altLang="zh-TW" sz="4000" b="1" dirty="0"/>
                        <a:t>0.596</a:t>
                      </a:r>
                      <a:endParaRPr lang="zh-TW" altLang="en-US" sz="4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altLang="zh-TW" sz="4000" b="1" dirty="0"/>
                        <a:t>0.056</a:t>
                      </a:r>
                      <a:endParaRPr lang="zh-TW" altLang="en-US" sz="4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6865527"/>
                  </a:ext>
                </a:extLst>
              </a:tr>
            </a:tbl>
          </a:graphicData>
        </a:graphic>
      </p:graphicFrame>
      <p:pic>
        <p:nvPicPr>
          <p:cNvPr id="1072" name="圖片 1071" descr="一張含有 文字, 海報, 字型, 圓形 的圖片&#10;&#10;AI 產生的內容可能不正確。">
            <a:extLst>
              <a:ext uri="{FF2B5EF4-FFF2-40B4-BE49-F238E27FC236}">
                <a16:creationId xmlns:a16="http://schemas.microsoft.com/office/drawing/2014/main" id="{AF8E254C-81CC-2503-DA71-4667771581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651" y="-4042"/>
            <a:ext cx="4191971" cy="4191971"/>
          </a:xfrm>
          <a:prstGeom prst="rect">
            <a:avLst/>
          </a:prstGeom>
        </p:spPr>
      </p:pic>
      <p:sp>
        <p:nvSpPr>
          <p:cNvPr id="64" name="文字方塊 63">
            <a:extLst>
              <a:ext uri="{FF2B5EF4-FFF2-40B4-BE49-F238E27FC236}">
                <a16:creationId xmlns:a16="http://schemas.microsoft.com/office/drawing/2014/main" id="{F2371295-4C91-4BA7-82E0-3BD451F9F487}"/>
              </a:ext>
            </a:extLst>
          </p:cNvPr>
          <p:cNvSpPr txBox="1"/>
          <p:nvPr/>
        </p:nvSpPr>
        <p:spPr>
          <a:xfrm>
            <a:off x="6352209" y="22338406"/>
            <a:ext cx="5103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600" b="1" dirty="0"/>
              <a:t>(Previous Approaches)</a:t>
            </a:r>
            <a:endParaRPr lang="zh-TW" altLang="en-US" sz="3600" b="1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8EA86357-5564-49D1-B64D-F63D281107FF}"/>
              </a:ext>
            </a:extLst>
          </p:cNvPr>
          <p:cNvSpPr txBox="1"/>
          <p:nvPr/>
        </p:nvSpPr>
        <p:spPr>
          <a:xfrm>
            <a:off x="11759407" y="22338406"/>
            <a:ext cx="19358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600" b="1" dirty="0"/>
              <a:t>(Ours)</a:t>
            </a:r>
            <a:endParaRPr lang="zh-TW" altLang="en-US" sz="3600" b="1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4F5B6CF2-65A9-46BE-A75F-FF757EE216B5}"/>
              </a:ext>
            </a:extLst>
          </p:cNvPr>
          <p:cNvSpPr txBox="1"/>
          <p:nvPr/>
        </p:nvSpPr>
        <p:spPr>
          <a:xfrm>
            <a:off x="21503444" y="17392919"/>
            <a:ext cx="7002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4800" b="1" i="1" dirty="0"/>
              <a:t>Multi-Trait QWK </a:t>
            </a:r>
          </a:p>
          <a:p>
            <a:pPr algn="ctr"/>
            <a:r>
              <a:rPr lang="en-US" altLang="zh-TW" sz="4800" b="1" i="1" dirty="0"/>
              <a:t>(Avg. over 9 traits)</a:t>
            </a:r>
            <a:endParaRPr lang="zh-TW" altLang="en-US" sz="4800" b="1" i="1" dirty="0"/>
          </a:p>
        </p:txBody>
      </p:sp>
      <p:graphicFrame>
        <p:nvGraphicFramePr>
          <p:cNvPr id="67" name="表格 66">
            <a:extLst>
              <a:ext uri="{FF2B5EF4-FFF2-40B4-BE49-F238E27FC236}">
                <a16:creationId xmlns:a16="http://schemas.microsoft.com/office/drawing/2014/main" id="{6B45A2F0-F04C-430F-9F0E-270ADA1A8516}"/>
              </a:ext>
            </a:extLst>
          </p:cNvPr>
          <p:cNvGraphicFramePr>
            <a:graphicFrameLocks noGrp="1"/>
          </p:cNvGraphicFramePr>
          <p:nvPr/>
        </p:nvGraphicFramePr>
        <p:xfrm>
          <a:off x="21503444" y="19088340"/>
          <a:ext cx="7001669" cy="634641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930885">
                  <a:extLst>
                    <a:ext uri="{9D8B030D-6E8A-4147-A177-3AD203B41FA5}">
                      <a16:colId xmlns:a16="http://schemas.microsoft.com/office/drawing/2014/main" val="626159434"/>
                    </a:ext>
                  </a:extLst>
                </a:gridCol>
                <a:gridCol w="1535392">
                  <a:extLst>
                    <a:ext uri="{9D8B030D-6E8A-4147-A177-3AD203B41FA5}">
                      <a16:colId xmlns:a16="http://schemas.microsoft.com/office/drawing/2014/main" val="3681451229"/>
                    </a:ext>
                  </a:extLst>
                </a:gridCol>
                <a:gridCol w="1535392">
                  <a:extLst>
                    <a:ext uri="{9D8B030D-6E8A-4147-A177-3AD203B41FA5}">
                      <a16:colId xmlns:a16="http://schemas.microsoft.com/office/drawing/2014/main" val="2763898905"/>
                    </a:ext>
                  </a:extLst>
                </a:gridCol>
              </a:tblGrid>
              <a:tr h="1057735">
                <a:tc>
                  <a:txBody>
                    <a:bodyPr/>
                    <a:lstStyle/>
                    <a:p>
                      <a:r>
                        <a:rPr lang="en-US" altLang="zh-TW" sz="4000" dirty="0"/>
                        <a:t>Model</a:t>
                      </a:r>
                      <a:endParaRPr lang="zh-TW" altLang="en-US" sz="4000" dirty="0"/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dirty="0"/>
                        <a:t>QWK</a:t>
                      </a:r>
                      <a:endParaRPr lang="zh-TW" altLang="en-US" sz="4000" dirty="0"/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dirty="0"/>
                        <a:t>STD</a:t>
                      </a:r>
                      <a:endParaRPr lang="zh-TW" altLang="en-US" sz="4000" dirty="0"/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63708"/>
                  </a:ext>
                </a:extLst>
              </a:tr>
              <a:tr h="1057735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altLang="zh-TW" sz="4000" dirty="0"/>
                        <a:t>RDCTS [3]</a:t>
                      </a:r>
                      <a:endParaRPr lang="zh-TW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altLang="zh-TW" sz="4000" dirty="0"/>
                        <a:t>0.568</a:t>
                      </a:r>
                      <a:endParaRPr lang="zh-TW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altLang="zh-TW" sz="4000" dirty="0"/>
                        <a:t>0.065</a:t>
                      </a:r>
                      <a:endParaRPr lang="zh-TW" alt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9791077"/>
                  </a:ext>
                </a:extLst>
              </a:tr>
              <a:tr h="1057735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altLang="zh-TW" sz="4000" dirty="0" err="1"/>
                        <a:t>ProTACT</a:t>
                      </a:r>
                      <a:r>
                        <a:rPr lang="en-US" altLang="zh-TW" sz="4000" dirty="0"/>
                        <a:t> [2]</a:t>
                      </a:r>
                      <a:endParaRPr lang="zh-TW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altLang="zh-TW" sz="4000" dirty="0"/>
                        <a:t>0.586</a:t>
                      </a:r>
                      <a:endParaRPr lang="zh-TW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altLang="zh-TW" sz="4000" dirty="0"/>
                        <a:t>0.058</a:t>
                      </a:r>
                      <a:endParaRPr lang="zh-TW" alt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6865527"/>
                  </a:ext>
                </a:extLst>
              </a:tr>
              <a:tr h="1057735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altLang="zh-TW" sz="4000" dirty="0"/>
                        <a:t>EPCTS [4]</a:t>
                      </a:r>
                      <a:r>
                        <a:rPr lang="zh-TW" altLang="en-US" sz="4000" dirty="0"/>
                        <a:t> </a:t>
                      </a:r>
                      <a:r>
                        <a:rPr lang="en-US" altLang="zh-TW" sz="4000" b="0" baseline="-25000" dirty="0"/>
                        <a:t>(LLM-based)</a:t>
                      </a:r>
                      <a:endParaRPr lang="zh-TW" altLang="en-US" sz="4000" b="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altLang="zh-TW" sz="4000" dirty="0"/>
                        <a:t>0.623</a:t>
                      </a:r>
                      <a:endParaRPr lang="zh-TW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altLang="zh-TW" sz="4000" dirty="0"/>
                        <a:t>0.035</a:t>
                      </a:r>
                      <a:endParaRPr lang="zh-TW" alt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261003"/>
                  </a:ext>
                </a:extLst>
              </a:tr>
              <a:tr h="1057735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altLang="zh-TW" sz="4000" b="1" dirty="0"/>
                        <a:t>OSE </a:t>
                      </a:r>
                      <a:r>
                        <a:rPr lang="en-US" altLang="zh-TW" sz="2800" b="1" dirty="0"/>
                        <a:t>(Ours)</a:t>
                      </a:r>
                      <a:endParaRPr lang="zh-TW" altLang="en-US" sz="4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altLang="zh-TW" sz="4000" dirty="0"/>
                        <a:t>0.634</a:t>
                      </a:r>
                      <a:endParaRPr lang="zh-TW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altLang="zh-TW" sz="4000" dirty="0"/>
                        <a:t>0.023</a:t>
                      </a:r>
                      <a:endParaRPr lang="zh-TW" alt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4796688"/>
                  </a:ext>
                </a:extLst>
              </a:tr>
              <a:tr h="1057735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altLang="zh-TW" sz="4000" b="1" dirty="0"/>
                        <a:t>MOOSE </a:t>
                      </a:r>
                      <a:r>
                        <a:rPr lang="en-US" altLang="zh-TW" sz="2800" b="1" dirty="0"/>
                        <a:t>(Ours)</a:t>
                      </a:r>
                      <a:endParaRPr lang="zh-TW" altLang="en-US" sz="4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altLang="zh-TW" sz="4000" b="1" dirty="0"/>
                        <a:t>0.641</a:t>
                      </a:r>
                      <a:endParaRPr lang="zh-TW" altLang="en-US" sz="4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altLang="zh-TW" sz="4000" b="1" dirty="0"/>
                        <a:t>0.018</a:t>
                      </a:r>
                      <a:endParaRPr lang="zh-TW" altLang="en-US" sz="4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2851381"/>
                  </a:ext>
                </a:extLst>
              </a:tr>
            </a:tbl>
          </a:graphicData>
        </a:graphic>
      </p:graphicFrame>
      <p:grpSp>
        <p:nvGrpSpPr>
          <p:cNvPr id="68" name="群組 67">
            <a:extLst>
              <a:ext uri="{FF2B5EF4-FFF2-40B4-BE49-F238E27FC236}">
                <a16:creationId xmlns:a16="http://schemas.microsoft.com/office/drawing/2014/main" id="{F04801BC-97AC-4269-ACB9-D161A48A35C5}"/>
              </a:ext>
            </a:extLst>
          </p:cNvPr>
          <p:cNvGrpSpPr/>
          <p:nvPr/>
        </p:nvGrpSpPr>
        <p:grpSpPr>
          <a:xfrm>
            <a:off x="14729728" y="25596802"/>
            <a:ext cx="13308948" cy="3728065"/>
            <a:chOff x="15236835" y="6856686"/>
            <a:chExt cx="12562177" cy="4025782"/>
          </a:xfrm>
        </p:grpSpPr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7322A249-71DA-4D3D-B3A3-60AC85587722}"/>
                </a:ext>
              </a:extLst>
            </p:cNvPr>
            <p:cNvSpPr txBox="1"/>
            <p:nvPr/>
          </p:nvSpPr>
          <p:spPr>
            <a:xfrm>
              <a:off x="15236836" y="6856686"/>
              <a:ext cx="5976661" cy="8973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4800" b="1" i="1" dirty="0"/>
                <a:t>Improvements</a:t>
              </a:r>
              <a:endParaRPr lang="zh-TW" altLang="en-US" sz="4800" b="1" i="1" dirty="0"/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A2F183A8-FA8B-4CDF-8F76-65E6B7906F14}"/>
                </a:ext>
              </a:extLst>
            </p:cNvPr>
            <p:cNvSpPr txBox="1"/>
            <p:nvPr/>
          </p:nvSpPr>
          <p:spPr>
            <a:xfrm>
              <a:off x="15236835" y="7791566"/>
              <a:ext cx="12562177" cy="30909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571500" indent="-571500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US" altLang="zh-TW" sz="4000" i="1" dirty="0"/>
                <a:t>Outperforms all SoTAs on cross-prompt essay trait scoring.</a:t>
              </a:r>
            </a:p>
            <a:p>
              <a:pPr marL="571500" indent="-571500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US" altLang="zh-TW" sz="4000" i="1" dirty="0"/>
                <a:t>Achieves exceptionally stable performance across different prompts and traits.</a:t>
              </a:r>
            </a:p>
            <a:p>
              <a:pPr marL="571500" indent="-571500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US" altLang="zh-TW" sz="4000" i="1" dirty="0"/>
                <a:t>Makes the prediction of the model be interpretable</a:t>
              </a:r>
              <a:r>
                <a:rPr lang="en-US" altLang="zh-TW" sz="4000" dirty="0"/>
                <a:t>.</a:t>
              </a:r>
              <a:endParaRPr lang="zh-TW" altLang="en-US" sz="4000" dirty="0"/>
            </a:p>
          </p:txBody>
        </p:sp>
      </p:grp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68AB52D2-B15C-4BD8-AE81-020C796636EA}"/>
              </a:ext>
            </a:extLst>
          </p:cNvPr>
          <p:cNvSpPr txBox="1"/>
          <p:nvPr/>
        </p:nvSpPr>
        <p:spPr>
          <a:xfrm>
            <a:off x="29488497" y="7901838"/>
            <a:ext cx="127984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b="1" i="1" dirty="0"/>
              <a:t>Cross-Prompt QWK of Different Learning Goal</a:t>
            </a: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B62167E7-3A02-4023-8E86-94AD204CDF89}"/>
              </a:ext>
            </a:extLst>
          </p:cNvPr>
          <p:cNvSpPr txBox="1"/>
          <p:nvPr/>
        </p:nvSpPr>
        <p:spPr>
          <a:xfrm>
            <a:off x="29488497" y="10991115"/>
            <a:ext cx="127984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b="1" i="1" dirty="0"/>
              <a:t>Cross-Prompt QWK of Different Scoring Experts</a:t>
            </a:r>
          </a:p>
        </p:txBody>
      </p:sp>
      <p:graphicFrame>
        <p:nvGraphicFramePr>
          <p:cNvPr id="73" name="表格 72">
            <a:extLst>
              <a:ext uri="{FF2B5EF4-FFF2-40B4-BE49-F238E27FC236}">
                <a16:creationId xmlns:a16="http://schemas.microsoft.com/office/drawing/2014/main" id="{65102C31-0108-466C-92AF-F36A2883ED30}"/>
              </a:ext>
            </a:extLst>
          </p:cNvPr>
          <p:cNvGraphicFramePr>
            <a:graphicFrameLocks noGrp="1"/>
          </p:cNvGraphicFramePr>
          <p:nvPr/>
        </p:nvGraphicFramePr>
        <p:xfrm>
          <a:off x="29613243" y="11728024"/>
          <a:ext cx="12358804" cy="28041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126342">
                  <a:extLst>
                    <a:ext uri="{9D8B030D-6E8A-4147-A177-3AD203B41FA5}">
                      <a16:colId xmlns:a16="http://schemas.microsoft.com/office/drawing/2014/main" val="626159434"/>
                    </a:ext>
                  </a:extLst>
                </a:gridCol>
                <a:gridCol w="2616231">
                  <a:extLst>
                    <a:ext uri="{9D8B030D-6E8A-4147-A177-3AD203B41FA5}">
                      <a16:colId xmlns:a16="http://schemas.microsoft.com/office/drawing/2014/main" val="3681451229"/>
                    </a:ext>
                  </a:extLst>
                </a:gridCol>
                <a:gridCol w="2616231">
                  <a:extLst>
                    <a:ext uri="{9D8B030D-6E8A-4147-A177-3AD203B41FA5}">
                      <a16:colId xmlns:a16="http://schemas.microsoft.com/office/drawing/2014/main" val="2763898905"/>
                    </a:ext>
                  </a:extLst>
                </a:gridCol>
              </a:tblGrid>
              <a:tr h="169776">
                <a:tc>
                  <a:txBody>
                    <a:bodyPr/>
                    <a:lstStyle/>
                    <a:p>
                      <a:r>
                        <a:rPr lang="en-US" altLang="zh-TW" sz="4000" dirty="0"/>
                        <a:t>Model</a:t>
                      </a:r>
                      <a:endParaRPr lang="zh-TW" altLang="en-US" sz="4000" dirty="0"/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dirty="0"/>
                        <a:t>QWK</a:t>
                      </a:r>
                      <a:endParaRPr lang="zh-TW" altLang="en-US" sz="4000" dirty="0"/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dirty="0"/>
                        <a:t>STD</a:t>
                      </a:r>
                      <a:endParaRPr lang="zh-TW" altLang="en-US" sz="4000" dirty="0"/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63708"/>
                  </a:ext>
                </a:extLst>
              </a:tr>
              <a:tr h="316042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altLang="zh-TW" sz="4000" dirty="0"/>
                        <a:t>Scoring experts</a:t>
                      </a:r>
                      <a:endParaRPr lang="zh-TW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altLang="zh-TW" sz="4000" dirty="0"/>
                        <a:t>0.597</a:t>
                      </a:r>
                      <a:endParaRPr lang="zh-TW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altLang="zh-TW" sz="4000" dirty="0"/>
                        <a:t>0.059</a:t>
                      </a:r>
                      <a:endParaRPr lang="zh-TW" alt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9791077"/>
                  </a:ext>
                </a:extLst>
              </a:tr>
              <a:tr h="316042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altLang="zh-TW" sz="4000" dirty="0"/>
                        <a:t>Ranking experts</a:t>
                      </a:r>
                      <a:endParaRPr lang="zh-TW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altLang="zh-TW" sz="4000" dirty="0"/>
                        <a:t>0.607</a:t>
                      </a:r>
                      <a:endParaRPr lang="zh-TW" alt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altLang="zh-TW" sz="4000" b="1" dirty="0"/>
                        <a:t>0.054</a:t>
                      </a:r>
                      <a:endParaRPr lang="zh-TW" altLang="en-US" sz="4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13257"/>
                  </a:ext>
                </a:extLst>
              </a:tr>
              <a:tr h="32671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altLang="zh-TW" sz="4000" b="1" dirty="0"/>
                        <a:t>Ordered experts</a:t>
                      </a:r>
                      <a:endParaRPr lang="zh-TW" altLang="en-US" sz="4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altLang="zh-TW" sz="4000" b="1" dirty="0"/>
                        <a:t>0.624</a:t>
                      </a:r>
                      <a:endParaRPr lang="zh-TW" altLang="en-US" sz="4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altLang="zh-TW" sz="4000" b="0" dirty="0"/>
                        <a:t>0.058</a:t>
                      </a:r>
                      <a:endParaRPr lang="zh-TW" altLang="en-US" sz="4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6865527"/>
                  </a:ext>
                </a:extLst>
              </a:tr>
            </a:tbl>
          </a:graphicData>
        </a:graphic>
      </p:graphicFrame>
      <p:pic>
        <p:nvPicPr>
          <p:cNvPr id="78" name="Picture 2" descr="ANTS LAB">
            <a:extLst>
              <a:ext uri="{FF2B5EF4-FFF2-40B4-BE49-F238E27FC236}">
                <a16:creationId xmlns:a16="http://schemas.microsoft.com/office/drawing/2014/main" id="{7FEF3181-1F08-42C4-96F1-D2CE8DB8C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4145" y="27523254"/>
            <a:ext cx="2507591" cy="24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Google Shape;229;p27">
            <a:extLst>
              <a:ext uri="{FF2B5EF4-FFF2-40B4-BE49-F238E27FC236}">
                <a16:creationId xmlns:a16="http://schemas.microsoft.com/office/drawing/2014/main" id="{514AD64F-52DB-4505-83BF-5316FFFD4FCC}"/>
              </a:ext>
            </a:extLst>
          </p:cNvPr>
          <p:cNvPicPr preferRelativeResize="0"/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39550692" y="27519586"/>
            <a:ext cx="2448000" cy="244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3896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佈景主題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3d0f66c-d99d-4e4e-978b-30fa3cdb566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72194CD3F97E9E43A31501957D9FFE80" ma:contentTypeVersion="12" ma:contentTypeDescription="建立新的文件。" ma:contentTypeScope="" ma:versionID="e2a3f0dec9568b57aac625dd6c644f1e">
  <xsd:schema xmlns:xsd="http://www.w3.org/2001/XMLSchema" xmlns:xs="http://www.w3.org/2001/XMLSchema" xmlns:p="http://schemas.microsoft.com/office/2006/metadata/properties" xmlns:ns3="53d0f66c-d99d-4e4e-978b-30fa3cdb5662" xmlns:ns4="5c52ab68-3cb2-4209-9e49-bf1ca2f10b4f" targetNamespace="http://schemas.microsoft.com/office/2006/metadata/properties" ma:root="true" ma:fieldsID="c9782954745aa04cd276826f60b25368" ns3:_="" ns4:_="">
    <xsd:import namespace="53d0f66c-d99d-4e4e-978b-30fa3cdb5662"/>
    <xsd:import namespace="5c52ab68-3cb2-4209-9e49-bf1ca2f10b4f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d0f66c-d99d-4e4e-978b-30fa3cdb566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52ab68-3cb2-4209-9e49-bf1ca2f10b4f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共用對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共用詳細資料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共用提示雜湊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DD34BD-FB57-4D89-B1FE-A4E42B4D5E10}">
  <ds:schemaRefs>
    <ds:schemaRef ds:uri="http://purl.org/dc/terms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5c52ab68-3cb2-4209-9e49-bf1ca2f10b4f"/>
    <ds:schemaRef ds:uri="http://schemas.microsoft.com/office/2006/documentManagement/types"/>
    <ds:schemaRef ds:uri="http://purl.org/dc/dcmitype/"/>
    <ds:schemaRef ds:uri="http://schemas.microsoft.com/office/infopath/2007/PartnerControls"/>
    <ds:schemaRef ds:uri="53d0f66c-d99d-4e4e-978b-30fa3cdb566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D452127-7CE9-44D7-92BD-529B0A644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3d0f66c-d99d-4e4e-978b-30fa3cdb5662"/>
    <ds:schemaRef ds:uri="5c52ab68-3cb2-4209-9e49-bf1ca2f10b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740975E-D00C-495E-89C9-D6426F04DFD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2840</TotalTime>
  <Words>638</Words>
  <Application>Microsoft Office PowerPoint</Application>
  <PresentationFormat>自訂</PresentationFormat>
  <Paragraphs>110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Kelley P.K. Chen (陳柏凱)</dc:creator>
  <cp:lastModifiedBy>大明 王</cp:lastModifiedBy>
  <cp:revision>27</cp:revision>
  <dcterms:created xsi:type="dcterms:W3CDTF">2025-06-21T12:37:11Z</dcterms:created>
  <dcterms:modified xsi:type="dcterms:W3CDTF">2025-07-02T11:06:27Z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0x01010072194CD3F97E9E43A31501957D9FFE80</vt:lpwstr>
  </property>
</Properties>
</file>