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60" r:id="rId4"/>
    <p:sldId id="277" r:id="rId5"/>
    <p:sldId id="281" r:id="rId6"/>
    <p:sldId id="263" r:id="rId7"/>
    <p:sldId id="264" r:id="rId8"/>
    <p:sldId id="280" r:id="rId9"/>
    <p:sldId id="272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69401" autoAdjust="0"/>
  </p:normalViewPr>
  <p:slideViewPr>
    <p:cSldViewPr snapToGrid="0">
      <p:cViewPr>
        <p:scale>
          <a:sx n="100" d="100"/>
          <a:sy n="100" d="100"/>
        </p:scale>
        <p:origin x="1218" y="-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C17AB-FEFB-4CB9-A85B-927BA66E7E2C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AE68-D1B3-4AEA-BB59-89AB004EE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08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everyone, I am going to present our work </a:t>
            </a:r>
          </a:p>
          <a:p>
            <a:r>
              <a:rPr lang="en-US" altLang="zh-TW" dirty="0"/>
              <a:t>“</a:t>
            </a:r>
            <a:r>
              <a:rPr lang="zh-TW" altLang="zh-TW" sz="1200" b="1" dirty="0">
                <a:solidFill>
                  <a:srgbClr val="1155CC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Mixture of Ordered Scoring Experts </a:t>
            </a:r>
            <a:endParaRPr lang="en-US" altLang="zh-TW" sz="1200" b="1" dirty="0">
              <a:solidFill>
                <a:srgbClr val="1155CC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  <a:p>
            <a:r>
              <a:rPr lang="zh-TW" altLang="zh-TW" sz="1200" b="1" dirty="0">
                <a:solidFill>
                  <a:srgbClr val="1155CC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for Cross-prompt Essay Trait Scoring</a:t>
            </a:r>
            <a:r>
              <a:rPr lang="en-US" altLang="zh-TW" sz="1200" b="1" dirty="0">
                <a:solidFill>
                  <a:srgbClr val="1155CC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4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Now, let’s move on to the experimental setup.</a:t>
            </a:r>
            <a:endParaRPr lang="en-US" altLang="zh-TW" dirty="0"/>
          </a:p>
          <a:p>
            <a:r>
              <a:rPr lang="en-US" altLang="zh-TW" dirty="0"/>
              <a:t>We evaluate our model on </a:t>
            </a:r>
            <a:r>
              <a:rPr lang="en-US" altLang="zh-TW" b="1" dirty="0"/>
              <a:t>ASAP++</a:t>
            </a:r>
            <a:r>
              <a:rPr lang="en-US" altLang="zh-TW" dirty="0"/>
              <a:t>, a widely used benchmark for </a:t>
            </a:r>
            <a:r>
              <a:rPr lang="en-US" altLang="zh-TW" b="1" dirty="0"/>
              <a:t>cross-prompt trait scoring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It includes </a:t>
            </a:r>
            <a:r>
              <a:rPr lang="en-US" altLang="zh-TW" b="1" dirty="0"/>
              <a:t>eight prompts</a:t>
            </a:r>
            <a:r>
              <a:rPr lang="en-US" altLang="zh-TW" dirty="0"/>
              <a:t> and covers </a:t>
            </a:r>
            <a:r>
              <a:rPr lang="en-US" altLang="zh-TW" b="1" dirty="0"/>
              <a:t>three essay types</a:t>
            </a:r>
            <a:r>
              <a:rPr lang="en-US" altLang="zh-TW" dirty="0"/>
              <a:t>: </a:t>
            </a:r>
            <a:r>
              <a:rPr lang="en-US" altLang="zh-TW" b="1" dirty="0"/>
              <a:t>argumentative</a:t>
            </a:r>
            <a:r>
              <a:rPr lang="en-US" altLang="zh-TW" dirty="0"/>
              <a:t>, </a:t>
            </a:r>
            <a:r>
              <a:rPr lang="en-US" altLang="zh-TW" b="1" dirty="0"/>
              <a:t>response</a:t>
            </a:r>
            <a:r>
              <a:rPr lang="en-US" altLang="zh-TW" dirty="0"/>
              <a:t>, and </a:t>
            </a:r>
            <a:r>
              <a:rPr lang="en-US" altLang="zh-TW" b="1" dirty="0"/>
              <a:t>narrative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Each essay type is associated with different scoring traits.</a:t>
            </a:r>
            <a:br>
              <a:rPr lang="en-US" altLang="zh-TW" dirty="0"/>
            </a:br>
            <a:r>
              <a:rPr lang="en-US" altLang="zh-TW" dirty="0"/>
              <a:t>We adopt a </a:t>
            </a:r>
            <a:r>
              <a:rPr lang="en-US" altLang="zh-TW" b="1" dirty="0"/>
              <a:t>leave-one-prompt-out</a:t>
            </a:r>
            <a:r>
              <a:rPr lang="en-US" altLang="zh-TW" dirty="0"/>
              <a:t> setting,</a:t>
            </a:r>
            <a:br>
              <a:rPr lang="en-US" altLang="zh-TW" dirty="0"/>
            </a:br>
            <a:r>
              <a:rPr lang="en-US" altLang="zh-TW" dirty="0"/>
              <a:t>where we train on seven prompts and test on the </a:t>
            </a:r>
            <a:r>
              <a:rPr lang="en-US" altLang="zh-TW" b="1" dirty="0"/>
              <a:t>unseen prompt</a:t>
            </a:r>
            <a:r>
              <a:rPr lang="en-US" altLang="zh-TW" dirty="0"/>
              <a:t>."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83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Compared to other state-of-the-art models,</a:t>
            </a:r>
            <a:br>
              <a:rPr lang="en-US" altLang="zh-TW" dirty="0"/>
            </a:br>
            <a:r>
              <a:rPr lang="en-US" altLang="zh-TW" dirty="0"/>
              <a:t>MOOSE achieves the best performance across all prompts and traits.</a:t>
            </a:r>
            <a:br>
              <a:rPr lang="en-US" altLang="zh-TW" dirty="0"/>
            </a:b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particularly, MOOSE has the </a:t>
            </a:r>
            <a:r>
              <a:rPr lang="en-US" altLang="zh-TW" b="1" dirty="0"/>
              <a:t>lowest standard deviation (STD),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performs </a:t>
            </a:r>
            <a:r>
              <a:rPr lang="en-US" altLang="zh-TW" b="1" dirty="0"/>
              <a:t>especially well on the 'convention' trait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It shows a clear improvement over prior work.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4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We further analyze the proposed components( of MOOSE on cross-prompt scoring):</a:t>
            </a:r>
          </a:p>
          <a:p>
            <a:r>
              <a:rPr lang="en-US" altLang="zh-TW" b="1" dirty="0"/>
              <a:t>As you can see,</a:t>
            </a:r>
          </a:p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70C0"/>
                </a:solidFill>
              </a:rPr>
              <a:t>essay as query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It </a:t>
            </a:r>
            <a:r>
              <a:rPr lang="en-US" altLang="zh-TW" dirty="0"/>
              <a:t>strongly improves the performance </a:t>
            </a:r>
          </a:p>
          <a:p>
            <a:r>
              <a:rPr lang="en-US" altLang="zh-TW" dirty="0"/>
              <a:t>Since it estimates distribution of essay over prompt</a:t>
            </a:r>
            <a:r>
              <a:rPr lang="zh-TW" altLang="en-US" dirty="0"/>
              <a:t> </a:t>
            </a:r>
            <a:r>
              <a:rPr lang="en-US" altLang="zh-TW" dirty="0"/>
              <a:t>and essay.</a:t>
            </a:r>
          </a:p>
          <a:p>
            <a:endParaRPr lang="en-US" altLang="zh-TW" dirty="0"/>
          </a:p>
          <a:p>
            <a:r>
              <a:rPr lang="en-US" altLang="zh-TW" dirty="0"/>
              <a:t>Reformulating the task from </a:t>
            </a:r>
            <a:r>
              <a:rPr lang="en-US" altLang="zh-TW" dirty="0" err="1"/>
              <a:t>scoing</a:t>
            </a:r>
            <a:r>
              <a:rPr lang="en-US" altLang="zh-TW" dirty="0"/>
              <a:t> to</a:t>
            </a:r>
            <a:r>
              <a:rPr lang="en-US" altLang="zh-TW" dirty="0">
                <a:solidFill>
                  <a:srgbClr val="0070C0"/>
                </a:solidFill>
              </a:rPr>
              <a:t> cue retrieval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It </a:t>
            </a:r>
            <a:r>
              <a:rPr lang="en-US" altLang="zh-TW" dirty="0"/>
              <a:t>makes the model more robust on the </a:t>
            </a:r>
            <a:r>
              <a:rPr lang="en-US" altLang="zh-TW" dirty="0">
                <a:solidFill>
                  <a:srgbClr val="0070C0"/>
                </a:solidFill>
              </a:rPr>
              <a:t>unseen prompts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70C0"/>
                </a:solidFill>
              </a:rPr>
              <a:t>The ordered experts </a:t>
            </a:r>
            <a:r>
              <a:rPr lang="en-US" altLang="zh-TW" dirty="0"/>
              <a:t>get best performance on essay scoring by</a:t>
            </a:r>
            <a:r>
              <a:rPr lang="en-US" altLang="zh-TW" dirty="0">
                <a:solidFill>
                  <a:srgbClr val="0070C0"/>
                </a:solidFill>
              </a:rPr>
              <a:t> imitating human raters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 from holistic evaluation to ranking and then prompt adherence.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7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When analyzing trait-specific scoring,</a:t>
            </a:r>
            <a:br>
              <a:rPr lang="en-US" altLang="zh-TW" b="1" dirty="0"/>
            </a:br>
            <a:r>
              <a:rPr lang="en-US" altLang="zh-TW" b="1" dirty="0"/>
              <a:t>we observe consistent improvements from using essay-as-query and ordered experts.</a:t>
            </a:r>
          </a:p>
          <a:p>
            <a:endParaRPr lang="en-US" altLang="zh-TW" dirty="0"/>
          </a:p>
          <a:p>
            <a:r>
              <a:rPr lang="en-US" altLang="zh-TW" dirty="0"/>
              <a:t>Here we have one finding,</a:t>
            </a:r>
          </a:p>
          <a:p>
            <a:r>
              <a:rPr lang="en-US" altLang="zh-TW" dirty="0"/>
              <a:t>that is the </a:t>
            </a:r>
            <a:r>
              <a:rPr lang="en-US" altLang="zh-TW" b="1" dirty="0"/>
              <a:t>effect of expert ordering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 </a:t>
            </a:r>
            <a:r>
              <a:rPr lang="en-US" altLang="zh-TW" b="1" dirty="0"/>
              <a:t>argumentative prompts</a:t>
            </a:r>
            <a:r>
              <a:rPr lang="en-US" altLang="zh-TW" dirty="0"/>
              <a:t>, the model benefits more from </a:t>
            </a:r>
            <a:r>
              <a:rPr lang="en-US" altLang="zh-TW" b="1" dirty="0"/>
              <a:t>ranking essays first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since traits like </a:t>
            </a:r>
            <a:r>
              <a:rPr lang="en-US" altLang="zh-TW" b="1" dirty="0"/>
              <a:t>organization</a:t>
            </a:r>
            <a:r>
              <a:rPr lang="en-US" altLang="zh-TW" dirty="0"/>
              <a:t> and </a:t>
            </a:r>
            <a:r>
              <a:rPr lang="en-US" altLang="zh-TW" b="1" dirty="0"/>
              <a:t>word choice</a:t>
            </a:r>
            <a:r>
              <a:rPr lang="en-US" altLang="zh-TW" dirty="0"/>
              <a:t> often involve comparing essays.</a:t>
            </a:r>
          </a:p>
          <a:p>
            <a:endParaRPr lang="en-US" altLang="zh-TW" dirty="0"/>
          </a:p>
          <a:p>
            <a:r>
              <a:rPr lang="en-US" altLang="zh-TW" dirty="0"/>
              <a:t>In contrast, for </a:t>
            </a:r>
            <a:r>
              <a:rPr lang="en-US" altLang="zh-TW" b="1" dirty="0"/>
              <a:t>response prompts</a:t>
            </a:r>
            <a:r>
              <a:rPr lang="en-US" altLang="zh-TW" dirty="0"/>
              <a:t>, which refer to a source article,</a:t>
            </a:r>
            <a:br>
              <a:rPr lang="en-US" altLang="zh-TW" dirty="0"/>
            </a:br>
            <a:r>
              <a:rPr lang="en-US" altLang="zh-TW" dirty="0"/>
              <a:t>it's more effective to </a:t>
            </a:r>
            <a:r>
              <a:rPr lang="en-US" altLang="zh-TW" b="1" dirty="0"/>
              <a:t>score the essay first</a:t>
            </a:r>
            <a:r>
              <a:rPr lang="en-US" altLang="zh-TW" dirty="0"/>
              <a:t>, and then apply ranking later.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82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Visualize on gates of </a:t>
            </a:r>
            <a:r>
              <a:rPr lang="en-US" altLang="zh-TW" dirty="0" err="1"/>
              <a:t>MoE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 you can see, trait scoring for different prompt types considers different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example, </a:t>
            </a:r>
            <a:r>
              <a:rPr lang="en-US" altLang="zh-TW" sz="1200" b="1" dirty="0"/>
              <a:t>Narrative prompts </a:t>
            </a:r>
            <a:r>
              <a:rPr lang="en-US" altLang="zh-TW" sz="1200" dirty="0"/>
              <a:t>prefer </a:t>
            </a:r>
            <a:r>
              <a:rPr lang="en-US" altLang="zh-TW" sz="1200" b="1" dirty="0"/>
              <a:t>refined</a:t>
            </a:r>
            <a:r>
              <a:rPr lang="en-US" altLang="zh-TW" sz="1200" dirty="0"/>
              <a:t> feature since prompt type is </a:t>
            </a:r>
            <a:r>
              <a:rPr lang="en-US" altLang="zh-TW" sz="1200" dirty="0">
                <a:solidFill>
                  <a:srgbClr val="0070C0"/>
                </a:solidFill>
              </a:rPr>
              <a:t>open-ended and it </a:t>
            </a:r>
            <a:r>
              <a:rPr lang="en-US" altLang="zh-TW" sz="1200" dirty="0"/>
              <a:t>require </a:t>
            </a:r>
            <a:r>
              <a:rPr lang="en-US" altLang="zh-TW" sz="1200" dirty="0">
                <a:solidFill>
                  <a:srgbClr val="0070C0"/>
                </a:solidFill>
              </a:rPr>
              <a:t>high-level semantic features</a:t>
            </a:r>
          </a:p>
          <a:p>
            <a:pPr lvl="1"/>
            <a:endParaRPr lang="en-US" altLang="zh-TW" sz="1200" b="1" dirty="0"/>
          </a:p>
          <a:p>
            <a:pPr lvl="1"/>
            <a:r>
              <a:rPr lang="en-US" altLang="zh-TW" sz="1200" b="1" dirty="0"/>
              <a:t>Response prompt </a:t>
            </a:r>
            <a:r>
              <a:rPr lang="en-US" altLang="zh-TW" sz="2200" b="1" dirty="0"/>
              <a:t>considers</a:t>
            </a:r>
            <a:r>
              <a:rPr lang="en-US" altLang="zh-TW" sz="2200" dirty="0"/>
              <a:t> </a:t>
            </a:r>
            <a:r>
              <a:rPr lang="en-US" altLang="zh-TW" sz="2200" b="1" dirty="0"/>
              <a:t>original</a:t>
            </a:r>
            <a:r>
              <a:rPr lang="en-US" altLang="zh-TW" sz="2200" dirty="0"/>
              <a:t> multi-trait essay features since it reply on original essay more.</a:t>
            </a:r>
            <a:endParaRPr lang="en-US" altLang="zh-TW" sz="2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0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To conclude, in this paper, we propose MOOSE —</a:t>
            </a:r>
          </a:p>
          <a:p>
            <a:r>
              <a:rPr lang="en-US" altLang="zh-TW" b="1" dirty="0"/>
              <a:t>imitates the human scoring process </a:t>
            </a:r>
          </a:p>
          <a:p>
            <a:r>
              <a:rPr lang="en-US" altLang="zh-TW" b="1" dirty="0"/>
              <a:t>by evaluating essay quality, comparing relative quality, and assessing prompt adherence.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introduce three key techniques:</a:t>
            </a:r>
            <a:br>
              <a:rPr lang="en-US" altLang="zh-TW" dirty="0"/>
            </a:br>
            <a:r>
              <a:rPr lang="en-US" altLang="zh-TW" b="1" dirty="0"/>
              <a:t>essay-as-query</a:t>
            </a:r>
            <a:r>
              <a:rPr lang="en-US" altLang="zh-TW" dirty="0"/>
              <a:t>, </a:t>
            </a:r>
            <a:r>
              <a:rPr lang="en-US" altLang="zh-TW" b="1" dirty="0"/>
              <a:t>query detachment</a:t>
            </a:r>
            <a:r>
              <a:rPr lang="en-US" altLang="zh-TW" dirty="0"/>
              <a:t>, and the </a:t>
            </a:r>
            <a:r>
              <a:rPr lang="en-US" altLang="zh-TW" b="1" dirty="0"/>
              <a:t>Mixture of Experts (</a:t>
            </a:r>
            <a:r>
              <a:rPr lang="en-US" altLang="zh-TW" b="1" dirty="0" err="1"/>
              <a:t>MoE</a:t>
            </a:r>
            <a:r>
              <a:rPr lang="en-US" altLang="zh-TW" b="1" dirty="0"/>
              <a:t>)</a:t>
            </a:r>
            <a:r>
              <a:rPr lang="en-US" altLang="zh-TW" dirty="0"/>
              <a:t> mechanism.</a:t>
            </a:r>
            <a:br>
              <a:rPr lang="en-US" altLang="zh-TW" dirty="0"/>
            </a:br>
            <a:r>
              <a:rPr lang="en-US" altLang="zh-TW" dirty="0"/>
              <a:t>These enable MOOSE to focus on retrieving the most relevant scoring cues for each trait.</a:t>
            </a:r>
          </a:p>
          <a:p>
            <a:endParaRPr lang="en-US" altLang="zh-TW" dirty="0"/>
          </a:p>
          <a:p>
            <a:r>
              <a:rPr lang="en-US" altLang="zh-TW" dirty="0"/>
              <a:t>Experimental results show that </a:t>
            </a:r>
            <a:r>
              <a:rPr lang="en-US" altLang="zh-TW" b="1" dirty="0"/>
              <a:t>MOOSE achieves state-of-the-art performance</a:t>
            </a:r>
            <a:r>
              <a:rPr lang="en-US" altLang="zh-TW" dirty="0"/>
              <a:t> in trait scoring,</a:t>
            </a:r>
            <a:br>
              <a:rPr lang="en-US" altLang="zh-TW" dirty="0"/>
            </a:br>
            <a:r>
              <a:rPr lang="en-US" altLang="zh-TW" b="1" dirty="0"/>
              <a:t>outperforming previous work</a:t>
            </a:r>
            <a:r>
              <a:rPr lang="en-US" altLang="zh-TW" dirty="0"/>
              <a:t>, </a:t>
            </a:r>
            <a:r>
              <a:rPr lang="en-US" altLang="zh-TW"/>
              <a:t>including that built </a:t>
            </a:r>
            <a:r>
              <a:rPr lang="en-US" altLang="zh-TW" dirty="0"/>
              <a:t>on large language models.</a:t>
            </a:r>
          </a:p>
          <a:p>
            <a:r>
              <a:rPr lang="en-US" altLang="zh-TW" b="1" dirty="0"/>
              <a:t>Thank you!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2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me define our task</a:t>
            </a:r>
            <a:r>
              <a:rPr lang="zh-TW" altLang="en-US" dirty="0"/>
              <a:t> </a:t>
            </a:r>
            <a:r>
              <a:rPr lang="en-US" altLang="zh-TW" dirty="0"/>
              <a:t>First, .</a:t>
            </a:r>
          </a:p>
          <a:p>
            <a:endParaRPr lang="en-US" altLang="zh-TW" dirty="0"/>
          </a:p>
          <a:p>
            <a:r>
              <a:rPr lang="en-US" altLang="zh-TW" dirty="0"/>
              <a:t>Essay scoring means that, </a:t>
            </a:r>
          </a:p>
          <a:p>
            <a:r>
              <a:rPr lang="en-US" altLang="zh-TW" dirty="0"/>
              <a:t>given an essay, the system outputs a holistic score to measure its overall quality.</a:t>
            </a:r>
          </a:p>
          <a:p>
            <a:endParaRPr lang="en-US" altLang="zh-TW" dirty="0"/>
          </a:p>
          <a:p>
            <a:r>
              <a:rPr lang="en-US" altLang="zh-TW" dirty="0"/>
              <a:t>Earlier approaches typically followed a </a:t>
            </a:r>
            <a:r>
              <a:rPr lang="en-US" altLang="zh-TW" b="1" dirty="0"/>
              <a:t>prompt-specific</a:t>
            </a:r>
            <a:r>
              <a:rPr lang="en-US" altLang="zh-TW" dirty="0"/>
              <a:t> training scheme</a:t>
            </a:r>
          </a:p>
          <a:p>
            <a:r>
              <a:rPr lang="en-US" altLang="zh-TW" dirty="0"/>
              <a:t>That is, they trained a separate model for each essay prompt. </a:t>
            </a:r>
          </a:p>
          <a:p>
            <a:r>
              <a:rPr lang="en-US" altLang="zh-TW" dirty="0"/>
              <a:t>When faced with an </a:t>
            </a:r>
            <a:r>
              <a:rPr lang="en-US" altLang="zh-TW" b="1" dirty="0"/>
              <a:t>unseen prompt</a:t>
            </a:r>
            <a:r>
              <a:rPr lang="en-US" altLang="zh-TW" dirty="0"/>
              <a:t>, these models often failed to generalize.</a:t>
            </a:r>
          </a:p>
          <a:p>
            <a:endParaRPr lang="en-US" altLang="zh-TW" dirty="0"/>
          </a:p>
          <a:p>
            <a:r>
              <a:rPr lang="en-US" altLang="zh-TW" dirty="0"/>
              <a:t>To address this limitation, </a:t>
            </a:r>
            <a:r>
              <a:rPr lang="en-US" altLang="zh-TW" b="1" dirty="0"/>
              <a:t>cross-prompt essay scoring</a:t>
            </a:r>
            <a:r>
              <a:rPr lang="en-US" altLang="zh-TW" dirty="0"/>
              <a:t> aims to </a:t>
            </a:r>
          </a:p>
          <a:p>
            <a:r>
              <a:rPr lang="en-US" altLang="zh-TW" dirty="0"/>
              <a:t>develop a more generalized approach </a:t>
            </a:r>
          </a:p>
          <a:p>
            <a:r>
              <a:rPr lang="en-US" altLang="zh-TW" dirty="0"/>
              <a:t>That performs well </a:t>
            </a:r>
          </a:p>
          <a:p>
            <a:r>
              <a:rPr lang="en-US" altLang="zh-TW" dirty="0"/>
              <a:t>especially on unseen prompts.</a:t>
            </a:r>
          </a:p>
          <a:p>
            <a:endParaRPr lang="en-US" altLang="zh-TW" dirty="0"/>
          </a:p>
          <a:p>
            <a:r>
              <a:rPr lang="en-US" altLang="zh-TW" dirty="0"/>
              <a:t>However, these studies focus on predicting a </a:t>
            </a:r>
            <a:r>
              <a:rPr lang="en-US" altLang="zh-TW" b="1" dirty="0"/>
              <a:t>score</a:t>
            </a:r>
          </a:p>
          <a:p>
            <a:r>
              <a:rPr lang="en-US" altLang="zh-TW" dirty="0"/>
              <a:t>That is one number as an output.</a:t>
            </a:r>
          </a:p>
          <a:p>
            <a:endParaRPr lang="en-US" altLang="zh-TW" dirty="0"/>
          </a:p>
          <a:p>
            <a:r>
              <a:rPr lang="en-US" altLang="zh-TW" dirty="0"/>
              <a:t>But, in real educational settings, teachers and students need feedback on </a:t>
            </a:r>
            <a:r>
              <a:rPr lang="en-US" altLang="zh-TW" b="1" dirty="0"/>
              <a:t>multiple dimensions of writing</a:t>
            </a:r>
            <a:endParaRPr lang="en-US" altLang="zh-TW" dirty="0"/>
          </a:p>
          <a:p>
            <a:r>
              <a:rPr lang="en-US" altLang="zh-TW" dirty="0"/>
              <a:t>So, recent research has started to focus on multi-trait scoring.</a:t>
            </a:r>
          </a:p>
          <a:p>
            <a:r>
              <a:rPr lang="en-US" altLang="zh-TW" dirty="0"/>
              <a:t>In this setting, the system outputs not just a  number, but also </a:t>
            </a:r>
            <a:r>
              <a:rPr lang="en-US" altLang="zh-TW" b="1" dirty="0"/>
              <a:t>trait-specific scores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such as </a:t>
            </a:r>
            <a:r>
              <a:rPr lang="en-US" altLang="zh-TW" b="1" dirty="0"/>
              <a:t>content, organization, and grammar.</a:t>
            </a:r>
            <a:endParaRPr lang="en-US" altLang="zh-TW" dirty="0"/>
          </a:p>
          <a:p>
            <a:r>
              <a:rPr lang="en-US" altLang="zh-TW" b="1" dirty="0"/>
              <a:t>Building on this foundation</a:t>
            </a:r>
            <a:r>
              <a:rPr lang="en-US" altLang="zh-TW" dirty="0"/>
              <a:t>, our work focuses on cross-prompt multi-trait essay scoring.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7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Let’s look at the motivation behind our work.</a:t>
            </a:r>
          </a:p>
          <a:p>
            <a:endParaRPr lang="en-US" altLang="zh-TW" dirty="0"/>
          </a:p>
          <a:p>
            <a:r>
              <a:rPr lang="en-US" altLang="zh-TW" dirty="0"/>
              <a:t>Some previous work like PAES </a:t>
            </a:r>
            <a:r>
              <a:rPr lang="zh-TW" altLang="en-US" dirty="0"/>
              <a:t>壞阿斯 </a:t>
            </a:r>
            <a:r>
              <a:rPr lang="en-US" altLang="zh-TW" dirty="0"/>
              <a:t>only  considers essays as input</a:t>
            </a:r>
          </a:p>
          <a:p>
            <a:r>
              <a:rPr lang="en-US" altLang="zh-TW" dirty="0"/>
              <a:t>The assessment  focus on the essay</a:t>
            </a:r>
            <a:r>
              <a:rPr lang="zh-TW" altLang="en-US" dirty="0"/>
              <a:t> </a:t>
            </a:r>
            <a:r>
              <a:rPr lang="en-US" altLang="zh-TW" dirty="0"/>
              <a:t>quality </a:t>
            </a:r>
          </a:p>
          <a:p>
            <a:r>
              <a:rPr lang="en-US" altLang="zh-TW" dirty="0"/>
              <a:t>And ignore</a:t>
            </a:r>
            <a:r>
              <a:rPr lang="zh-TW" altLang="en-US" dirty="0"/>
              <a:t> </a:t>
            </a:r>
            <a:r>
              <a:rPr lang="en-US" altLang="zh-TW" dirty="0"/>
              <a:t>prompt adherence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even though </a:t>
            </a:r>
            <a:r>
              <a:rPr lang="en-US" altLang="zh-TW" dirty="0" err="1"/>
              <a:t>ProTACT</a:t>
            </a:r>
            <a:r>
              <a:rPr lang="en-US" altLang="zh-TW" dirty="0"/>
              <a:t> Use LDA to extract </a:t>
            </a:r>
            <a:r>
              <a:rPr lang="en-US" altLang="zh-TW" u="sng" dirty="0"/>
              <a:t>essay-prompt</a:t>
            </a:r>
            <a:r>
              <a:rPr lang="zh-TW" altLang="en-US" u="sng" dirty="0"/>
              <a:t> </a:t>
            </a:r>
            <a:r>
              <a:rPr lang="en-US" altLang="zh-TW" u="sng" dirty="0"/>
              <a:t>correlation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they only use  part-of-speech to represent essay.</a:t>
            </a:r>
          </a:p>
          <a:p>
            <a:r>
              <a:rPr lang="en-US" altLang="zh-TW" dirty="0"/>
              <a:t>These work overlook t content-level features</a:t>
            </a:r>
            <a:r>
              <a:rPr lang="zh-TW" altLang="en-US" dirty="0"/>
              <a:t> </a:t>
            </a:r>
            <a:r>
              <a:rPr lang="en-US" altLang="zh-TW" dirty="0"/>
              <a:t>in both prompts and essays</a:t>
            </a:r>
          </a:p>
          <a:p>
            <a:endParaRPr lang="en-US" altLang="zh-TW" dirty="0"/>
          </a:p>
          <a:p>
            <a:r>
              <a:rPr lang="en-US" altLang="zh-TW" dirty="0"/>
              <a:t>Moreover, they develops </a:t>
            </a:r>
            <a:r>
              <a:rPr lang="en-US" altLang="zh-TW" b="1" dirty="0"/>
              <a:t>ONE single model </a:t>
            </a:r>
            <a:r>
              <a:rPr lang="en-US" altLang="zh-TW" dirty="0"/>
              <a:t>to evaluate multiple traits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It fails to capture </a:t>
            </a:r>
            <a:r>
              <a:rPr lang="en-US" altLang="zh-TW" dirty="0">
                <a:solidFill>
                  <a:srgbClr val="0070C0"/>
                </a:solidFill>
              </a:rPr>
              <a:t>different perspectives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70C0"/>
                </a:solidFill>
              </a:rPr>
              <a:t>specific to each trait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2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 this work, we propose </a:t>
            </a:r>
            <a:r>
              <a:rPr lang="en-US" altLang="zh-TW" dirty="0">
                <a:solidFill>
                  <a:srgbClr val="0070C0"/>
                </a:solidFill>
              </a:rPr>
              <a:t>MOOSE (Mixture of Ordered Scoring Experts)</a:t>
            </a:r>
            <a:r>
              <a:rPr lang="en-US" altLang="zh-TW" dirty="0"/>
              <a:t> framework for </a:t>
            </a:r>
            <a:r>
              <a:rPr lang="en-US" altLang="zh-TW" dirty="0">
                <a:solidFill>
                  <a:srgbClr val="0070C0"/>
                </a:solidFill>
              </a:rPr>
              <a:t>cross-prompt essay trait scoring</a:t>
            </a:r>
            <a:r>
              <a:rPr lang="en-US" altLang="zh-TW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It includes:</a:t>
            </a:r>
          </a:p>
          <a:p>
            <a:pPr marL="628650" lvl="1" indent="-171450">
              <a:lnSpc>
                <a:spcPct val="100000"/>
              </a:lnSpc>
              <a:buFontTx/>
              <a:buChar char="-"/>
            </a:pPr>
            <a:r>
              <a:rPr lang="en-US" altLang="zh-TW" b="1" dirty="0"/>
              <a:t>Ordered Scorer Experts (OSE):</a:t>
            </a:r>
            <a:r>
              <a:rPr lang="zh-TW" altLang="en-US" b="1" dirty="0"/>
              <a:t> </a:t>
            </a:r>
            <a:r>
              <a:rPr lang="en-US" altLang="zh-TW" b="1" dirty="0"/>
              <a:t>we </a:t>
            </a:r>
            <a:r>
              <a:rPr lang="en-US" altLang="zh-TW" dirty="0"/>
              <a:t>designs three experts</a:t>
            </a:r>
            <a:r>
              <a:rPr lang="zh-TW" altLang="en-US" dirty="0"/>
              <a:t> </a:t>
            </a:r>
            <a:r>
              <a:rPr lang="en-US" altLang="zh-TW" dirty="0"/>
              <a:t>to imitate the reasoning process of a human rater.</a:t>
            </a:r>
          </a:p>
          <a:p>
            <a:pPr marL="628650" lvl="1" indent="-171450">
              <a:lnSpc>
                <a:spcPct val="100000"/>
              </a:lnSpc>
              <a:buFontTx/>
              <a:buChar char="-"/>
            </a:pP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i="1" dirty="0"/>
              <a:t>(pointing to the figure)</a:t>
            </a:r>
            <a:br>
              <a:rPr lang="en-US" altLang="zh-TW" dirty="0"/>
            </a:br>
            <a:r>
              <a:rPr lang="en-US" altLang="zh-TW" dirty="0"/>
              <a:t>Given an essay, a rater might ask:</a:t>
            </a:r>
          </a:p>
          <a:p>
            <a:pPr>
              <a:buFont typeface="+mj-lt"/>
              <a:buAutoNum type="arabicPeriod"/>
            </a:pPr>
            <a:r>
              <a:rPr lang="en-US" altLang="zh-TW" i="1" dirty="0"/>
              <a:t>Is this a good essay?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i="1" dirty="0"/>
              <a:t>Compared to other essays, is it better or worse?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en-US" altLang="zh-TW" i="1" dirty="0"/>
              <a:t>Given the prompt, is this essay relevant?</a:t>
            </a:r>
          </a:p>
          <a:p>
            <a:pPr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Moreover, we include the </a:t>
            </a:r>
            <a:r>
              <a:rPr lang="en-US" altLang="zh-TW" b="1" dirty="0"/>
              <a:t>Mixture of Experts (</a:t>
            </a:r>
            <a:r>
              <a:rPr lang="en-US" altLang="zh-TW" b="1" dirty="0" err="1"/>
              <a:t>MoE</a:t>
            </a:r>
            <a:r>
              <a:rPr lang="en-US" altLang="zh-TW" b="1" dirty="0"/>
              <a:t>) mechanism, 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It </a:t>
            </a:r>
            <a:r>
              <a:rPr lang="en-US" altLang="zh-TW" dirty="0"/>
              <a:t>dynamically selects different scoring cues </a:t>
            </a:r>
            <a:br>
              <a:rPr lang="en-US" altLang="zh-TW" dirty="0"/>
            </a:br>
            <a:r>
              <a:rPr lang="en-US" altLang="zh-TW" dirty="0"/>
              <a:t>that are specific to each trait.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endParaRPr lang="en-US" altLang="zh-TW" dirty="0"/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/>
              <a:t>It allows MOOSE 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/>
              <a:t>to adapt its scoring rubrics 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/>
              <a:t>based on 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/>
              <a:t>what matters most </a:t>
            </a:r>
          </a:p>
          <a:p>
            <a:pPr marL="0" lvl="0" indent="0">
              <a:lnSpc>
                <a:spcPct val="100000"/>
              </a:lnSpc>
              <a:buFontTx/>
              <a:buNone/>
            </a:pPr>
            <a:r>
              <a:rPr lang="en-US" altLang="zh-TW" dirty="0"/>
              <a:t>for each trait.</a:t>
            </a:r>
          </a:p>
          <a:p>
            <a:pPr marL="628650" lvl="1" indent="-171450">
              <a:lnSpc>
                <a:spcPct val="100000"/>
              </a:lnSpc>
              <a:buFontTx/>
              <a:buChar char="-"/>
            </a:pPr>
            <a:endParaRPr lang="en-US" altLang="zh-TW" dirty="0"/>
          </a:p>
          <a:p>
            <a:pPr marL="628650" lvl="1" indent="-171450">
              <a:lnSpc>
                <a:spcPct val="100000"/>
              </a:lnSpc>
              <a:buFontTx/>
              <a:buChar char="-"/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OSE: </a:t>
            </a:r>
            <a:r>
              <a:rPr lang="zh-TW" altLang="en-US" dirty="0"/>
              <a:t>藉由模仿專家的評分過程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 err="1"/>
              <a:t>MoE</a:t>
            </a:r>
            <a:r>
              <a:rPr lang="en-US" altLang="zh-TW" dirty="0"/>
              <a:t>: </a:t>
            </a:r>
            <a:r>
              <a:rPr lang="zh-TW" altLang="en-US" dirty="0"/>
              <a:t>因為每個</a:t>
            </a:r>
            <a:r>
              <a:rPr lang="en-US" altLang="zh-TW" dirty="0"/>
              <a:t>trait </a:t>
            </a:r>
            <a:r>
              <a:rPr lang="zh-TW" altLang="en-US" dirty="0"/>
              <a:t>應該由不同專家來決定，應該要看重不同類型的特徵 </a:t>
            </a:r>
            <a:r>
              <a:rPr lang="en-US" altLang="zh-TW" dirty="0"/>
              <a:t>(learning cue)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9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is the workflow of MOOSE.</a:t>
            </a:r>
          </a:p>
          <a:p>
            <a:endParaRPr lang="en-US" altLang="zh-TW" dirty="0"/>
          </a:p>
          <a:p>
            <a:r>
              <a:rPr lang="en-US" altLang="zh-TW" dirty="0"/>
              <a:t>When given an essay, </a:t>
            </a:r>
          </a:p>
          <a:p>
            <a:r>
              <a:rPr lang="en-US" altLang="zh-TW" dirty="0"/>
              <a:t>we use </a:t>
            </a:r>
            <a:r>
              <a:rPr lang="en-US" altLang="zh-TW" b="1" dirty="0"/>
              <a:t>Document BERT</a:t>
            </a:r>
            <a:r>
              <a:rPr lang="en-US" altLang="zh-TW" dirty="0"/>
              <a:t> and </a:t>
            </a:r>
            <a:r>
              <a:rPr lang="en-US" altLang="zh-TW" b="1" dirty="0"/>
              <a:t>Multi-Chunk BERT</a:t>
            </a:r>
            <a:r>
              <a:rPr lang="en-US" altLang="zh-TW" dirty="0"/>
              <a:t> to generate </a:t>
            </a:r>
            <a:r>
              <a:rPr lang="en-US" altLang="zh-TW" b="1" dirty="0"/>
              <a:t>semantic embeddings</a:t>
            </a:r>
            <a:r>
              <a:rPr lang="en-US" altLang="zh-TW" dirty="0"/>
              <a:t> at multiple granularities.</a:t>
            </a:r>
          </a:p>
          <a:p>
            <a:endParaRPr lang="en-US" altLang="zh-TW" dirty="0"/>
          </a:p>
          <a:p>
            <a:r>
              <a:rPr lang="en-US" altLang="zh-TW" dirty="0"/>
              <a:t>We also extract </a:t>
            </a:r>
            <a:r>
              <a:rPr lang="en-US" altLang="zh-TW" b="1" dirty="0"/>
              <a:t>linguistic features</a:t>
            </a:r>
            <a:r>
              <a:rPr lang="en-US" altLang="zh-TW" dirty="0"/>
              <a:t> such as </a:t>
            </a:r>
            <a:r>
              <a:rPr lang="en-US" altLang="zh-TW" b="1" dirty="0"/>
              <a:t>readability</a:t>
            </a:r>
            <a:r>
              <a:rPr lang="en-US" altLang="zh-TW" dirty="0"/>
              <a:t> and </a:t>
            </a:r>
            <a:r>
              <a:rPr lang="en-US" altLang="zh-TW" b="1" dirty="0"/>
              <a:t>word usage</a:t>
            </a:r>
            <a:r>
              <a:rPr lang="en-US" altLang="zh-TW" dirty="0"/>
              <a:t> as side information.</a:t>
            </a:r>
          </a:p>
          <a:p>
            <a:endParaRPr lang="en-US" altLang="zh-TW" dirty="0"/>
          </a:p>
          <a:p>
            <a:r>
              <a:rPr lang="en-US" altLang="zh-TW" dirty="0"/>
              <a:t>These representations are then used to compute trait-specific attention </a:t>
            </a:r>
          </a:p>
          <a:p>
            <a:r>
              <a:rPr lang="en-US" altLang="zh-TW" dirty="0"/>
              <a:t>one for each individual trait.</a:t>
            </a:r>
          </a:p>
          <a:p>
            <a:endParaRPr lang="en-US" altLang="zh-TW" dirty="0"/>
          </a:p>
          <a:p>
            <a:r>
              <a:rPr lang="en-US" altLang="zh-TW" dirty="0"/>
              <a:t>Similarly, document and </a:t>
            </a:r>
            <a:r>
              <a:rPr lang="en-US" altLang="zh-TW" dirty="0" err="1"/>
              <a:t>mutli</a:t>
            </a:r>
            <a:r>
              <a:rPr lang="en-US" altLang="zh-TW" dirty="0"/>
              <a:t>-chuck BERT also extract  the prompt representation for later use.</a:t>
            </a:r>
          </a:p>
          <a:p>
            <a:endParaRPr lang="en-US" altLang="zh-TW" dirty="0"/>
          </a:p>
          <a:p>
            <a:r>
              <a:rPr lang="en-US" altLang="zh-TW" dirty="0"/>
              <a:t>Finally, both the </a:t>
            </a:r>
            <a:r>
              <a:rPr lang="en-US" altLang="zh-TW" b="1" dirty="0"/>
              <a:t>trait-specific essay representations</a:t>
            </a:r>
            <a:r>
              <a:rPr lang="en-US" altLang="zh-TW" dirty="0"/>
              <a:t> and the </a:t>
            </a:r>
            <a:r>
              <a:rPr lang="en-US" altLang="zh-TW" b="1" dirty="0"/>
              <a:t>prompt embedding</a:t>
            </a:r>
            <a:r>
              <a:rPr lang="en-US" altLang="zh-TW" dirty="0"/>
              <a:t> are fed into the </a:t>
            </a:r>
            <a:r>
              <a:rPr lang="en-US" altLang="zh-TW" b="1" dirty="0"/>
              <a:t>MOOSE framework</a:t>
            </a:r>
            <a:r>
              <a:rPr lang="en-US" altLang="zh-TW" dirty="0"/>
              <a:t> for scoring.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this work, MOOSE proposes </a:t>
            </a:r>
            <a:r>
              <a:rPr lang="en-US" altLang="zh-TW" b="1" dirty="0"/>
              <a:t>three innovations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First, we use the essay as the 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contrast, </a:t>
            </a:r>
            <a:r>
              <a:rPr lang="en-US" altLang="zh-TW" dirty="0" err="1"/>
              <a:t>ProTACT</a:t>
            </a:r>
            <a:r>
              <a:rPr lang="en-US" altLang="zh-TW" dirty="0"/>
              <a:t> uses the </a:t>
            </a:r>
            <a:r>
              <a:rPr lang="en-US" altLang="zh-TW" dirty="0">
                <a:solidFill>
                  <a:srgbClr val="0070C0"/>
                </a:solidFill>
              </a:rPr>
              <a:t>prompt</a:t>
            </a:r>
            <a:r>
              <a:rPr lang="en-US" altLang="zh-TW" dirty="0"/>
              <a:t> as the 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It like evaluating essays from the prompt’s perspective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to determine </a:t>
            </a:r>
            <a:r>
              <a:rPr lang="en-US" altLang="zh-TW" u="sng" dirty="0"/>
              <a:t>whether a given essay is likely to receive a high score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u="sng" dirty="0"/>
              <a:t>under the given prompt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u="none" dirty="0"/>
              <a:t>In our work, </a:t>
            </a:r>
          </a:p>
          <a:p>
            <a:r>
              <a:rPr lang="en-US" altLang="zh-TW" dirty="0"/>
              <a:t>MOOSE Uses </a:t>
            </a:r>
            <a:r>
              <a:rPr lang="en-US" altLang="zh-TW" b="1" dirty="0"/>
              <a:t>the </a:t>
            </a:r>
            <a:r>
              <a:rPr lang="en-US" altLang="zh-TW" b="1" dirty="0">
                <a:solidFill>
                  <a:srgbClr val="0070C0"/>
                </a:solidFill>
              </a:rPr>
              <a:t>essay</a:t>
            </a:r>
            <a:r>
              <a:rPr lang="en-US" altLang="zh-TW" b="1" dirty="0"/>
              <a:t> as a query </a:t>
            </a:r>
            <a:r>
              <a:rPr lang="en-US" altLang="zh-TW" dirty="0"/>
              <a:t>to learn essay representation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to estimate 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the distribution of the query (essay) over the values (prompt and essay).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9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Second, we reformate the task from scoring to cue retrieval.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motivation is,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training a cross-prompt  model, the number of available </a:t>
            </a:r>
            <a:r>
              <a:rPr lang="en-US" altLang="zh-TW" b="1" dirty="0"/>
              <a:t>prompts</a:t>
            </a:r>
            <a:r>
              <a:rPr lang="en-US" altLang="zh-TW" dirty="0"/>
              <a:t> is severely </a:t>
            </a:r>
            <a:r>
              <a:rPr lang="en-US" altLang="zh-TW" b="1" dirty="0"/>
              <a:t>limited</a:t>
            </a:r>
            <a:r>
              <a:rPr lang="en-US" altLang="zh-TW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we focus too much on </a:t>
            </a:r>
            <a:r>
              <a:rPr lang="en-US" altLang="zh-TW" b="1" dirty="0"/>
              <a:t>learning essay representation (query)</a:t>
            </a:r>
            <a:r>
              <a:rPr lang="en-US" altLang="zh-TW" dirty="0"/>
              <a:t>,</a:t>
            </a:r>
            <a:br>
              <a:rPr lang="en-US" altLang="zh-TW" dirty="0"/>
            </a:br>
            <a:r>
              <a:rPr lang="en-US" altLang="zh-TW" dirty="0"/>
              <a:t>the model may </a:t>
            </a:r>
            <a:r>
              <a:rPr lang="en-US" altLang="zh-TW" b="1" dirty="0"/>
              <a:t>overfit</a:t>
            </a:r>
            <a:r>
              <a:rPr lang="en-US" altLang="zh-TW" dirty="0"/>
              <a:t> to the seen prompts.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To address this, </a:t>
            </a:r>
            <a:r>
              <a:rPr lang="en-US" altLang="zh-TW" b="1" dirty="0"/>
              <a:t>MOOSE applies a stop-gradient operation</a:t>
            </a:r>
            <a:r>
              <a:rPr lang="en-US" altLang="zh-TW" dirty="0"/>
              <a:t> to the query,</a:t>
            </a:r>
            <a:br>
              <a:rPr lang="en-US" altLang="zh-TW" dirty="0"/>
            </a:br>
            <a:r>
              <a:rPr lang="en-US" altLang="zh-TW" dirty="0"/>
              <a:t>so it </a:t>
            </a:r>
            <a:r>
              <a:rPr lang="en-US" altLang="zh-TW" b="1" dirty="0"/>
              <a:t>prevents the representation from being updated</a:t>
            </a:r>
            <a:r>
              <a:rPr lang="en-US" altLang="zh-TW" dirty="0"/>
              <a:t> during backpropagation.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</a:t>
            </a:r>
            <a:r>
              <a:rPr lang="en-US" altLang="zh-TW" b="1" dirty="0"/>
              <a:t>fixed query representation</a:t>
            </a:r>
            <a:r>
              <a:rPr lang="en-US" altLang="zh-TW" dirty="0"/>
              <a:t> serves as a stable anchor for </a:t>
            </a:r>
            <a:r>
              <a:rPr lang="en-US" altLang="zh-TW" b="1" dirty="0">
                <a:solidFill>
                  <a:srgbClr val="0070C0"/>
                </a:solidFill>
              </a:rPr>
              <a:t>retrieving relevant scoring cues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8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Third, </a:t>
            </a:r>
            <a:r>
              <a:rPr lang="en-US" altLang="zh-TW" sz="1200" dirty="0"/>
              <a:t>Mixture of </a:t>
            </a:r>
            <a:r>
              <a:rPr lang="en-US" altLang="zh-TW" sz="1200" dirty="0">
                <a:solidFill>
                  <a:srgbClr val="C00000"/>
                </a:solidFill>
              </a:rPr>
              <a:t>Ordered Scoring Experts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It combines two ideas: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C00000"/>
                </a:solidFill>
              </a:rPr>
              <a:t>one is Ordered Scoring Experts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design three experts: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Scoring Expert – evaluates the essay quality.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dirty="0"/>
              <a:t>It uses cross-attention over multi-trait essay features and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dirty="0"/>
              <a:t>additionally includes a multi-trait loss.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Ranking Expert – compares the relative quality of essays.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 it use the pairwise ranking loss to</a:t>
            </a:r>
            <a:r>
              <a:rPr lang="zh-TW" altLang="en-US" dirty="0"/>
              <a:t> </a:t>
            </a:r>
            <a:r>
              <a:rPr lang="en-US" altLang="zh-TW" dirty="0"/>
              <a:t>compare the relative quality of multiple essays.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Adherence Expert – measures how well the essay responds to the prompt.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 It computes cross-attention with the essay as the query, and the prompt as key and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These three experts work together to simulate how a teacher first score, then compare, and finally check prompt relevance.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8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Next, we focus on how MOOSE selects the information for evaluating each trait.</a:t>
            </a:r>
            <a:endParaRPr lang="en-US" altLang="zh-TW" dirty="0"/>
          </a:p>
          <a:p>
            <a:r>
              <a:rPr lang="en-US" altLang="zh-TW" dirty="0"/>
              <a:t>So, we design a </a:t>
            </a:r>
            <a:r>
              <a:rPr lang="en-US" altLang="zh-TW" b="1" dirty="0"/>
              <a:t>Mixture of Experts (</a:t>
            </a:r>
            <a:r>
              <a:rPr lang="en-US" altLang="zh-TW" b="1" dirty="0" err="1"/>
              <a:t>MoE</a:t>
            </a:r>
            <a:r>
              <a:rPr lang="en-US" altLang="zh-TW" b="1" dirty="0"/>
              <a:t>)</a:t>
            </a:r>
            <a:r>
              <a:rPr lang="en-US" altLang="zh-TW" dirty="0"/>
              <a:t> mechanism,</a:t>
            </a:r>
            <a:br>
              <a:rPr lang="en-US" altLang="zh-TW" dirty="0"/>
            </a:br>
            <a:r>
              <a:rPr lang="en-US" altLang="zh-TW" dirty="0"/>
              <a:t>which </a:t>
            </a:r>
            <a:r>
              <a:rPr lang="en-US" altLang="zh-TW" b="1" dirty="0"/>
              <a:t>dynamically decides</a:t>
            </a:r>
            <a:r>
              <a:rPr lang="en-US" altLang="zh-TW" dirty="0"/>
              <a:t> whether to use information from the </a:t>
            </a:r>
            <a:r>
              <a:rPr lang="en-US" altLang="zh-TW" b="1" dirty="0"/>
              <a:t>original essay </a:t>
            </a:r>
            <a:r>
              <a:rPr lang="en-US" altLang="zh-TW" dirty="0"/>
              <a:t>or the </a:t>
            </a:r>
            <a:r>
              <a:rPr lang="en-US" altLang="zh-TW" b="1" dirty="0"/>
              <a:t>refined features</a:t>
            </a:r>
            <a:r>
              <a:rPr lang="en-US" altLang="zh-TW" dirty="0"/>
              <a:t> generated by the scoring expert.</a:t>
            </a:r>
          </a:p>
          <a:p>
            <a:r>
              <a:rPr lang="en-US" altLang="zh-TW" dirty="0"/>
              <a:t>And, here the </a:t>
            </a:r>
            <a:r>
              <a:rPr lang="en-US" altLang="zh-TW" b="1" dirty="0"/>
              <a:t>adherence expert</a:t>
            </a:r>
            <a:r>
              <a:rPr lang="en-US" altLang="zh-TW" dirty="0"/>
              <a:t> acts as a </a:t>
            </a:r>
            <a:r>
              <a:rPr lang="en-US" altLang="zh-TW" b="1" dirty="0"/>
              <a:t>gating function</a:t>
            </a:r>
            <a:r>
              <a:rPr lang="en-US" altLang="zh-TW" dirty="0"/>
              <a:t> between the two expert networks,</a:t>
            </a:r>
            <a:br>
              <a:rPr lang="en-US" altLang="zh-TW" dirty="0"/>
            </a:br>
            <a:r>
              <a:rPr lang="en-US" altLang="zh-TW" dirty="0"/>
              <a:t>controlling how much information is passed from each.</a:t>
            </a:r>
          </a:p>
          <a:p>
            <a:r>
              <a:rPr lang="en-US" altLang="zh-TW" dirty="0"/>
              <a:t>This </a:t>
            </a:r>
            <a:r>
              <a:rPr lang="en-US" altLang="zh-TW" b="1" dirty="0"/>
              <a:t>dynamic selection </a:t>
            </a:r>
            <a:r>
              <a:rPr lang="en-US" altLang="zh-TW" dirty="0"/>
              <a:t>allows MOOSE to choose the most relevant </a:t>
            </a:r>
            <a:r>
              <a:rPr lang="en-US" altLang="zh-TW" b="1" dirty="0"/>
              <a:t>scoring cues</a:t>
            </a:r>
            <a:r>
              <a:rPr lang="en-US" altLang="zh-TW" dirty="0"/>
              <a:t> for each trait.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MoE</a:t>
            </a:r>
            <a:r>
              <a:rPr lang="en-US" altLang="zh-TW" sz="1200" dirty="0"/>
              <a:t>: </a:t>
            </a:r>
            <a:r>
              <a:rPr lang="zh-TW" altLang="en-US" sz="1200" dirty="0"/>
              <a:t>因為每個</a:t>
            </a:r>
            <a:r>
              <a:rPr lang="en-US" altLang="zh-TW" sz="1200" dirty="0"/>
              <a:t>trait </a:t>
            </a:r>
            <a:r>
              <a:rPr lang="zh-TW" altLang="en-US" sz="1200" dirty="0"/>
              <a:t>應該由不同專家來決定，應該要看重不同類型的特徵 </a:t>
            </a:r>
            <a:r>
              <a:rPr lang="en-US" altLang="zh-TW" sz="1200" dirty="0"/>
              <a:t>(learning cue)</a:t>
            </a:r>
          </a:p>
          <a:p>
            <a:r>
              <a:rPr lang="zh-TW" altLang="en-US" sz="1200" dirty="0"/>
              <a:t>原始的</a:t>
            </a:r>
            <a:r>
              <a:rPr lang="en-US" altLang="zh-TW" sz="1200" dirty="0"/>
              <a:t>trait</a:t>
            </a:r>
          </a:p>
          <a:p>
            <a:r>
              <a:rPr lang="zh-TW" altLang="en-US" sz="1200" dirty="0"/>
              <a:t>還是被</a:t>
            </a:r>
            <a:r>
              <a:rPr lang="en-US" altLang="zh-TW" sz="1200" dirty="0"/>
              <a:t>scoring </a:t>
            </a:r>
            <a:r>
              <a:rPr lang="en-US" altLang="zh-TW" sz="1200" dirty="0" err="1"/>
              <a:t>exper</a:t>
            </a:r>
            <a:r>
              <a:rPr lang="zh-TW" altLang="en-US" sz="1200" dirty="0"/>
              <a:t>調整後的</a:t>
            </a:r>
            <a:r>
              <a:rPr lang="en-US" altLang="zh-TW" sz="1200" dirty="0"/>
              <a:t>Trait</a:t>
            </a:r>
          </a:p>
          <a:p>
            <a:r>
              <a:rPr lang="zh-TW" altLang="en-US" sz="1200" dirty="0"/>
              <a:t>是要看哪一個</a:t>
            </a:r>
            <a:endParaRPr lang="en-US" altLang="zh-TW" sz="1200" dirty="0"/>
          </a:p>
          <a:p>
            <a:endParaRPr lang="en-US" altLang="zh-TW" sz="1200" dirty="0"/>
          </a:p>
          <a:p>
            <a:endParaRPr lang="en-US" altLang="zh-TW" dirty="0"/>
          </a:p>
          <a:p>
            <a:r>
              <a:rPr lang="en-US" altLang="zh-TW" dirty="0"/>
              <a:t>Here, we have one </a:t>
            </a:r>
            <a:r>
              <a:rPr lang="en-US" altLang="zh-TW" dirty="0" err="1"/>
              <a:t>infromat</a:t>
            </a:r>
            <a:r>
              <a:rPr lang="en-US" altLang="zh-TW" dirty="0"/>
              <a:t> consider two expert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One expert network comes from the </a:t>
            </a:r>
            <a:r>
              <a:rPr lang="en-US" altLang="zh-TW" b="1" dirty="0"/>
              <a:t>multi-trait essay features</a:t>
            </a:r>
            <a:r>
              <a:rPr lang="en-US" altLang="zh-TW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other is a </a:t>
            </a:r>
            <a:r>
              <a:rPr lang="en-US" altLang="zh-TW" b="1" dirty="0"/>
              <a:t>refined essay representation</a:t>
            </a:r>
            <a:r>
              <a:rPr lang="en-US" altLang="zh-TW" dirty="0"/>
              <a:t> learned from the </a:t>
            </a:r>
            <a:r>
              <a:rPr lang="en-US" altLang="zh-TW" b="1" dirty="0"/>
              <a:t>scoring expert</a:t>
            </a:r>
            <a:endParaRPr lang="en-US" altLang="zh-TW" dirty="0"/>
          </a:p>
          <a:p>
            <a:r>
              <a:rPr lang="en-US" altLang="zh-TW" sz="1200" dirty="0"/>
              <a:t>Next, the adherence expert serves as the gate function for the two expert networks.</a:t>
            </a:r>
          </a:p>
          <a:p>
            <a:r>
              <a:rPr lang="en-US" altLang="zh-TW" sz="1200" dirty="0"/>
              <a:t>The output </a:t>
            </a:r>
            <a:r>
              <a:rPr lang="en-US" altLang="zh-TW" sz="1200" dirty="0" err="1"/>
              <a:t>concate</a:t>
            </a:r>
            <a:r>
              <a:rPr lang="en-US" altLang="zh-TW" sz="1200" dirty="0"/>
              <a:t> the prompt feature and the </a:t>
            </a:r>
            <a:r>
              <a:rPr lang="en-US" altLang="zh-TW" sz="1200" dirty="0">
                <a:highlight>
                  <a:srgbClr val="FFFF00"/>
                </a:highlight>
              </a:rPr>
              <a:t>ranking expert </a:t>
            </a:r>
            <a:r>
              <a:rPr lang="en-US" altLang="zh-TW" sz="1200" dirty="0"/>
              <a:t>is dynamic determines to use original features or refined ones.</a:t>
            </a:r>
          </a:p>
          <a:p>
            <a:endParaRPr lang="en-US" altLang="zh-TW" sz="1200" dirty="0"/>
          </a:p>
          <a:p>
            <a:r>
              <a:rPr lang="en-US" altLang="zh-TW" dirty="0"/>
              <a:t>Then, the </a:t>
            </a:r>
            <a:r>
              <a:rPr lang="en-US" altLang="zh-TW" b="1" dirty="0"/>
              <a:t>adherence expert</a:t>
            </a:r>
            <a:r>
              <a:rPr lang="en-US" altLang="zh-TW" dirty="0"/>
              <a:t> acts as a </a:t>
            </a:r>
            <a:r>
              <a:rPr lang="en-US" altLang="zh-TW" b="1" dirty="0"/>
              <a:t>gating function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deciding how to combine these two expert representations.</a:t>
            </a:r>
          </a:p>
          <a:p>
            <a:r>
              <a:rPr lang="en-US" altLang="zh-TW" dirty="0"/>
              <a:t>Finally, the output — which also </a:t>
            </a:r>
            <a:r>
              <a:rPr lang="en-US" altLang="zh-TW" b="1" dirty="0"/>
              <a:t>concatenates the prompt features</a:t>
            </a:r>
            <a:r>
              <a:rPr lang="en-US" altLang="zh-TW" dirty="0"/>
              <a:t> — is passed to the </a:t>
            </a:r>
            <a:r>
              <a:rPr lang="en-US" altLang="zh-TW" b="1" dirty="0"/>
              <a:t>ranking expert</a:t>
            </a:r>
            <a:r>
              <a:rPr lang="en-US" altLang="zh-TW" dirty="0"/>
              <a:t>,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AE68-D1B3-4AEA-BB59-89AB004EEE5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00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2148-E9C3-4922-B646-14A4381E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A39E9B-552D-41F1-9311-A2C34C7C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82FC8-C565-402B-8D93-C4C09B5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B43-FFB6-4127-A590-D2E677FE5C26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3AB19-CB46-4A9F-93EB-3E803ED7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03887-3540-4B5A-A92E-2DCF469B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A1E0A-2818-489B-9845-FC80AB7F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894E3-082E-4A12-BDA1-4585638AD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58158-F97D-45CC-AC03-02C45A6E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8A79-2CE2-4492-AA2E-1F0CAFD6EC63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DAA3D-C79C-4126-B990-3FC97AB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86D67-07CA-4459-8813-9B85A9AB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49D6DD-1A6D-4ED3-A985-8F2E9C686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CED9B4-E6F5-43B1-918D-3905619C1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9608E8-DDEE-46F5-8F00-C92951F9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1019-79A2-4EC6-9AFC-DB6ECF68B34D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71D32-F4E8-4182-AF85-3C605D93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71B43-8EF6-4DDA-8DCA-6ADA5440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8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652C4-E172-4CC5-A649-D49CBF4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25"/>
            <a:ext cx="10515600" cy="68444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0EC61-4BD3-4190-887F-F7E7186A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590"/>
            <a:ext cx="10515600" cy="48921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7C11BB-B709-4DE4-A3DD-28073311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115F-813E-4892-BF29-5604F0095DA3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84A98-97F4-4065-BF87-8DC23C9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AC4C79-A646-455B-B05B-4DA44A3F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E1EB2A88-27B6-4F94-832F-66B21DFF4E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8171" y="35097"/>
            <a:ext cx="445752" cy="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中央研究院數學研究所">
            <a:extLst>
              <a:ext uri="{FF2B5EF4-FFF2-40B4-BE49-F238E27FC236}">
                <a16:creationId xmlns:a16="http://schemas.microsoft.com/office/drawing/2014/main" id="{FB006BF5-00E8-40DF-AB6C-EFAD93D12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17" y="13702"/>
            <a:ext cx="408753" cy="4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mblem &amp; Motto - National Taiwan University of Science and ...">
            <a:extLst>
              <a:ext uri="{FF2B5EF4-FFF2-40B4-BE49-F238E27FC236}">
                <a16:creationId xmlns:a16="http://schemas.microsoft.com/office/drawing/2014/main" id="{540E0346-8194-45ED-AC81-93B3123EED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43" y="-13683"/>
            <a:ext cx="454401" cy="4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59;p13" title="acl-logo.png">
            <a:extLst>
              <a:ext uri="{FF2B5EF4-FFF2-40B4-BE49-F238E27FC236}">
                <a16:creationId xmlns:a16="http://schemas.microsoft.com/office/drawing/2014/main" id="{42A40FED-3D12-4E5D-94F2-7A2893E6EFAB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2" y="49318"/>
            <a:ext cx="1319278" cy="315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06BD2-0AF9-4418-9E8C-A972D739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410BD5-D6CE-4C8A-80EF-87A74664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16427-DD28-4654-A427-4F0B62EB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6AC-F329-4E2C-BDA1-6A150DFFDD02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BE586-2791-44C2-BDFD-214AC0F1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B810A-9AA1-4710-AE02-09B79A9D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84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1007F-31AF-4976-B80E-5B3E9F9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578BE-BE98-427D-856E-BB4FE1EC7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05B129-E2B5-48F2-8A3C-CD791BA9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E8E4D8-8AC5-4BE7-B4C6-21005D8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8A69-EF8C-46C8-955B-02CCAF166949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04CF2-9390-4FDD-AF51-6A992561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A210D-9727-4D77-8272-3598AB2D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94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FF0BC-5127-41C6-B628-89B074E9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6801EB-4FDB-4042-913F-864420EF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931757-8043-443F-BE5F-3B509BF1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4358A-1572-4B90-8A99-ACE58588E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29F7A1-554E-4DFF-8033-9E2BF28FF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ADC97D-408C-45C4-93AA-270E1075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71C-66E5-491D-985C-DC3AFDB2C75B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B98076-2E60-435F-A724-276316D3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8BEF0E-1439-4EFC-816A-406CCFB5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5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AA966-8B6D-45D5-888E-5A21D217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AD83C7-1514-48C3-8955-982C0310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D0AD-2B4F-4E13-9861-40C494B9BBB1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350A12-A684-4D48-B283-F4E70A1C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C61BEB-5591-4FBA-AA0A-203016BC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7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75E7EB-60E8-4F22-B70F-E18CDCF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C0C-F411-43C8-BB17-28BFD741754F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0E16D6-D544-43E6-9FE6-2D4C9AE4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FB8905-858F-46A3-842F-BDA8FC6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27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BFF48-430F-46A5-8C23-AE61B5C2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839E7-CD58-43E1-810F-BC2647B1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8C63B3-C96B-4068-8C4B-F80916AD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5EC646-8896-48B3-BB58-A172C13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23DA-2F7C-47E3-850C-8F245A9B8A20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FD0B1-4C27-4EEA-8C34-DFC1690A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129D2D-B9AB-45F7-9163-4EB50006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45C7A-8C5D-42F4-A28B-DBD29F87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867E94-E7A9-453F-BA8D-8F34DC98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3B27F2-4EF3-4FB7-B186-B9CD6F53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91DF38-C483-4AA3-9656-72E15C79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A5DA-1FED-4D16-BED3-356791AB0806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C36314-019B-4219-ACF3-5EFC1A30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4BBF35-1D26-4E6E-8DE7-28ACCABA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9E7D44-157B-4B6E-9F03-ECBE7363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15D247-561B-4748-8308-BDB0129B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4790"/>
            <a:ext cx="10515600" cy="4892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44E71-56C6-41C2-A9A7-56887E09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FB59-7157-4131-A9D9-8023F7E3E4B2}" type="datetime1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B9190-957B-4201-AD93-658461EA9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FEA6C-E208-4903-9620-76D193AB9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87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3B0B1276-B9CA-4F03-89F1-04694457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62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1D71E-A0F8-433D-93C7-834112ACE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89" y="1147898"/>
            <a:ext cx="11593002" cy="1968078"/>
          </a:xfrm>
        </p:spPr>
        <p:txBody>
          <a:bodyPr/>
          <a:lstStyle/>
          <a:p>
            <a:r>
              <a:rPr lang="zh-TW" altLang="zh-TW" sz="4200" b="1" dirty="0">
                <a:solidFill>
                  <a:srgbClr val="1155CC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Mixture of Ordered Scoring Experts for Cross-prompt Essay Trait Scoring</a:t>
            </a:r>
            <a:endParaRPr lang="zh-TW" altLang="en-US" sz="4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40DBE0-EA6C-4A5C-A58E-8080AD64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31116"/>
            <a:ext cx="9144000" cy="1079339"/>
          </a:xfrm>
        </p:spPr>
        <p:txBody>
          <a:bodyPr/>
          <a:lstStyle/>
          <a:p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Po-Kai Chen</a:t>
            </a:r>
            <a:r>
              <a:rPr lang="en-US" altLang="zh-TW" sz="2400" baseline="30000" dirty="0"/>
              <a:t>+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, Bo-Wei Tsai</a:t>
            </a:r>
            <a:r>
              <a:rPr lang="en-US" altLang="zh-TW" sz="2400" baseline="30000" dirty="0"/>
              <a:t>+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altLang="zh-TW" sz="24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Kuan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-Wei Shao</a:t>
            </a:r>
            <a:r>
              <a:rPr lang="en-US" altLang="zh-TW" sz="2400" baseline="30000" dirty="0"/>
              <a:t>★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, </a:t>
            </a:r>
            <a:b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</a:br>
            <a:r>
              <a:rPr lang="en-US" altLang="zh-TW" sz="24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Chien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-Yao Wang</a:t>
            </a:r>
            <a:r>
              <a:rPr lang="en-US" altLang="zh-TW" sz="2400" baseline="300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♪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, Jia-Ching Wang</a:t>
            </a:r>
            <a:r>
              <a:rPr lang="en-US" altLang="zh-TW" sz="2400" baseline="30000" dirty="0"/>
              <a:t>+</a:t>
            </a:r>
            <a:r>
              <a:rPr lang="en-US" altLang="zh-TW" sz="2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, and Yi-Ting Huang</a:t>
            </a:r>
            <a:r>
              <a:rPr lang="en-US" altLang="zh-TW" sz="2400" baseline="30000" dirty="0"/>
              <a:t>★</a:t>
            </a:r>
            <a:endParaRPr lang="en-US" altLang="zh-TW" sz="2400" baseline="30000" dirty="0">
              <a:solidFill>
                <a:schemeClr val="dk1"/>
              </a:solidFill>
              <a:latin typeface="+mn-lt"/>
              <a:ea typeface="Montserrat Medium"/>
              <a:cs typeface="Montserrat Medium"/>
              <a:sym typeface="Montserrat Medium"/>
            </a:endParaRPr>
          </a:p>
          <a:p>
            <a:endParaRPr lang="en-US" altLang="zh-TW" dirty="0">
              <a:solidFill>
                <a:schemeClr val="dk1"/>
              </a:solidFill>
              <a:sym typeface="Montserrat Medium"/>
            </a:endParaRPr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90C8175-CF55-4AE9-A1F2-7CC46A99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2" y="193944"/>
            <a:ext cx="3823004" cy="130420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27AFDE-07F5-4E99-B008-F1AA003BF98A}"/>
              </a:ext>
            </a:extLst>
          </p:cNvPr>
          <p:cNvSpPr txBox="1"/>
          <p:nvPr/>
        </p:nvSpPr>
        <p:spPr>
          <a:xfrm>
            <a:off x="2115819" y="4349495"/>
            <a:ext cx="7960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National Taiwan University of Science and Technology</a:t>
            </a:r>
            <a:r>
              <a:rPr lang="en-US" altLang="zh-TW" sz="2000" baseline="30000" dirty="0"/>
              <a:t>★</a:t>
            </a:r>
            <a:r>
              <a:rPr lang="en-US" altLang="zh-TW" sz="2000" dirty="0"/>
              <a:t>, </a:t>
            </a:r>
            <a:br>
              <a:rPr lang="en-US" altLang="zh-TW" sz="2000" dirty="0"/>
            </a:br>
            <a:r>
              <a:rPr lang="en-US" altLang="zh-TW" sz="2000" dirty="0"/>
              <a:t>Academia </a:t>
            </a:r>
            <a:r>
              <a:rPr lang="en-US" altLang="zh-TW" sz="2000" dirty="0" err="1"/>
              <a:t>Sinica</a:t>
            </a:r>
            <a:r>
              <a:rPr lang="en-US" altLang="zh-TW" sz="2000" baseline="300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♪</a:t>
            </a:r>
            <a:r>
              <a:rPr lang="en-US" altLang="zh-TW" sz="2000" dirty="0"/>
              <a:t>, National Central University</a:t>
            </a:r>
            <a:r>
              <a:rPr lang="en-US" altLang="zh-TW" sz="2000" baseline="30000" dirty="0"/>
              <a:t>+</a:t>
            </a:r>
            <a:endParaRPr lang="zh-TW" altLang="en-US" sz="2000" baseline="300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1D1F166-2AE7-43A9-8706-18FDCD4A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0383" y="5273075"/>
            <a:ext cx="1243824" cy="10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中央研究院數學研究所">
            <a:extLst>
              <a:ext uri="{FF2B5EF4-FFF2-40B4-BE49-F238E27FC236}">
                <a16:creationId xmlns:a16="http://schemas.microsoft.com/office/drawing/2014/main" id="{DD932D5E-43D5-4494-91CC-C5222CD8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59" y="5266274"/>
            <a:ext cx="1071880" cy="10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blem &amp; Motto - National Taiwan University of Science and ...">
            <a:extLst>
              <a:ext uri="{FF2B5EF4-FFF2-40B4-BE49-F238E27FC236}">
                <a16:creationId xmlns:a16="http://schemas.microsoft.com/office/drawing/2014/main" id="{7C4A1709-8DBF-4B1A-ACE9-D9B97AD2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73" y="5228222"/>
            <a:ext cx="1114742" cy="11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7A138-B98E-4B6B-9D2F-C1861C8A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7A978-8911-40A2-A148-0B127095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90"/>
            <a:ext cx="10515600" cy="5355001"/>
          </a:xfrm>
        </p:spPr>
        <p:txBody>
          <a:bodyPr>
            <a:normAutofit/>
          </a:bodyPr>
          <a:lstStyle/>
          <a:p>
            <a:r>
              <a:rPr lang="en-US" altLang="zh-TW" dirty="0"/>
              <a:t>Dataset:</a:t>
            </a:r>
            <a:r>
              <a:rPr lang="zh-TW" altLang="zh-TW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~13,000 essays</a:t>
            </a:r>
            <a:r>
              <a:rPr lang="zh-TW" altLang="en-US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from</a:t>
            </a:r>
            <a:r>
              <a:rPr lang="zh-TW" altLang="en-US" dirty="0"/>
              <a:t> </a:t>
            </a:r>
            <a:r>
              <a:rPr lang="en-US" altLang="zh-TW" dirty="0"/>
              <a:t>ASAP++</a:t>
            </a:r>
            <a:r>
              <a:rPr lang="zh-TW" altLang="zh-TW" sz="14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(Mathias &amp; Bhattacharyya, LREC 2018)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Cross-prompt setting:</a:t>
            </a:r>
          </a:p>
          <a:p>
            <a:pPr lvl="1"/>
            <a:r>
              <a:rPr lang="en-US" altLang="zh-TW" dirty="0"/>
              <a:t>Leave-one-prompt-out</a:t>
            </a:r>
          </a:p>
          <a:p>
            <a:pPr lvl="1"/>
            <a:r>
              <a:rPr lang="en-US" altLang="zh-TW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Train on 7 prompts, test on 1 unseen prompt</a:t>
            </a:r>
            <a:endParaRPr lang="en-US" altLang="zh-TW" dirty="0"/>
          </a:p>
          <a:p>
            <a:r>
              <a:rPr lang="en-US" altLang="zh-TW" dirty="0"/>
              <a:t>Evaluation metric: </a:t>
            </a:r>
          </a:p>
          <a:p>
            <a:pPr lvl="1"/>
            <a:r>
              <a:rPr lang="en-US" altLang="zh-TW" dirty="0"/>
              <a:t>Quadratic Weighted Kappa (QWK)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B603B4-C406-428F-91E4-6F0B67F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Google Shape;152;p21">
            <a:extLst>
              <a:ext uri="{FF2B5EF4-FFF2-40B4-BE49-F238E27FC236}">
                <a16:creationId xmlns:a16="http://schemas.microsoft.com/office/drawing/2014/main" id="{63063885-B9C2-4FA0-9325-8EEC0901C1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992" r="1156" b="10697"/>
          <a:stretch/>
        </p:blipFill>
        <p:spPr>
          <a:xfrm>
            <a:off x="769407" y="1796182"/>
            <a:ext cx="11232572" cy="224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51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CEEB9-5D9E-4F0A-A392-A718FA1F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Comparisons with State-of-The-Arts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A6C794-F4FA-4DDD-9CC1-BF2AECE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Google Shape;171;p23">
            <a:extLst>
              <a:ext uri="{FF2B5EF4-FFF2-40B4-BE49-F238E27FC236}">
                <a16:creationId xmlns:a16="http://schemas.microsoft.com/office/drawing/2014/main" id="{5DB01CC1-0549-4EEF-B4ED-DC0C0F28E2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46" y="1250583"/>
            <a:ext cx="9167580" cy="50160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E76B9F-7364-4406-AACE-2A95AA844041}"/>
              </a:ext>
            </a:extLst>
          </p:cNvPr>
          <p:cNvSpPr/>
          <p:nvPr/>
        </p:nvSpPr>
        <p:spPr>
          <a:xfrm>
            <a:off x="1386348" y="3156154"/>
            <a:ext cx="9085007" cy="272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2CECAA-8416-4EA6-A8DE-0EAB2064968A}"/>
              </a:ext>
            </a:extLst>
          </p:cNvPr>
          <p:cNvSpPr/>
          <p:nvPr/>
        </p:nvSpPr>
        <p:spPr>
          <a:xfrm>
            <a:off x="1391264" y="5666517"/>
            <a:ext cx="9085007" cy="2647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BC8998-494D-4A88-9FCF-E8A9C07DC82F}"/>
              </a:ext>
            </a:extLst>
          </p:cNvPr>
          <p:cNvSpPr/>
          <p:nvPr/>
        </p:nvSpPr>
        <p:spPr>
          <a:xfrm>
            <a:off x="10058400" y="5666517"/>
            <a:ext cx="350520" cy="2647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1791F4-F71C-4A50-8CFF-51BC7674B092}"/>
              </a:ext>
            </a:extLst>
          </p:cNvPr>
          <p:cNvSpPr/>
          <p:nvPr/>
        </p:nvSpPr>
        <p:spPr>
          <a:xfrm>
            <a:off x="6659881" y="3852465"/>
            <a:ext cx="881462" cy="20788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C6BA7CE-1B15-460B-8603-F73DA2748571}"/>
                  </a:ext>
                </a:extLst>
              </p:cNvPr>
              <p:cNvSpPr txBox="1"/>
              <p:nvPr/>
            </p:nvSpPr>
            <p:spPr>
              <a:xfrm>
                <a:off x="10471355" y="5607417"/>
                <a:ext cx="971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↓ </m:t>
                      </m:r>
                      <m:r>
                        <m:rPr>
                          <m:nor/>
                        </m:rPr>
                        <a:rPr lang="en-US" altLang="zh-TW" sz="16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~50%</m:t>
                      </m:r>
                    </m:oMath>
                  </m:oMathPara>
                </a14:m>
                <a:endParaRPr lang="zh-TW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C6BA7CE-1B15-460B-8603-F73DA2748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355" y="5607417"/>
                <a:ext cx="97103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C9526B85-D5DF-4D7E-A4F2-1A805D6A1A7E}"/>
              </a:ext>
            </a:extLst>
          </p:cNvPr>
          <p:cNvSpPr txBox="1"/>
          <p:nvPr/>
        </p:nvSpPr>
        <p:spPr>
          <a:xfrm>
            <a:off x="444862" y="270907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LLMs-based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7E0985-D27C-424F-A8BE-9B4D4905F903}"/>
              </a:ext>
            </a:extLst>
          </p:cNvPr>
          <p:cNvSpPr txBox="1"/>
          <p:nvPr/>
        </p:nvSpPr>
        <p:spPr>
          <a:xfrm>
            <a:off x="444863" y="5243051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LLMs-based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389DC30-DDA2-41F5-986A-A7DA48428E1B}"/>
              </a:ext>
            </a:extLst>
          </p:cNvPr>
          <p:cNvSpPr/>
          <p:nvPr/>
        </p:nvSpPr>
        <p:spPr>
          <a:xfrm>
            <a:off x="10058400" y="3151917"/>
            <a:ext cx="350520" cy="2647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AD81-B43E-4835-93F3-6804A1DD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cross-prompt essay scoring 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1BCF26E-94E2-4008-BAF4-E88FC792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804" y="1345774"/>
            <a:ext cx="5758175" cy="4892173"/>
          </a:xfrm>
        </p:spPr>
        <p:txBody>
          <a:bodyPr>
            <a:normAutofit/>
          </a:bodyPr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0070C0"/>
                </a:solidFill>
              </a:rPr>
              <a:t>essay as query </a:t>
            </a:r>
            <a:r>
              <a:rPr lang="en-US" altLang="zh-TW" dirty="0"/>
              <a:t>strongly improves the performance via estimating distribution of essay over prompt</a:t>
            </a:r>
            <a:r>
              <a:rPr lang="zh-TW" altLang="en-US" dirty="0"/>
              <a:t> </a:t>
            </a:r>
            <a:r>
              <a:rPr lang="en-US" altLang="zh-TW" dirty="0"/>
              <a:t>and essay.</a:t>
            </a:r>
          </a:p>
          <a:p>
            <a:r>
              <a:rPr lang="en-US" altLang="zh-TW" dirty="0"/>
              <a:t>Reformulating learning goal to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cue retrieval </a:t>
            </a:r>
            <a:r>
              <a:rPr lang="en-US" altLang="zh-TW" dirty="0"/>
              <a:t>makes the model more robust on the </a:t>
            </a:r>
            <a:r>
              <a:rPr lang="en-US" altLang="zh-TW" dirty="0">
                <a:solidFill>
                  <a:srgbClr val="0070C0"/>
                </a:solidFill>
              </a:rPr>
              <a:t>unseen prompts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The ordered experts </a:t>
            </a:r>
            <a:r>
              <a:rPr lang="en-US" altLang="zh-TW" dirty="0"/>
              <a:t>get outstanding performance on essay scoring by</a:t>
            </a:r>
            <a:r>
              <a:rPr lang="en-US" altLang="zh-TW" dirty="0">
                <a:solidFill>
                  <a:srgbClr val="0070C0"/>
                </a:solidFill>
              </a:rPr>
              <a:t> imitating scoring process of human raters</a:t>
            </a:r>
            <a:r>
              <a:rPr lang="en-US" altLang="zh-TW" dirty="0"/>
              <a:t>, from holistic evaluation to ranking and then prompt adherence.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33AF60-CFA6-4CEE-A402-B74B115D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889B3A-18BB-40A1-9E46-3596228B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3" y="1128389"/>
            <a:ext cx="5306770" cy="487229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F15286-57EB-430F-8922-B1448747D3F9}"/>
              </a:ext>
            </a:extLst>
          </p:cNvPr>
          <p:cNvSpPr txBox="1"/>
          <p:nvPr/>
        </p:nvSpPr>
        <p:spPr>
          <a:xfrm>
            <a:off x="190021" y="6034989"/>
            <a:ext cx="6421951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scoring experts: multi-trait loss, multi-trait loss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ranking experts: multi-trait loss + ranking loss, multi-trait loss + ranking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ordered experts: multi-trait loss, multi-trait loss + ranking loss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32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162C6-5239-4013-A70D-AECD1435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of trait 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DE934-4D2B-4022-AB8D-5B94C44F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156" y="1131576"/>
            <a:ext cx="5901844" cy="5361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Essay-as-query</a:t>
            </a:r>
            <a:r>
              <a:rPr lang="en-US" altLang="zh-TW" dirty="0"/>
              <a:t> increase scoring ability in all of the traits.</a:t>
            </a:r>
          </a:p>
          <a:p>
            <a:endParaRPr lang="en-US" altLang="zh-TW" dirty="0"/>
          </a:p>
          <a:p>
            <a:r>
              <a:rPr lang="en-US" altLang="zh-TW" dirty="0"/>
              <a:t>The effect of expert ordering:</a:t>
            </a:r>
          </a:p>
          <a:p>
            <a:pPr lvl="1"/>
            <a:r>
              <a:rPr lang="en-US" altLang="zh-TW" dirty="0"/>
              <a:t>rank → score: argumentative prompts on </a:t>
            </a:r>
            <a:r>
              <a:rPr lang="en-US" altLang="zh-TW" b="1" dirty="0"/>
              <a:t>Organization</a:t>
            </a:r>
            <a:r>
              <a:rPr lang="en-US" altLang="zh-TW" dirty="0"/>
              <a:t>, </a:t>
            </a:r>
            <a:r>
              <a:rPr lang="en-US" altLang="zh-TW" b="1" dirty="0"/>
              <a:t>Word Choice</a:t>
            </a:r>
            <a:r>
              <a:rPr lang="en-US" altLang="zh-TW" dirty="0"/>
              <a:t>, </a:t>
            </a:r>
            <a:r>
              <a:rPr lang="en-US" altLang="zh-TW" b="1" dirty="0"/>
              <a:t>Sentence Fluency</a:t>
            </a:r>
            <a:r>
              <a:rPr lang="en-US" altLang="zh-TW" dirty="0"/>
              <a:t>, </a:t>
            </a:r>
            <a:r>
              <a:rPr lang="en-US" altLang="zh-TW" b="1" dirty="0"/>
              <a:t>Convention </a:t>
            </a:r>
          </a:p>
          <a:p>
            <a:pPr lvl="1"/>
            <a:r>
              <a:rPr lang="en-US" altLang="zh-TW" dirty="0"/>
              <a:t>score → rank: response prompts on </a:t>
            </a:r>
            <a:r>
              <a:rPr lang="en-US" altLang="zh-TW" b="1" dirty="0"/>
              <a:t>Prompt Adherence</a:t>
            </a:r>
            <a:r>
              <a:rPr lang="en-US" altLang="zh-TW" dirty="0"/>
              <a:t>, </a:t>
            </a:r>
            <a:r>
              <a:rPr lang="en-US" altLang="zh-TW" b="1" dirty="0"/>
              <a:t>Language</a:t>
            </a:r>
            <a:r>
              <a:rPr lang="en-US" altLang="zh-TW" dirty="0"/>
              <a:t>, and </a:t>
            </a:r>
            <a:r>
              <a:rPr lang="en-US" altLang="zh-TW" b="1" dirty="0"/>
              <a:t>Narrativity</a:t>
            </a:r>
            <a:r>
              <a:rPr lang="en-US" altLang="zh-TW" dirty="0"/>
              <a:t>. 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b="1" dirty="0"/>
              <a:t>Ordered Score Experts</a:t>
            </a:r>
            <a:r>
              <a:rPr lang="en-US" altLang="zh-TW" dirty="0"/>
              <a:t> achieve the best results for all traits, confirming that imitates the human scoring process is a promising strategy.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CAC301-2202-4917-BDEF-6B7E3B1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57DC15-1C1B-47C3-982C-215173117176}"/>
              </a:ext>
            </a:extLst>
          </p:cNvPr>
          <p:cNvSpPr txBox="1"/>
          <p:nvPr/>
        </p:nvSpPr>
        <p:spPr>
          <a:xfrm>
            <a:off x="2677652" y="5890477"/>
            <a:ext cx="1989599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T5</a:t>
            </a:r>
            <a:r>
              <a:rPr lang="en-US" altLang="zh-TW" sz="1200" dirty="0"/>
              <a:t>: Convention</a:t>
            </a:r>
          </a:p>
          <a:p>
            <a:r>
              <a:rPr lang="en-US" altLang="zh-TW" sz="1200" dirty="0" err="1"/>
              <a:t>T6</a:t>
            </a:r>
            <a:r>
              <a:rPr lang="en-US" altLang="zh-TW" sz="1200" dirty="0"/>
              <a:t>: Prompt adherence</a:t>
            </a:r>
          </a:p>
          <a:p>
            <a:r>
              <a:rPr lang="en-US" altLang="zh-TW" sz="1200" dirty="0" err="1"/>
              <a:t>T7</a:t>
            </a:r>
            <a:r>
              <a:rPr lang="en-US" altLang="zh-TW" sz="1200" dirty="0"/>
              <a:t>: Language</a:t>
            </a:r>
          </a:p>
          <a:p>
            <a:r>
              <a:rPr lang="en-US" altLang="zh-TW" sz="1200" dirty="0" err="1"/>
              <a:t>T8</a:t>
            </a:r>
            <a:r>
              <a:rPr lang="en-US" altLang="zh-TW" sz="1200" dirty="0"/>
              <a:t>: Narrativity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4423F0-8EA0-4BED-B526-607E03D88196}"/>
              </a:ext>
            </a:extLst>
          </p:cNvPr>
          <p:cNvSpPr txBox="1"/>
          <p:nvPr/>
        </p:nvSpPr>
        <p:spPr>
          <a:xfrm>
            <a:off x="740943" y="5890477"/>
            <a:ext cx="1936709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T1: Content                        </a:t>
            </a:r>
          </a:p>
          <a:p>
            <a:r>
              <a:rPr lang="en-US" altLang="zh-TW" sz="1200" dirty="0" err="1"/>
              <a:t>T2</a:t>
            </a:r>
            <a:r>
              <a:rPr lang="en-US" altLang="zh-TW" sz="1200" dirty="0"/>
              <a:t>: Organization</a:t>
            </a:r>
          </a:p>
          <a:p>
            <a:r>
              <a:rPr lang="en-US" altLang="zh-TW" sz="1200" dirty="0" err="1"/>
              <a:t>T3</a:t>
            </a:r>
            <a:r>
              <a:rPr lang="en-US" altLang="zh-TW" sz="1200" dirty="0"/>
              <a:t>: Word choice              </a:t>
            </a:r>
          </a:p>
          <a:p>
            <a:r>
              <a:rPr lang="en-US" altLang="zh-TW" sz="1200" dirty="0" err="1"/>
              <a:t>T4</a:t>
            </a:r>
            <a:r>
              <a:rPr lang="en-US" altLang="zh-TW" sz="1200" dirty="0"/>
              <a:t>: Sentence Fluency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73EC04F-9646-400E-B6E2-440CC70B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8" y="1131575"/>
            <a:ext cx="5760167" cy="45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0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18B5B-D05E-4B88-B94D-1600BC3D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 on </a:t>
            </a:r>
            <a:r>
              <a:rPr lang="en-US" altLang="zh-TW" dirty="0" err="1"/>
              <a:t>MoE</a:t>
            </a:r>
            <a:r>
              <a:rPr lang="en-US" altLang="zh-TW" dirty="0"/>
              <a:t> gating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59772-62DA-4D25-B916-90F17C72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859" y="2192578"/>
            <a:ext cx="6786353" cy="4247832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Narrative prompts (P7, P8):</a:t>
            </a:r>
          </a:p>
          <a:p>
            <a:pPr lvl="1"/>
            <a:r>
              <a:rPr lang="en-US" altLang="zh-TW" sz="2200" dirty="0"/>
              <a:t>Prefer </a:t>
            </a:r>
            <a:r>
              <a:rPr lang="en-US" altLang="zh-TW" sz="2200" b="1" dirty="0"/>
              <a:t>refined</a:t>
            </a:r>
            <a:r>
              <a:rPr lang="en-US" altLang="zh-TW" sz="2200" dirty="0"/>
              <a:t> feature from scoring expert </a:t>
            </a:r>
          </a:p>
          <a:p>
            <a:pPr lvl="2"/>
            <a:r>
              <a:rPr lang="en-US" altLang="zh-TW" sz="2000" dirty="0"/>
              <a:t>require </a:t>
            </a:r>
            <a:r>
              <a:rPr lang="en-US" altLang="zh-TW" sz="2000" dirty="0">
                <a:solidFill>
                  <a:srgbClr val="0070C0"/>
                </a:solidFill>
              </a:rPr>
              <a:t>high-level semantic features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(open-ended prompt)</a:t>
            </a:r>
            <a:r>
              <a:rPr lang="en-US" altLang="zh-TW" sz="2000" dirty="0"/>
              <a:t>.</a:t>
            </a:r>
          </a:p>
          <a:p>
            <a:r>
              <a:rPr lang="en-US" altLang="zh-TW" sz="2400" b="1" dirty="0"/>
              <a:t>Response prompt (P3~P6): </a:t>
            </a:r>
          </a:p>
          <a:p>
            <a:pPr lvl="1"/>
            <a:r>
              <a:rPr lang="en-US" altLang="zh-TW" sz="2200" dirty="0"/>
              <a:t>Select </a:t>
            </a:r>
            <a:r>
              <a:rPr lang="en-US" altLang="zh-TW" sz="2200" b="1" dirty="0"/>
              <a:t>original</a:t>
            </a:r>
            <a:r>
              <a:rPr lang="en-US" altLang="zh-TW" sz="2200" dirty="0"/>
              <a:t> multi-trait essay features:</a:t>
            </a:r>
          </a:p>
          <a:p>
            <a:pPr lvl="2"/>
            <a:r>
              <a:rPr lang="en-US" altLang="zh-TW" sz="2000" dirty="0"/>
              <a:t>rely on original essay features (source-focused). </a:t>
            </a:r>
            <a:endParaRPr lang="en-US" altLang="zh-TW" sz="2400" b="1" dirty="0"/>
          </a:p>
          <a:p>
            <a:r>
              <a:rPr lang="en-US" altLang="zh-TW" sz="2400" b="1" dirty="0"/>
              <a:t>Argumentative prompt (P1, P2):</a:t>
            </a:r>
          </a:p>
          <a:p>
            <a:pPr lvl="1"/>
            <a:r>
              <a:rPr lang="en-US" altLang="zh-TW" sz="2200" b="1" dirty="0"/>
              <a:t>Moderate</a:t>
            </a:r>
            <a:r>
              <a:rPr lang="en-US" altLang="zh-TW" sz="2200" dirty="0"/>
              <a:t> preference for refined features</a:t>
            </a:r>
          </a:p>
          <a:p>
            <a:pPr lvl="2"/>
            <a:r>
              <a:rPr lang="en-US" altLang="zh-TW" sz="2000" dirty="0"/>
              <a:t>support opinions; need semantic cues sometimes</a:t>
            </a:r>
            <a:endParaRPr lang="en-US" altLang="zh-TW" sz="2200" dirty="0"/>
          </a:p>
          <a:p>
            <a:pPr lvl="1"/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A1877F-80DE-43E6-8AB6-D7A37F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Google Shape;215;p26" title="att.png">
            <a:extLst>
              <a:ext uri="{FF2B5EF4-FFF2-40B4-BE49-F238E27FC236}">
                <a16:creationId xmlns:a16="http://schemas.microsoft.com/office/drawing/2014/main" id="{ED7F88D1-D3A0-43C9-95C8-A7CB50A1FA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658"/>
          <a:stretch/>
        </p:blipFill>
        <p:spPr>
          <a:xfrm>
            <a:off x="793225" y="2244694"/>
            <a:ext cx="4772891" cy="40703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6;p26">
            <a:extLst>
              <a:ext uri="{FF2B5EF4-FFF2-40B4-BE49-F238E27FC236}">
                <a16:creationId xmlns:a16="http://schemas.microsoft.com/office/drawing/2014/main" id="{C529F773-902B-4C90-8902-F9B99D82CA2A}"/>
              </a:ext>
            </a:extLst>
          </p:cNvPr>
          <p:cNvSpPr txBox="1"/>
          <p:nvPr/>
        </p:nvSpPr>
        <p:spPr>
          <a:xfrm>
            <a:off x="-71680" y="1672978"/>
            <a:ext cx="1986804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Prefer features refined by scoring expert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7" name="Google Shape;217;p26">
            <a:extLst>
              <a:ext uri="{FF2B5EF4-FFF2-40B4-BE49-F238E27FC236}">
                <a16:creationId xmlns:a16="http://schemas.microsoft.com/office/drawing/2014/main" id="{0238AA2F-57D5-4F8D-BD15-2F02887730FD}"/>
              </a:ext>
            </a:extLst>
          </p:cNvPr>
          <p:cNvSpPr txBox="1"/>
          <p:nvPr/>
        </p:nvSpPr>
        <p:spPr>
          <a:xfrm>
            <a:off x="-142764" y="5483258"/>
            <a:ext cx="1986804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chemeClr val="dk1"/>
                </a:solidFill>
              </a:rPr>
              <a:t>Prefer multi-trait </a:t>
            </a:r>
            <a:br>
              <a:rPr lang="en-US" altLang="zh-TW" sz="1400" dirty="0">
                <a:solidFill>
                  <a:schemeClr val="dk1"/>
                </a:solidFill>
              </a:rPr>
            </a:br>
            <a:r>
              <a:rPr lang="en-US" altLang="zh-TW" sz="1400" dirty="0">
                <a:solidFill>
                  <a:schemeClr val="dk1"/>
                </a:solidFill>
              </a:rPr>
              <a:t>essay features</a:t>
            </a:r>
          </a:p>
        </p:txBody>
      </p:sp>
      <p:pic>
        <p:nvPicPr>
          <p:cNvPr id="8" name="Google Shape;215;p26" title="att.png">
            <a:extLst>
              <a:ext uri="{FF2B5EF4-FFF2-40B4-BE49-F238E27FC236}">
                <a16:creationId xmlns:a16="http://schemas.microsoft.com/office/drawing/2014/main" id="{5AFF479D-A89D-4138-AC6F-0D7B9BD35B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6342"/>
          <a:stretch/>
        </p:blipFill>
        <p:spPr>
          <a:xfrm>
            <a:off x="648831" y="2272012"/>
            <a:ext cx="1443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ACA6D3-2EB7-4F5C-A8FE-9517E4625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53" y="117532"/>
            <a:ext cx="3496448" cy="20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6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727A4-9F20-43C2-9CD5-FABF1808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A1B1C-745C-40B9-92A6-031481CF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5" y="1284790"/>
            <a:ext cx="11353801" cy="4892173"/>
          </a:xfrm>
        </p:spPr>
        <p:txBody>
          <a:bodyPr>
            <a:normAutofit/>
          </a:bodyPr>
          <a:lstStyle/>
          <a:p>
            <a:r>
              <a:rPr lang="en-US" altLang="zh-TW" dirty="0"/>
              <a:t>MOOSE imitates the scoring process of human experts, </a:t>
            </a:r>
          </a:p>
          <a:p>
            <a:pPr lvl="1"/>
            <a:r>
              <a:rPr lang="en-US" altLang="zh-TW" b="1" dirty="0"/>
              <a:t>a scoring expert </a:t>
            </a:r>
            <a:r>
              <a:rPr lang="en-US" altLang="zh-TW" dirty="0"/>
              <a:t>to assess the inherent quality of the essay, </a:t>
            </a:r>
          </a:p>
          <a:p>
            <a:pPr lvl="1"/>
            <a:r>
              <a:rPr lang="en-US" altLang="zh-TW" b="1" dirty="0"/>
              <a:t>a ranking expert </a:t>
            </a:r>
            <a:r>
              <a:rPr lang="en-US" altLang="zh-TW" dirty="0"/>
              <a:t>to compare relative quality across different essays, </a:t>
            </a:r>
          </a:p>
          <a:p>
            <a:pPr lvl="1"/>
            <a:r>
              <a:rPr lang="en-US" altLang="zh-TW" b="1" dirty="0"/>
              <a:t>an adherence expert </a:t>
            </a:r>
            <a:r>
              <a:rPr lang="en-US" altLang="zh-TW" dirty="0"/>
              <a:t>to measure the relation between the essay-prompt pair.</a:t>
            </a:r>
          </a:p>
          <a:p>
            <a:r>
              <a:rPr lang="en-US" altLang="zh-TW" dirty="0"/>
              <a:t>We introduce </a:t>
            </a:r>
            <a:r>
              <a:rPr lang="en-US" altLang="zh-TW" dirty="0">
                <a:solidFill>
                  <a:srgbClr val="0070C0"/>
                </a:solidFill>
              </a:rPr>
              <a:t>essay query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query detach</a:t>
            </a:r>
            <a:r>
              <a:rPr lang="en-US" altLang="zh-TW" dirty="0"/>
              <a:t>, and </a:t>
            </a:r>
            <a:r>
              <a:rPr lang="en-US" altLang="zh-TW" dirty="0" err="1">
                <a:solidFill>
                  <a:srgbClr val="0070C0"/>
                </a:solidFill>
              </a:rPr>
              <a:t>MoE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techniques, which enable MOOSE to capture fine-grained features and focus on retrieving useful scoring cues. </a:t>
            </a:r>
          </a:p>
          <a:p>
            <a:r>
              <a:rPr lang="en-US" altLang="zh-TW" dirty="0"/>
              <a:t>MOOSE achieves impressive performance on the ASAP++ cross-prompt essay trait scoring task, surpassing current SOTA </a:t>
            </a:r>
            <a:br>
              <a:rPr lang="en-US" altLang="zh-TW" dirty="0"/>
            </a:br>
            <a:r>
              <a:rPr lang="en-US" altLang="zh-TW" dirty="0"/>
              <a:t>built on LLMs.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C17D86-C826-4399-B3B1-05B1064D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Google Shape;228;p27">
            <a:extLst>
              <a:ext uri="{FF2B5EF4-FFF2-40B4-BE49-F238E27FC236}">
                <a16:creationId xmlns:a16="http://schemas.microsoft.com/office/drawing/2014/main" id="{74D76FCB-BD1F-4C7D-9B56-3D1C0FDE2585}"/>
              </a:ext>
            </a:extLst>
          </p:cNvPr>
          <p:cNvSpPr txBox="1"/>
          <p:nvPr/>
        </p:nvSpPr>
        <p:spPr>
          <a:xfrm>
            <a:off x="7964489" y="6323362"/>
            <a:ext cx="4227511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+mn-lt"/>
                <a:ea typeface="Montserrat"/>
                <a:cs typeface="Montserrat"/>
                <a:sym typeface="Montserrat"/>
              </a:rPr>
              <a:t>https://antslabtw.github.io/MOOSE/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Google Shape;229;p27">
            <a:extLst>
              <a:ext uri="{FF2B5EF4-FFF2-40B4-BE49-F238E27FC236}">
                <a16:creationId xmlns:a16="http://schemas.microsoft.com/office/drawing/2014/main" id="{E2204085-8821-489E-A7A6-42C9E35B2D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679" y="4754024"/>
            <a:ext cx="1505700" cy="150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0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CBBC1-1287-42C6-BA91-F56C759E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40C22-3946-43F7-BB96-7804D180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6481"/>
            <a:ext cx="10515600" cy="490482"/>
          </a:xfrm>
        </p:spPr>
        <p:txBody>
          <a:bodyPr/>
          <a:lstStyle/>
          <a:p>
            <a:r>
              <a:rPr lang="en-US" altLang="zh-TW" dirty="0"/>
              <a:t>Our work focuses on </a:t>
            </a:r>
            <a:r>
              <a:rPr lang="en-US" altLang="zh-TW" b="1" dirty="0"/>
              <a:t>cross-prompt essay trait scoring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67045-965B-401E-94C5-0C764C6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形 4" descr="文件">
            <a:extLst>
              <a:ext uri="{FF2B5EF4-FFF2-40B4-BE49-F238E27FC236}">
                <a16:creationId xmlns:a16="http://schemas.microsoft.com/office/drawing/2014/main" id="{30940CCD-B70B-473F-B844-346B8793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313" y="3310733"/>
            <a:ext cx="628073" cy="6280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48357F-078F-4917-A8A4-DE8AE4B95D37}"/>
              </a:ext>
            </a:extLst>
          </p:cNvPr>
          <p:cNvSpPr txBox="1"/>
          <p:nvPr/>
        </p:nvSpPr>
        <p:spPr>
          <a:xfrm>
            <a:off x="1672091" y="4093908"/>
            <a:ext cx="15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Seen Prompt &amp; Essay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B08B-A683-47BC-B41B-63CAA46434B6}"/>
              </a:ext>
            </a:extLst>
          </p:cNvPr>
          <p:cNvSpPr/>
          <p:nvPr/>
        </p:nvSpPr>
        <p:spPr>
          <a:xfrm>
            <a:off x="1677678" y="2578551"/>
            <a:ext cx="149432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Essay Scoring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3EA531E-428F-4ABB-BA3B-DD9DD13B9A6F}"/>
              </a:ext>
            </a:extLst>
          </p:cNvPr>
          <p:cNvCxnSpPr>
            <a:cxnSpLocks/>
          </p:cNvCxnSpPr>
          <p:nvPr/>
        </p:nvCxnSpPr>
        <p:spPr>
          <a:xfrm flipV="1">
            <a:off x="2114117" y="2917105"/>
            <a:ext cx="0" cy="39362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A9D25D-6878-407E-BD2C-64338B8D62D6}"/>
              </a:ext>
            </a:extLst>
          </p:cNvPr>
          <p:cNvCxnSpPr>
            <a:cxnSpLocks/>
          </p:cNvCxnSpPr>
          <p:nvPr/>
        </p:nvCxnSpPr>
        <p:spPr>
          <a:xfrm flipV="1">
            <a:off x="2424837" y="2331293"/>
            <a:ext cx="0" cy="247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9" descr="文件">
            <a:extLst>
              <a:ext uri="{FF2B5EF4-FFF2-40B4-BE49-F238E27FC236}">
                <a16:creationId xmlns:a16="http://schemas.microsoft.com/office/drawing/2014/main" id="{2596D38F-3B55-4B80-A572-7F3E005BF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3884" y="3379066"/>
            <a:ext cx="628073" cy="6280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9723B2-069C-461C-A65B-56C3A3160093}"/>
              </a:ext>
            </a:extLst>
          </p:cNvPr>
          <p:cNvSpPr/>
          <p:nvPr/>
        </p:nvSpPr>
        <p:spPr>
          <a:xfrm>
            <a:off x="1711694" y="1955227"/>
            <a:ext cx="143661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Holistic Score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EE64CCA-E12A-4BD6-8F07-D8F85F640CA3}"/>
              </a:ext>
            </a:extLst>
          </p:cNvPr>
          <p:cNvCxnSpPr>
            <a:cxnSpLocks/>
          </p:cNvCxnSpPr>
          <p:nvPr/>
        </p:nvCxnSpPr>
        <p:spPr>
          <a:xfrm flipV="1">
            <a:off x="2724103" y="2918314"/>
            <a:ext cx="0" cy="393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ED0A97-0CF5-4A80-AB2C-A23C6232194A}"/>
              </a:ext>
            </a:extLst>
          </p:cNvPr>
          <p:cNvSpPr txBox="1"/>
          <p:nvPr/>
        </p:nvSpPr>
        <p:spPr>
          <a:xfrm>
            <a:off x="1517143" y="2934847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</a:rPr>
              <a:t>train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7F2F4C-43FE-4E10-A8BE-1D6CB0E06DF2}"/>
              </a:ext>
            </a:extLst>
          </p:cNvPr>
          <p:cNvSpPr txBox="1"/>
          <p:nvPr/>
        </p:nvSpPr>
        <p:spPr>
          <a:xfrm>
            <a:off x="2620946" y="292775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15" name="圖形 14" descr="文件">
            <a:extLst>
              <a:ext uri="{FF2B5EF4-FFF2-40B4-BE49-F238E27FC236}">
                <a16:creationId xmlns:a16="http://schemas.microsoft.com/office/drawing/2014/main" id="{6C73ABBE-5B94-4178-B031-247AF719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911" y="3307525"/>
            <a:ext cx="628073" cy="62807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502CC5-A40E-4E62-809B-BC34167653C6}"/>
              </a:ext>
            </a:extLst>
          </p:cNvPr>
          <p:cNvSpPr txBox="1"/>
          <p:nvPr/>
        </p:nvSpPr>
        <p:spPr>
          <a:xfrm>
            <a:off x="4245262" y="4093908"/>
            <a:ext cx="158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Seen Prompt </a:t>
            </a:r>
          </a:p>
          <a:p>
            <a:pPr algn="ctr"/>
            <a:r>
              <a:rPr lang="en-US" altLang="zh-TW" dirty="0"/>
              <a:t>&amp; Essay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558CB8-E3EC-43F3-9581-A79879CFFAA8}"/>
              </a:ext>
            </a:extLst>
          </p:cNvPr>
          <p:cNvSpPr/>
          <p:nvPr/>
        </p:nvSpPr>
        <p:spPr>
          <a:xfrm>
            <a:off x="5118616" y="2575343"/>
            <a:ext cx="149432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Essay Scoring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EE954A3-395E-454A-A3E7-1CDB5E845336}"/>
              </a:ext>
            </a:extLst>
          </p:cNvPr>
          <p:cNvCxnSpPr>
            <a:cxnSpLocks/>
          </p:cNvCxnSpPr>
          <p:nvPr/>
        </p:nvCxnSpPr>
        <p:spPr>
          <a:xfrm flipV="1">
            <a:off x="5865775" y="2328085"/>
            <a:ext cx="0" cy="247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形 18" descr="文件">
            <a:extLst>
              <a:ext uri="{FF2B5EF4-FFF2-40B4-BE49-F238E27FC236}">
                <a16:creationId xmlns:a16="http://schemas.microsoft.com/office/drawing/2014/main" id="{41C2587F-551E-4F7E-A950-49886F571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482" y="3375858"/>
            <a:ext cx="628073" cy="62807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6780154-D426-4725-B736-323A927E3B40}"/>
              </a:ext>
            </a:extLst>
          </p:cNvPr>
          <p:cNvSpPr/>
          <p:nvPr/>
        </p:nvSpPr>
        <p:spPr>
          <a:xfrm>
            <a:off x="5152632" y="1952019"/>
            <a:ext cx="143661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Holistic Score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434394-27AC-41C6-A211-9F6D2CD5442E}"/>
              </a:ext>
            </a:extLst>
          </p:cNvPr>
          <p:cNvSpPr txBox="1"/>
          <p:nvPr/>
        </p:nvSpPr>
        <p:spPr>
          <a:xfrm>
            <a:off x="4958081" y="2931639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</a:rPr>
              <a:t>train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7EA02A-3729-4A51-BDCB-A6518A33C5A1}"/>
              </a:ext>
            </a:extLst>
          </p:cNvPr>
          <p:cNvSpPr txBox="1"/>
          <p:nvPr/>
        </p:nvSpPr>
        <p:spPr>
          <a:xfrm>
            <a:off x="6061884" y="2924548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23" name="圖形 22" descr="文件">
            <a:extLst>
              <a:ext uri="{FF2B5EF4-FFF2-40B4-BE49-F238E27FC236}">
                <a16:creationId xmlns:a16="http://schemas.microsoft.com/office/drawing/2014/main" id="{1DBCF665-E730-407D-8E54-CB2D88F6D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579" y="3307525"/>
            <a:ext cx="628073" cy="62807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5E68668-7876-4ACC-842C-BF1A3A751F51}"/>
              </a:ext>
            </a:extLst>
          </p:cNvPr>
          <p:cNvSpPr txBox="1"/>
          <p:nvPr/>
        </p:nvSpPr>
        <p:spPr>
          <a:xfrm>
            <a:off x="5665195" y="4093908"/>
            <a:ext cx="19848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B050"/>
                </a:solidFill>
              </a:rPr>
              <a:t>Unseen</a:t>
            </a:r>
            <a:r>
              <a:rPr lang="en-US" altLang="zh-TW" dirty="0"/>
              <a:t> Prompt </a:t>
            </a:r>
          </a:p>
          <a:p>
            <a:pPr algn="ctr"/>
            <a:r>
              <a:rPr lang="en-US" altLang="zh-TW" dirty="0"/>
              <a:t>&amp; Essay</a:t>
            </a:r>
            <a:endParaRPr lang="zh-TW" altLang="en-US" dirty="0"/>
          </a:p>
        </p:txBody>
      </p:sp>
      <p:pic>
        <p:nvPicPr>
          <p:cNvPr id="25" name="圖形 24" descr="文件">
            <a:extLst>
              <a:ext uri="{FF2B5EF4-FFF2-40B4-BE49-F238E27FC236}">
                <a16:creationId xmlns:a16="http://schemas.microsoft.com/office/drawing/2014/main" id="{33250724-9AC6-4CD4-9B6E-7826A0A3C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1150" y="3375858"/>
            <a:ext cx="628073" cy="628073"/>
          </a:xfrm>
          <a:prstGeom prst="rect">
            <a:avLst/>
          </a:prstGeom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B52C607B-52DA-4EA1-985B-E20A4841FAD5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188659" y="2925186"/>
            <a:ext cx="393628" cy="371051"/>
          </a:xfrm>
          <a:prstGeom prst="bentConnector3">
            <a:avLst>
              <a:gd name="adj1" fmla="val 22935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38AFEF2-F43F-4A34-9CD0-C94F8D2B27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62846" y="2925185"/>
            <a:ext cx="393628" cy="371051"/>
          </a:xfrm>
          <a:prstGeom prst="bentConnector3">
            <a:avLst>
              <a:gd name="adj1" fmla="val 229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形 27" descr="文件">
            <a:extLst>
              <a:ext uri="{FF2B5EF4-FFF2-40B4-BE49-F238E27FC236}">
                <a16:creationId xmlns:a16="http://schemas.microsoft.com/office/drawing/2014/main" id="{E206E6E4-F411-4FBC-A78D-857C49288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0812" y="3300830"/>
            <a:ext cx="628073" cy="628073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DE814916-024A-42A6-9E37-F3FEB2EEE2AF}"/>
              </a:ext>
            </a:extLst>
          </p:cNvPr>
          <p:cNvSpPr txBox="1"/>
          <p:nvPr/>
        </p:nvSpPr>
        <p:spPr>
          <a:xfrm>
            <a:off x="8100419" y="4093908"/>
            <a:ext cx="1584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Seen Prompt </a:t>
            </a:r>
          </a:p>
          <a:p>
            <a:pPr algn="ctr"/>
            <a:r>
              <a:rPr lang="en-US" altLang="zh-TW" dirty="0"/>
              <a:t>&amp; Essay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B80810-4E56-4987-83AE-DE07242DF767}"/>
              </a:ext>
            </a:extLst>
          </p:cNvPr>
          <p:cNvSpPr/>
          <p:nvPr/>
        </p:nvSpPr>
        <p:spPr>
          <a:xfrm>
            <a:off x="8923517" y="2568648"/>
            <a:ext cx="149432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Essay Scoring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pic>
        <p:nvPicPr>
          <p:cNvPr id="31" name="圖形 30" descr="文件">
            <a:extLst>
              <a:ext uri="{FF2B5EF4-FFF2-40B4-BE49-F238E27FC236}">
                <a16:creationId xmlns:a16="http://schemas.microsoft.com/office/drawing/2014/main" id="{1CDB6E29-1BD2-40B6-BFD2-58F821C12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8383" y="3369163"/>
            <a:ext cx="628073" cy="62807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0830D6D-61E1-4DC6-80CB-1138C94FC840}"/>
              </a:ext>
            </a:extLst>
          </p:cNvPr>
          <p:cNvSpPr/>
          <p:nvPr/>
        </p:nvSpPr>
        <p:spPr>
          <a:xfrm>
            <a:off x="8110227" y="1703960"/>
            <a:ext cx="98456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B050"/>
                </a:solidFill>
              </a:rPr>
              <a:t>Holistic </a:t>
            </a:r>
            <a:br>
              <a:rPr lang="en-US" altLang="zh-TW" sz="1600" b="1" dirty="0">
                <a:solidFill>
                  <a:srgbClr val="00B050"/>
                </a:solidFill>
              </a:rPr>
            </a:br>
            <a:r>
              <a:rPr lang="en-US" altLang="zh-TW" sz="1600" b="1" dirty="0">
                <a:solidFill>
                  <a:srgbClr val="00B050"/>
                </a:solidFill>
              </a:rPr>
              <a:t>Score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CC95D1-A704-4173-AC83-52D3F100C065}"/>
              </a:ext>
            </a:extLst>
          </p:cNvPr>
          <p:cNvSpPr txBox="1"/>
          <p:nvPr/>
        </p:nvSpPr>
        <p:spPr>
          <a:xfrm>
            <a:off x="8762982" y="2924944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</a:rPr>
              <a:t>train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BA4D1A3-9F19-432C-AA03-F088573EBAD7}"/>
              </a:ext>
            </a:extLst>
          </p:cNvPr>
          <p:cNvSpPr txBox="1"/>
          <p:nvPr/>
        </p:nvSpPr>
        <p:spPr>
          <a:xfrm>
            <a:off x="9866785" y="2917853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test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35" name="圖形 34" descr="文件">
            <a:extLst>
              <a:ext uri="{FF2B5EF4-FFF2-40B4-BE49-F238E27FC236}">
                <a16:creationId xmlns:a16="http://schemas.microsoft.com/office/drawing/2014/main" id="{B5341C7D-CAA5-4BCF-9034-A7010726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8480" y="3300830"/>
            <a:ext cx="628073" cy="628073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985DB9F-59D6-498F-ABAF-8347BB8AF89E}"/>
              </a:ext>
            </a:extLst>
          </p:cNvPr>
          <p:cNvSpPr txBox="1"/>
          <p:nvPr/>
        </p:nvSpPr>
        <p:spPr>
          <a:xfrm>
            <a:off x="9536621" y="409390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Unseen Prompt </a:t>
            </a:r>
          </a:p>
          <a:p>
            <a:pPr algn="ctr"/>
            <a:r>
              <a:rPr lang="en-US" altLang="zh-TW" dirty="0"/>
              <a:t>&amp; Essay</a:t>
            </a:r>
            <a:endParaRPr lang="zh-TW" altLang="en-US" dirty="0"/>
          </a:p>
        </p:txBody>
      </p:sp>
      <p:pic>
        <p:nvPicPr>
          <p:cNvPr id="37" name="圖形 36" descr="文件">
            <a:extLst>
              <a:ext uri="{FF2B5EF4-FFF2-40B4-BE49-F238E27FC236}">
                <a16:creationId xmlns:a16="http://schemas.microsoft.com/office/drawing/2014/main" id="{9086E89C-AFD4-4287-A9CF-5788788C6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6051" y="3369163"/>
            <a:ext cx="628073" cy="628073"/>
          </a:xfrm>
          <a:prstGeom prst="rect">
            <a:avLst/>
          </a:prstGeom>
        </p:spPr>
      </p:pic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F535C916-37AB-448B-9456-E1CC63FFC221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8993560" y="2918491"/>
            <a:ext cx="393628" cy="371051"/>
          </a:xfrm>
          <a:prstGeom prst="bentConnector3">
            <a:avLst>
              <a:gd name="adj1" fmla="val 22935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E859353-364B-4865-AA14-B0D3A63EB4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67747" y="2918490"/>
            <a:ext cx="393628" cy="371051"/>
          </a:xfrm>
          <a:prstGeom prst="bentConnector3">
            <a:avLst>
              <a:gd name="adj1" fmla="val 229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8CCD6EFD-BF1C-4735-ADD6-475ADD619A63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16200000" flipV="1">
            <a:off x="8996638" y="1894608"/>
            <a:ext cx="279913" cy="10681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687B16D-195A-4796-9499-86F9D34A084E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rot="5400000" flipH="1" flipV="1">
            <a:off x="10121050" y="1810881"/>
            <a:ext cx="307394" cy="1208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495650C-C354-445D-998A-2A839862295F}"/>
              </a:ext>
            </a:extLst>
          </p:cNvPr>
          <p:cNvSpPr/>
          <p:nvPr/>
        </p:nvSpPr>
        <p:spPr>
          <a:xfrm>
            <a:off x="10176541" y="1922700"/>
            <a:ext cx="140455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B050"/>
                </a:solidFill>
              </a:rPr>
              <a:t>organization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48E1FC-42D9-4CC0-BA3B-9A6DC9D46E65}"/>
              </a:ext>
            </a:extLst>
          </p:cNvPr>
          <p:cNvSpPr/>
          <p:nvPr/>
        </p:nvSpPr>
        <p:spPr>
          <a:xfrm>
            <a:off x="9205287" y="1923192"/>
            <a:ext cx="95891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B050"/>
                </a:solidFill>
              </a:rPr>
              <a:t>Content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085FE28-9209-4AAD-AC6B-361E39DE27E4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V="1">
            <a:off x="9670677" y="2261746"/>
            <a:ext cx="14069" cy="306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A088088-F33F-40AA-84D1-54517C96465C}"/>
              </a:ext>
            </a:extLst>
          </p:cNvPr>
          <p:cNvSpPr/>
          <p:nvPr/>
        </p:nvSpPr>
        <p:spPr>
          <a:xfrm>
            <a:off x="11368992" y="1930708"/>
            <a:ext cx="389851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B910A64F-B56F-4D96-BCAE-71C466E89473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rot="5400000" flipH="1" flipV="1">
            <a:off x="10467604" y="1472335"/>
            <a:ext cx="299386" cy="18932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0043CCB-1EBE-4098-9C3F-184A80641113}"/>
              </a:ext>
            </a:extLst>
          </p:cNvPr>
          <p:cNvSpPr txBox="1"/>
          <p:nvPr/>
        </p:nvSpPr>
        <p:spPr>
          <a:xfrm>
            <a:off x="4201352" y="1035581"/>
            <a:ext cx="3406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Cross-prompt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b="1" dirty="0">
                <a:solidFill>
                  <a:srgbClr val="0070C0"/>
                </a:solidFill>
              </a:rPr>
              <a:t>essay scoring</a:t>
            </a:r>
            <a:r>
              <a:rPr lang="zh-TW" altLang="en-US" sz="2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D7EA4DF-DF06-40A0-9C53-CA7518288BC7}"/>
              </a:ext>
            </a:extLst>
          </p:cNvPr>
          <p:cNvSpPr txBox="1"/>
          <p:nvPr/>
        </p:nvSpPr>
        <p:spPr>
          <a:xfrm>
            <a:off x="7745632" y="1012821"/>
            <a:ext cx="37846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Cross-prompt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r>
              <a:rPr lang="en-US" altLang="zh-TW" sz="2400" b="1" dirty="0">
                <a:solidFill>
                  <a:srgbClr val="0070C0"/>
                </a:solidFill>
              </a:rPr>
              <a:t>essay trait scoring</a:t>
            </a:r>
            <a:r>
              <a:rPr lang="zh-TW" altLang="en-US" sz="2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DEB637C-9DAF-4E41-8030-0BD0D9B2D959}"/>
              </a:ext>
            </a:extLst>
          </p:cNvPr>
          <p:cNvSpPr txBox="1"/>
          <p:nvPr/>
        </p:nvSpPr>
        <p:spPr>
          <a:xfrm>
            <a:off x="1266358" y="1382153"/>
            <a:ext cx="2495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Essay scoring</a:t>
            </a:r>
            <a:r>
              <a:rPr lang="zh-TW" altLang="en-US" sz="2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A34BAD-F9AD-4A72-898B-6195AA6A413D}"/>
              </a:ext>
            </a:extLst>
          </p:cNvPr>
          <p:cNvSpPr txBox="1"/>
          <p:nvPr/>
        </p:nvSpPr>
        <p:spPr>
          <a:xfrm>
            <a:off x="409946" y="4978692"/>
            <a:ext cx="3654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zh-TW" sz="1400" dirty="0"/>
              <a:t>(Taghipour and Ng, 2016;Dong and Zhang, 2016; Yang et al., 2020; Wanget al., 2022)</a:t>
            </a:r>
            <a:endParaRPr lang="nl-NL" altLang="zh-TW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6BA35FC-D897-4D48-BE4C-430DC97781CB}"/>
              </a:ext>
            </a:extLst>
          </p:cNvPr>
          <p:cNvSpPr txBox="1"/>
          <p:nvPr/>
        </p:nvSpPr>
        <p:spPr>
          <a:xfrm>
            <a:off x="4818631" y="4978691"/>
            <a:ext cx="2825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(</a:t>
            </a:r>
            <a:r>
              <a:rPr lang="en-US" altLang="zh-TW" sz="1400" dirty="0" err="1"/>
              <a:t>Jin</a:t>
            </a:r>
            <a:r>
              <a:rPr lang="en-US" altLang="zh-TW" sz="1400" dirty="0"/>
              <a:t> et al., 2018; Li et al., 2020; Ridley et al., 2020) 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0513FBE-F07E-4F16-AB26-DDF75661F756}"/>
              </a:ext>
            </a:extLst>
          </p:cNvPr>
          <p:cNvSpPr txBox="1"/>
          <p:nvPr/>
        </p:nvSpPr>
        <p:spPr>
          <a:xfrm>
            <a:off x="8454266" y="4978692"/>
            <a:ext cx="3304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(Ridley et al., 2021; </a:t>
            </a:r>
            <a:r>
              <a:rPr lang="en-US" altLang="zh-TW" sz="1400" dirty="0" err="1"/>
              <a:t>Chenand</a:t>
            </a:r>
            <a:r>
              <a:rPr lang="en-US" altLang="zh-TW" sz="1400" dirty="0"/>
              <a:t> Li, 2023; Do et al., 2023; Xu et al., 2025)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48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081F1-3ED8-45B4-94B0-9A1CCE8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43E01-C807-4576-A263-61643A8A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0890"/>
            <a:ext cx="10623551" cy="50160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Previous work like PAES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Ridleyet</a:t>
            </a:r>
            <a:r>
              <a:rPr lang="en-US" altLang="zh-TW" sz="2000" dirty="0"/>
              <a:t> al., 2020) 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Consider </a:t>
            </a:r>
            <a:r>
              <a:rPr lang="en-US" altLang="zh-TW" u="sng" dirty="0"/>
              <a:t>only essay </a:t>
            </a:r>
            <a:r>
              <a:rPr lang="en-US" altLang="zh-TW" dirty="0"/>
              <a:t>as input.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Focus on the </a:t>
            </a:r>
            <a:r>
              <a:rPr lang="en-US" altLang="zh-TW" u="sng" dirty="0"/>
              <a:t>essay quality </a:t>
            </a:r>
            <a:r>
              <a:rPr lang="en-US" altLang="zh-TW" dirty="0"/>
              <a:t>and </a:t>
            </a:r>
            <a:r>
              <a:rPr lang="en-US" altLang="zh-TW" u="sng" dirty="0"/>
              <a:t>ignoring prompt adherence</a:t>
            </a:r>
            <a:r>
              <a:rPr lang="en-US" altLang="zh-TW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SOTA: </a:t>
            </a:r>
            <a:r>
              <a:rPr lang="en-US" altLang="zh-TW" dirty="0" err="1"/>
              <a:t>ProTACT</a:t>
            </a:r>
            <a:r>
              <a:rPr lang="en-US" altLang="zh-TW" dirty="0"/>
              <a:t> </a:t>
            </a:r>
            <a:r>
              <a:rPr lang="en-US" altLang="zh-TW" sz="2000" dirty="0"/>
              <a:t>(Do et al., 2023) 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Use LDA to extract </a:t>
            </a:r>
            <a:r>
              <a:rPr lang="en-US" altLang="zh-TW" u="sng" dirty="0"/>
              <a:t>essay-prompt</a:t>
            </a:r>
            <a:r>
              <a:rPr lang="zh-TW" altLang="en-US" u="sng" dirty="0"/>
              <a:t> </a:t>
            </a:r>
            <a:r>
              <a:rPr lang="en-US" altLang="zh-TW" u="sng" dirty="0"/>
              <a:t>correlation</a:t>
            </a:r>
            <a:r>
              <a:rPr lang="en-US" altLang="zh-TW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Rely </a:t>
            </a:r>
            <a:r>
              <a:rPr lang="en-US" altLang="zh-TW" u="sng" dirty="0"/>
              <a:t>solely on syntactic features </a:t>
            </a:r>
            <a:r>
              <a:rPr lang="en-US" altLang="zh-TW" dirty="0"/>
              <a:t>for essay representation.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They overlook content-level features in </a:t>
            </a:r>
            <a:r>
              <a:rPr lang="en-US" altLang="zh-TW" dirty="0">
                <a:solidFill>
                  <a:srgbClr val="0070C0"/>
                </a:solidFill>
              </a:rPr>
              <a:t>both prompts and essays</a:t>
            </a:r>
            <a:r>
              <a:rPr lang="en-US" altLang="zh-TW" dirty="0"/>
              <a:t>, such as semantic and linguistic information. 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They develops </a:t>
            </a:r>
            <a:r>
              <a:rPr lang="en-US" altLang="zh-TW" b="1" dirty="0"/>
              <a:t>ONE single model </a:t>
            </a:r>
            <a:r>
              <a:rPr lang="en-US" altLang="zh-TW" dirty="0"/>
              <a:t>to evaluate multiple traits, </a:t>
            </a:r>
            <a:br>
              <a:rPr lang="en-US" altLang="zh-TW" dirty="0"/>
            </a:br>
            <a:r>
              <a:rPr lang="en-US" altLang="zh-TW" dirty="0"/>
              <a:t>failing to capture </a:t>
            </a:r>
            <a:r>
              <a:rPr lang="en-US" altLang="zh-TW" dirty="0">
                <a:solidFill>
                  <a:srgbClr val="0070C0"/>
                </a:solidFill>
              </a:rPr>
              <a:t>different perspectives specific to each trait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C149F3-FA71-49E4-B691-5C928F93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27AB8-862E-464A-8CDA-0B4E37FF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Research 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7D2ED-FE78-498C-A4EE-F021A69D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90"/>
            <a:ext cx="10807700" cy="4892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In this work, we propose </a:t>
            </a:r>
            <a:r>
              <a:rPr lang="en-US" altLang="zh-TW" dirty="0">
                <a:solidFill>
                  <a:srgbClr val="0070C0"/>
                </a:solidFill>
              </a:rPr>
              <a:t>MOOSE (Mixture of Ordered Scoring Experts)</a:t>
            </a:r>
            <a:r>
              <a:rPr lang="en-US" altLang="zh-TW" dirty="0"/>
              <a:t> framework for </a:t>
            </a:r>
            <a:r>
              <a:rPr lang="en-US" altLang="zh-TW" dirty="0">
                <a:solidFill>
                  <a:srgbClr val="0070C0"/>
                </a:solidFill>
              </a:rPr>
              <a:t>cross-prompt essay trait scoring</a:t>
            </a:r>
            <a:r>
              <a:rPr lang="en-US" altLang="zh-TW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/>
              <a:t>Ordered Scorer Experts (OSE):</a:t>
            </a:r>
            <a:r>
              <a:rPr lang="zh-TW" altLang="en-US" b="1" dirty="0"/>
              <a:t> </a:t>
            </a:r>
            <a:r>
              <a:rPr lang="en-US" altLang="zh-TW" dirty="0"/>
              <a:t>designs three experts</a:t>
            </a:r>
            <a:r>
              <a:rPr lang="zh-TW" altLang="en-US" dirty="0"/>
              <a:t> </a:t>
            </a:r>
            <a:r>
              <a:rPr lang="en-US" altLang="zh-TW" dirty="0"/>
              <a:t>to imitate the reasoning process of a human rater.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b="1" dirty="0"/>
              <a:t>Mixture of Experts (</a:t>
            </a:r>
            <a:r>
              <a:rPr lang="en-US" altLang="zh-TW" b="1" dirty="0" err="1"/>
              <a:t>MoE</a:t>
            </a:r>
            <a:r>
              <a:rPr lang="en-US" altLang="zh-TW" b="1" dirty="0"/>
              <a:t>): </a:t>
            </a:r>
            <a:r>
              <a:rPr lang="en-US" altLang="zh-TW" dirty="0"/>
              <a:t>dynamically selects different scoring cues that are specific to each trait.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5A852-66BB-4E1F-B037-687B59B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4A74C2-872A-4A89-82AC-B9ABB64F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9" y="3684630"/>
            <a:ext cx="6096000" cy="32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FA987-EE9B-4994-84D6-2E44AC99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overview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89843D-38F6-494B-9B2A-C66A47E3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00" name="圖片 399">
            <a:extLst>
              <a:ext uri="{FF2B5EF4-FFF2-40B4-BE49-F238E27FC236}">
                <a16:creationId xmlns:a16="http://schemas.microsoft.com/office/drawing/2014/main" id="{9D542A85-ED8E-484B-9412-8DCBE2DC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05" y="909766"/>
            <a:ext cx="10028789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80950-2148-4F35-8AEE-3B670AE0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Novelty 1: Essay as 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21E9B-66F8-4AAC-8FFC-E35C8D83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590"/>
            <a:ext cx="7482840" cy="489217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ProTACT</a:t>
            </a:r>
            <a:r>
              <a:rPr lang="en-US" altLang="zh-TW" dirty="0"/>
              <a:t> (SOTA):</a:t>
            </a:r>
          </a:p>
          <a:p>
            <a:pPr lvl="1"/>
            <a:r>
              <a:rPr lang="en-US" altLang="zh-TW" dirty="0"/>
              <a:t>Treat </a:t>
            </a:r>
            <a:r>
              <a:rPr lang="en-US" altLang="zh-TW" b="1" dirty="0"/>
              <a:t>the </a:t>
            </a:r>
            <a:r>
              <a:rPr lang="en-US" altLang="zh-TW" b="1" dirty="0">
                <a:solidFill>
                  <a:srgbClr val="0070C0"/>
                </a:solidFill>
              </a:rPr>
              <a:t>prompt</a:t>
            </a:r>
            <a:r>
              <a:rPr lang="en-US" altLang="zh-TW" b="1" dirty="0"/>
              <a:t> as the query</a:t>
            </a:r>
          </a:p>
          <a:p>
            <a:pPr lvl="1"/>
            <a:r>
              <a:rPr lang="en-US" altLang="zh-TW" dirty="0"/>
              <a:t>Evaluate essays from the </a:t>
            </a:r>
            <a:r>
              <a:rPr lang="en-US" altLang="zh-TW" b="1" dirty="0"/>
              <a:t>prompt’s perspective </a:t>
            </a:r>
            <a:r>
              <a:rPr lang="en-US" altLang="zh-TW" dirty="0"/>
              <a:t>to determine </a:t>
            </a:r>
            <a:r>
              <a:rPr lang="en-US" altLang="zh-TW" u="sng" dirty="0"/>
              <a:t>whether a given essay is likely to receive a high score under the given prompt.</a:t>
            </a:r>
          </a:p>
          <a:p>
            <a:pPr lvl="1"/>
            <a:endParaRPr lang="en-US" altLang="zh-TW" u="sng" dirty="0"/>
          </a:p>
          <a:p>
            <a:r>
              <a:rPr lang="en-US" altLang="zh-TW" dirty="0"/>
              <a:t>MOOSE:</a:t>
            </a:r>
          </a:p>
          <a:p>
            <a:pPr lvl="1"/>
            <a:r>
              <a:rPr lang="en-US" altLang="zh-TW" dirty="0"/>
              <a:t>Uses </a:t>
            </a:r>
            <a:r>
              <a:rPr lang="en-US" altLang="zh-TW" b="1" dirty="0"/>
              <a:t>the </a:t>
            </a:r>
            <a:r>
              <a:rPr lang="en-US" altLang="zh-TW" b="1" dirty="0">
                <a:solidFill>
                  <a:srgbClr val="0070C0"/>
                </a:solidFill>
              </a:rPr>
              <a:t>essay</a:t>
            </a:r>
            <a:r>
              <a:rPr lang="en-US" altLang="zh-TW" b="1" dirty="0"/>
              <a:t> as a query </a:t>
            </a:r>
            <a:r>
              <a:rPr lang="en-US" altLang="zh-TW" dirty="0"/>
              <a:t>to learn essay representation.</a:t>
            </a:r>
          </a:p>
          <a:p>
            <a:pPr lvl="1"/>
            <a:r>
              <a:rPr lang="en-US" altLang="zh-TW" dirty="0"/>
              <a:t>To estimate 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the distribution of the query (essay) over the values (prompt and essay).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7E840-1B44-44C6-885B-D264C713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2EB5AA-5AEA-4145-A8BF-D9DE44756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26"/>
          <a:stretch/>
        </p:blipFill>
        <p:spPr>
          <a:xfrm>
            <a:off x="8199120" y="1523424"/>
            <a:ext cx="4082260" cy="35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DAB28-C033-43D4-8CCF-736AD075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88838" cy="684447"/>
          </a:xfrm>
        </p:spPr>
        <p:txBody>
          <a:bodyPr/>
          <a:lstStyle/>
          <a:p>
            <a:r>
              <a:rPr lang="en-US" altLang="zh-TW" sz="3500" dirty="0"/>
              <a:t>Novelty 2: From Scoring to </a:t>
            </a:r>
            <a:r>
              <a:rPr lang="en-US" altLang="zh-TW" sz="3500" b="1" dirty="0"/>
              <a:t>Scoring Cue Retrieval</a:t>
            </a:r>
            <a:endParaRPr lang="zh-TW" altLang="en-US" sz="35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99F8B-EF01-485F-B57F-31685062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4790"/>
            <a:ext cx="8015515" cy="5573210"/>
          </a:xfrm>
        </p:spPr>
        <p:txBody>
          <a:bodyPr>
            <a:normAutofit/>
          </a:bodyPr>
          <a:lstStyle/>
          <a:p>
            <a:r>
              <a:rPr lang="en-US" altLang="zh-TW" dirty="0"/>
              <a:t>Issue: </a:t>
            </a:r>
          </a:p>
          <a:p>
            <a:pPr lvl="1"/>
            <a:r>
              <a:rPr lang="en-US" altLang="zh-TW" dirty="0"/>
              <a:t>When training a cross-prompt model, the number of available </a:t>
            </a:r>
            <a:r>
              <a:rPr lang="en-US" altLang="zh-TW" b="1" dirty="0"/>
              <a:t>prompts</a:t>
            </a:r>
            <a:r>
              <a:rPr lang="en-US" altLang="zh-TW" dirty="0"/>
              <a:t> is severely </a:t>
            </a:r>
            <a:r>
              <a:rPr lang="en-US" altLang="zh-TW" b="1" dirty="0"/>
              <a:t>limited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Focusing on learning essay representation (query) may lead to </a:t>
            </a:r>
            <a:r>
              <a:rPr lang="en-US" altLang="zh-TW" b="1" dirty="0"/>
              <a:t>overfitting on seen prompts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Solution:</a:t>
            </a:r>
          </a:p>
          <a:p>
            <a:pPr lvl="1"/>
            <a:r>
              <a:rPr lang="en-US" altLang="zh-TW" dirty="0"/>
              <a:t>Apply a </a:t>
            </a:r>
            <a:r>
              <a:rPr lang="en-US" altLang="zh-TW" b="1" dirty="0">
                <a:solidFill>
                  <a:srgbClr val="0070C0"/>
                </a:solidFill>
              </a:rPr>
              <a:t>stop-gradient</a:t>
            </a:r>
            <a:r>
              <a:rPr lang="en-US" altLang="zh-TW" b="1" dirty="0"/>
              <a:t> </a:t>
            </a:r>
            <a:r>
              <a:rPr lang="en-US" altLang="zh-TW" dirty="0"/>
              <a:t>operation to the </a:t>
            </a:r>
            <a:r>
              <a:rPr lang="en-US" altLang="zh-TW" b="1" dirty="0"/>
              <a:t>query</a:t>
            </a:r>
            <a:r>
              <a:rPr lang="en-US" altLang="zh-TW" dirty="0"/>
              <a:t>, preventing its representation from being updated during backpropagation. 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fixed query</a:t>
            </a:r>
            <a:r>
              <a:rPr lang="en-US" altLang="zh-TW" dirty="0"/>
              <a:t> serves as a stable anchor for </a:t>
            </a:r>
            <a:r>
              <a:rPr lang="en-US" altLang="zh-TW" b="1" dirty="0">
                <a:solidFill>
                  <a:srgbClr val="0070C0"/>
                </a:solidFill>
              </a:rPr>
              <a:t>retrieving relevant scoring cues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E414BC-E6F9-45E8-BD79-8C98D044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Google Shape;118;p18">
            <a:extLst>
              <a:ext uri="{FF2B5EF4-FFF2-40B4-BE49-F238E27FC236}">
                <a16:creationId xmlns:a16="http://schemas.microsoft.com/office/drawing/2014/main" id="{26167701-5C60-455D-B427-BAD34F7238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173" y="1688433"/>
            <a:ext cx="3053237" cy="400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6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24340-2FC4-46DA-BC9D-C0205F99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684447"/>
          </a:xfrm>
        </p:spPr>
        <p:txBody>
          <a:bodyPr/>
          <a:lstStyle/>
          <a:p>
            <a:r>
              <a:rPr lang="en-US" altLang="zh-TW" sz="3600" dirty="0"/>
              <a:t>Novelty 3:</a:t>
            </a:r>
            <a:r>
              <a:rPr lang="zh-TW" altLang="en-US" sz="3600" dirty="0"/>
              <a:t> </a:t>
            </a:r>
            <a:r>
              <a:rPr lang="en-US" altLang="zh-TW" sz="3600" dirty="0"/>
              <a:t>Mixture of </a:t>
            </a:r>
            <a:r>
              <a:rPr lang="en-US" altLang="zh-TW" sz="3600" dirty="0">
                <a:solidFill>
                  <a:srgbClr val="C00000"/>
                </a:solidFill>
              </a:rPr>
              <a:t>Ordered Scoring Experts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28465-4454-4741-A00E-2560527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42" y="7079463"/>
            <a:ext cx="11163779" cy="209827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zh-TW" dirty="0">
                <a:solidFill>
                  <a:srgbClr val="0070C0"/>
                </a:solidFill>
              </a:rPr>
              <a:t>Essay quality: </a:t>
            </a:r>
            <a:r>
              <a:rPr lang="en-US" altLang="zh-TW" dirty="0"/>
              <a:t>Essay as Queries + </a:t>
            </a:r>
            <a:r>
              <a:rPr lang="en-US" altLang="zh-TW" dirty="0">
                <a:solidFill>
                  <a:srgbClr val="0070C0"/>
                </a:solidFill>
              </a:rPr>
              <a:t>trait similarity loss function (Do et al., 2023)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+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MSE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Relative quality: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pairwise ranking loss function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Prompt adherence: </a:t>
            </a:r>
          </a:p>
          <a:p>
            <a:pPr lvl="2"/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</a:rPr>
              <a:t>estimate the probability of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</a:rPr>
              <a:t>essay on joint distribution of multi-trait essay representations and prompt features.</a:t>
            </a:r>
          </a:p>
          <a:p>
            <a:pPr lvl="3"/>
            <a:r>
              <a:rPr lang="en-US" altLang="zh-TW" dirty="0">
                <a:solidFill>
                  <a:srgbClr val="00B050"/>
                </a:solidFill>
              </a:rPr>
              <a:t>The multi-chunk BERT features extracted from the prompt are concatenated with the key and value of cross attention layer. </a:t>
            </a:r>
          </a:p>
          <a:p>
            <a:pPr lvl="3"/>
            <a:r>
              <a:rPr lang="en-US" altLang="zh-TW" dirty="0">
                <a:solidFill>
                  <a:srgbClr val="00B050"/>
                </a:solidFill>
              </a:rPr>
              <a:t>The model then examines the degree to which the prompt value is attended, identifying potential off-topic situations.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4742A8-37CF-4AEB-A4C8-1786B7F4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090E58-865E-44A5-93CB-27EA9EE8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00" y="1210733"/>
            <a:ext cx="9334579" cy="55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0DD79-7250-4379-A4C2-1F7ADB41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3779" cy="684447"/>
          </a:xfrm>
        </p:spPr>
        <p:txBody>
          <a:bodyPr/>
          <a:lstStyle/>
          <a:p>
            <a:r>
              <a:rPr lang="en-US" altLang="zh-TW" sz="3600" dirty="0"/>
              <a:t>Novelty 3: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C00000"/>
                </a:solidFill>
              </a:rPr>
              <a:t>Mixture of </a:t>
            </a:r>
            <a:r>
              <a:rPr lang="en-US" altLang="zh-TW" sz="3600" dirty="0"/>
              <a:t>Ordered Scoring </a:t>
            </a:r>
            <a:r>
              <a:rPr lang="en-US" altLang="zh-TW" sz="3600" dirty="0">
                <a:solidFill>
                  <a:srgbClr val="C00000"/>
                </a:solidFill>
              </a:rPr>
              <a:t>Experts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3628FF-CA6C-46D2-83B4-C711BFA9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1276-B9CA-4F03-89F1-046944572D7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7901499-B7C6-4632-99E7-D10CEC88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27" y="1049572"/>
            <a:ext cx="7511773" cy="443493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15514A-F254-45B5-88CE-D11D61E6B205}"/>
              </a:ext>
            </a:extLst>
          </p:cNvPr>
          <p:cNvSpPr txBox="1"/>
          <p:nvPr/>
        </p:nvSpPr>
        <p:spPr>
          <a:xfrm>
            <a:off x="9565915" y="3791452"/>
            <a:ext cx="6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Gate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9A3CB83-1B7D-44B8-99FE-75754BFFE5DB}"/>
              </a:ext>
            </a:extLst>
          </p:cNvPr>
          <p:cNvGrpSpPr/>
          <p:nvPr/>
        </p:nvGrpSpPr>
        <p:grpSpPr>
          <a:xfrm>
            <a:off x="1377729" y="6271801"/>
            <a:ext cx="8761140" cy="520158"/>
            <a:chOff x="1377729" y="6271801"/>
            <a:chExt cx="8761140" cy="5201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2589F27-6B02-4DFD-A61F-7148DFB5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7729" y="6271801"/>
              <a:ext cx="4205191" cy="44967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50694FA-297C-486F-A0D3-395A67A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200" y="6314896"/>
              <a:ext cx="4601669" cy="47706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7B156FA-699F-44C9-A3A2-9F8AD73DD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308" y="5347520"/>
            <a:ext cx="2437907" cy="8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2596</Words>
  <Application>Microsoft Office PowerPoint</Application>
  <PresentationFormat>寬螢幕</PresentationFormat>
  <Paragraphs>328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佈景主題</vt:lpstr>
      <vt:lpstr>Mixture of Ordered Scoring Experts for Cross-prompt Essay Trait Scoring</vt:lpstr>
      <vt:lpstr>Task definition</vt:lpstr>
      <vt:lpstr>Motivation</vt:lpstr>
      <vt:lpstr>Research purpose</vt:lpstr>
      <vt:lpstr>System overview</vt:lpstr>
      <vt:lpstr>Novelty 1: Essay as Query</vt:lpstr>
      <vt:lpstr>Novelty 2: From Scoring to Scoring Cue Retrieval</vt:lpstr>
      <vt:lpstr>Novelty 3: Mixture of Ordered Scoring Experts</vt:lpstr>
      <vt:lpstr>Novelty 3: Mixture of Ordered Scoring Experts</vt:lpstr>
      <vt:lpstr>Experiment settings</vt:lpstr>
      <vt:lpstr>Comparisons with State-of-The-Arts</vt:lpstr>
      <vt:lpstr>Analysis of cross-prompt essay scoring </vt:lpstr>
      <vt:lpstr>Analysis of trait scoring</vt:lpstr>
      <vt:lpstr>Visualization on MoE gating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Ordered Scoring Experts for Cross-prompt Essay Trait Scoring</dc:title>
  <dc:creator>Yi-Ting Huang</dc:creator>
  <cp:lastModifiedBy>Yi-Ting Huang</cp:lastModifiedBy>
  <cp:revision>192</cp:revision>
  <cp:lastPrinted>2025-06-29T07:38:11Z</cp:lastPrinted>
  <dcterms:created xsi:type="dcterms:W3CDTF">2025-06-28T02:31:13Z</dcterms:created>
  <dcterms:modified xsi:type="dcterms:W3CDTF">2025-07-02T10:33:40Z</dcterms:modified>
</cp:coreProperties>
</file>