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CF58-1428-5A6E-9FC2-146A1339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DF797-9030-7DAE-39F8-CA3EA694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9AB60-605A-7E46-4FF4-48956A77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C1419-D999-A899-26B4-1A7A1E8F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9B064-D58F-AA28-1D23-DB963BF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77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2FE6-2937-51F6-BF70-80A7658F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6359B-0F08-32E0-9341-023E4C47B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F8732-49E3-0897-933D-9CF812D6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1D513-8A2B-A21D-33F4-E623C3AB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C753-BFB0-5641-3F56-DC2D12D3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834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628B0F-5320-3CC9-58AD-B6C99C7F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0D41DA-1695-8224-C22F-2864C7B8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47054-FBA3-A1BD-4B00-0DC2FFB5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F1964-71C2-CF48-4BDF-200E8492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A5C4C-D687-B692-9F37-223EB68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70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6C197-6714-E909-B8F4-A7D913B7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CF854-27AA-CB90-BAA6-6B27CA6C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A864D-FAFB-7A09-6904-2783AC3F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7ABB9-BBE3-ED85-0DF0-5CC72785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05C9E-BC08-6EEB-DA94-07CF33B8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8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08EAB-F4A3-B46C-7D05-536EF644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8E73C-65E8-5D2B-B134-98099E53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55775-B4FB-9602-3ABA-77034866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5E4C10-13D7-34F8-5B27-F308EB9C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40D8F-D2C4-473C-BF6B-ED13B4A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4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EA5C7-AAC3-6F85-35F0-A4544170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FB7BD-82BF-8195-E5B7-BE486B509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7AB15D-A28F-93F1-7F3D-B233CE0F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67DEA-66DC-60AD-427D-C1A72B0F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228FA-7A44-B7C5-FC26-E8C20CCC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D7304-56A0-BA18-A14A-86F5533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383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9C5E-F196-007E-8EB9-D1A336C4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8D194A-4DCC-8AC9-3FCE-80658E4B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BA7AA8-7B82-43C1-1FD9-7A1FAD53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72DB00-E58A-7BD6-AC19-B76B9055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D2C397-8389-D674-808D-CA2A224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D3D5C2-71C9-435D-6CE3-E1C0368F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25CC52-7149-6AC0-C67E-5C940C49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9CE256-F887-83E4-AE02-BD51D835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745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C1897-9EF6-080B-38CD-66C22120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B63FC-CD2F-4B28-4867-F8E47E9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87D700-A8AE-7CC1-EEA6-53C2ECF3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127CD6-2210-7236-B776-2BE7F7A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33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749F5C-39FC-FB98-2795-230A6817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D866B7-B962-4900-E899-D6B7E612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F2BDF2-0380-BB8B-4445-FB816D5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86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12F7E-E1B6-6A9A-B2BD-731F1B3A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E04ED-F6E2-9357-6785-D399F4C0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52E63E-44F2-9AE4-DCA0-E00A17B0D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34D612-D041-90BF-5B2D-C59B458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0F6DA2-A0D9-FE4E-73EA-92DC9AC5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74D1E-2844-5D08-DC16-DD040D7B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454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22E3F-6FA2-7AF0-9F15-9F03560A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F448F-1B18-001E-B7DE-F968080E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40F932-BC14-C9D9-4E24-B24CF2DF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EBB83-B497-5AAF-F16D-17CBFFA4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C25DE4-4712-DE88-AB29-5C04113F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F2F708-81E6-F8CC-0493-6314FD82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692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42BDF2-1AD3-6F98-94E1-AF5BE0AB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66C0B-0FC6-1D20-E979-5484B593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C29BA-BF3B-D0BC-1433-1BDC3A7C2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A4C9-2F89-4FBC-B765-34F0DE2AF9B2}" type="datetimeFigureOut">
              <a:rPr lang="es-VE" smtClean="0"/>
              <a:t>18/5/2023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E819F-0E61-A4D3-63DD-BDC704C9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93DEB5-A779-FDCA-8F44-BCDEA63F4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893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8E2D19C-C0E9-4D77-759A-417E53C7753B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AA9500-EF3C-93BF-C0F0-A8501BE91C05}"/>
              </a:ext>
            </a:extLst>
          </p:cNvPr>
          <p:cNvSpPr txBox="1"/>
          <p:nvPr/>
        </p:nvSpPr>
        <p:spPr>
          <a:xfrm>
            <a:off x="4860757" y="478185"/>
            <a:ext cx="2470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Variable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D64E72-F989-8A5F-EDEF-BB4E4A89A03B}"/>
              </a:ext>
            </a:extLst>
          </p:cNvPr>
          <p:cNvSpPr txBox="1"/>
          <p:nvPr/>
        </p:nvSpPr>
        <p:spPr>
          <a:xfrm>
            <a:off x="511126" y="1723182"/>
            <a:ext cx="11169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608FFB"/>
                </a:solidFill>
              </a:rPr>
              <a:t>U</a:t>
            </a:r>
            <a:r>
              <a:rPr lang="es-ES" sz="2400" b="1" i="0" dirty="0">
                <a:solidFill>
                  <a:srgbClr val="608FFB"/>
                </a:solidFill>
                <a:effectLst/>
              </a:rPr>
              <a:t>na variable está formada por un espacio en el sistema de almacenaje y un nombre simbólico que está asociado a dicho espacio. Ese espacio contiene una cantidad de información conocida o desconocida.</a:t>
            </a:r>
            <a:endParaRPr lang="es-VE" sz="2400" b="1" dirty="0">
              <a:solidFill>
                <a:srgbClr val="608FFB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396BE4B-9C78-01B2-85D9-17623606C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893" y="3429000"/>
            <a:ext cx="4148211" cy="238241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23C16CD-0675-F6B3-097E-D5FBD3307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CC384C-CA7A-37D3-342B-22EF9A061A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4834436" y="478185"/>
            <a:ext cx="252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Ámbitos</a:t>
            </a:r>
            <a:endParaRPr lang="es-VE" sz="5400" dirty="0">
              <a:solidFill>
                <a:srgbClr val="1F4387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B0D61A-92CF-7D54-A821-6313EE0EBF03}"/>
              </a:ext>
            </a:extLst>
          </p:cNvPr>
          <p:cNvSpPr txBox="1"/>
          <p:nvPr/>
        </p:nvSpPr>
        <p:spPr>
          <a:xfrm>
            <a:off x="768092" y="1768202"/>
            <a:ext cx="184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s-ES" sz="3600" dirty="0">
                <a:solidFill>
                  <a:srgbClr val="1F4387"/>
                </a:solidFill>
              </a:rPr>
              <a:t>Local:</a:t>
            </a:r>
            <a:endParaRPr lang="es-VE" sz="3600" dirty="0">
              <a:solidFill>
                <a:srgbClr val="1F4387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34247C-3FF6-A288-D3B2-BA059E8F994C}"/>
              </a:ext>
            </a:extLst>
          </p:cNvPr>
          <p:cNvSpPr txBox="1"/>
          <p:nvPr/>
        </p:nvSpPr>
        <p:spPr>
          <a:xfrm>
            <a:off x="2791587" y="1920933"/>
            <a:ext cx="860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5F8FFE"/>
                </a:solidFill>
              </a:rPr>
              <a:t>Las variables locales solo existen dentro de una función.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71E40A-B835-113F-37EC-32377C4FE9F6}"/>
              </a:ext>
            </a:extLst>
          </p:cNvPr>
          <p:cNvSpPr txBox="1"/>
          <p:nvPr/>
        </p:nvSpPr>
        <p:spPr>
          <a:xfrm>
            <a:off x="768092" y="2932519"/>
            <a:ext cx="209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s-ES" sz="3600" dirty="0">
                <a:solidFill>
                  <a:srgbClr val="1F4387"/>
                </a:solidFill>
              </a:rPr>
              <a:t>Global:</a:t>
            </a:r>
            <a:endParaRPr lang="es-VE" sz="8800" dirty="0">
              <a:solidFill>
                <a:srgbClr val="1F4387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C3CCF6A-DE2F-48CA-EAA1-0048C3A9D5DF}"/>
              </a:ext>
            </a:extLst>
          </p:cNvPr>
          <p:cNvSpPr txBox="1"/>
          <p:nvPr/>
        </p:nvSpPr>
        <p:spPr>
          <a:xfrm>
            <a:off x="2889884" y="3085460"/>
            <a:ext cx="860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5F8FFE"/>
                </a:solidFill>
              </a:rPr>
              <a:t>Las variables globales existen fuera de una función y están disponibles para todo el código.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8D5C7B-D8BA-8C2C-5822-A37C81EA9672}"/>
              </a:ext>
            </a:extLst>
          </p:cNvPr>
          <p:cNvSpPr txBox="1"/>
          <p:nvPr/>
        </p:nvSpPr>
        <p:spPr>
          <a:xfrm>
            <a:off x="1037089" y="4582963"/>
            <a:ext cx="98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>
                <a:solidFill>
                  <a:srgbClr val="1F4387"/>
                </a:solidFill>
              </a:rPr>
              <a:t>Nota: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923FE28-111D-73B6-AF22-7D02403A9381}"/>
              </a:ext>
            </a:extLst>
          </p:cNvPr>
          <p:cNvSpPr txBox="1"/>
          <p:nvPr/>
        </p:nvSpPr>
        <p:spPr>
          <a:xfrm>
            <a:off x="2355488" y="4647057"/>
            <a:ext cx="8139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F8FFE"/>
                </a:solidFill>
              </a:rPr>
              <a:t>Si se quiere modificar una variable global dentro de un ámbito local, se debe utilizar el modificador </a:t>
            </a:r>
            <a:r>
              <a:rPr lang="es-ES" sz="2400" b="1" dirty="0">
                <a:solidFill>
                  <a:srgbClr val="5F8FFE"/>
                </a:solidFill>
              </a:rPr>
              <a:t>global</a:t>
            </a:r>
            <a:r>
              <a:rPr lang="es-ES" sz="2000" dirty="0">
                <a:solidFill>
                  <a:srgbClr val="5F8FFE"/>
                </a:solidFill>
              </a:rPr>
              <a:t> con la variable al inicio de la función.</a:t>
            </a:r>
          </a:p>
          <a:p>
            <a:endParaRPr lang="es-ES" sz="2000" dirty="0">
              <a:solidFill>
                <a:srgbClr val="5F8FF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F8FFE"/>
                </a:solidFill>
              </a:rPr>
              <a:t>Las funciones </a:t>
            </a:r>
            <a:r>
              <a:rPr lang="es-ES" sz="2400" b="1" dirty="0" err="1">
                <a:solidFill>
                  <a:srgbClr val="5F8FFE"/>
                </a:solidFill>
              </a:rPr>
              <a:t>globals</a:t>
            </a:r>
            <a:r>
              <a:rPr lang="es-ES" sz="2400" b="1" dirty="0">
                <a:solidFill>
                  <a:srgbClr val="5F8FFE"/>
                </a:solidFill>
              </a:rPr>
              <a:t>()</a:t>
            </a:r>
            <a:r>
              <a:rPr lang="es-ES" sz="2400" dirty="0">
                <a:solidFill>
                  <a:srgbClr val="5F8FFE"/>
                </a:solidFill>
              </a:rPr>
              <a:t> </a:t>
            </a:r>
            <a:r>
              <a:rPr lang="es-ES" sz="2000" dirty="0">
                <a:solidFill>
                  <a:srgbClr val="5F8FFE"/>
                </a:solidFill>
              </a:rPr>
              <a:t>y </a:t>
            </a:r>
            <a:r>
              <a:rPr lang="es-ES" sz="2400" b="1" dirty="0" err="1">
                <a:solidFill>
                  <a:srgbClr val="5F8FFE"/>
                </a:solidFill>
              </a:rPr>
              <a:t>locals</a:t>
            </a:r>
            <a:r>
              <a:rPr lang="es-ES" sz="2400" b="1" dirty="0">
                <a:solidFill>
                  <a:srgbClr val="5F8FFE"/>
                </a:solidFill>
              </a:rPr>
              <a:t>() </a:t>
            </a:r>
            <a:r>
              <a:rPr lang="es-ES" sz="2000" dirty="0">
                <a:solidFill>
                  <a:srgbClr val="5F8FFE"/>
                </a:solidFill>
              </a:rPr>
              <a:t>devuelven un diccionario con el valor de cada variable indexado por el nombre de la propia variable.</a:t>
            </a:r>
          </a:p>
        </p:txBody>
      </p:sp>
    </p:spTree>
    <p:extLst>
      <p:ext uri="{BB962C8B-B14F-4D97-AF65-F5344CB8AC3E}">
        <p14:creationId xmlns:p14="http://schemas.microsoft.com/office/powerpoint/2010/main" val="28196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4" grpId="0"/>
      <p:bldP spid="15" grpId="0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4834436" y="478185"/>
            <a:ext cx="252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Ámbitos</a:t>
            </a:r>
            <a:endParaRPr lang="es-VE" sz="5400" dirty="0">
              <a:solidFill>
                <a:srgbClr val="1F4387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B0D61A-92CF-7D54-A821-6313EE0EBF03}"/>
              </a:ext>
            </a:extLst>
          </p:cNvPr>
          <p:cNvSpPr txBox="1"/>
          <p:nvPr/>
        </p:nvSpPr>
        <p:spPr>
          <a:xfrm>
            <a:off x="768092" y="1705081"/>
            <a:ext cx="317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s-ES" sz="3600" dirty="0">
                <a:solidFill>
                  <a:srgbClr val="1F4387"/>
                </a:solidFill>
              </a:rPr>
              <a:t>De Instancia:</a:t>
            </a:r>
            <a:endParaRPr lang="es-VE" sz="3600" dirty="0">
              <a:solidFill>
                <a:srgbClr val="1F4387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34247C-3FF6-A288-D3B2-BA059E8F994C}"/>
              </a:ext>
            </a:extLst>
          </p:cNvPr>
          <p:cNvSpPr txBox="1"/>
          <p:nvPr/>
        </p:nvSpPr>
        <p:spPr>
          <a:xfrm>
            <a:off x="4224295" y="1827127"/>
            <a:ext cx="664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5F8FFE"/>
                </a:solidFill>
              </a:rPr>
              <a:t>Estas variables representan información particular de cada instancia de una clase.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BF0133-5DCC-2FC3-968B-33A6D3D2E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37193FF-40ED-ED49-3BBE-919D6EB9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71E40A-B835-113F-37EC-32377C4FE9F6}"/>
              </a:ext>
            </a:extLst>
          </p:cNvPr>
          <p:cNvSpPr txBox="1"/>
          <p:nvPr/>
        </p:nvSpPr>
        <p:spPr>
          <a:xfrm>
            <a:off x="768092" y="2904157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ctr">
              <a:buFont typeface="Courier New" panose="02070309020205020404" pitchFamily="49" charset="0"/>
              <a:buChar char="o"/>
            </a:pPr>
            <a:r>
              <a:rPr lang="es-ES" sz="3600" dirty="0">
                <a:solidFill>
                  <a:srgbClr val="1F4387"/>
                </a:solidFill>
              </a:rPr>
              <a:t>De Clase:</a:t>
            </a:r>
            <a:endParaRPr lang="es-VE" sz="8800" dirty="0">
              <a:solidFill>
                <a:srgbClr val="1F4387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C3CCF6A-DE2F-48CA-EAA1-0048C3A9D5DF}"/>
              </a:ext>
            </a:extLst>
          </p:cNvPr>
          <p:cNvSpPr txBox="1"/>
          <p:nvPr/>
        </p:nvSpPr>
        <p:spPr>
          <a:xfrm>
            <a:off x="3549046" y="3083736"/>
            <a:ext cx="7449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5F8FFE"/>
                </a:solidFill>
              </a:rPr>
              <a:t>Estas variables representan información que es común para todas las instancias.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8D5C7B-D8BA-8C2C-5822-A37C81EA9672}"/>
              </a:ext>
            </a:extLst>
          </p:cNvPr>
          <p:cNvSpPr txBox="1"/>
          <p:nvPr/>
        </p:nvSpPr>
        <p:spPr>
          <a:xfrm>
            <a:off x="1037089" y="4456351"/>
            <a:ext cx="98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>
                <a:solidFill>
                  <a:srgbClr val="1F4387"/>
                </a:solidFill>
              </a:rPr>
              <a:t>Nota: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923FE28-111D-73B6-AF22-7D02403A9381}"/>
              </a:ext>
            </a:extLst>
          </p:cNvPr>
          <p:cNvSpPr txBox="1"/>
          <p:nvPr/>
        </p:nvSpPr>
        <p:spPr>
          <a:xfrm>
            <a:off x="2355488" y="4520445"/>
            <a:ext cx="8139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F8FFE"/>
                </a:solidFill>
              </a:rPr>
              <a:t>Modificar una variables de instancia no implica en ningún caso un cambio en las variables de otras instancias.</a:t>
            </a:r>
          </a:p>
          <a:p>
            <a:endParaRPr lang="es-ES" sz="2000" dirty="0">
              <a:solidFill>
                <a:srgbClr val="5F8FF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5F8FFE"/>
                </a:solidFill>
              </a:rPr>
              <a:t>Para acceder a una variable de instancia desde dentro de la propia clase se utiliza la palabra reservada </a:t>
            </a:r>
            <a:r>
              <a:rPr lang="es-ES" sz="2000" b="1" dirty="0" err="1">
                <a:solidFill>
                  <a:srgbClr val="5F8FFE"/>
                </a:solidFill>
              </a:rPr>
              <a:t>self</a:t>
            </a:r>
            <a:r>
              <a:rPr lang="es-ES" sz="2000" b="1" dirty="0">
                <a:solidFill>
                  <a:srgbClr val="5F8FFE"/>
                </a:solidFill>
              </a:rPr>
              <a:t> </a:t>
            </a:r>
            <a:r>
              <a:rPr lang="es-ES" sz="2000" dirty="0">
                <a:solidFill>
                  <a:srgbClr val="5F8FFE"/>
                </a:solidFill>
              </a:rPr>
              <a:t>que hace referencia a la instancia particular que está definido en la clase.</a:t>
            </a:r>
          </a:p>
        </p:txBody>
      </p:sp>
    </p:spTree>
    <p:extLst>
      <p:ext uri="{BB962C8B-B14F-4D97-AF65-F5344CB8AC3E}">
        <p14:creationId xmlns:p14="http://schemas.microsoft.com/office/powerpoint/2010/main" val="271668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4" grpId="0"/>
      <p:bldP spid="15" grpId="0"/>
      <p:bldP spid="18" grpId="0"/>
      <p:bldP spid="2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221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</dc:creator>
  <cp:lastModifiedBy>Computador</cp:lastModifiedBy>
  <cp:revision>15</cp:revision>
  <dcterms:created xsi:type="dcterms:W3CDTF">2023-04-20T21:19:41Z</dcterms:created>
  <dcterms:modified xsi:type="dcterms:W3CDTF">2023-05-18T12:40:15Z</dcterms:modified>
</cp:coreProperties>
</file>