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7" r:id="rId4"/>
    <p:sldId id="268" r:id="rId5"/>
    <p:sldId id="266" r:id="rId6"/>
    <p:sldId id="265" r:id="rId7"/>
    <p:sldId id="270" r:id="rId8"/>
    <p:sldId id="269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CF58-1428-5A6E-9FC2-146A1339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DF797-9030-7DAE-39F8-CA3EA694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9AB60-605A-7E46-4FF4-48956A77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C1419-D999-A899-26B4-1A7A1E8F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9B064-D58F-AA28-1D23-DB963BF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77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2FE6-2937-51F6-BF70-80A7658F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6359B-0F08-32E0-9341-023E4C47B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F8732-49E3-0897-933D-9CF812D6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1D513-8A2B-A21D-33F4-E623C3AB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C753-BFB0-5641-3F56-DC2D12D3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834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628B0F-5320-3CC9-58AD-B6C99C7F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0D41DA-1695-8224-C22F-2864C7B8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47054-FBA3-A1BD-4B00-0DC2FFB5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F1964-71C2-CF48-4BDF-200E8492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A5C4C-D687-B692-9F37-223EB68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70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6C197-6714-E909-B8F4-A7D913B7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CF854-27AA-CB90-BAA6-6B27CA6C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A864D-FAFB-7A09-6904-2783AC3F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7ABB9-BBE3-ED85-0DF0-5CC72785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05C9E-BC08-6EEB-DA94-07CF33B8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8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08EAB-F4A3-B46C-7D05-536EF644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8E73C-65E8-5D2B-B134-98099E53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55775-B4FB-9602-3ABA-77034866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5E4C10-13D7-34F8-5B27-F308EB9C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40D8F-D2C4-473C-BF6B-ED13B4A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4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EA5C7-AAC3-6F85-35F0-A4544170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FB7BD-82BF-8195-E5B7-BE486B509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7AB15D-A28F-93F1-7F3D-B233CE0F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67DEA-66DC-60AD-427D-C1A72B0F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228FA-7A44-B7C5-FC26-E8C20CCC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D7304-56A0-BA18-A14A-86F5533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383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9C5E-F196-007E-8EB9-D1A336C4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8D194A-4DCC-8AC9-3FCE-80658E4B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BA7AA8-7B82-43C1-1FD9-7A1FAD53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72DB00-E58A-7BD6-AC19-B76B9055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D2C397-8389-D674-808D-CA2A224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D3D5C2-71C9-435D-6CE3-E1C0368F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25CC52-7149-6AC0-C67E-5C940C49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9CE256-F887-83E4-AE02-BD51D835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745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C1897-9EF6-080B-38CD-66C22120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B63FC-CD2F-4B28-4867-F8E47E9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87D700-A8AE-7CC1-EEA6-53C2ECF3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127CD6-2210-7236-B776-2BE7F7A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33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749F5C-39FC-FB98-2795-230A6817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D866B7-B962-4900-E899-D6B7E612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F2BDF2-0380-BB8B-4445-FB816D5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86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12F7E-E1B6-6A9A-B2BD-731F1B3A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E04ED-F6E2-9357-6785-D399F4C0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52E63E-44F2-9AE4-DCA0-E00A17B0D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34D612-D041-90BF-5B2D-C59B458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0F6DA2-A0D9-FE4E-73EA-92DC9AC5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74D1E-2844-5D08-DC16-DD040D7B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454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22E3F-6FA2-7AF0-9F15-9F03560A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F448F-1B18-001E-B7DE-F968080E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40F932-BC14-C9D9-4E24-B24CF2DF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EBB83-B497-5AAF-F16D-17CBFFA4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C25DE4-4712-DE88-AB29-5C04113F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F2F708-81E6-F8CC-0493-6314FD82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692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42BDF2-1AD3-6F98-94E1-AF5BE0AB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66C0B-0FC6-1D20-E979-5484B593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C29BA-BF3B-D0BC-1433-1BDC3A7C2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A4C9-2F89-4FBC-B765-34F0DE2AF9B2}" type="datetimeFigureOut">
              <a:rPr lang="es-VE" smtClean="0"/>
              <a:t>25/5/2023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E819F-0E61-A4D3-63DD-BDC704C9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93DEB5-A779-FDCA-8F44-BCDEA63F4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893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3968017" y="478185"/>
            <a:ext cx="4255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Tipos de datos</a:t>
            </a:r>
            <a:endParaRPr lang="es-VE" sz="54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3F1B757-EFBA-7D51-80B2-3FDF522176F4}"/>
              </a:ext>
            </a:extLst>
          </p:cNvPr>
          <p:cNvSpPr txBox="1"/>
          <p:nvPr/>
        </p:nvSpPr>
        <p:spPr>
          <a:xfrm>
            <a:off x="1165690" y="4771452"/>
            <a:ext cx="39819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2400" b="1" dirty="0">
                <a:solidFill>
                  <a:srgbClr val="1F4387"/>
                </a:solidFill>
              </a:rPr>
              <a:t>Otros tipos: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Secuencias ( </a:t>
            </a:r>
            <a:r>
              <a:rPr lang="es-VE" sz="2000" dirty="0" err="1">
                <a:solidFill>
                  <a:srgbClr val="1F4387"/>
                </a:solidFill>
              </a:rPr>
              <a:t>list</a:t>
            </a:r>
            <a:r>
              <a:rPr lang="es-VE" sz="2000" dirty="0">
                <a:solidFill>
                  <a:srgbClr val="1F4387"/>
                </a:solidFill>
              </a:rPr>
              <a:t>, </a:t>
            </a:r>
            <a:r>
              <a:rPr lang="es-VE" sz="2000" dirty="0" err="1">
                <a:solidFill>
                  <a:srgbClr val="1F4387"/>
                </a:solidFill>
              </a:rPr>
              <a:t>tuple</a:t>
            </a:r>
            <a:r>
              <a:rPr lang="es-VE" sz="2000" dirty="0">
                <a:solidFill>
                  <a:srgbClr val="1F4387"/>
                </a:solidFill>
              </a:rPr>
              <a:t>, </a:t>
            </a:r>
            <a:r>
              <a:rPr lang="es-VE" sz="2000" dirty="0" err="1">
                <a:solidFill>
                  <a:srgbClr val="1F4387"/>
                </a:solidFill>
              </a:rPr>
              <a:t>range</a:t>
            </a:r>
            <a:r>
              <a:rPr lang="es-VE" sz="2000" dirty="0">
                <a:solidFill>
                  <a:srgbClr val="1F4387"/>
                </a:solidFill>
              </a:rPr>
              <a:t> )</a:t>
            </a: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Mapas ( </a:t>
            </a:r>
            <a:r>
              <a:rPr lang="es-ES" sz="2000" dirty="0" err="1">
                <a:solidFill>
                  <a:srgbClr val="1F4387"/>
                </a:solidFill>
              </a:rPr>
              <a:t>dict</a:t>
            </a:r>
            <a:r>
              <a:rPr lang="es-ES" sz="2000" dirty="0">
                <a:solidFill>
                  <a:srgbClr val="1F4387"/>
                </a:solidFill>
              </a:rPr>
              <a:t> 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Conjuntos ( set )</a:t>
            </a: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Iteradores</a:t>
            </a:r>
            <a:endParaRPr lang="es-ES" sz="2400" dirty="0">
              <a:solidFill>
                <a:srgbClr val="1F4387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23A6F9-2870-F55B-E562-CB12C2DA3D84}"/>
              </a:ext>
            </a:extLst>
          </p:cNvPr>
          <p:cNvSpPr txBox="1"/>
          <p:nvPr/>
        </p:nvSpPr>
        <p:spPr>
          <a:xfrm>
            <a:off x="5260149" y="5110005"/>
            <a:ext cx="184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Clases</a:t>
            </a:r>
            <a:endParaRPr lang="es-ES" sz="2000" b="1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Instancias</a:t>
            </a:r>
            <a:endParaRPr lang="es-ES" sz="24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Excepciones</a:t>
            </a:r>
            <a:endParaRPr lang="es-ES" sz="2400" dirty="0">
              <a:solidFill>
                <a:srgbClr val="1F4387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A276AD-CE2E-1246-69B3-0936F6A9C2B4}"/>
              </a:ext>
            </a:extLst>
          </p:cNvPr>
          <p:cNvSpPr txBox="1"/>
          <p:nvPr/>
        </p:nvSpPr>
        <p:spPr>
          <a:xfrm>
            <a:off x="1111347" y="1672497"/>
            <a:ext cx="99693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i="0" dirty="0">
                <a:solidFill>
                  <a:srgbClr val="608FFB"/>
                </a:solidFill>
                <a:effectLst/>
              </a:rPr>
              <a:t>Los tipos de datos definen un conjunto de valores que tienen una serie de características y propiedades determinada.</a:t>
            </a:r>
            <a:r>
              <a:rPr lang="es-ES" sz="2000" i="0" dirty="0">
                <a:solidFill>
                  <a:srgbClr val="7A7A7A"/>
                </a:solidFill>
                <a:effectLst/>
              </a:rPr>
              <a:t> </a:t>
            </a:r>
            <a:r>
              <a:rPr lang="es-ES" sz="2000" i="0" dirty="0">
                <a:solidFill>
                  <a:srgbClr val="608FFB"/>
                </a:solidFill>
                <a:effectLst/>
              </a:rPr>
              <a:t>un tipo de dato establece qué valores puede tomar una variable y qué operaciones se pueden realizar sobre la misma.</a:t>
            </a:r>
            <a:endParaRPr lang="es-VE" sz="2000" dirty="0">
              <a:solidFill>
                <a:srgbClr val="608FFB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B55552-002D-7D58-91EC-1C5E60D35624}"/>
              </a:ext>
            </a:extLst>
          </p:cNvPr>
          <p:cNvSpPr txBox="1"/>
          <p:nvPr/>
        </p:nvSpPr>
        <p:spPr>
          <a:xfrm>
            <a:off x="1111346" y="3037308"/>
            <a:ext cx="9969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2400" b="1" dirty="0">
                <a:solidFill>
                  <a:srgbClr val="1F4387"/>
                </a:solidFill>
              </a:rPr>
              <a:t>Tipos de datos básico: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Numérico ( enteros, punto flotante, complejos )</a:t>
            </a: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Cadena de caracteres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Booleano</a:t>
            </a:r>
            <a:endParaRPr lang="es-ES" sz="2000" dirty="0">
              <a:solidFill>
                <a:srgbClr val="1F4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3132054" y="478185"/>
            <a:ext cx="5927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Numéricos (Enteros)</a:t>
            </a:r>
            <a:endParaRPr lang="es-VE" sz="54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3F1B757-EFBA-7D51-80B2-3FDF522176F4}"/>
              </a:ext>
            </a:extLst>
          </p:cNvPr>
          <p:cNvSpPr txBox="1"/>
          <p:nvPr/>
        </p:nvSpPr>
        <p:spPr>
          <a:xfrm>
            <a:off x="536796" y="2025228"/>
            <a:ext cx="11147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Tipo de dato </a:t>
            </a:r>
            <a:r>
              <a:rPr lang="es-VE" sz="2000" b="1" dirty="0" err="1">
                <a:solidFill>
                  <a:srgbClr val="1F4387"/>
                </a:solidFill>
              </a:rPr>
              <a:t>int</a:t>
            </a:r>
            <a:r>
              <a:rPr lang="es-VE" sz="2000" dirty="0">
                <a:solidFill>
                  <a:srgbClr val="1F4387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Representa al conjunto de los números enteros.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El conjunto está limitado por la memoria disponible (Python no da límites para este conjunto).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964FE6-2A8B-F7DE-F2A8-73DB3B9A3878}"/>
              </a:ext>
            </a:extLst>
          </p:cNvPr>
          <p:cNvSpPr txBox="1"/>
          <p:nvPr/>
        </p:nvSpPr>
        <p:spPr>
          <a:xfrm>
            <a:off x="536796" y="3919157"/>
            <a:ext cx="1114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Ejemplos de los números enteros: 1, -7, 5, 0 , -2, 3.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12D779-1A64-114A-6AED-14E20F7D9284}"/>
              </a:ext>
            </a:extLst>
          </p:cNvPr>
          <p:cNvSpPr txBox="1"/>
          <p:nvPr/>
        </p:nvSpPr>
        <p:spPr>
          <a:xfrm>
            <a:off x="536796" y="4581980"/>
            <a:ext cx="11147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Podemos representar a los números enteros en formato binario, octal o hexadecimal: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- binario:             anteponer </a:t>
            </a:r>
            <a:r>
              <a:rPr lang="es-ES" sz="2000" b="1" dirty="0">
                <a:solidFill>
                  <a:srgbClr val="1F4387"/>
                </a:solidFill>
              </a:rPr>
              <a:t>0b</a:t>
            </a:r>
            <a:r>
              <a:rPr lang="es-ES" sz="2000" dirty="0">
                <a:solidFill>
                  <a:srgbClr val="1F4387"/>
                </a:solidFill>
              </a:rPr>
              <a:t> y luego colocar valores de  0 o 1.                           </a:t>
            </a:r>
            <a:r>
              <a:rPr lang="es-ES" sz="2000" dirty="0" err="1">
                <a:solidFill>
                  <a:srgbClr val="1F4387"/>
                </a:solidFill>
              </a:rPr>
              <a:t>Ej</a:t>
            </a:r>
            <a:r>
              <a:rPr lang="es-ES" sz="2000" dirty="0">
                <a:solidFill>
                  <a:srgbClr val="1F4387"/>
                </a:solidFill>
              </a:rPr>
              <a:t>:  0b1001 -&gt; 9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- octal:                 anteponer </a:t>
            </a:r>
            <a:r>
              <a:rPr lang="es-ES" sz="2000" b="1" dirty="0">
                <a:solidFill>
                  <a:srgbClr val="1F4387"/>
                </a:solidFill>
              </a:rPr>
              <a:t>0o</a:t>
            </a:r>
            <a:r>
              <a:rPr lang="es-ES" sz="2000" dirty="0">
                <a:solidFill>
                  <a:srgbClr val="1F4387"/>
                </a:solidFill>
              </a:rPr>
              <a:t> y luego colocar valores del  0 al 7.                         </a:t>
            </a:r>
            <a:r>
              <a:rPr lang="es-ES" sz="2000" dirty="0" err="1">
                <a:solidFill>
                  <a:srgbClr val="1F4387"/>
                </a:solidFill>
              </a:rPr>
              <a:t>Ej</a:t>
            </a:r>
            <a:r>
              <a:rPr lang="es-ES" sz="2000" dirty="0">
                <a:solidFill>
                  <a:srgbClr val="1F4387"/>
                </a:solidFill>
              </a:rPr>
              <a:t>:  0o1037 -&gt; 543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- hexadecimal:   anteponer </a:t>
            </a:r>
            <a:r>
              <a:rPr lang="es-ES" sz="2000" b="1" dirty="0">
                <a:solidFill>
                  <a:srgbClr val="1F4387"/>
                </a:solidFill>
              </a:rPr>
              <a:t>0x</a:t>
            </a:r>
            <a:r>
              <a:rPr lang="es-ES" sz="2000" dirty="0">
                <a:solidFill>
                  <a:srgbClr val="1F4387"/>
                </a:solidFill>
              </a:rPr>
              <a:t> y luego colocar valores del  0 al 9 y/o A </a:t>
            </a:r>
            <a:r>
              <a:rPr lang="es-ES" sz="2000" dirty="0" err="1">
                <a:solidFill>
                  <a:srgbClr val="1F4387"/>
                </a:solidFill>
              </a:rPr>
              <a:t>a</a:t>
            </a:r>
            <a:r>
              <a:rPr lang="es-ES" sz="2000" dirty="0">
                <a:solidFill>
                  <a:srgbClr val="1F4387"/>
                </a:solidFill>
              </a:rPr>
              <a:t> la F.     </a:t>
            </a:r>
            <a:r>
              <a:rPr lang="es-ES" sz="2000" dirty="0" err="1">
                <a:solidFill>
                  <a:srgbClr val="1F4387"/>
                </a:solidFill>
              </a:rPr>
              <a:t>Ej</a:t>
            </a:r>
            <a:r>
              <a:rPr lang="es-ES" sz="2000" dirty="0">
                <a:solidFill>
                  <a:srgbClr val="1F4387"/>
                </a:solidFill>
              </a:rPr>
              <a:t>:  0x2AE -&gt; 756137</a:t>
            </a:r>
          </a:p>
        </p:txBody>
      </p:sp>
    </p:spTree>
    <p:extLst>
      <p:ext uri="{BB962C8B-B14F-4D97-AF65-F5344CB8AC3E}">
        <p14:creationId xmlns:p14="http://schemas.microsoft.com/office/powerpoint/2010/main" val="323516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2175482" y="478185"/>
            <a:ext cx="7841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Numéricos (Punto flotante)</a:t>
            </a:r>
            <a:endParaRPr lang="es-VE" sz="54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EE82F1-7443-7446-62D3-197B5BE83023}"/>
              </a:ext>
            </a:extLst>
          </p:cNvPr>
          <p:cNvSpPr txBox="1"/>
          <p:nvPr/>
        </p:nvSpPr>
        <p:spPr>
          <a:xfrm>
            <a:off x="536796" y="1687600"/>
            <a:ext cx="11147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Tipo de dato </a:t>
            </a:r>
            <a:r>
              <a:rPr lang="es-VE" sz="2000" b="1" dirty="0" err="1">
                <a:solidFill>
                  <a:srgbClr val="1F4387"/>
                </a:solidFill>
              </a:rPr>
              <a:t>float</a:t>
            </a:r>
            <a:r>
              <a:rPr lang="es-VE" sz="2000" dirty="0">
                <a:solidFill>
                  <a:srgbClr val="1F4387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Representa al conjunto de los números reales. *(casi)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El conjunto está limitado por la memoria disponible (Python no da límites para este conjunto).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8BDF57-8216-00F8-C70E-96C2DF2C0930}"/>
              </a:ext>
            </a:extLst>
          </p:cNvPr>
          <p:cNvSpPr txBox="1"/>
          <p:nvPr/>
        </p:nvSpPr>
        <p:spPr>
          <a:xfrm>
            <a:off x="536796" y="3511189"/>
            <a:ext cx="11147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Ejemplos de punto flotantes: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 - 2.4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 - 3/3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 - 3.1E4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004AA2-59EF-AEB8-A0C8-431553F9036B}"/>
              </a:ext>
            </a:extLst>
          </p:cNvPr>
          <p:cNvSpPr txBox="1"/>
          <p:nvPr/>
        </p:nvSpPr>
        <p:spPr>
          <a:xfrm>
            <a:off x="522387" y="4917681"/>
            <a:ext cx="11147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Estos números se representan en el hardware como fracciones de base 2 (binarios). Como existen decimales que no se pueden representar con números binarios con exactitud, en determinados casos arroja una aproximación (Aproximación suficiente para trabajar con el. </a:t>
            </a:r>
            <a:r>
              <a:rPr lang="es-VE" sz="2000" dirty="0" err="1">
                <a:solidFill>
                  <a:srgbClr val="1F4387"/>
                </a:solidFill>
              </a:rPr>
              <a:t>Ej</a:t>
            </a:r>
            <a:r>
              <a:rPr lang="es-VE" sz="2000" dirty="0">
                <a:solidFill>
                  <a:srgbClr val="1F4387"/>
                </a:solidFill>
              </a:rPr>
              <a:t> 2.1 + 5.2).</a:t>
            </a: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Para mayor precisión se deberá trabajar con el Tipo </a:t>
            </a:r>
            <a:r>
              <a:rPr lang="es-ES" sz="2000" b="1" dirty="0">
                <a:solidFill>
                  <a:srgbClr val="1F4387"/>
                </a:solidFill>
              </a:rPr>
              <a:t>Decimal</a:t>
            </a:r>
            <a:endParaRPr lang="es-ES" sz="2000" dirty="0">
              <a:solidFill>
                <a:srgbClr val="1F4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2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2720409" y="478185"/>
            <a:ext cx="6751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Numéricos (Complejos)</a:t>
            </a:r>
            <a:endParaRPr lang="es-VE" sz="54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EE82F1-7443-7446-62D3-197B5BE83023}"/>
              </a:ext>
            </a:extLst>
          </p:cNvPr>
          <p:cNvSpPr txBox="1"/>
          <p:nvPr/>
        </p:nvSpPr>
        <p:spPr>
          <a:xfrm>
            <a:off x="892407" y="1799081"/>
            <a:ext cx="104360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Tipo de dato </a:t>
            </a:r>
            <a:r>
              <a:rPr lang="es-VE" sz="2000" b="1" dirty="0" err="1">
                <a:solidFill>
                  <a:srgbClr val="1F4387"/>
                </a:solidFill>
              </a:rPr>
              <a:t>complex</a:t>
            </a:r>
            <a:r>
              <a:rPr lang="es-VE" sz="2000" dirty="0">
                <a:solidFill>
                  <a:srgbClr val="1F4387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Los números complejos tienen una parte real y una imaginaria y cada una de ellas se representa como un </a:t>
            </a:r>
            <a:r>
              <a:rPr lang="es-ES" sz="2000" b="1" dirty="0" err="1">
                <a:solidFill>
                  <a:srgbClr val="1F4387"/>
                </a:solidFill>
              </a:rPr>
              <a:t>float</a:t>
            </a:r>
            <a:r>
              <a:rPr lang="es-ES" sz="2000" dirty="0">
                <a:solidFill>
                  <a:srgbClr val="1F4387"/>
                </a:solidFill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Su estructura es de la siguiente manera [ real ] + [ imaginario ] j.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Para acceder a las partes se realiza a través de los atributos </a:t>
            </a:r>
            <a:r>
              <a:rPr lang="es-ES" sz="2000" b="1" dirty="0">
                <a:solidFill>
                  <a:srgbClr val="1F4387"/>
                </a:solidFill>
              </a:rPr>
              <a:t>real</a:t>
            </a:r>
            <a:r>
              <a:rPr lang="es-ES" sz="2000" dirty="0">
                <a:solidFill>
                  <a:srgbClr val="1F4387"/>
                </a:solidFill>
              </a:rPr>
              <a:t> e </a:t>
            </a:r>
            <a:r>
              <a:rPr lang="es-ES" sz="2000" b="1" dirty="0" err="1">
                <a:solidFill>
                  <a:srgbClr val="1F4387"/>
                </a:solidFill>
              </a:rPr>
              <a:t>imag</a:t>
            </a:r>
            <a:r>
              <a:rPr lang="es-ES" sz="2000" dirty="0">
                <a:solidFill>
                  <a:srgbClr val="1F4387"/>
                </a:solidFill>
              </a:rPr>
              <a:t>.</a:t>
            </a:r>
            <a:endParaRPr lang="es-ES" sz="2000" b="1" dirty="0">
              <a:solidFill>
                <a:srgbClr val="1F4387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8BDF57-8216-00F8-C70E-96C2DF2C0930}"/>
              </a:ext>
            </a:extLst>
          </p:cNvPr>
          <p:cNvSpPr txBox="1"/>
          <p:nvPr/>
        </p:nvSpPr>
        <p:spPr>
          <a:xfrm>
            <a:off x="862572" y="4745494"/>
            <a:ext cx="400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Ejemplos de números complejos: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 - 2.4 + 1j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 - 3 – 5.3j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 - 4j</a:t>
            </a:r>
          </a:p>
        </p:txBody>
      </p:sp>
    </p:spTree>
    <p:extLst>
      <p:ext uri="{BB962C8B-B14F-4D97-AF65-F5344CB8AC3E}">
        <p14:creationId xmlns:p14="http://schemas.microsoft.com/office/powerpoint/2010/main" val="824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4667575" y="478185"/>
            <a:ext cx="2856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Booleano</a:t>
            </a:r>
            <a:endParaRPr lang="es-VE" sz="54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506A0B-AB78-2C23-0D87-7A53F56C75D7}"/>
              </a:ext>
            </a:extLst>
          </p:cNvPr>
          <p:cNvSpPr txBox="1"/>
          <p:nvPr/>
        </p:nvSpPr>
        <p:spPr>
          <a:xfrm>
            <a:off x="892407" y="1799081"/>
            <a:ext cx="104360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Tipo de dato </a:t>
            </a:r>
            <a:r>
              <a:rPr lang="es-VE" sz="2000" b="1" dirty="0" err="1">
                <a:solidFill>
                  <a:srgbClr val="1F4387"/>
                </a:solidFill>
              </a:rPr>
              <a:t>bool</a:t>
            </a:r>
            <a:r>
              <a:rPr lang="es-VE" sz="2000" dirty="0">
                <a:solidFill>
                  <a:srgbClr val="1F4387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Solo se le pueden asignar 2 valores, </a:t>
            </a:r>
            <a:r>
              <a:rPr lang="es-ES" sz="2000" b="1" dirty="0">
                <a:solidFill>
                  <a:srgbClr val="1F4387"/>
                </a:solidFill>
              </a:rPr>
              <a:t>True</a:t>
            </a:r>
            <a:r>
              <a:rPr lang="es-ES" sz="2000" dirty="0">
                <a:solidFill>
                  <a:srgbClr val="1F4387"/>
                </a:solidFill>
              </a:rPr>
              <a:t> (Verdadero) y </a:t>
            </a:r>
            <a:r>
              <a:rPr lang="es-ES" sz="2000" b="1" dirty="0">
                <a:solidFill>
                  <a:srgbClr val="1F4387"/>
                </a:solidFill>
              </a:rPr>
              <a:t>False</a:t>
            </a:r>
            <a:r>
              <a:rPr lang="es-ES" sz="2000" dirty="0">
                <a:solidFill>
                  <a:srgbClr val="1F4387"/>
                </a:solidFill>
              </a:rPr>
              <a:t> (Falso).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Los objetos son por defecto considerados como verdadero con dos excepciones: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	Al implementar __</a:t>
            </a:r>
            <a:r>
              <a:rPr lang="es-ES" sz="2000" dirty="0" err="1">
                <a:solidFill>
                  <a:srgbClr val="1F4387"/>
                </a:solidFill>
              </a:rPr>
              <a:t>bool</a:t>
            </a:r>
            <a:r>
              <a:rPr lang="es-ES" sz="2000" dirty="0">
                <a:solidFill>
                  <a:srgbClr val="1F4387"/>
                </a:solidFill>
              </a:rPr>
              <a:t>__() retorne </a:t>
            </a:r>
            <a:r>
              <a:rPr lang="es-ES" sz="2000" b="1" dirty="0">
                <a:solidFill>
                  <a:srgbClr val="1F4387"/>
                </a:solidFill>
              </a:rPr>
              <a:t>False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	Al implementar __</a:t>
            </a:r>
            <a:r>
              <a:rPr lang="es-ES" sz="2000" dirty="0" err="1">
                <a:solidFill>
                  <a:srgbClr val="1F4387"/>
                </a:solidFill>
              </a:rPr>
              <a:t>len</a:t>
            </a:r>
            <a:r>
              <a:rPr lang="es-ES" sz="2000" dirty="0">
                <a:solidFill>
                  <a:srgbClr val="1F4387"/>
                </a:solidFill>
              </a:rPr>
              <a:t>__() retorne </a:t>
            </a:r>
            <a:r>
              <a:rPr lang="es-ES" sz="2000" b="1" dirty="0">
                <a:solidFill>
                  <a:srgbClr val="1F4387"/>
                </a:solidFill>
              </a:rPr>
              <a:t>0</a:t>
            </a:r>
            <a:r>
              <a:rPr lang="es-ES" sz="2000" dirty="0">
                <a:solidFill>
                  <a:srgbClr val="1F4387"/>
                </a:solidFill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Los objetos mostrados a continuación son considerado </a:t>
            </a:r>
            <a:r>
              <a:rPr lang="es-ES" sz="2000" b="1" dirty="0">
                <a:solidFill>
                  <a:srgbClr val="1F4387"/>
                </a:solidFill>
              </a:rPr>
              <a:t>False</a:t>
            </a:r>
            <a:r>
              <a:rPr lang="es-ES" sz="2000" dirty="0">
                <a:solidFill>
                  <a:srgbClr val="1F4387"/>
                </a:solidFill>
              </a:rPr>
              <a:t>.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	</a:t>
            </a:r>
            <a:r>
              <a:rPr lang="es-ES" sz="2000" b="1" dirty="0" err="1">
                <a:solidFill>
                  <a:srgbClr val="1F4387"/>
                </a:solidFill>
              </a:rPr>
              <a:t>None</a:t>
            </a:r>
            <a:endParaRPr lang="es-ES" sz="2000" b="1" dirty="0">
              <a:solidFill>
                <a:srgbClr val="1F4387"/>
              </a:solidFill>
            </a:endParaRPr>
          </a:p>
          <a:p>
            <a:pPr lvl="1" algn="just"/>
            <a:r>
              <a:rPr lang="es-ES" sz="2000" b="1" dirty="0">
                <a:solidFill>
                  <a:srgbClr val="1F4387"/>
                </a:solidFill>
              </a:rPr>
              <a:t>	False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	que valga </a:t>
            </a:r>
            <a:r>
              <a:rPr lang="es-ES" sz="2000" b="1" dirty="0">
                <a:solidFill>
                  <a:srgbClr val="1F4387"/>
                </a:solidFill>
              </a:rPr>
              <a:t>0</a:t>
            </a:r>
            <a:r>
              <a:rPr lang="es-ES" sz="2000" dirty="0">
                <a:solidFill>
                  <a:srgbClr val="1F4387"/>
                </a:solidFill>
              </a:rPr>
              <a:t> cualquier objeto de tipo numérico ( </a:t>
            </a:r>
            <a:r>
              <a:rPr lang="es-ES" sz="2000" b="1" dirty="0">
                <a:solidFill>
                  <a:srgbClr val="1F4387"/>
                </a:solidFill>
              </a:rPr>
              <a:t>0 , 0.0 , 0 j </a:t>
            </a:r>
            <a:r>
              <a:rPr lang="es-ES" sz="2000" dirty="0">
                <a:solidFill>
                  <a:srgbClr val="1F4387"/>
                </a:solidFill>
              </a:rPr>
              <a:t>)</a:t>
            </a:r>
          </a:p>
          <a:p>
            <a:pPr lvl="1" algn="just"/>
            <a:r>
              <a:rPr lang="es-ES" sz="2000" dirty="0">
                <a:solidFill>
                  <a:srgbClr val="1F4387"/>
                </a:solidFill>
              </a:rPr>
              <a:t>	Secuencias y colecciones vacías: </a:t>
            </a:r>
            <a:r>
              <a:rPr lang="es-ES" sz="2000" b="1" dirty="0">
                <a:solidFill>
                  <a:srgbClr val="1F4387"/>
                </a:solidFill>
              </a:rPr>
              <a:t>“ ” , ( ) , [ ] , { } , set( ) , </a:t>
            </a:r>
            <a:r>
              <a:rPr lang="es-ES" sz="2000" b="1" dirty="0" err="1">
                <a:solidFill>
                  <a:srgbClr val="1F4387"/>
                </a:solidFill>
              </a:rPr>
              <a:t>range</a:t>
            </a:r>
            <a:r>
              <a:rPr lang="es-ES" sz="2000" b="1" dirty="0">
                <a:solidFill>
                  <a:srgbClr val="1F4387"/>
                </a:solidFill>
              </a:rPr>
              <a:t>( 0 )</a:t>
            </a:r>
          </a:p>
        </p:txBody>
      </p:sp>
    </p:spTree>
    <p:extLst>
      <p:ext uri="{BB962C8B-B14F-4D97-AF65-F5344CB8AC3E}">
        <p14:creationId xmlns:p14="http://schemas.microsoft.com/office/powerpoint/2010/main" val="299897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2916100" y="478185"/>
            <a:ext cx="6359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Cadena de caracteres</a:t>
            </a:r>
            <a:endParaRPr lang="es-VE" sz="54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364EB4-8AFB-0D42-A047-E3C2AB6ACD55}"/>
              </a:ext>
            </a:extLst>
          </p:cNvPr>
          <p:cNvSpPr txBox="1"/>
          <p:nvPr/>
        </p:nvSpPr>
        <p:spPr>
          <a:xfrm>
            <a:off x="892407" y="1714673"/>
            <a:ext cx="7913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Tipo de dato </a:t>
            </a:r>
            <a:r>
              <a:rPr lang="es-VE" sz="2000" b="1" dirty="0" err="1">
                <a:solidFill>
                  <a:srgbClr val="1F4387"/>
                </a:solidFill>
              </a:rPr>
              <a:t>str</a:t>
            </a:r>
            <a:r>
              <a:rPr lang="es-VE" sz="2000" dirty="0">
                <a:solidFill>
                  <a:srgbClr val="1F4387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Secuencia inmutable de caracteres en formato Unicode.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Para la creación se utiliza comillas simples ( ‘ ‘ ) o comillas dobles ( “ “ ).</a:t>
            </a:r>
            <a:endParaRPr lang="es-ES" sz="2000" b="1" dirty="0">
              <a:solidFill>
                <a:srgbClr val="1F4387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73574F-A849-9AC5-0DF2-E59FB8401A03}"/>
              </a:ext>
            </a:extLst>
          </p:cNvPr>
          <p:cNvSpPr txBox="1"/>
          <p:nvPr/>
        </p:nvSpPr>
        <p:spPr>
          <a:xfrm>
            <a:off x="892407" y="5060141"/>
            <a:ext cx="7196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Nota: Si se desea utilizar comillas dobles como parte de la cadena de caracteres, se debe encerrar la cadena con comillas simples o colocar una barra invertida ( \ ) antes de la comilla doble que se desea colocar en el texto. Funciona igual para las comillas simples.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B2DC2F-79D3-12F2-CD01-2AD20D78DAEE}"/>
              </a:ext>
            </a:extLst>
          </p:cNvPr>
          <p:cNvSpPr txBox="1"/>
          <p:nvPr/>
        </p:nvSpPr>
        <p:spPr>
          <a:xfrm>
            <a:off x="913675" y="3659047"/>
            <a:ext cx="4004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Ejemplos de números complejos: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 - “ hola mundo! ”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            - ‘ hola mundo! ‘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4CE165-5C19-4C5A-F870-F0AC450F5A05}"/>
              </a:ext>
            </a:extLst>
          </p:cNvPr>
          <p:cNvSpPr txBox="1"/>
          <p:nvPr/>
        </p:nvSpPr>
        <p:spPr>
          <a:xfrm>
            <a:off x="8683942" y="5060141"/>
            <a:ext cx="29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Unicode: Estándar de codificación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15226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2916100" y="478185"/>
            <a:ext cx="6359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Cadena de caracteres</a:t>
            </a:r>
            <a:endParaRPr lang="es-VE" sz="54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364EB4-8AFB-0D42-A047-E3C2AB6ACD55}"/>
              </a:ext>
            </a:extLst>
          </p:cNvPr>
          <p:cNvSpPr txBox="1"/>
          <p:nvPr/>
        </p:nvSpPr>
        <p:spPr>
          <a:xfrm>
            <a:off x="1073592" y="1728741"/>
            <a:ext cx="100381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1F4387"/>
                </a:solidFill>
              </a:rPr>
              <a:t>Colocar barra invertida ( </a:t>
            </a:r>
            <a:r>
              <a:rPr lang="es-VE" sz="2000" b="1" dirty="0">
                <a:solidFill>
                  <a:srgbClr val="1F4387"/>
                </a:solidFill>
              </a:rPr>
              <a:t>\</a:t>
            </a:r>
            <a:r>
              <a:rPr lang="es-VE" sz="2000" dirty="0">
                <a:solidFill>
                  <a:srgbClr val="1F4387"/>
                </a:solidFill>
              </a:rPr>
              <a:t> ) para indicar caracteres especiales.</a:t>
            </a:r>
          </a:p>
          <a:p>
            <a:pPr algn="just"/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Para múltiples líneas, se debe utilizar </a:t>
            </a:r>
            <a:r>
              <a:rPr lang="es-ES" sz="2000" b="1" dirty="0">
                <a:solidFill>
                  <a:srgbClr val="1F4387"/>
                </a:solidFill>
              </a:rPr>
              <a:t>“ ” ” </a:t>
            </a:r>
            <a:r>
              <a:rPr lang="es-ES" sz="2000" dirty="0">
                <a:solidFill>
                  <a:srgbClr val="1F4387"/>
                </a:solidFill>
              </a:rPr>
              <a:t>… </a:t>
            </a:r>
            <a:r>
              <a:rPr lang="es-ES" sz="2000" b="1" dirty="0">
                <a:solidFill>
                  <a:srgbClr val="1F4387"/>
                </a:solidFill>
              </a:rPr>
              <a:t>” ” ”  </a:t>
            </a:r>
            <a:r>
              <a:rPr lang="es-ES" sz="2000" dirty="0">
                <a:solidFill>
                  <a:srgbClr val="1F4387"/>
                </a:solidFill>
              </a:rPr>
              <a:t>o  </a:t>
            </a:r>
            <a:r>
              <a:rPr lang="es-ES" sz="2000" b="1" dirty="0">
                <a:solidFill>
                  <a:srgbClr val="1F4387"/>
                </a:solidFill>
              </a:rPr>
              <a:t>‘ ‘ ‘ </a:t>
            </a:r>
            <a:r>
              <a:rPr lang="es-ES" sz="2000" dirty="0">
                <a:solidFill>
                  <a:srgbClr val="1F4387"/>
                </a:solidFill>
              </a:rPr>
              <a:t>… </a:t>
            </a:r>
            <a:r>
              <a:rPr lang="es-ES" sz="2000" b="1" dirty="0">
                <a:solidFill>
                  <a:srgbClr val="1F4387"/>
                </a:solidFill>
              </a:rPr>
              <a:t>‘ ‘ ‘ </a:t>
            </a:r>
            <a:r>
              <a:rPr lang="es-ES" sz="2000" dirty="0">
                <a:solidFill>
                  <a:srgbClr val="1F4387"/>
                </a:solidFill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Para concatenar cadenas se puede utilizar el operador </a:t>
            </a:r>
            <a:r>
              <a:rPr lang="es-ES" sz="2000" b="1" dirty="0">
                <a:solidFill>
                  <a:srgbClr val="1F4387"/>
                </a:solidFill>
              </a:rPr>
              <a:t>+</a:t>
            </a:r>
            <a:r>
              <a:rPr lang="es-ES" sz="2000" dirty="0">
                <a:solidFill>
                  <a:srgbClr val="1F4387"/>
                </a:solidFill>
              </a:rPr>
              <a:t>.</a:t>
            </a:r>
            <a:endParaRPr lang="es-ES" sz="2000" b="1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Para repetir cadenas de caracteres se puede utilizar el operador </a:t>
            </a:r>
            <a:r>
              <a:rPr lang="es-ES" sz="2000" b="1" dirty="0">
                <a:solidFill>
                  <a:srgbClr val="1F4387"/>
                </a:solidFill>
              </a:rPr>
              <a:t>*</a:t>
            </a:r>
            <a:r>
              <a:rPr lang="es-ES" sz="2000" dirty="0">
                <a:solidFill>
                  <a:srgbClr val="1F4387"/>
                </a:solidFill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Dos cadenas literales una al lado de la otra se concatenan automáticamente (solo funciona con dos literales).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Las cadenas se pueden indexar, retornando otra cadena de caracteres.</a:t>
            </a:r>
          </a:p>
        </p:txBody>
      </p:sp>
    </p:spTree>
    <p:extLst>
      <p:ext uri="{BB962C8B-B14F-4D97-AF65-F5344CB8AC3E}">
        <p14:creationId xmlns:p14="http://schemas.microsoft.com/office/powerpoint/2010/main" val="52224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3233498" y="478185"/>
            <a:ext cx="5725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Conversión de tipos</a:t>
            </a:r>
            <a:endParaRPr lang="es-VE" sz="5400" dirty="0">
              <a:solidFill>
                <a:srgbClr val="1F4387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3F1B757-EFBA-7D51-80B2-3FDF522176F4}"/>
              </a:ext>
            </a:extLst>
          </p:cNvPr>
          <p:cNvSpPr txBox="1"/>
          <p:nvPr/>
        </p:nvSpPr>
        <p:spPr>
          <a:xfrm>
            <a:off x="1265591" y="2237588"/>
            <a:ext cx="9660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 err="1">
                <a:solidFill>
                  <a:srgbClr val="1F4387"/>
                </a:solidFill>
              </a:rPr>
              <a:t>str</a:t>
            </a:r>
            <a:r>
              <a:rPr lang="es-VE" sz="2000" dirty="0">
                <a:solidFill>
                  <a:srgbClr val="1F4387"/>
                </a:solidFill>
              </a:rPr>
              <a:t>( parámetro ): devuelve un </a:t>
            </a:r>
            <a:r>
              <a:rPr lang="es-VE" sz="2000" b="1" dirty="0" err="1">
                <a:solidFill>
                  <a:srgbClr val="1F4387"/>
                </a:solidFill>
              </a:rPr>
              <a:t>str</a:t>
            </a:r>
            <a:r>
              <a:rPr lang="es-VE" sz="2000" dirty="0">
                <a:solidFill>
                  <a:srgbClr val="1F4387"/>
                </a:solidFill>
              </a:rPr>
              <a:t> (cadena de caracteres) lo que se pase como parámetro.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VE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 err="1">
                <a:solidFill>
                  <a:srgbClr val="1F4387"/>
                </a:solidFill>
              </a:rPr>
              <a:t>int</a:t>
            </a:r>
            <a:r>
              <a:rPr lang="es-VE" sz="2000" dirty="0">
                <a:solidFill>
                  <a:srgbClr val="1F4387"/>
                </a:solidFill>
              </a:rPr>
              <a:t>( parámetro ): devuelve un </a:t>
            </a:r>
            <a:r>
              <a:rPr lang="es-VE" sz="2000" b="1" dirty="0" err="1">
                <a:solidFill>
                  <a:srgbClr val="1F4387"/>
                </a:solidFill>
              </a:rPr>
              <a:t>int</a:t>
            </a:r>
            <a:r>
              <a:rPr lang="es-VE" sz="2000" dirty="0">
                <a:solidFill>
                  <a:srgbClr val="1F4387"/>
                </a:solidFill>
              </a:rPr>
              <a:t> lo que se pase como parámetro.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4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rgbClr val="1F4387"/>
                </a:solidFill>
              </a:rPr>
              <a:t>float</a:t>
            </a:r>
            <a:r>
              <a:rPr lang="es-ES" sz="2000" dirty="0">
                <a:solidFill>
                  <a:srgbClr val="1F4387"/>
                </a:solidFill>
              </a:rPr>
              <a:t>( </a:t>
            </a:r>
            <a:r>
              <a:rPr lang="es-VE" sz="2000" dirty="0">
                <a:solidFill>
                  <a:srgbClr val="1F4387"/>
                </a:solidFill>
              </a:rPr>
              <a:t>parámetro </a:t>
            </a:r>
            <a:r>
              <a:rPr lang="es-ES" sz="2000" dirty="0">
                <a:solidFill>
                  <a:srgbClr val="1F4387"/>
                </a:solidFill>
              </a:rPr>
              <a:t>): </a:t>
            </a:r>
            <a:r>
              <a:rPr lang="es-VE" sz="2000" dirty="0">
                <a:solidFill>
                  <a:srgbClr val="1F4387"/>
                </a:solidFill>
              </a:rPr>
              <a:t>devuelve un </a:t>
            </a:r>
            <a:r>
              <a:rPr lang="es-VE" sz="2000" b="1" dirty="0" err="1">
                <a:solidFill>
                  <a:srgbClr val="1F4387"/>
                </a:solidFill>
              </a:rPr>
              <a:t>float</a:t>
            </a:r>
            <a:r>
              <a:rPr lang="es-VE" sz="2000" dirty="0">
                <a:solidFill>
                  <a:srgbClr val="1F4387"/>
                </a:solidFill>
              </a:rPr>
              <a:t> lo que se pase como parámetro</a:t>
            </a: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rgbClr val="1F4387"/>
                </a:solidFill>
              </a:rPr>
              <a:t>complex</a:t>
            </a:r>
            <a:r>
              <a:rPr lang="es-ES" sz="2000" dirty="0">
                <a:solidFill>
                  <a:srgbClr val="1F4387"/>
                </a:solidFill>
              </a:rPr>
              <a:t>(</a:t>
            </a:r>
            <a:r>
              <a:rPr lang="es-VE" sz="2000" dirty="0">
                <a:solidFill>
                  <a:srgbClr val="1F4387"/>
                </a:solidFill>
              </a:rPr>
              <a:t>parámetro </a:t>
            </a:r>
            <a:r>
              <a:rPr lang="es-ES" sz="2000" dirty="0">
                <a:solidFill>
                  <a:srgbClr val="1F4387"/>
                </a:solidFill>
              </a:rPr>
              <a:t>): </a:t>
            </a:r>
            <a:r>
              <a:rPr lang="es-VE" sz="2000" dirty="0">
                <a:solidFill>
                  <a:srgbClr val="1F4387"/>
                </a:solidFill>
              </a:rPr>
              <a:t>devuelve un </a:t>
            </a:r>
            <a:r>
              <a:rPr lang="es-VE" sz="2000" b="1" dirty="0" err="1">
                <a:solidFill>
                  <a:srgbClr val="1F4387"/>
                </a:solidFill>
              </a:rPr>
              <a:t>complex</a:t>
            </a:r>
            <a:r>
              <a:rPr lang="es-VE" sz="2000" dirty="0">
                <a:solidFill>
                  <a:srgbClr val="1F4387"/>
                </a:solidFill>
              </a:rPr>
              <a:t> lo que se pase como parámetro</a:t>
            </a:r>
            <a:endParaRPr lang="es-ES" sz="2000" dirty="0">
              <a:solidFill>
                <a:srgbClr val="1F4387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D881E3-9884-8DBE-8920-BABF16A25EFE}"/>
              </a:ext>
            </a:extLst>
          </p:cNvPr>
          <p:cNvSpPr txBox="1"/>
          <p:nvPr/>
        </p:nvSpPr>
        <p:spPr>
          <a:xfrm>
            <a:off x="1265591" y="5381985"/>
            <a:ext cx="800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Nota: Para valores de parámetros no validos, el intérprete lanzará un error. </a:t>
            </a:r>
          </a:p>
        </p:txBody>
      </p:sp>
    </p:spTree>
    <p:extLst>
      <p:ext uri="{BB962C8B-B14F-4D97-AF65-F5344CB8AC3E}">
        <p14:creationId xmlns:p14="http://schemas.microsoft.com/office/powerpoint/2010/main" val="289418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834</Words>
  <Application>Microsoft Office PowerPoint</Application>
  <PresentationFormat>Panorámica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</dc:creator>
  <cp:lastModifiedBy>Computador</cp:lastModifiedBy>
  <cp:revision>21</cp:revision>
  <dcterms:created xsi:type="dcterms:W3CDTF">2023-04-20T21:19:41Z</dcterms:created>
  <dcterms:modified xsi:type="dcterms:W3CDTF">2023-05-25T11:01:05Z</dcterms:modified>
</cp:coreProperties>
</file>