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67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0AD45-9FC1-752C-0196-55B3F46CF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2C140-A12D-ABCC-497A-9BFAE358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AF971-38E7-B852-A5F1-CA6BAD1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88257-4278-BD04-1E55-38D1D964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0C09D-3626-90AE-A72F-99A02EA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74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DCE6-0D80-F317-C91C-5C8F0760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2CA00A-B28D-F91C-B883-34A8EDF7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8942C-B0C7-A59D-AC8C-2821BD2E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B2460-509B-498C-D8DE-A07C59C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F713E-FC55-BF88-4497-14DD6E2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42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6403FD-C8C6-E9D3-6111-1F365A8B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514F26-FECF-C6FE-9A04-7D02247B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E1640-4A9C-12D0-2226-D8A626F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1C3A1-947F-8F12-CC11-132168B1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0148F-82C5-7DF5-7F30-73EC96B3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383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3EE70-B159-B0AA-B442-785D753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26133-5585-A4FB-32DB-FCB241D3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108FD-E8E9-3A1A-9A55-7CDD3A1B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DB072-5EC7-BB6A-111D-7310B017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10C89-E62C-9E2F-E83B-B8D303BD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23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BDEE-EA13-0914-0298-E4001AC6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1C96E-36EF-FA16-5CA4-2F528477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FEEBB-5135-87FE-7D19-E676826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FFB95-01A3-4C19-9FC6-DCED3926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1C285-A685-500D-E951-C8FBC310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59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0D2B-9FB8-E2F4-E01D-9C7527C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8E270-05E6-6FB9-17B1-1538B4410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09F3F-A821-CE7C-AF2D-55918CC2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21C75-A217-8410-2530-D404C26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7A4EA-1DDA-F80C-9253-352FF745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D8C8C-3E58-95EC-15D2-16499FF2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9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BDA9-2FB7-7391-53A8-B4D4CD2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A9C8A-CCED-ED3B-F1CD-DF382FE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DCB72-CFC3-BEE2-1770-B9E7B74D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8B0A6D-73DF-D2AF-0A98-AC220D24A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F83DF-ABEE-7A94-FCFC-CCAD1F37D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815F23-2BF5-52D8-5038-244FCF1D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EA48FE-AABA-CE8F-AA2C-5B8338C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2B09CF-44DB-5CE2-F6F0-0BDE9BDB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1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7B60-B8D8-3C02-01F8-04C82766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DD6FDC-3A3C-B99A-29D8-6F729BBC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CEFC2F-2588-9FD7-BC1D-DE7C9D35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66387-8E68-031C-CE1A-03C7521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545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E95CC4-5FC1-7787-7078-5FF4B4C6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6EB15-293A-4306-7A4B-04F94E1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0525D-820A-93FF-4758-1F2A464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94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0C7AE-EEDE-D999-BCF4-D6FF8BAA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112F-8BF0-0368-3381-F70EF5D9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67C49E-4E59-B0E8-562B-01DF80CA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CCD14-071A-F66B-1FBB-93EEE02E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9A366-F616-6309-EFE1-608F038D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352C7B-0BB6-64B8-EC54-5293969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86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A983-1C6E-7FAC-2D37-B08BEB1D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8D28B8-7172-6AFB-35EA-951DBD832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6094C1-B29E-53BD-C3D4-C3F37FD5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9EDD12-9B4D-56A4-F7BB-28E11D71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C8236-2E32-A6B8-64BE-34AC9F3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50345-C679-2AD2-CEF8-8F43AABF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22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25529-2716-4E76-6137-E5C30EE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42E9B-AA67-21B0-43B1-B2F07727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96D64-52D6-EA67-5197-B901B4450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942F4-A921-95B4-D816-2719AAA7C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2C9D2-1773-CDAD-178F-E297DD77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16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3569752" y="311006"/>
            <a:ext cx="460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Control de flujo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E211BF-7470-72CC-4D08-A772C81B0E37}"/>
              </a:ext>
            </a:extLst>
          </p:cNvPr>
          <p:cNvSpPr txBox="1"/>
          <p:nvPr/>
        </p:nvSpPr>
        <p:spPr>
          <a:xfrm>
            <a:off x="959749" y="1613118"/>
            <a:ext cx="10272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rgbClr val="385894"/>
                </a:solidFill>
              </a:rPr>
              <a:t>El control de flujo es la forma en que un programa ejecuta una serie de instrucciones en un orden específico. El control de flujo permite a un programa ejecutar una tarea o un conjunto de tareas dependiendo de la lógica que se incorpora en el programa.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FDC009F-31AC-3731-06D2-1E48C028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64" y="3734015"/>
            <a:ext cx="3019744" cy="29270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6116A2-2799-A1C0-328D-5AF87C864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66FA068-E99D-406D-BCD5-4B779A827B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1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448449"/>
            <a:ext cx="103538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 sentencia </a:t>
            </a:r>
            <a:r>
              <a:rPr lang="es-ES" sz="2400" b="1" dirty="0" err="1">
                <a:solidFill>
                  <a:srgbClr val="1F4387"/>
                </a:solidFill>
              </a:rPr>
              <a:t>if</a:t>
            </a:r>
            <a:r>
              <a:rPr lang="es-ES" sz="2000" dirty="0">
                <a:solidFill>
                  <a:srgbClr val="1F4387"/>
                </a:solidFill>
              </a:rPr>
              <a:t> toma una decisión sobre la base de una condición o expresión dada.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bloque de código dentro de la instrucción </a:t>
            </a:r>
            <a:r>
              <a:rPr lang="es-ES" sz="2400" b="1" dirty="0" err="1">
                <a:solidFill>
                  <a:srgbClr val="1F4387"/>
                </a:solidFill>
              </a:rPr>
              <a:t>if</a:t>
            </a:r>
            <a:r>
              <a:rPr lang="es-ES" sz="2400" b="1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es ejecutado cuando dicha condición sea True.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 sentencia </a:t>
            </a:r>
            <a:r>
              <a:rPr lang="es-ES" sz="2400" b="1" dirty="0" err="1">
                <a:solidFill>
                  <a:srgbClr val="1F4387"/>
                </a:solidFill>
              </a:rPr>
              <a:t>elif</a:t>
            </a:r>
            <a:r>
              <a:rPr lang="es-ES" sz="2000" dirty="0">
                <a:solidFill>
                  <a:srgbClr val="1F4387"/>
                </a:solidFill>
              </a:rPr>
              <a:t> es ejecutada solamente si la expresión </a:t>
            </a:r>
            <a:r>
              <a:rPr lang="es-ES" sz="2000" dirty="0" err="1">
                <a:solidFill>
                  <a:srgbClr val="1F4387"/>
                </a:solidFill>
              </a:rPr>
              <a:t>if</a:t>
            </a:r>
            <a:r>
              <a:rPr lang="es-ES" sz="2000" dirty="0">
                <a:solidFill>
                  <a:srgbClr val="1F4387"/>
                </a:solidFill>
              </a:rPr>
              <a:t> precedente y cualquiera de las expresiones </a:t>
            </a:r>
            <a:r>
              <a:rPr lang="es-ES" sz="2400" b="1" dirty="0" err="1">
                <a:solidFill>
                  <a:srgbClr val="1F4387"/>
                </a:solidFill>
              </a:rPr>
              <a:t>elif</a:t>
            </a:r>
            <a:r>
              <a:rPr lang="es-ES" sz="2000" dirty="0">
                <a:solidFill>
                  <a:srgbClr val="1F4387"/>
                </a:solidFill>
              </a:rPr>
              <a:t> precedentes son evaluadas como false. Puede haber cero o más bloques </a:t>
            </a:r>
            <a:r>
              <a:rPr lang="es-ES" sz="2400" b="1" dirty="0" err="1">
                <a:solidFill>
                  <a:srgbClr val="1F4387"/>
                </a:solidFill>
              </a:rPr>
              <a:t>elif</a:t>
            </a:r>
            <a:r>
              <a:rPr lang="es-ES" sz="2400" dirty="0">
                <a:solidFill>
                  <a:srgbClr val="1F4387"/>
                </a:solidFill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4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 sentencia </a:t>
            </a:r>
            <a:r>
              <a:rPr lang="es-ES" sz="2400" b="1" dirty="0" err="1">
                <a:solidFill>
                  <a:srgbClr val="1F4387"/>
                </a:solidFill>
              </a:rPr>
              <a:t>else</a:t>
            </a:r>
            <a:r>
              <a:rPr lang="es-ES" sz="2400" b="1" dirty="0">
                <a:solidFill>
                  <a:srgbClr val="1F4387"/>
                </a:solidFill>
              </a:rPr>
              <a:t> </a:t>
            </a:r>
            <a:r>
              <a:rPr lang="es-ES" dirty="0">
                <a:solidFill>
                  <a:srgbClr val="1F4387"/>
                </a:solidFill>
              </a:rPr>
              <a:t>es ejecutada solamente si la expresión </a:t>
            </a:r>
            <a:r>
              <a:rPr lang="es-ES" dirty="0" err="1">
                <a:solidFill>
                  <a:srgbClr val="1F4387"/>
                </a:solidFill>
              </a:rPr>
              <a:t>if</a:t>
            </a:r>
            <a:r>
              <a:rPr lang="es-ES" dirty="0">
                <a:solidFill>
                  <a:srgbClr val="1F4387"/>
                </a:solidFill>
              </a:rPr>
              <a:t> precedente y todas las expresiones </a:t>
            </a:r>
            <a:r>
              <a:rPr lang="es-ES" sz="2000" b="1" dirty="0" err="1">
                <a:solidFill>
                  <a:srgbClr val="1F4387"/>
                </a:solidFill>
              </a:rPr>
              <a:t>elif</a:t>
            </a:r>
            <a:r>
              <a:rPr lang="es-ES" dirty="0">
                <a:solidFill>
                  <a:srgbClr val="1F4387"/>
                </a:solidFill>
              </a:rPr>
              <a:t> precedentes son evaluadas también como false. E l bloque es opcional.</a:t>
            </a:r>
            <a:endParaRPr lang="es-ES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960286" y="4841115"/>
            <a:ext cx="10684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b="1" dirty="0" err="1">
                <a:solidFill>
                  <a:srgbClr val="1F4387"/>
                </a:solidFill>
              </a:rPr>
              <a:t>if</a:t>
            </a:r>
            <a:r>
              <a:rPr lang="es-ES" sz="2000" dirty="0">
                <a:solidFill>
                  <a:srgbClr val="1F4387"/>
                </a:solidFill>
              </a:rPr>
              <a:t>  condición: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</a:t>
            </a:r>
            <a:r>
              <a:rPr lang="es-ES" sz="2000" b="1" dirty="0" err="1">
                <a:solidFill>
                  <a:srgbClr val="1F4387"/>
                </a:solidFill>
              </a:rPr>
              <a:t>elif</a:t>
            </a:r>
            <a:r>
              <a:rPr lang="es-ES" sz="2000" b="1" dirty="0">
                <a:solidFill>
                  <a:srgbClr val="1F4387"/>
                </a:solidFill>
              </a:rPr>
              <a:t>  </a:t>
            </a:r>
            <a:r>
              <a:rPr lang="es-ES" sz="2000" dirty="0" err="1">
                <a:solidFill>
                  <a:srgbClr val="1F4387"/>
                </a:solidFill>
              </a:rPr>
              <a:t>condición_dos</a:t>
            </a:r>
            <a:r>
              <a:rPr lang="es-ES" sz="2000" dirty="0">
                <a:solidFill>
                  <a:srgbClr val="1F4387"/>
                </a:solidFill>
              </a:rPr>
              <a:t>:                                     Nota: Las </a:t>
            </a:r>
            <a:r>
              <a:rPr lang="es-ES" sz="2000" dirty="0" err="1">
                <a:solidFill>
                  <a:srgbClr val="1F4387"/>
                </a:solidFill>
              </a:rPr>
              <a:t>setencias</a:t>
            </a:r>
            <a:r>
              <a:rPr lang="es-ES" sz="2000" dirty="0">
                <a:solidFill>
                  <a:srgbClr val="1F4387"/>
                </a:solidFill>
              </a:rPr>
              <a:t> </a:t>
            </a:r>
            <a:r>
              <a:rPr lang="es-ES" sz="2000" dirty="0" err="1">
                <a:solidFill>
                  <a:srgbClr val="1F4387"/>
                </a:solidFill>
              </a:rPr>
              <a:t>elif</a:t>
            </a:r>
            <a:r>
              <a:rPr lang="es-ES" sz="2000" dirty="0">
                <a:solidFill>
                  <a:srgbClr val="1F4387"/>
                </a:solidFill>
              </a:rPr>
              <a:t> y </a:t>
            </a:r>
            <a:r>
              <a:rPr lang="es-ES" sz="2000" dirty="0" err="1">
                <a:solidFill>
                  <a:srgbClr val="1F4387"/>
                </a:solidFill>
              </a:rPr>
              <a:t>else</a:t>
            </a:r>
            <a:r>
              <a:rPr lang="es-ES" sz="2000" dirty="0">
                <a:solidFill>
                  <a:srgbClr val="1F4387"/>
                </a:solidFill>
              </a:rPr>
              <a:t> son </a:t>
            </a:r>
            <a:r>
              <a:rPr lang="es-ES" sz="2000" dirty="0" err="1">
                <a:solidFill>
                  <a:srgbClr val="1F4387"/>
                </a:solidFill>
              </a:rPr>
              <a:t>opcioales</a:t>
            </a:r>
            <a:endParaRPr lang="es-ES" sz="2000" dirty="0">
              <a:solidFill>
                <a:srgbClr val="1F4387"/>
              </a:solidFill>
            </a:endParaRP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</a:t>
            </a:r>
            <a:r>
              <a:rPr lang="es-ES" sz="2000" b="1" dirty="0" err="1">
                <a:solidFill>
                  <a:srgbClr val="1F4387"/>
                </a:solidFill>
              </a:rPr>
              <a:t>else</a:t>
            </a:r>
            <a:r>
              <a:rPr lang="es-ES" sz="2000" dirty="0">
                <a:solidFill>
                  <a:srgbClr val="1F4387"/>
                </a:solidFill>
              </a:rPr>
              <a:t>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  <a:endParaRPr lang="es-VE" sz="66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4335165" y="311006"/>
            <a:ext cx="3521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Sentencia </a:t>
            </a:r>
            <a:r>
              <a:rPr lang="es-ES" sz="5400" b="1" dirty="0" err="1">
                <a:solidFill>
                  <a:srgbClr val="1F4387"/>
                </a:solidFill>
              </a:rPr>
              <a:t>If</a:t>
            </a:r>
            <a:endParaRPr lang="es-VE" sz="7200" b="1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18A42E-B315-809C-B852-CF95D189E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AB4495-2C66-7F73-6255-5B3E9638F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1378631" y="2133373"/>
            <a:ext cx="8567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 sentencia </a:t>
            </a:r>
            <a:r>
              <a:rPr lang="es-ES" sz="2400" b="1" dirty="0" err="1">
                <a:solidFill>
                  <a:srgbClr val="1F4387"/>
                </a:solidFill>
              </a:rPr>
              <a:t>for</a:t>
            </a:r>
            <a:r>
              <a:rPr lang="es-ES" sz="2000" dirty="0">
                <a:solidFill>
                  <a:srgbClr val="1F4387"/>
                </a:solidFill>
              </a:rPr>
              <a:t> de Python itera sobre los ítems de cualquier secuencia (una lista o una cadena de texto), en el orden que aparecen en la secuencia.</a:t>
            </a:r>
            <a:endParaRPr lang="es-ES" sz="2000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1378631" y="4280243"/>
            <a:ext cx="5994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400" b="1" dirty="0" err="1">
                <a:solidFill>
                  <a:srgbClr val="1F4387"/>
                </a:solidFill>
              </a:rPr>
              <a:t>for</a:t>
            </a:r>
            <a:r>
              <a:rPr lang="es-ES" sz="2400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 elemento </a:t>
            </a:r>
            <a:r>
              <a:rPr lang="es-ES" sz="2400" b="1" dirty="0">
                <a:solidFill>
                  <a:srgbClr val="1F4387"/>
                </a:solidFill>
              </a:rPr>
              <a:t>in</a:t>
            </a:r>
            <a:r>
              <a:rPr lang="es-ES" sz="2000" dirty="0">
                <a:solidFill>
                  <a:srgbClr val="1F4387"/>
                </a:solidFill>
              </a:rPr>
              <a:t> </a:t>
            </a:r>
            <a:r>
              <a:rPr lang="es-ES" sz="2000" dirty="0" err="1">
                <a:solidFill>
                  <a:srgbClr val="1F4387"/>
                </a:solidFill>
              </a:rPr>
              <a:t>lista_de_elementos</a:t>
            </a:r>
            <a:r>
              <a:rPr lang="es-ES" sz="2000" dirty="0">
                <a:solidFill>
                  <a:srgbClr val="1F4387"/>
                </a:solidFill>
              </a:rPr>
              <a:t>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 código</a:t>
            </a:r>
            <a:endParaRPr lang="es-VE" sz="66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4142709" y="311006"/>
            <a:ext cx="3906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Sentencia </a:t>
            </a:r>
            <a:r>
              <a:rPr lang="es-ES" sz="5400" b="1" dirty="0" err="1">
                <a:solidFill>
                  <a:srgbClr val="1F4387"/>
                </a:solidFill>
              </a:rPr>
              <a:t>for</a:t>
            </a:r>
            <a:endParaRPr lang="es-VE" sz="7200" b="1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A40CB2-8DAB-93BF-96A1-24C16AD75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936DDB-2B22-8A01-DE43-121787F19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1378631" y="2133373"/>
            <a:ext cx="8567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 sentencia </a:t>
            </a:r>
            <a:r>
              <a:rPr lang="es-ES" sz="2400" b="1" dirty="0" err="1">
                <a:solidFill>
                  <a:srgbClr val="1F4387"/>
                </a:solidFill>
              </a:rPr>
              <a:t>while</a:t>
            </a:r>
            <a:r>
              <a:rPr lang="es-ES" sz="2000" dirty="0">
                <a:solidFill>
                  <a:srgbClr val="1F4387"/>
                </a:solidFill>
              </a:rPr>
              <a:t> de Python se usa para la ejecución repetida siempre que una expresión sea verdadera.</a:t>
            </a:r>
            <a:endParaRPr lang="es-ES" sz="2000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2437060" y="4280243"/>
            <a:ext cx="3877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400" b="1" dirty="0" err="1">
                <a:solidFill>
                  <a:srgbClr val="1F4387"/>
                </a:solidFill>
              </a:rPr>
              <a:t>while</a:t>
            </a:r>
            <a:r>
              <a:rPr lang="es-ES" sz="2400" b="1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condición: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 código</a:t>
            </a:r>
            <a:endParaRPr lang="es-VE" sz="66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3768793" y="311006"/>
            <a:ext cx="4654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Sentencia </a:t>
            </a:r>
            <a:r>
              <a:rPr lang="es-ES" sz="5400" b="1" dirty="0" err="1">
                <a:solidFill>
                  <a:srgbClr val="1F4387"/>
                </a:solidFill>
              </a:rPr>
              <a:t>while</a:t>
            </a:r>
            <a:endParaRPr lang="es-VE" sz="7200" b="1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8C1DD9-5B04-13BA-6425-BCDCA5E44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084B1E-A922-11D1-92D8-0937207752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1378631" y="2133373"/>
            <a:ext cx="856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Para iterar sobre una secuencia de números, es apropiado utilizar la función integrada</a:t>
            </a:r>
            <a:r>
              <a:rPr lang="es-ES" sz="2400" dirty="0">
                <a:solidFill>
                  <a:srgbClr val="1F4387"/>
                </a:solidFill>
              </a:rPr>
              <a:t> </a:t>
            </a:r>
            <a:r>
              <a:rPr lang="es-ES" sz="2400" b="1" dirty="0" err="1">
                <a:solidFill>
                  <a:srgbClr val="1F4387"/>
                </a:solidFill>
              </a:rPr>
              <a:t>range</a:t>
            </a:r>
            <a:r>
              <a:rPr lang="es-ES" sz="2400" b="1" dirty="0">
                <a:solidFill>
                  <a:srgbClr val="1F4387"/>
                </a:solidFill>
              </a:rPr>
              <a:t>()</a:t>
            </a:r>
            <a:r>
              <a:rPr lang="es-ES" sz="2400" dirty="0">
                <a:solidFill>
                  <a:srgbClr val="1F4387"/>
                </a:solidFill>
              </a:rPr>
              <a:t>,</a:t>
            </a:r>
            <a:r>
              <a:rPr lang="es-ES" sz="2000" dirty="0">
                <a:solidFill>
                  <a:srgbClr val="1F4387"/>
                </a:solidFill>
              </a:rPr>
              <a:t> la cual genera progresiones aritméticas.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valor final dado nunca es parte de la secuencia.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Es posible hacer que el rango empiece con otro número, o especificar un incremento diferente (incluso negativo; algunas veces se lo llama “paso”).</a:t>
            </a:r>
            <a:endParaRPr lang="es-ES" sz="2000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1429191" y="5124302"/>
            <a:ext cx="7271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dirty="0" err="1">
                <a:solidFill>
                  <a:srgbClr val="1F4387"/>
                </a:solidFill>
              </a:rPr>
              <a:t>for</a:t>
            </a:r>
            <a:r>
              <a:rPr lang="es-ES" sz="2400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 elemento in </a:t>
            </a:r>
            <a:r>
              <a:rPr lang="es-ES" sz="2000" b="1" dirty="0" err="1">
                <a:solidFill>
                  <a:srgbClr val="1F4387"/>
                </a:solidFill>
              </a:rPr>
              <a:t>range</a:t>
            </a:r>
            <a:r>
              <a:rPr lang="es-ES" sz="2000" b="1" dirty="0">
                <a:solidFill>
                  <a:srgbClr val="1F4387"/>
                </a:solidFill>
              </a:rPr>
              <a:t>( valor )</a:t>
            </a:r>
            <a:r>
              <a:rPr lang="es-ES" sz="2000" dirty="0">
                <a:solidFill>
                  <a:srgbClr val="1F4387"/>
                </a:solidFill>
              </a:rPr>
              <a:t>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Nota: El valor ingresado en la función </a:t>
            </a:r>
            <a:r>
              <a:rPr lang="es-ES" sz="2000" dirty="0" err="1">
                <a:solidFill>
                  <a:srgbClr val="1F4387"/>
                </a:solidFill>
              </a:rPr>
              <a:t>range</a:t>
            </a:r>
            <a:r>
              <a:rPr lang="es-ES" sz="2000" dirty="0">
                <a:solidFill>
                  <a:srgbClr val="1F4387"/>
                </a:solidFill>
              </a:rPr>
              <a:t> debe ser de tipo entero.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3807907" y="311006"/>
            <a:ext cx="457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Función </a:t>
            </a:r>
            <a:r>
              <a:rPr lang="es-ES" sz="5400" b="1" dirty="0" err="1">
                <a:solidFill>
                  <a:srgbClr val="1F4387"/>
                </a:solidFill>
              </a:rPr>
              <a:t>range</a:t>
            </a:r>
            <a:r>
              <a:rPr lang="es-ES" sz="5400" b="1" dirty="0">
                <a:solidFill>
                  <a:srgbClr val="1F4387"/>
                </a:solidFill>
              </a:rPr>
              <a:t>()</a:t>
            </a:r>
            <a:endParaRPr lang="es-VE" sz="7200" b="1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4ADC58-1286-A5E4-5C3F-6A5C498BA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C985C0-9BD1-2F92-429F-55FABCD69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A81E08A-0D4D-507B-2635-090C73832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406245"/>
            <a:ext cx="103538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La sentencia </a:t>
            </a:r>
            <a:r>
              <a:rPr lang="es-VE" sz="2400" b="1" dirty="0">
                <a:solidFill>
                  <a:srgbClr val="1F4387"/>
                </a:solidFill>
              </a:rPr>
              <a:t>break</a:t>
            </a:r>
            <a:r>
              <a:rPr lang="es-VE" sz="2000" dirty="0">
                <a:solidFill>
                  <a:srgbClr val="1F4387"/>
                </a:solidFill>
              </a:rPr>
              <a:t>, termina el bucle </a:t>
            </a:r>
            <a:r>
              <a:rPr lang="es-VE" sz="2000" dirty="0" err="1">
                <a:solidFill>
                  <a:srgbClr val="1F4387"/>
                </a:solidFill>
              </a:rPr>
              <a:t>for</a:t>
            </a:r>
            <a:r>
              <a:rPr lang="es-VE" sz="2000" dirty="0">
                <a:solidFill>
                  <a:srgbClr val="1F4387"/>
                </a:solidFill>
              </a:rPr>
              <a:t> o </a:t>
            </a:r>
            <a:r>
              <a:rPr lang="es-VE" sz="2000" dirty="0" err="1">
                <a:solidFill>
                  <a:srgbClr val="1F4387"/>
                </a:solidFill>
              </a:rPr>
              <a:t>while</a:t>
            </a:r>
            <a:r>
              <a:rPr lang="es-VE" sz="2000" dirty="0">
                <a:solidFill>
                  <a:srgbClr val="1F4387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Las sentencias de bucle pueden tener una cláusula </a:t>
            </a:r>
            <a:r>
              <a:rPr lang="es-ES" sz="2400" b="1" dirty="0" err="1">
                <a:solidFill>
                  <a:srgbClr val="1F4387"/>
                </a:solidFill>
              </a:rPr>
              <a:t>else</a:t>
            </a:r>
            <a:r>
              <a:rPr lang="es-ES" sz="2000" b="1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que es ejecutada cuando el bucle termina, después de agotar el iterable (con </a:t>
            </a:r>
            <a:r>
              <a:rPr lang="es-ES" sz="2000" dirty="0" err="1">
                <a:solidFill>
                  <a:srgbClr val="1F4387"/>
                </a:solidFill>
              </a:rPr>
              <a:t>for</a:t>
            </a:r>
            <a:r>
              <a:rPr lang="es-ES" sz="2000" dirty="0">
                <a:solidFill>
                  <a:srgbClr val="1F4387"/>
                </a:solidFill>
              </a:rPr>
              <a:t>)  o cuando la condición se hace falsa (con </a:t>
            </a:r>
            <a:r>
              <a:rPr lang="es-ES" sz="2000" dirty="0" err="1">
                <a:solidFill>
                  <a:srgbClr val="1F4387"/>
                </a:solidFill>
              </a:rPr>
              <a:t>while</a:t>
            </a:r>
            <a:r>
              <a:rPr lang="es-ES" sz="2000" dirty="0">
                <a:solidFill>
                  <a:srgbClr val="1F4387"/>
                </a:solidFill>
              </a:rPr>
              <a:t>), pero no cuando el bucle se termina con la sentencia break.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En una sentencia try la cláusula </a:t>
            </a:r>
            <a:r>
              <a:rPr lang="es-VE" sz="2400" b="1" dirty="0" err="1">
                <a:solidFill>
                  <a:srgbClr val="1F4387"/>
                </a:solidFill>
              </a:rPr>
              <a:t>else</a:t>
            </a:r>
            <a:r>
              <a:rPr lang="es-VE" sz="2000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se ejecuta cuando no se genera ninguna excepción.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La declaración </a:t>
            </a:r>
            <a:r>
              <a:rPr lang="es-VE" sz="2400" b="1" dirty="0">
                <a:solidFill>
                  <a:srgbClr val="1F4387"/>
                </a:solidFill>
              </a:rPr>
              <a:t>continue</a:t>
            </a:r>
            <a:r>
              <a:rPr lang="es-VE" sz="2000" dirty="0">
                <a:solidFill>
                  <a:srgbClr val="1F4387"/>
                </a:solidFill>
              </a:rPr>
              <a:t>,</a:t>
            </a:r>
            <a:r>
              <a:rPr lang="es-VE" sz="2400" b="1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continua con la siguiente iteración del ciclo.</a:t>
            </a:r>
            <a:endParaRPr lang="es-ES" sz="2400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956600" y="4679086"/>
            <a:ext cx="10353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ejemplo: 	</a:t>
            </a:r>
            <a:r>
              <a:rPr lang="es-ES" sz="2000" dirty="0" err="1">
                <a:solidFill>
                  <a:srgbClr val="1F4387"/>
                </a:solidFill>
              </a:rPr>
              <a:t>for</a:t>
            </a:r>
            <a:r>
              <a:rPr lang="es-ES" sz="2000" dirty="0">
                <a:solidFill>
                  <a:srgbClr val="1F4387"/>
                </a:solidFill>
              </a:rPr>
              <a:t>  condición:		</a:t>
            </a:r>
            <a:r>
              <a:rPr lang="es-ES" sz="2000" dirty="0" err="1">
                <a:solidFill>
                  <a:srgbClr val="1F4387"/>
                </a:solidFill>
              </a:rPr>
              <a:t>while</a:t>
            </a:r>
            <a:r>
              <a:rPr lang="es-ES" sz="2000" dirty="0">
                <a:solidFill>
                  <a:srgbClr val="1F4387"/>
                </a:solidFill>
              </a:rPr>
              <a:t> condición:		try: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		     código		     código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 	</a:t>
            </a:r>
            <a:r>
              <a:rPr lang="es-ES" sz="2000" b="1" dirty="0" err="1">
                <a:solidFill>
                  <a:srgbClr val="1F4387"/>
                </a:solidFill>
              </a:rPr>
              <a:t>else</a:t>
            </a:r>
            <a:r>
              <a:rPr lang="es-ES" sz="2000" b="1" dirty="0">
                <a:solidFill>
                  <a:srgbClr val="1F4387"/>
                </a:solidFill>
              </a:rPr>
              <a:t>:			</a:t>
            </a:r>
            <a:r>
              <a:rPr lang="es-ES" sz="2000" b="1" dirty="0" err="1">
                <a:solidFill>
                  <a:srgbClr val="1F4387"/>
                </a:solidFill>
              </a:rPr>
              <a:t>else</a:t>
            </a:r>
            <a:r>
              <a:rPr lang="es-ES" sz="2000" b="1" dirty="0">
                <a:solidFill>
                  <a:srgbClr val="1F4387"/>
                </a:solidFill>
              </a:rPr>
              <a:t>:			</a:t>
            </a:r>
            <a:r>
              <a:rPr lang="es-ES" sz="2000" dirty="0" err="1">
                <a:solidFill>
                  <a:srgbClr val="1F4387"/>
                </a:solidFill>
              </a:rPr>
              <a:t>except</a:t>
            </a:r>
            <a:r>
              <a:rPr lang="es-ES" sz="2000" dirty="0">
                <a:solidFill>
                  <a:srgbClr val="1F4387"/>
                </a:solidFill>
              </a:rPr>
              <a:t>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		     código		     código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						</a:t>
            </a:r>
            <a:r>
              <a:rPr lang="es-ES" sz="2000" b="1" dirty="0" err="1">
                <a:solidFill>
                  <a:srgbClr val="1F4387"/>
                </a:solidFill>
              </a:rPr>
              <a:t>else</a:t>
            </a:r>
            <a:r>
              <a:rPr lang="es-ES" sz="2000" b="1" dirty="0">
                <a:solidFill>
                  <a:srgbClr val="1F4387"/>
                </a:solidFill>
              </a:rPr>
              <a:t>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						     código</a:t>
            </a:r>
            <a:endParaRPr lang="es-VE" sz="6600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2043692" y="357172"/>
            <a:ext cx="8517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>
                <a:solidFill>
                  <a:srgbClr val="1F4387"/>
                </a:solidFill>
              </a:rPr>
              <a:t>Sentencias </a:t>
            </a:r>
            <a:r>
              <a:rPr lang="es-ES" sz="4800" b="1" dirty="0" err="1">
                <a:solidFill>
                  <a:srgbClr val="1F4387"/>
                </a:solidFill>
              </a:rPr>
              <a:t>brack</a:t>
            </a:r>
            <a:r>
              <a:rPr lang="es-ES" sz="4800" b="1" dirty="0">
                <a:solidFill>
                  <a:srgbClr val="1F4387"/>
                </a:solidFill>
              </a:rPr>
              <a:t>, continue y </a:t>
            </a:r>
            <a:r>
              <a:rPr lang="es-ES" sz="4800" b="1" dirty="0" err="1">
                <a:solidFill>
                  <a:srgbClr val="1F4387"/>
                </a:solidFill>
              </a:rPr>
              <a:t>else</a:t>
            </a:r>
            <a:endParaRPr lang="es-VE" sz="6600" b="1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0CE866-92D3-96CC-2ECF-DE2EC3850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954888"/>
            <a:ext cx="10353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La sentencia </a:t>
            </a:r>
            <a:r>
              <a:rPr lang="es-VE" sz="2000" b="1" dirty="0" err="1">
                <a:solidFill>
                  <a:srgbClr val="1F4387"/>
                </a:solidFill>
              </a:rPr>
              <a:t>pass</a:t>
            </a:r>
            <a:r>
              <a:rPr lang="es-VE" sz="2000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no hace nada. Se puede usar cuando una sentencia es requerida por la sintaxis pero el programa no requiere ninguna acción.</a:t>
            </a:r>
            <a:endParaRPr lang="es-ES" sz="2000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3460909" y="4017905"/>
            <a:ext cx="4557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ejemplo: 	</a:t>
            </a:r>
            <a:r>
              <a:rPr lang="es-ES" sz="2000" dirty="0" err="1">
                <a:solidFill>
                  <a:srgbClr val="1F4387"/>
                </a:solidFill>
              </a:rPr>
              <a:t>class</a:t>
            </a:r>
            <a:r>
              <a:rPr lang="es-ES" sz="2000" dirty="0">
                <a:solidFill>
                  <a:srgbClr val="1F4387"/>
                </a:solidFill>
              </a:rPr>
              <a:t> </a:t>
            </a:r>
            <a:r>
              <a:rPr lang="es-ES" sz="2000" dirty="0" err="1">
                <a:solidFill>
                  <a:srgbClr val="1F4387"/>
                </a:solidFill>
              </a:rPr>
              <a:t>NombreClase</a:t>
            </a:r>
            <a:r>
              <a:rPr lang="es-ES" sz="2000" dirty="0">
                <a:solidFill>
                  <a:srgbClr val="1F4387"/>
                </a:solidFill>
              </a:rPr>
              <a:t>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</a:t>
            </a:r>
            <a:r>
              <a:rPr lang="es-ES" sz="2400" b="1" dirty="0" err="1">
                <a:solidFill>
                  <a:srgbClr val="1F4387"/>
                </a:solidFill>
              </a:rPr>
              <a:t>pass</a:t>
            </a:r>
            <a:endParaRPr lang="es-ES" sz="2000" b="1" dirty="0">
              <a:solidFill>
                <a:srgbClr val="1F4387"/>
              </a:solidFill>
            </a:endParaRP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</a:t>
            </a:r>
            <a:r>
              <a:rPr lang="es-ES" sz="2000" dirty="0" err="1">
                <a:solidFill>
                  <a:srgbClr val="1F4387"/>
                </a:solidFill>
              </a:rPr>
              <a:t>def</a:t>
            </a:r>
            <a:r>
              <a:rPr lang="es-ES" sz="2000" dirty="0">
                <a:solidFill>
                  <a:srgbClr val="1F4387"/>
                </a:solidFill>
              </a:rPr>
              <a:t> 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():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</a:t>
            </a:r>
            <a:r>
              <a:rPr lang="es-ES" sz="2400" b="1" dirty="0" err="1">
                <a:solidFill>
                  <a:srgbClr val="1F4387"/>
                </a:solidFill>
              </a:rPr>
              <a:t>pass</a:t>
            </a:r>
            <a:endParaRPr lang="es-VE" sz="6600" b="1" dirty="0">
              <a:solidFill>
                <a:srgbClr val="1F4387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4361730" y="357172"/>
            <a:ext cx="3881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>
                <a:solidFill>
                  <a:srgbClr val="1F4387"/>
                </a:solidFill>
              </a:rPr>
              <a:t>Sentencia </a:t>
            </a:r>
            <a:r>
              <a:rPr lang="es-ES" sz="4800" b="1" dirty="0" err="1">
                <a:solidFill>
                  <a:srgbClr val="1F4387"/>
                </a:solidFill>
              </a:rPr>
              <a:t>pass</a:t>
            </a:r>
            <a:endParaRPr lang="es-VE" sz="6600" b="1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80A4A4-277B-3E44-99E6-4CC57FFC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E1984D-7ED0-D2C4-48AD-66D7C3AB8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686971" y="1498842"/>
            <a:ext cx="10818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Recibe una expresión y compara su valor con patrones sucesivos dados en uno o más bloques case.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Sólo se ejecuta el primer patrón que coincide.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Es capaz de extraer componentes (elementos de una secuencia o atributos de un objeto) de un valor y ponerlos en variables.</a:t>
            </a:r>
            <a:endParaRPr lang="es-ES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1163117" y="4069010"/>
            <a:ext cx="44333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          </a:t>
            </a:r>
            <a:r>
              <a:rPr lang="es-ES" sz="2000" b="1" dirty="0">
                <a:solidFill>
                  <a:srgbClr val="1F4387"/>
                </a:solidFill>
              </a:rPr>
              <a:t>match</a:t>
            </a:r>
            <a:r>
              <a:rPr lang="es-ES" sz="2000" dirty="0">
                <a:solidFill>
                  <a:srgbClr val="1F4387"/>
                </a:solidFill>
              </a:rPr>
              <a:t> </a:t>
            </a:r>
            <a:r>
              <a:rPr lang="es-ES" sz="2000" dirty="0" err="1">
                <a:solidFill>
                  <a:srgbClr val="1F4387"/>
                </a:solidFill>
              </a:rPr>
              <a:t>valor_a_comparar</a:t>
            </a:r>
            <a:r>
              <a:rPr lang="es-ES" sz="2000" dirty="0">
                <a:solidFill>
                  <a:srgbClr val="1F4387"/>
                </a:solidFill>
              </a:rPr>
              <a:t>:</a:t>
            </a:r>
            <a:r>
              <a:rPr lang="es-ES" sz="2000" b="1" dirty="0">
                <a:solidFill>
                  <a:srgbClr val="1F4387"/>
                </a:solidFill>
              </a:rPr>
              <a:t> </a:t>
            </a:r>
          </a:p>
          <a:p>
            <a:pPr algn="just"/>
            <a:r>
              <a:rPr lang="es-ES" sz="2000" b="1" dirty="0">
                <a:solidFill>
                  <a:srgbClr val="1F4387"/>
                </a:solidFill>
              </a:rPr>
              <a:t>		case</a:t>
            </a:r>
            <a:r>
              <a:rPr lang="es-ES" sz="2000" dirty="0">
                <a:solidFill>
                  <a:srgbClr val="1F4387"/>
                </a:solidFill>
              </a:rPr>
              <a:t>  valor: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</a:t>
            </a:r>
            <a:r>
              <a:rPr lang="es-ES" sz="2000" b="1" dirty="0">
                <a:solidFill>
                  <a:srgbClr val="1F4387"/>
                </a:solidFill>
              </a:rPr>
              <a:t> case  </a:t>
            </a:r>
            <a:r>
              <a:rPr lang="es-ES" sz="2000" dirty="0" err="1">
                <a:solidFill>
                  <a:srgbClr val="1F4387"/>
                </a:solidFill>
              </a:rPr>
              <a:t>valor_dos</a:t>
            </a:r>
            <a:r>
              <a:rPr lang="es-ES" sz="2000" dirty="0">
                <a:solidFill>
                  <a:srgbClr val="1F4387"/>
                </a:solidFill>
              </a:rPr>
              <a:t>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</a:t>
            </a:r>
            <a:r>
              <a:rPr lang="es-ES" sz="2000" b="1" dirty="0">
                <a:solidFill>
                  <a:srgbClr val="1F4387"/>
                </a:solidFill>
              </a:rPr>
              <a:t>case </a:t>
            </a:r>
            <a:r>
              <a:rPr lang="es-ES" sz="2000" dirty="0">
                <a:solidFill>
                  <a:srgbClr val="1F4387"/>
                </a:solidFill>
              </a:rPr>
              <a:t>_: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DC68C-A3D9-1C71-394F-3934280C632A}"/>
              </a:ext>
            </a:extLst>
          </p:cNvPr>
          <p:cNvSpPr txBox="1"/>
          <p:nvPr/>
        </p:nvSpPr>
        <p:spPr>
          <a:xfrm>
            <a:off x="3661136" y="311006"/>
            <a:ext cx="4869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Sentencia </a:t>
            </a:r>
            <a:r>
              <a:rPr lang="es-ES" sz="5400" b="1" dirty="0">
                <a:solidFill>
                  <a:srgbClr val="1F4387"/>
                </a:solidFill>
              </a:rPr>
              <a:t>match</a:t>
            </a:r>
            <a:endParaRPr lang="es-VE" sz="7200" b="1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376F3E-010F-53A2-9A4A-9C0D6EF93033}"/>
              </a:ext>
            </a:extLst>
          </p:cNvPr>
          <p:cNvSpPr txBox="1"/>
          <p:nvPr/>
        </p:nvSpPr>
        <p:spPr>
          <a:xfrm>
            <a:off x="6096000" y="4939176"/>
            <a:ext cx="558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Nota: _ funciona como un </a:t>
            </a:r>
            <a:r>
              <a:rPr lang="es-ES" sz="2000" i="1" dirty="0">
                <a:solidFill>
                  <a:srgbClr val="1F4387"/>
                </a:solidFill>
              </a:rPr>
              <a:t>comodín</a:t>
            </a:r>
            <a:r>
              <a:rPr lang="es-ES" sz="2000" dirty="0">
                <a:solidFill>
                  <a:srgbClr val="1F4387"/>
                </a:solidFill>
              </a:rPr>
              <a:t> y nunca fracasa la coincidencia. Si ninguno de los casos </a:t>
            </a:r>
            <a:r>
              <a:rPr lang="es-ES" sz="2400" b="1" dirty="0">
                <a:solidFill>
                  <a:srgbClr val="1F4387"/>
                </a:solidFill>
              </a:rPr>
              <a:t>case</a:t>
            </a:r>
            <a:r>
              <a:rPr lang="es-ES" sz="2000" dirty="0">
                <a:solidFill>
                  <a:srgbClr val="1F4387"/>
                </a:solidFill>
              </a:rPr>
              <a:t> coincide, ninguna de las ramas es ejecutada.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16CF87-AEC0-47A3-37DC-9EA0643DD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0DDB63-3237-A239-3032-1654266F8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1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738</Words>
  <Application>Microsoft Office PowerPoint</Application>
  <PresentationFormat>Panorámica</PresentationFormat>
  <Paragraphs>77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12</cp:revision>
  <dcterms:created xsi:type="dcterms:W3CDTF">2023-04-25T22:27:03Z</dcterms:created>
  <dcterms:modified xsi:type="dcterms:W3CDTF">2023-05-14T23:11:20Z</dcterms:modified>
</cp:coreProperties>
</file>