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894"/>
    <a:srgbClr val="1F4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0AD45-9FC1-752C-0196-55B3F46CF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2C140-A12D-ABCC-497A-9BFAE358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AF971-38E7-B852-A5F1-CA6BAD1F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88257-4278-BD04-1E55-38D1D964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0C09D-3626-90AE-A72F-99A02EA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74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CDCE6-0D80-F317-C91C-5C8F0760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2CA00A-B28D-F91C-B883-34A8EDF7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8942C-B0C7-A59D-AC8C-2821BD2E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B2460-509B-498C-D8DE-A07C59C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F713E-FC55-BF88-4497-14DD6E2C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42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6403FD-C8C6-E9D3-6111-1F365A8B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514F26-FECF-C6FE-9A04-7D02247B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E1640-4A9C-12D0-2226-D8A626F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C1C3A1-947F-8F12-CC11-132168B1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0148F-82C5-7DF5-7F30-73EC96B3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383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3EE70-B159-B0AA-B442-785D753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26133-5585-A4FB-32DB-FCB241D3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108FD-E8E9-3A1A-9A55-7CDD3A1B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DB072-5EC7-BB6A-111D-7310B017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10C89-E62C-9E2F-E83B-B8D303BD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236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BDEE-EA13-0914-0298-E4001AC6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1C96E-36EF-FA16-5CA4-2F528477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FEEBB-5135-87FE-7D19-E676826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FFB95-01A3-4C19-9FC6-DCED3926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1C285-A685-500D-E951-C8FBC310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59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0D2B-9FB8-E2F4-E01D-9C7527C4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8E270-05E6-6FB9-17B1-1538B4410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609F3F-A821-CE7C-AF2D-55918CC2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821C75-A217-8410-2530-D404C263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7A4EA-1DDA-F80C-9253-352FF745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D8C8C-3E58-95EC-15D2-16499FF2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79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6BDA9-2FB7-7391-53A8-B4D4CD2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A9C8A-CCED-ED3B-F1CD-DF382FE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DCB72-CFC3-BEE2-1770-B9E7B74D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8B0A6D-73DF-D2AF-0A98-AC220D24A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BF83DF-ABEE-7A94-FCFC-CCAD1F37D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815F23-2BF5-52D8-5038-244FCF1D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EA48FE-AABA-CE8F-AA2C-5B8338C3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2B09CF-44DB-5CE2-F6F0-0BDE9BDB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012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07B60-B8D8-3C02-01F8-04C82766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DD6FDC-3A3C-B99A-29D8-6F729BBC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CEFC2F-2588-9FD7-BC1D-DE7C9D35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66387-8E68-031C-CE1A-03C75217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545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E95CC4-5FC1-7787-7078-5FF4B4C6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6EB15-293A-4306-7A4B-04F94E1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60525D-820A-93FF-4758-1F2A464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94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0C7AE-EEDE-D999-BCF4-D6FF8BAA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8112F-8BF0-0368-3381-F70EF5D9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67C49E-4E59-B0E8-562B-01DF80CA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CCD14-071A-F66B-1FBB-93EEE02E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9A366-F616-6309-EFE1-608F038D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352C7B-0BB6-64B8-EC54-5293969D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86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A983-1C6E-7FAC-2D37-B08BEB1D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8D28B8-7172-6AFB-35EA-951DBD832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6094C1-B29E-53BD-C3D4-C3F37FD5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9EDD12-9B4D-56A4-F7BB-28E11D71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C8236-2E32-A6B8-64BE-34AC9F3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50345-C679-2AD2-CEF8-8F43AABF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22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25529-2716-4E76-6137-E5C30EE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42E9B-AA67-21B0-43B1-B2F07727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96D64-52D6-EA67-5197-B901B4450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0756-8098-4BB8-9DA6-535EDD08F926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942F4-A921-95B4-D816-2719AAA7C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2C9D2-1773-CDAD-178F-E297DD77E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16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3569752" y="311006"/>
            <a:ext cx="460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Funciones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E211BF-7470-72CC-4D08-A772C81B0E37}"/>
              </a:ext>
            </a:extLst>
          </p:cNvPr>
          <p:cNvSpPr txBox="1"/>
          <p:nvPr/>
        </p:nvSpPr>
        <p:spPr>
          <a:xfrm>
            <a:off x="959749" y="1613118"/>
            <a:ext cx="10272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0" i="0" dirty="0">
                <a:solidFill>
                  <a:srgbClr val="385894"/>
                </a:solidFill>
                <a:effectLst/>
              </a:rPr>
              <a:t>Una función es un bloque de código que realiza alguna operación. Una función puede definir opcionalmente parámetros de entrada que permiten a los llamadores pasar argumentos a la función. Una función también puede devolver un valor como .</a:t>
            </a:r>
            <a:endParaRPr lang="es-ES" sz="2800" dirty="0">
              <a:solidFill>
                <a:srgbClr val="385894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41E3FBB-567A-A56F-6DCE-57F5EB1A6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4814A8-33A5-803F-4711-505608382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0823483-6D4C-DA47-3F4F-57B0688B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9" y="3743422"/>
            <a:ext cx="2757321" cy="28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1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56600" y="1349973"/>
            <a:ext cx="103538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 sentencia </a:t>
            </a:r>
            <a:r>
              <a:rPr lang="es-ES" sz="2000" b="1" dirty="0" err="1">
                <a:solidFill>
                  <a:srgbClr val="1F4387"/>
                </a:solidFill>
              </a:rPr>
              <a:t>def</a:t>
            </a:r>
            <a:r>
              <a:rPr lang="es-ES" sz="2000" b="1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es utilizada para definir funciones.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Requieren de un nombre para su definición.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Puede tener parámetros de entrada.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Las sentencias de las funciones deben tener sangría.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Todas</a:t>
            </a:r>
            <a:r>
              <a:rPr lang="es-ES" sz="2000" b="1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las funciones retornan algo (</a:t>
            </a:r>
            <a:r>
              <a:rPr lang="es-ES" dirty="0"/>
              <a:t> </a:t>
            </a:r>
            <a:r>
              <a:rPr lang="es-ES" sz="2000" dirty="0">
                <a:solidFill>
                  <a:srgbClr val="385894"/>
                </a:solidFill>
              </a:rPr>
              <a:t>Las anotaciones de retorno son definidas por el literal -&gt; </a:t>
            </a:r>
            <a:r>
              <a:rPr lang="es-ES" sz="2000" dirty="0">
                <a:solidFill>
                  <a:srgbClr val="1F4387"/>
                </a:solidFill>
              </a:rPr>
              <a:t>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1F4387"/>
                </a:solidFill>
              </a:rPr>
              <a:t>La sentencia </a:t>
            </a:r>
            <a:r>
              <a:rPr lang="es-ES" sz="2000" b="1" dirty="0" err="1">
                <a:solidFill>
                  <a:srgbClr val="1F4387"/>
                </a:solidFill>
              </a:rPr>
              <a:t>return</a:t>
            </a:r>
            <a:r>
              <a:rPr lang="es-ES" sz="2000" dirty="0">
                <a:solidFill>
                  <a:srgbClr val="1F4387"/>
                </a:solidFill>
              </a:rPr>
              <a:t> retorna un valor en una función. </a:t>
            </a:r>
            <a:r>
              <a:rPr lang="es-ES" sz="2000" b="1" dirty="0" err="1">
                <a:solidFill>
                  <a:srgbClr val="1F4387"/>
                </a:solidFill>
              </a:rPr>
              <a:t>return</a:t>
            </a:r>
            <a:r>
              <a:rPr lang="es-ES" sz="2000" b="1" dirty="0">
                <a:solidFill>
                  <a:srgbClr val="1F4387"/>
                </a:solidFill>
              </a:rPr>
              <a:t> </a:t>
            </a:r>
            <a:r>
              <a:rPr lang="es-ES" sz="2000" dirty="0">
                <a:solidFill>
                  <a:srgbClr val="1F4387"/>
                </a:solidFill>
              </a:rPr>
              <a:t>sin una expresión retorna </a:t>
            </a:r>
            <a:r>
              <a:rPr lang="es-ES" sz="2000" b="1" dirty="0" err="1">
                <a:solidFill>
                  <a:srgbClr val="1F4387"/>
                </a:solidFill>
              </a:rPr>
              <a:t>None</a:t>
            </a:r>
            <a:r>
              <a:rPr lang="es-ES" sz="2000" dirty="0">
                <a:solidFill>
                  <a:srgbClr val="1F4387"/>
                </a:solidFill>
              </a:rPr>
              <a:t>. Si se alcanza el final de una función, también se retorna </a:t>
            </a:r>
            <a:r>
              <a:rPr lang="es-ES" sz="2000" b="1" dirty="0" err="1">
                <a:solidFill>
                  <a:srgbClr val="1F4387"/>
                </a:solidFill>
              </a:rPr>
              <a:t>None</a:t>
            </a:r>
            <a:r>
              <a:rPr lang="es-ES" sz="2000" b="1" dirty="0">
                <a:solidFill>
                  <a:srgbClr val="1F4387"/>
                </a:solidFill>
              </a:rPr>
              <a:t>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956600" y="5508027"/>
            <a:ext cx="6386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     </a:t>
            </a:r>
            <a:r>
              <a:rPr lang="es-ES" sz="2000" b="1" dirty="0" err="1">
                <a:solidFill>
                  <a:srgbClr val="1F4387"/>
                </a:solidFill>
              </a:rPr>
              <a:t>def</a:t>
            </a:r>
            <a:r>
              <a:rPr lang="es-ES" sz="2000" dirty="0">
                <a:solidFill>
                  <a:srgbClr val="1F4387"/>
                </a:solidFill>
              </a:rPr>
              <a:t>  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[ parámetros ] ) -&gt; [ tipo ]: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          código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3569752" y="311006"/>
            <a:ext cx="460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Funciones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794D0E-61E3-E790-7894-3111B451B04C}"/>
              </a:ext>
            </a:extLst>
          </p:cNvPr>
          <p:cNvSpPr txBox="1"/>
          <p:nvPr/>
        </p:nvSpPr>
        <p:spPr>
          <a:xfrm>
            <a:off x="7680961" y="5324606"/>
            <a:ext cx="4107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Nota: Los parámetros y la anotación de retorno son opcionales. En Python todas las funciones retornan un valor. 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56600" y="2447261"/>
            <a:ext cx="962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parámetros pueden ser pasados a una función posicionalmente o por palabra clave.</a:t>
            </a:r>
            <a:endParaRPr lang="es-ES" sz="2000" b="1" dirty="0">
              <a:solidFill>
                <a:srgbClr val="1F4387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956600" y="3497188"/>
            <a:ext cx="600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b="1" dirty="0" err="1">
                <a:solidFill>
                  <a:srgbClr val="1F4387"/>
                </a:solidFill>
              </a:rPr>
              <a:t>def</a:t>
            </a:r>
            <a:r>
              <a:rPr lang="es-ES" sz="2000" dirty="0">
                <a:solidFill>
                  <a:srgbClr val="1F4387"/>
                </a:solidFill>
              </a:rPr>
              <a:t>  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arg_1 , arg_2 ):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786597" y="311006"/>
            <a:ext cx="900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Argumentos posicionales o clave valor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794D0E-61E3-E790-7894-3111B451B04C}"/>
              </a:ext>
            </a:extLst>
          </p:cNvPr>
          <p:cNvSpPr txBox="1"/>
          <p:nvPr/>
        </p:nvSpPr>
        <p:spPr>
          <a:xfrm>
            <a:off x="1073592" y="5706629"/>
            <a:ext cx="10577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Nota:	Es la forma de definir funciones más utilizada.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Se pueden pasar argumentos de forma posicional o por palabra clave de forma combinada.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016AB1-7629-5AF9-1EC6-AEA9C15D3E24}"/>
              </a:ext>
            </a:extLst>
          </p:cNvPr>
          <p:cNvSpPr txBox="1"/>
          <p:nvPr/>
        </p:nvSpPr>
        <p:spPr>
          <a:xfrm>
            <a:off x="956599" y="4533423"/>
            <a:ext cx="600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( 23 , “valor” 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73DE1B-1EF8-CAA5-905A-1D0214C6AFAD}"/>
              </a:ext>
            </a:extLst>
          </p:cNvPr>
          <p:cNvSpPr txBox="1"/>
          <p:nvPr/>
        </p:nvSpPr>
        <p:spPr>
          <a:xfrm>
            <a:off x="2813535" y="4968004"/>
            <a:ext cx="5139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arg_1  = 23 , arg_2 = “valor” )</a:t>
            </a:r>
          </a:p>
        </p:txBody>
      </p:sp>
    </p:spTree>
    <p:extLst>
      <p:ext uri="{BB962C8B-B14F-4D97-AF65-F5344CB8AC3E}">
        <p14:creationId xmlns:p14="http://schemas.microsoft.com/office/powerpoint/2010/main" val="21712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786597" y="311006"/>
            <a:ext cx="900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Argumentos únicamente posicionales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4A6247-E021-1477-A86B-4CEC7DFAD355}"/>
              </a:ext>
            </a:extLst>
          </p:cNvPr>
          <p:cNvSpPr txBox="1"/>
          <p:nvPr/>
        </p:nvSpPr>
        <p:spPr>
          <a:xfrm>
            <a:off x="956600" y="2632727"/>
            <a:ext cx="761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parámetros pueden ser pasados únicamente por posición.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Son ubicados antes de una barra ( / ).</a:t>
            </a:r>
            <a:endParaRPr lang="es-ES" sz="2000" b="1" dirty="0">
              <a:solidFill>
                <a:srgbClr val="385894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C58B0A-3744-1952-F21D-6F9C1B719C58}"/>
              </a:ext>
            </a:extLst>
          </p:cNvPr>
          <p:cNvSpPr txBox="1"/>
          <p:nvPr/>
        </p:nvSpPr>
        <p:spPr>
          <a:xfrm>
            <a:off x="1153551" y="4225273"/>
            <a:ext cx="661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b="1" dirty="0" err="1">
                <a:solidFill>
                  <a:srgbClr val="1F4387"/>
                </a:solidFill>
              </a:rPr>
              <a:t>def</a:t>
            </a:r>
            <a:r>
              <a:rPr lang="es-ES" sz="2000" dirty="0">
                <a:solidFill>
                  <a:srgbClr val="1F4387"/>
                </a:solidFill>
              </a:rPr>
              <a:t>  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arg_1 , arg_2 , / ):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A7EB17-62D8-B175-BD5E-4AC5DBE96466}"/>
              </a:ext>
            </a:extLst>
          </p:cNvPr>
          <p:cNvSpPr txBox="1"/>
          <p:nvPr/>
        </p:nvSpPr>
        <p:spPr>
          <a:xfrm>
            <a:off x="956600" y="5903575"/>
            <a:ext cx="1101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385894"/>
                </a:solidFill>
              </a:rPr>
              <a:t>Nota: </a:t>
            </a:r>
            <a:r>
              <a:rPr lang="es-VE" sz="2000" dirty="0">
                <a:solidFill>
                  <a:srgbClr val="385894"/>
                </a:solidFill>
              </a:rPr>
              <a:t>Si no existe una / </a:t>
            </a:r>
            <a:r>
              <a:rPr lang="es-ES" sz="2000" dirty="0">
                <a:solidFill>
                  <a:srgbClr val="385894"/>
                </a:solidFill>
              </a:rPr>
              <a:t>en la definición de la función, no existen parámetros únicamente posicionales.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2D5FA8-0BE5-F186-F2E2-2AEC84D6FCCC}"/>
              </a:ext>
            </a:extLst>
          </p:cNvPr>
          <p:cNvSpPr txBox="1"/>
          <p:nvPr/>
        </p:nvSpPr>
        <p:spPr>
          <a:xfrm>
            <a:off x="1153551" y="5084430"/>
            <a:ext cx="600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( 23 , “valor” )</a:t>
            </a:r>
          </a:p>
        </p:txBody>
      </p:sp>
    </p:spTree>
    <p:extLst>
      <p:ext uri="{BB962C8B-B14F-4D97-AF65-F5344CB8AC3E}">
        <p14:creationId xmlns:p14="http://schemas.microsoft.com/office/powerpoint/2010/main" val="369275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786597" y="311006"/>
            <a:ext cx="900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Argumentos únicamente de palabras claves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B4919C6-C166-8B7F-C0E2-B820288F4ACF}"/>
              </a:ext>
            </a:extLst>
          </p:cNvPr>
          <p:cNvSpPr txBox="1"/>
          <p:nvPr/>
        </p:nvSpPr>
        <p:spPr>
          <a:xfrm>
            <a:off x="956600" y="2632727"/>
            <a:ext cx="761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parámetros pueden ser pasados únicamente por palabra clave.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Son ubicados después de una asterisco ( * ).</a:t>
            </a:r>
            <a:endParaRPr lang="es-ES" sz="2000" b="1" dirty="0">
              <a:solidFill>
                <a:srgbClr val="385894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FD9925-34BD-4A29-ED14-0C2E601E611E}"/>
              </a:ext>
            </a:extLst>
          </p:cNvPr>
          <p:cNvSpPr txBox="1"/>
          <p:nvPr/>
        </p:nvSpPr>
        <p:spPr>
          <a:xfrm>
            <a:off x="1153551" y="4225273"/>
            <a:ext cx="661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b="1" dirty="0" err="1">
                <a:solidFill>
                  <a:srgbClr val="1F4387"/>
                </a:solidFill>
              </a:rPr>
              <a:t>def</a:t>
            </a:r>
            <a:r>
              <a:rPr lang="es-ES" sz="2000" dirty="0">
                <a:solidFill>
                  <a:srgbClr val="1F4387"/>
                </a:solidFill>
              </a:rPr>
              <a:t>  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* , arg_1 , arg_2 ):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C6267B-7CB4-B265-BB84-494E37ACF620}"/>
              </a:ext>
            </a:extLst>
          </p:cNvPr>
          <p:cNvSpPr txBox="1"/>
          <p:nvPr/>
        </p:nvSpPr>
        <p:spPr>
          <a:xfrm>
            <a:off x="956600" y="5903575"/>
            <a:ext cx="1101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385894"/>
                </a:solidFill>
              </a:rPr>
              <a:t>Nota: </a:t>
            </a:r>
            <a:r>
              <a:rPr lang="es-VE" sz="2000" dirty="0">
                <a:solidFill>
                  <a:srgbClr val="385894"/>
                </a:solidFill>
              </a:rPr>
              <a:t>Si no existe un * </a:t>
            </a:r>
            <a:r>
              <a:rPr lang="es-ES" sz="2000" dirty="0">
                <a:solidFill>
                  <a:srgbClr val="385894"/>
                </a:solidFill>
              </a:rPr>
              <a:t>en la definición de la función, no existen parámetros únicamente posicionales.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361EA-2C4B-21EF-6141-4B1507D144A3}"/>
              </a:ext>
            </a:extLst>
          </p:cNvPr>
          <p:cNvSpPr txBox="1"/>
          <p:nvPr/>
        </p:nvSpPr>
        <p:spPr>
          <a:xfrm>
            <a:off x="1153551" y="5084430"/>
            <a:ext cx="707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arg_1 = 23 , arg_2 = “valor” )</a:t>
            </a:r>
          </a:p>
        </p:txBody>
      </p:sp>
    </p:spTree>
    <p:extLst>
      <p:ext uri="{BB962C8B-B14F-4D97-AF65-F5344CB8AC3E}">
        <p14:creationId xmlns:p14="http://schemas.microsoft.com/office/powerpoint/2010/main" val="62405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828801" y="311006"/>
            <a:ext cx="9172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Listas de argumentos arbitrarios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E8A540-0AC8-F76D-B7D7-294E56CCB6F9}"/>
              </a:ext>
            </a:extLst>
          </p:cNvPr>
          <p:cNvSpPr txBox="1"/>
          <p:nvPr/>
        </p:nvSpPr>
        <p:spPr>
          <a:xfrm>
            <a:off x="862572" y="1696110"/>
            <a:ext cx="10269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385894"/>
                </a:solidFill>
              </a:rPr>
              <a:t>Número arbitrario de argumentos</a:t>
            </a:r>
            <a:r>
              <a:rPr lang="es-ES" sz="2000" dirty="0">
                <a:solidFill>
                  <a:srgbClr val="385894"/>
                </a:solidFill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argumentos pueden ser organizados en una tupla y/o diccionario.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Normalmente estos argumentos serán los últimos en la lista de parámetros formales.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Cualquier parámetro que suceda luego del </a:t>
            </a:r>
            <a:r>
              <a:rPr lang="es-ES" sz="2000" b="1" dirty="0">
                <a:solidFill>
                  <a:srgbClr val="385894"/>
                </a:solidFill>
              </a:rPr>
              <a:t>*</a:t>
            </a:r>
            <a:r>
              <a:rPr lang="es-ES" sz="2000" b="1" dirty="0" err="1">
                <a:solidFill>
                  <a:srgbClr val="385894"/>
                </a:solidFill>
              </a:rPr>
              <a:t>args</a:t>
            </a:r>
            <a:r>
              <a:rPr lang="es-ES" sz="2000" b="1" dirty="0">
                <a:solidFill>
                  <a:srgbClr val="385894"/>
                </a:solidFill>
              </a:rPr>
              <a:t> y **</a:t>
            </a:r>
            <a:r>
              <a:rPr lang="es-ES" sz="2000" b="1" dirty="0" err="1">
                <a:solidFill>
                  <a:srgbClr val="385894"/>
                </a:solidFill>
              </a:rPr>
              <a:t>argskv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dirty="0">
                <a:solidFill>
                  <a:srgbClr val="385894"/>
                </a:solidFill>
              </a:rPr>
              <a:t>será “sólo de palabra clave”, o sea que sólo se pueden usar como argumentos nombrados y no como posicionales.</a:t>
            </a:r>
            <a:endParaRPr lang="es-ES" sz="2000" b="1" dirty="0">
              <a:solidFill>
                <a:srgbClr val="385894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8D0B5D-C5CC-A90D-6E12-67C0C0C953B9}"/>
              </a:ext>
            </a:extLst>
          </p:cNvPr>
          <p:cNvSpPr txBox="1"/>
          <p:nvPr/>
        </p:nvSpPr>
        <p:spPr>
          <a:xfrm>
            <a:off x="1059523" y="4717646"/>
            <a:ext cx="8155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b="1" dirty="0" err="1">
                <a:solidFill>
                  <a:srgbClr val="1F4387"/>
                </a:solidFill>
              </a:rPr>
              <a:t>def</a:t>
            </a:r>
            <a:r>
              <a:rPr lang="es-ES" sz="2000" dirty="0">
                <a:solidFill>
                  <a:srgbClr val="1F4387"/>
                </a:solidFill>
              </a:rPr>
              <a:t>  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arg_1 , arg_2 , </a:t>
            </a:r>
            <a:r>
              <a:rPr lang="es-ES" sz="2000" b="1" dirty="0">
                <a:solidFill>
                  <a:srgbClr val="1F4387"/>
                </a:solidFill>
              </a:rPr>
              <a:t>*</a:t>
            </a:r>
            <a:r>
              <a:rPr lang="es-ES" sz="2000" b="1" dirty="0" err="1">
                <a:solidFill>
                  <a:srgbClr val="1F4387"/>
                </a:solidFill>
              </a:rPr>
              <a:t>args</a:t>
            </a:r>
            <a:r>
              <a:rPr lang="es-ES" sz="2000" b="1" dirty="0">
                <a:solidFill>
                  <a:srgbClr val="1F4387"/>
                </a:solidFill>
              </a:rPr>
              <a:t> ,  **</a:t>
            </a:r>
            <a:r>
              <a:rPr lang="es-ES" sz="2000" b="1" dirty="0" err="1">
                <a:solidFill>
                  <a:srgbClr val="1F4387"/>
                </a:solidFill>
              </a:rPr>
              <a:t>argskv</a:t>
            </a:r>
            <a:r>
              <a:rPr lang="es-ES" sz="2000" dirty="0">
                <a:solidFill>
                  <a:srgbClr val="1F4387"/>
                </a:solidFill>
              </a:rPr>
              <a:t>):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11DB27-3AA5-8225-3518-ED4EB8C5AFF4}"/>
              </a:ext>
            </a:extLst>
          </p:cNvPr>
          <p:cNvSpPr txBox="1"/>
          <p:nvPr/>
        </p:nvSpPr>
        <p:spPr>
          <a:xfrm>
            <a:off x="1059523" y="5576803"/>
            <a:ext cx="9941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( 23 , “valor”  , 2 , 4 , 5 , 1 , 2 , 3 , 3 , 1 , **{ “a” : 2 , “b” : 3 })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F7140F-4A48-C9B6-0611-2BB76F5A50F8}"/>
              </a:ext>
            </a:extLst>
          </p:cNvPr>
          <p:cNvSpPr txBox="1"/>
          <p:nvPr/>
        </p:nvSpPr>
        <p:spPr>
          <a:xfrm>
            <a:off x="1073592" y="5928129"/>
            <a:ext cx="1051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		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( 23 , “valor”  , * ( 2 , 4 , 5 , 1 , 2 , 3 , 3 , 1 ) , **{ “a” : 2 , “b” : 3 } )</a:t>
            </a:r>
          </a:p>
        </p:txBody>
      </p:sp>
    </p:spTree>
    <p:extLst>
      <p:ext uri="{BB962C8B-B14F-4D97-AF65-F5344CB8AC3E}">
        <p14:creationId xmlns:p14="http://schemas.microsoft.com/office/powerpoint/2010/main" val="25377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955412" y="311006"/>
            <a:ext cx="8651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Desempaquetando una lista de argumentos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4834099-1B30-2E79-42D0-916346067148}"/>
              </a:ext>
            </a:extLst>
          </p:cNvPr>
          <p:cNvSpPr txBox="1"/>
          <p:nvPr/>
        </p:nvSpPr>
        <p:spPr>
          <a:xfrm>
            <a:off x="956600" y="2656236"/>
            <a:ext cx="10086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Cuando una función que requiere argumentos posicionales separados y los argumentos están en una lista o tupla. se puede escribir la llamada a la función con el operador * </a:t>
            </a:r>
            <a:r>
              <a:rPr lang="es-VE" sz="2000" dirty="0">
                <a:solidFill>
                  <a:srgbClr val="385894"/>
                </a:solidFill>
              </a:rPr>
              <a:t>para desempaquetar los argumentos de dicha lista o tupla.</a:t>
            </a:r>
            <a:endParaRPr lang="es-ES" sz="2000" b="1" dirty="0">
              <a:solidFill>
                <a:srgbClr val="385894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485B7D-8661-2C8A-D699-BF6937429ECE}"/>
              </a:ext>
            </a:extLst>
          </p:cNvPr>
          <p:cNvSpPr txBox="1"/>
          <p:nvPr/>
        </p:nvSpPr>
        <p:spPr>
          <a:xfrm>
            <a:off x="956599" y="4120890"/>
            <a:ext cx="1041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Del mismo modo, los diccionarios pueden entregar argumentos nombrados con el operador **.</a:t>
            </a:r>
            <a:endParaRPr lang="es-ES" sz="2000" b="1" dirty="0">
              <a:solidFill>
                <a:srgbClr val="385894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0C8DC4-C960-4CE6-C5E7-B0304FB1D97E}"/>
              </a:ext>
            </a:extLst>
          </p:cNvPr>
          <p:cNvSpPr txBox="1"/>
          <p:nvPr/>
        </p:nvSpPr>
        <p:spPr>
          <a:xfrm>
            <a:off x="1059523" y="5138807"/>
            <a:ext cx="8155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Sintaxis:		</a:t>
            </a:r>
            <a:r>
              <a:rPr lang="es-ES" sz="2000" b="1" dirty="0" err="1">
                <a:solidFill>
                  <a:srgbClr val="1F4387"/>
                </a:solidFill>
              </a:rPr>
              <a:t>def</a:t>
            </a:r>
            <a:r>
              <a:rPr lang="es-ES" sz="2000" dirty="0">
                <a:solidFill>
                  <a:srgbClr val="1F4387"/>
                </a:solidFill>
              </a:rPr>
              <a:t>  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arg_1 , arg_2 , </a:t>
            </a:r>
            <a:r>
              <a:rPr lang="es-ES" sz="2000" b="1" dirty="0">
                <a:solidFill>
                  <a:srgbClr val="1F4387"/>
                </a:solidFill>
              </a:rPr>
              <a:t>*</a:t>
            </a:r>
            <a:r>
              <a:rPr lang="es-ES" sz="2000" b="1" dirty="0" err="1">
                <a:solidFill>
                  <a:srgbClr val="1F4387"/>
                </a:solidFill>
              </a:rPr>
              <a:t>args</a:t>
            </a:r>
            <a:r>
              <a:rPr lang="es-ES" sz="2000" b="1" dirty="0">
                <a:solidFill>
                  <a:srgbClr val="1F4387"/>
                </a:solidFill>
              </a:rPr>
              <a:t> ,  **</a:t>
            </a:r>
            <a:r>
              <a:rPr lang="es-ES" sz="2000" b="1" dirty="0" err="1">
                <a:solidFill>
                  <a:srgbClr val="1F4387"/>
                </a:solidFill>
              </a:rPr>
              <a:t>argskv</a:t>
            </a:r>
            <a:r>
              <a:rPr lang="es-ES" sz="2000" dirty="0">
                <a:solidFill>
                  <a:srgbClr val="1F4387"/>
                </a:solidFill>
              </a:rPr>
              <a:t>):</a:t>
            </a:r>
          </a:p>
          <a:p>
            <a:pPr algn="just"/>
            <a:r>
              <a:rPr lang="es-ES" sz="2000" dirty="0">
                <a:solidFill>
                  <a:srgbClr val="1F4387"/>
                </a:solidFill>
              </a:rPr>
              <a:t>		     código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4D7E8-2313-2236-64BF-B43555A5B49E}"/>
              </a:ext>
            </a:extLst>
          </p:cNvPr>
          <p:cNvSpPr txBox="1"/>
          <p:nvPr/>
        </p:nvSpPr>
        <p:spPr>
          <a:xfrm>
            <a:off x="1073592" y="5928129"/>
            <a:ext cx="1051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1F4387"/>
                </a:solidFill>
              </a:rPr>
              <a:t>		</a:t>
            </a:r>
            <a:r>
              <a:rPr lang="es-ES" sz="2000" dirty="0" err="1">
                <a:solidFill>
                  <a:srgbClr val="1F4387"/>
                </a:solidFill>
              </a:rPr>
              <a:t>nombre_función</a:t>
            </a:r>
            <a:r>
              <a:rPr lang="es-ES" sz="2000" dirty="0">
                <a:solidFill>
                  <a:srgbClr val="1F4387"/>
                </a:solidFill>
              </a:rPr>
              <a:t>( 23 , “valor”  , * ( 2 , 4 , 5 , 1 , 2 , 3 , 3 , 1 ) , **{ “a” : 2 , “b” : 3 } )</a:t>
            </a:r>
          </a:p>
        </p:txBody>
      </p:sp>
    </p:spTree>
    <p:extLst>
      <p:ext uri="{BB962C8B-B14F-4D97-AF65-F5344CB8AC3E}">
        <p14:creationId xmlns:p14="http://schemas.microsoft.com/office/powerpoint/2010/main" val="29874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779</Words>
  <Application>Microsoft Office PowerPoint</Application>
  <PresentationFormat>Panorámica</PresentationFormat>
  <Paragraphs>66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</dc:creator>
  <cp:lastModifiedBy>Computador</cp:lastModifiedBy>
  <cp:revision>21</cp:revision>
  <dcterms:created xsi:type="dcterms:W3CDTF">2023-04-25T22:27:03Z</dcterms:created>
  <dcterms:modified xsi:type="dcterms:W3CDTF">2023-05-14T23:10:49Z</dcterms:modified>
</cp:coreProperties>
</file>