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387"/>
    <a:srgbClr val="385894"/>
    <a:srgbClr val="819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070A0-D93E-8F76-9C4E-285BE690E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D327F-AB8E-818E-40E5-78B465F13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D21A11-5AFE-FBA2-70A3-72EB1A19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9A-EBEA-49A3-9772-A83CEC3986DA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878255-E317-360D-70CD-9C56DC07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06F8F-2D3B-D222-4385-17B29DB5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E30B-1B2D-4A60-A74E-DF1FC3258B0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6931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C0772-95D4-90D1-F610-8B5CA9A2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1CD796-A634-39A9-2E80-1C1CCC929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9C96A-8D45-D5D2-EF6E-3C0B378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9A-EBEA-49A3-9772-A83CEC3986DA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18A4C-CA18-ACBE-C955-65862508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4C5522-0EE8-47AA-6641-1A619DB2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E30B-1B2D-4A60-A74E-DF1FC3258B0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140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3A2E70-0EFF-A7AF-B284-25401D9E0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81E219-E39E-FFCC-8AA1-CC18A3055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1C590-1EB7-E716-9B49-23D6C085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9A-EBEA-49A3-9772-A83CEC3986DA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0D8FCD-9A6A-9A20-03AC-25A0FDA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5F171-9B02-A37B-54CD-1141BFE5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E30B-1B2D-4A60-A74E-DF1FC3258B0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229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62D4-718E-AAB0-F4EB-DF5FB11A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3E7DD-C9CD-2EF5-946D-51173AB0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1C81A7-7056-1B26-EDAF-BC661A56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9A-EBEA-49A3-9772-A83CEC3986DA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858D59-9520-24E8-599B-D2E4F3BF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5809D-6E01-345A-DD7B-C1DE2CB1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E30B-1B2D-4A60-A74E-DF1FC3258B0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466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5913A-F460-BEF4-6867-DA532346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95789-A1E7-1C27-2606-B059AC13D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68448-DB7C-9E0C-E980-B9D35381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9A-EBEA-49A3-9772-A83CEC3986DA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4491A9-EFB6-1D6A-CF13-7354D6F9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9F30D7-EE8D-5A82-CF95-EDEADC62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E30B-1B2D-4A60-A74E-DF1FC3258B0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754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54720-F6E7-AE26-36F6-31A4CD9D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7D54B-32D5-757D-A7C8-5AB2D93A5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E3C069-7454-C17D-1779-3E867750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6C3107-EE3D-D3FD-6891-9A9E9FA4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9A-EBEA-49A3-9772-A83CEC3986DA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53F5E-B141-0327-091D-09712CD5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580BE-D04B-6C1E-8FAD-CF4B1589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E30B-1B2D-4A60-A74E-DF1FC3258B0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8792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1178F-DFA1-CA5F-D413-77D2F325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C3E7E0-870C-3F50-205A-14AB218DA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ADCEE-48E3-8620-31F6-5CDDEAD56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5A8980-F753-9EA5-96D9-D789F256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4DEB92-2BF2-6349-2A8F-3217CDF55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B33EED-241F-8CAE-F9DA-346F2814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9A-EBEA-49A3-9772-A83CEC3986DA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E77606-8B94-1BFC-3C41-4EDC5D85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BF098B-5E37-B095-8261-982C6701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E30B-1B2D-4A60-A74E-DF1FC3258B0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1393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52650-B51C-6545-04C1-DB4C4269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BCFECF-AD60-7F89-4738-B515FB92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9A-EBEA-49A3-9772-A83CEC3986DA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BA05ED-2619-AD04-1A77-DFC847E9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8FC922-648F-2295-60D5-26503F84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E30B-1B2D-4A60-A74E-DF1FC3258B0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0207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01F876-4716-917C-3B7F-E288FD59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9A-EBEA-49A3-9772-A83CEC3986DA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9867FC-DEE4-B809-F139-0F6630A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3A3166-9D9F-0D7F-80D8-7C93F687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E30B-1B2D-4A60-A74E-DF1FC3258B0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075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70B4C-DBF5-291F-73B3-02AD0C20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6C63F-150F-FCEE-C519-CF89DA67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E69499-055B-D44F-381D-2E4E0D882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034A12-79F1-2253-A955-062301A7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9A-EBEA-49A3-9772-A83CEC3986DA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587289-0BD0-BA9E-5B7A-367B40F3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1DD949-B5BB-58F1-F666-8A5562C6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E30B-1B2D-4A60-A74E-DF1FC3258B0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0098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696B8-41D7-666D-5E1B-F8F71942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0E2DF4-C226-4656-1E47-083C8248C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F85B68-8892-B15F-F871-DA248EA1E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AC4BFB-DEF4-AB62-D55B-D5B9315B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9A-EBEA-49A3-9772-A83CEC3986DA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1227D5-2B7F-C4CA-8B54-591B9D10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BB34ED-23F6-A716-CCB4-A9857E3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E30B-1B2D-4A60-A74E-DF1FC3258B0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9304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A88F62-FFCD-E198-8B2E-719DA6C3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2C3BEF-A58F-7C66-56BF-C7DC01B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64B34-0509-8A3D-21EC-725EA7C87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4839A-EBEA-49A3-9772-A83CEC3986DA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0A1F3-9921-E8DE-8D6D-EE3147DA0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3466A-80DF-27D9-C22F-68E0AE0B9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E30B-1B2D-4A60-A74E-DF1FC3258B0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7748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8E2D19C-C0E9-4D77-759A-417E53C7753B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AA9500-EF3C-93BF-C0F0-A8501BE91C05}"/>
              </a:ext>
            </a:extLst>
          </p:cNvPr>
          <p:cNvSpPr txBox="1"/>
          <p:nvPr/>
        </p:nvSpPr>
        <p:spPr>
          <a:xfrm>
            <a:off x="3272058" y="478185"/>
            <a:ext cx="5647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Estructura de datos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903361F-E215-6056-4DF8-55E4533CD18C}"/>
              </a:ext>
            </a:extLst>
          </p:cNvPr>
          <p:cNvSpPr txBox="1"/>
          <p:nvPr/>
        </p:nvSpPr>
        <p:spPr>
          <a:xfrm>
            <a:off x="959749" y="1941989"/>
            <a:ext cx="102725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rgbClr val="385894"/>
                </a:solidFill>
              </a:rPr>
              <a:t>Una estructura de datos​ es una forma particular de organizar información en un computador para que pueda ser utilizada de manera eficiente.​​​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6D7E006-5861-25EB-6F71-14765E8D5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94" y="3653909"/>
            <a:ext cx="7315200" cy="301942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3097283-978A-2AE0-11AE-D474E55C879E}"/>
              </a:ext>
            </a:extLst>
          </p:cNvPr>
          <p:cNvSpPr/>
          <p:nvPr/>
        </p:nvSpPr>
        <p:spPr>
          <a:xfrm>
            <a:off x="2335994" y="5486400"/>
            <a:ext cx="417734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103569-7327-053E-E8B8-EB4C99185ECA}"/>
              </a:ext>
            </a:extLst>
          </p:cNvPr>
          <p:cNvSpPr txBox="1"/>
          <p:nvPr/>
        </p:nvSpPr>
        <p:spPr>
          <a:xfrm>
            <a:off x="2512670" y="5559964"/>
            <a:ext cx="397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rgbClr val="385894"/>
                </a:solidFill>
              </a:rPr>
              <a:t>0       1      2       3      4      5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0E77CB8-B041-ED44-4680-19505FAE9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58A9582-7AAD-F440-49C4-853DCA65D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719261" y="1575061"/>
            <a:ext cx="1133765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Tipo de dato utilizado para agrupar valores.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Estos valores están separados por coma y dentro de un corchete.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u="sng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Se pueden tener valores de diferentes tipos, pero usualmente son del mismo tipo.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Las listas se pueden indexar y segmentar.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Son mutables, es posible cambiar su contenido (concatenar, agregar, editar, eliminar algún valor, vaciar).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Anidación (Matrices).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DCA31-3E03-0A13-0C16-064D0EFACF84}"/>
              </a:ext>
            </a:extLst>
          </p:cNvPr>
          <p:cNvSpPr txBox="1"/>
          <p:nvPr/>
        </p:nvSpPr>
        <p:spPr>
          <a:xfrm>
            <a:off x="719261" y="5412717"/>
            <a:ext cx="719030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2400" dirty="0">
                <a:solidFill>
                  <a:srgbClr val="1F4387"/>
                </a:solidFill>
              </a:rPr>
              <a:t>Sintaxis:  lista = [ valor_1 , valor_2 , valor_3 ,  . . .  ]</a:t>
            </a:r>
          </a:p>
          <a:p>
            <a:pPr algn="just"/>
            <a:endParaRPr lang="es-ES" sz="2400" dirty="0">
              <a:solidFill>
                <a:srgbClr val="1F4387"/>
              </a:solidFill>
            </a:endParaRP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Nota: Para crear una tupla vacía se debe usar:</a:t>
            </a:r>
            <a:r>
              <a:rPr lang="es-ES" sz="2400" dirty="0">
                <a:solidFill>
                  <a:srgbClr val="1F4387"/>
                </a:solidFill>
              </a:rPr>
              <a:t> [] </a:t>
            </a:r>
            <a:r>
              <a:rPr lang="es-ES" sz="2000" dirty="0">
                <a:solidFill>
                  <a:srgbClr val="1F4387"/>
                </a:solidFill>
              </a:rPr>
              <a:t>o la función </a:t>
            </a:r>
            <a:r>
              <a:rPr lang="es-ES" sz="2800" dirty="0" err="1">
                <a:solidFill>
                  <a:srgbClr val="1F4387"/>
                </a:solidFill>
              </a:rPr>
              <a:t>list</a:t>
            </a:r>
            <a:r>
              <a:rPr lang="es-ES" sz="2800" dirty="0">
                <a:solidFill>
                  <a:srgbClr val="1F4387"/>
                </a:solidFill>
              </a:rPr>
              <a:t>()</a:t>
            </a:r>
            <a:endParaRPr lang="es-VE" sz="6600" dirty="0">
              <a:solidFill>
                <a:srgbClr val="1F4387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DC68C-A3D9-1C71-394F-3934280C632A}"/>
              </a:ext>
            </a:extLst>
          </p:cNvPr>
          <p:cNvSpPr txBox="1"/>
          <p:nvPr/>
        </p:nvSpPr>
        <p:spPr>
          <a:xfrm>
            <a:off x="5233520" y="440187"/>
            <a:ext cx="172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Listas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C51A0C3-CF95-5A7C-C6D2-D71BAE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CB62368-4C46-5632-C6F4-7BB19AA6F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2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719261" y="1710101"/>
            <a:ext cx="90632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Tipo de dato utilizado para agrupar valores.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Estos valores están separados por coma (puede estar dentro de paréntesis).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u="sng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Se pueden tener valores de diferentes tipos, pero usualmente son del mismo tipo.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Las tuplas se pueden indexar y segmentar.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1F4387"/>
                </a:solidFill>
              </a:rPr>
              <a:t>NO</a:t>
            </a:r>
            <a:r>
              <a:rPr lang="es-ES" sz="2000" dirty="0">
                <a:solidFill>
                  <a:srgbClr val="1F4387"/>
                </a:solidFill>
              </a:rPr>
              <a:t> Son mutables, no es posible cambiar su contenido.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DCA31-3E03-0A13-0C16-064D0EFACF84}"/>
              </a:ext>
            </a:extLst>
          </p:cNvPr>
          <p:cNvSpPr txBox="1"/>
          <p:nvPr/>
        </p:nvSpPr>
        <p:spPr>
          <a:xfrm>
            <a:off x="719261" y="4919008"/>
            <a:ext cx="73738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2400" dirty="0">
                <a:solidFill>
                  <a:srgbClr val="1F4387"/>
                </a:solidFill>
              </a:rPr>
              <a:t>Sintaxis:  tupla_1   = ( valor_1 , valor_2 , valor_3 ,  . . .  )</a:t>
            </a:r>
          </a:p>
          <a:p>
            <a:pPr algn="just"/>
            <a:r>
              <a:rPr lang="es-ES" sz="2400" dirty="0">
                <a:solidFill>
                  <a:srgbClr val="1F4387"/>
                </a:solidFill>
              </a:rPr>
              <a:t>                 tupla_2   = valor_1 , valor_2 , valor_3 ,  . . . </a:t>
            </a:r>
          </a:p>
          <a:p>
            <a:pPr algn="just"/>
            <a:endParaRPr lang="es-ES" sz="2400" dirty="0">
              <a:solidFill>
                <a:srgbClr val="1F4387"/>
              </a:solidFill>
            </a:endParaRP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Nota: Para crear una tupla vacía se debe usar: </a:t>
            </a:r>
            <a:r>
              <a:rPr lang="es-ES" sz="2400" dirty="0">
                <a:solidFill>
                  <a:srgbClr val="1F4387"/>
                </a:solidFill>
              </a:rPr>
              <a:t>() </a:t>
            </a:r>
            <a:r>
              <a:rPr lang="es-ES" sz="2000" dirty="0">
                <a:solidFill>
                  <a:srgbClr val="1F4387"/>
                </a:solidFill>
              </a:rPr>
              <a:t>o la función </a:t>
            </a:r>
            <a:r>
              <a:rPr lang="es-ES" sz="2400" dirty="0" err="1">
                <a:solidFill>
                  <a:srgbClr val="1F4387"/>
                </a:solidFill>
              </a:rPr>
              <a:t>tuple</a:t>
            </a:r>
            <a:r>
              <a:rPr lang="es-ES" sz="2400" dirty="0">
                <a:solidFill>
                  <a:srgbClr val="1F4387"/>
                </a:solidFill>
              </a:rPr>
              <a:t>()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           Para crear una tupla con un elemento:  tupla = “valor”,</a:t>
            </a:r>
            <a:endParaRPr lang="es-VE" sz="6000" dirty="0">
              <a:solidFill>
                <a:srgbClr val="1F4387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DC68C-A3D9-1C71-394F-3934280C632A}"/>
              </a:ext>
            </a:extLst>
          </p:cNvPr>
          <p:cNvSpPr txBox="1"/>
          <p:nvPr/>
        </p:nvSpPr>
        <p:spPr>
          <a:xfrm>
            <a:off x="5111437" y="440187"/>
            <a:ext cx="1969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Tuplas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205F50F-0C6D-66A3-C2E6-71EE50462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804419-B682-F9EA-D992-1C333B71C3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484600" y="1861126"/>
            <a:ext cx="1068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Tipo de dato utilizado para agrupar valores no ordenados y sin elementos repetidos.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Estos valores están separados por coma y dentro de llaves.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u="sng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soportan operaciones matemáticas como la unión, intersección, diferencia, y diferencia simétrica.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1F4387"/>
                </a:solidFill>
              </a:rPr>
              <a:t>No</a:t>
            </a:r>
            <a:r>
              <a:rPr lang="es-ES" sz="2000" dirty="0">
                <a:solidFill>
                  <a:srgbClr val="1F4387"/>
                </a:solidFill>
              </a:rPr>
              <a:t> se pueden indexar ni segmentar.</a:t>
            </a:r>
          </a:p>
          <a:p>
            <a:pPr algn="just"/>
            <a:endParaRPr lang="es-ES" sz="2000" u="sng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1F4387"/>
                </a:solidFill>
              </a:rPr>
              <a:t>No</a:t>
            </a:r>
            <a:r>
              <a:rPr lang="es-ES" sz="2000" dirty="0">
                <a:solidFill>
                  <a:srgbClr val="1F4387"/>
                </a:solidFill>
              </a:rPr>
              <a:t> son mutables, no es posible cambiar su contenido.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DCA31-3E03-0A13-0C16-064D0EFACF84}"/>
              </a:ext>
            </a:extLst>
          </p:cNvPr>
          <p:cNvSpPr txBox="1"/>
          <p:nvPr/>
        </p:nvSpPr>
        <p:spPr>
          <a:xfrm>
            <a:off x="669567" y="5288339"/>
            <a:ext cx="715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1F4387"/>
                </a:solidFill>
              </a:rPr>
              <a:t>Sintaxis:  conjunto   = { valor_1 , valor_2 , valor_3 ,  . . . }</a:t>
            </a:r>
          </a:p>
          <a:p>
            <a:pPr algn="ctr"/>
            <a:endParaRPr lang="es-ES" sz="2400" dirty="0">
              <a:solidFill>
                <a:srgbClr val="1F4387"/>
              </a:solidFill>
            </a:endParaRPr>
          </a:p>
          <a:p>
            <a:pPr algn="ctr"/>
            <a:r>
              <a:rPr lang="es-ES" sz="2000" dirty="0">
                <a:solidFill>
                  <a:srgbClr val="1F4387"/>
                </a:solidFill>
              </a:rPr>
              <a:t>Nota: Para crear un conjunto vacío se debe usar la función:  </a:t>
            </a:r>
            <a:r>
              <a:rPr lang="es-ES" sz="2400" dirty="0">
                <a:solidFill>
                  <a:srgbClr val="1F4387"/>
                </a:solidFill>
              </a:rPr>
              <a:t>set()</a:t>
            </a:r>
            <a:endParaRPr lang="es-VE" sz="6600" dirty="0">
              <a:solidFill>
                <a:srgbClr val="1F4387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DC68C-A3D9-1C71-394F-3934280C632A}"/>
              </a:ext>
            </a:extLst>
          </p:cNvPr>
          <p:cNvSpPr txBox="1"/>
          <p:nvPr/>
        </p:nvSpPr>
        <p:spPr>
          <a:xfrm>
            <a:off x="4580363" y="440187"/>
            <a:ext cx="3031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Conjuntos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102A7A-3246-B5FC-120E-6E098AE87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DCFA9A9-29EA-6B0B-1997-30B869CE9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8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DCA31-3E03-0A13-0C16-064D0EFACF84}"/>
              </a:ext>
            </a:extLst>
          </p:cNvPr>
          <p:cNvSpPr txBox="1"/>
          <p:nvPr/>
        </p:nvSpPr>
        <p:spPr>
          <a:xfrm>
            <a:off x="677197" y="5155929"/>
            <a:ext cx="115224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rgbClr val="1F4387"/>
                </a:solidFill>
              </a:rPr>
              <a:t>Sintaxis:  diccionario = {“clave_1” :  valor_1 , “clave_2” : valor_2 , “clave_3” : valor_3 ,  . . . }</a:t>
            </a:r>
          </a:p>
          <a:p>
            <a:pPr algn="just"/>
            <a:endParaRPr lang="es-ES" sz="2400" dirty="0">
              <a:solidFill>
                <a:srgbClr val="1F4387"/>
              </a:solidFill>
            </a:endParaRP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Nota: Para crear un diccionario vacío se debe usar:</a:t>
            </a:r>
            <a:r>
              <a:rPr lang="es-ES" sz="2400" dirty="0">
                <a:solidFill>
                  <a:srgbClr val="1F4387"/>
                </a:solidFill>
              </a:rPr>
              <a:t> {} </a:t>
            </a:r>
            <a:r>
              <a:rPr lang="es-ES" sz="2000" dirty="0">
                <a:solidFill>
                  <a:srgbClr val="1F4387"/>
                </a:solidFill>
              </a:rPr>
              <a:t>o la función </a:t>
            </a:r>
            <a:r>
              <a:rPr lang="es-ES" sz="2800" dirty="0" err="1">
                <a:solidFill>
                  <a:srgbClr val="1F4387"/>
                </a:solidFill>
              </a:rPr>
              <a:t>dict</a:t>
            </a:r>
            <a:r>
              <a:rPr lang="es-ES" sz="2800" dirty="0">
                <a:solidFill>
                  <a:srgbClr val="1F4387"/>
                </a:solidFill>
              </a:rPr>
              <a:t>()</a:t>
            </a:r>
            <a:endParaRPr lang="es-VE" sz="6600" dirty="0">
              <a:solidFill>
                <a:srgbClr val="1F4387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DC68C-A3D9-1C71-394F-3934280C632A}"/>
              </a:ext>
            </a:extLst>
          </p:cNvPr>
          <p:cNvSpPr txBox="1"/>
          <p:nvPr/>
        </p:nvSpPr>
        <p:spPr>
          <a:xfrm>
            <a:off x="4424714" y="440187"/>
            <a:ext cx="3342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Diccionario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D1E7192-4C97-069A-7281-899EC610ED1B}"/>
              </a:ext>
            </a:extLst>
          </p:cNvPr>
          <p:cNvSpPr txBox="1"/>
          <p:nvPr/>
        </p:nvSpPr>
        <p:spPr>
          <a:xfrm>
            <a:off x="379598" y="1828562"/>
            <a:ext cx="118200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Conjunto de pares </a:t>
            </a:r>
            <a:r>
              <a:rPr lang="es-ES" sz="2000" dirty="0" err="1">
                <a:solidFill>
                  <a:srgbClr val="1F4387"/>
                </a:solidFill>
              </a:rPr>
              <a:t>clave:valor</a:t>
            </a:r>
            <a:r>
              <a:rPr lang="es-ES" sz="2000" dirty="0">
                <a:solidFill>
                  <a:srgbClr val="385894"/>
                </a:solidFill>
              </a:rPr>
              <a:t>. Con el requerimiento de que las claves sean únicas (dentro de un diccionario).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Los pares </a:t>
            </a:r>
            <a:r>
              <a:rPr lang="es-ES" sz="2000" dirty="0" err="1">
                <a:solidFill>
                  <a:srgbClr val="1F4387"/>
                </a:solidFill>
              </a:rPr>
              <a:t>clase:valor</a:t>
            </a:r>
            <a:r>
              <a:rPr lang="es-ES" sz="2000" dirty="0">
                <a:solidFill>
                  <a:srgbClr val="1F4387"/>
                </a:solidFill>
              </a:rPr>
              <a:t> están separados por coma y dentro de llaves.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u="sng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Se pueden tener valores de diferentes tipos.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Los diccionarios se indexan con claves (no mutables). No se puede segmentar.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Son mutables, es posible cambiar su contenido (agregar, editar, eliminar alguna </a:t>
            </a:r>
            <a:r>
              <a:rPr lang="es-ES" sz="2000" dirty="0" err="1">
                <a:solidFill>
                  <a:srgbClr val="1F4387"/>
                </a:solidFill>
              </a:rPr>
              <a:t>clave:valor</a:t>
            </a:r>
            <a:r>
              <a:rPr lang="es-ES" sz="2000" dirty="0">
                <a:solidFill>
                  <a:srgbClr val="1F4387"/>
                </a:solidFill>
              </a:rPr>
              <a:t>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2A81D1-43C7-BD37-1F92-22E5BB1D09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5E8CE87-68E0-B408-4991-C68001CCD2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DC68C-A3D9-1C71-394F-3934280C632A}"/>
              </a:ext>
            </a:extLst>
          </p:cNvPr>
          <p:cNvSpPr txBox="1"/>
          <p:nvPr/>
        </p:nvSpPr>
        <p:spPr>
          <a:xfrm>
            <a:off x="3301115" y="440187"/>
            <a:ext cx="5589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Funciones de Listas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D1E7192-4C97-069A-7281-899EC610ED1B}"/>
              </a:ext>
            </a:extLst>
          </p:cNvPr>
          <p:cNvSpPr txBox="1"/>
          <p:nvPr/>
        </p:nvSpPr>
        <p:spPr>
          <a:xfrm>
            <a:off x="803033" y="1882969"/>
            <a:ext cx="1090683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b="1" dirty="0" err="1">
                <a:solidFill>
                  <a:srgbClr val="385894"/>
                </a:solidFill>
              </a:rPr>
              <a:t>append</a:t>
            </a:r>
            <a:r>
              <a:rPr lang="es-ES" sz="2000" b="1" dirty="0">
                <a:solidFill>
                  <a:srgbClr val="385894"/>
                </a:solidFill>
              </a:rPr>
              <a:t>( </a:t>
            </a:r>
            <a:r>
              <a:rPr lang="es-VE" sz="2000" b="1" i="1" dirty="0">
                <a:solidFill>
                  <a:srgbClr val="385894"/>
                </a:solidFill>
              </a:rPr>
              <a:t>x </a:t>
            </a:r>
            <a:r>
              <a:rPr lang="es-ES" sz="2000" b="1" dirty="0">
                <a:solidFill>
                  <a:srgbClr val="385894"/>
                </a:solidFill>
              </a:rPr>
              <a:t>): </a:t>
            </a:r>
            <a:r>
              <a:rPr lang="es-ES" sz="2000" dirty="0">
                <a:solidFill>
                  <a:srgbClr val="1F4387"/>
                </a:solidFill>
              </a:rPr>
              <a:t>Agrega un ítem al final de la lista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b="1" dirty="0" err="1">
                <a:solidFill>
                  <a:srgbClr val="385894"/>
                </a:solidFill>
              </a:rPr>
              <a:t>extend</a:t>
            </a:r>
            <a:r>
              <a:rPr lang="es-ES" sz="2000" b="1" dirty="0">
                <a:solidFill>
                  <a:srgbClr val="385894"/>
                </a:solidFill>
              </a:rPr>
              <a:t>( </a:t>
            </a:r>
            <a:r>
              <a:rPr lang="es-VE" sz="2000" b="1" i="1" dirty="0">
                <a:solidFill>
                  <a:srgbClr val="385894"/>
                </a:solidFill>
              </a:rPr>
              <a:t>iterable </a:t>
            </a:r>
            <a:r>
              <a:rPr lang="es-ES" sz="2000" b="1" dirty="0">
                <a:solidFill>
                  <a:srgbClr val="385894"/>
                </a:solidFill>
              </a:rPr>
              <a:t>): </a:t>
            </a:r>
            <a:r>
              <a:rPr lang="es-ES" sz="2000" dirty="0">
                <a:solidFill>
                  <a:srgbClr val="385894"/>
                </a:solidFill>
              </a:rPr>
              <a:t>Extiende la lista agregándole todos los ítems del iterable.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u="sng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b="1" dirty="0" err="1">
                <a:solidFill>
                  <a:srgbClr val="385894"/>
                </a:solidFill>
              </a:rPr>
              <a:t>insert</a:t>
            </a:r>
            <a:r>
              <a:rPr lang="es-ES" sz="2000" b="1" dirty="0">
                <a:solidFill>
                  <a:srgbClr val="385894"/>
                </a:solidFill>
              </a:rPr>
              <a:t>( </a:t>
            </a:r>
            <a:r>
              <a:rPr lang="es-VE" sz="2000" b="1" i="1" dirty="0">
                <a:solidFill>
                  <a:srgbClr val="385894"/>
                </a:solidFill>
              </a:rPr>
              <a:t>i </a:t>
            </a:r>
            <a:r>
              <a:rPr lang="es-VE" sz="2000" b="1" dirty="0">
                <a:solidFill>
                  <a:srgbClr val="385894"/>
                </a:solidFill>
              </a:rPr>
              <a:t>,  </a:t>
            </a:r>
            <a:r>
              <a:rPr lang="es-VE" sz="2000" b="1" i="1" dirty="0">
                <a:solidFill>
                  <a:srgbClr val="385894"/>
                </a:solidFill>
              </a:rPr>
              <a:t>x </a:t>
            </a:r>
            <a:r>
              <a:rPr lang="es-ES" sz="2000" b="1" dirty="0">
                <a:solidFill>
                  <a:srgbClr val="385894"/>
                </a:solidFill>
              </a:rPr>
              <a:t>): </a:t>
            </a:r>
            <a:r>
              <a:rPr lang="es-ES" sz="2000" dirty="0">
                <a:solidFill>
                  <a:srgbClr val="385894"/>
                </a:solidFill>
              </a:rPr>
              <a:t>Inserta un ítem en una posición dada.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b="1" dirty="0" err="1">
                <a:solidFill>
                  <a:srgbClr val="385894"/>
                </a:solidFill>
              </a:rPr>
              <a:t>remove</a:t>
            </a:r>
            <a:r>
              <a:rPr lang="es-ES" sz="2000" b="1" dirty="0">
                <a:solidFill>
                  <a:srgbClr val="385894"/>
                </a:solidFill>
              </a:rPr>
              <a:t>( </a:t>
            </a:r>
            <a:r>
              <a:rPr lang="es-ES" sz="2000" b="1" i="1" dirty="0">
                <a:solidFill>
                  <a:srgbClr val="385894"/>
                </a:solidFill>
              </a:rPr>
              <a:t>x</a:t>
            </a:r>
            <a:r>
              <a:rPr lang="es-ES" sz="2000" b="1" dirty="0">
                <a:solidFill>
                  <a:srgbClr val="385894"/>
                </a:solidFill>
              </a:rPr>
              <a:t> ): </a:t>
            </a:r>
            <a:r>
              <a:rPr lang="es-ES" sz="2000" dirty="0">
                <a:solidFill>
                  <a:srgbClr val="1F4387"/>
                </a:solidFill>
              </a:rPr>
              <a:t>Quita el prime ítem de la lista cuyo valor sea x. Lanza un </a:t>
            </a:r>
            <a:r>
              <a:rPr lang="es-ES" sz="2000" dirty="0" err="1">
                <a:solidFill>
                  <a:srgbClr val="1F4387"/>
                </a:solidFill>
              </a:rPr>
              <a:t>ValueError</a:t>
            </a:r>
            <a:r>
              <a:rPr lang="es-ES" sz="2000" dirty="0">
                <a:solidFill>
                  <a:srgbClr val="1F4387"/>
                </a:solidFill>
              </a:rPr>
              <a:t> si no existe tal ítem.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b="1" dirty="0">
                <a:solidFill>
                  <a:srgbClr val="385894"/>
                </a:solidFill>
              </a:rPr>
              <a:t>pop</a:t>
            </a:r>
            <a:r>
              <a:rPr lang="es-ES" sz="2000" b="1" dirty="0">
                <a:solidFill>
                  <a:srgbClr val="385894"/>
                </a:solidFill>
              </a:rPr>
              <a:t>( [ </a:t>
            </a:r>
            <a:r>
              <a:rPr lang="es-ES" sz="2000" b="1" i="1" dirty="0">
                <a:solidFill>
                  <a:srgbClr val="385894"/>
                </a:solidFill>
              </a:rPr>
              <a:t>i</a:t>
            </a:r>
            <a:r>
              <a:rPr lang="es-ES" sz="2000" b="1" dirty="0">
                <a:solidFill>
                  <a:srgbClr val="385894"/>
                </a:solidFill>
              </a:rPr>
              <a:t> ] ): </a:t>
            </a:r>
            <a:r>
              <a:rPr lang="es-ES" sz="2000" dirty="0">
                <a:solidFill>
                  <a:srgbClr val="385894"/>
                </a:solidFill>
              </a:rPr>
              <a:t>Quita el ítem en la posición dada de la lista y lo retorna.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b="1" dirty="0" err="1">
                <a:solidFill>
                  <a:srgbClr val="385894"/>
                </a:solidFill>
              </a:rPr>
              <a:t>clear</a:t>
            </a:r>
            <a:r>
              <a:rPr lang="es-ES" sz="2000" b="1" dirty="0">
                <a:solidFill>
                  <a:srgbClr val="385894"/>
                </a:solidFill>
              </a:rPr>
              <a:t>( ): </a:t>
            </a:r>
            <a:r>
              <a:rPr lang="es-ES" sz="2000" dirty="0">
                <a:solidFill>
                  <a:srgbClr val="385894"/>
                </a:solidFill>
              </a:rPr>
              <a:t>Quita el ítem en la posición dada de la lista y lo retorna.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385894"/>
                </a:solidFill>
              </a:rPr>
              <a:t>index</a:t>
            </a:r>
            <a:r>
              <a:rPr lang="es-ES" sz="2000" b="1" dirty="0">
                <a:solidFill>
                  <a:srgbClr val="385894"/>
                </a:solidFill>
              </a:rPr>
              <a:t>( x [ , </a:t>
            </a:r>
            <a:r>
              <a:rPr lang="es-ES" sz="2000" b="1" dirty="0" err="1">
                <a:solidFill>
                  <a:srgbClr val="385894"/>
                </a:solidFill>
              </a:rPr>
              <a:t>start</a:t>
            </a:r>
            <a:r>
              <a:rPr lang="es-ES" sz="2000" b="1" dirty="0">
                <a:solidFill>
                  <a:srgbClr val="385894"/>
                </a:solidFill>
              </a:rPr>
              <a:t> [ , </a:t>
            </a:r>
            <a:r>
              <a:rPr lang="es-ES" sz="2000" b="1" dirty="0" err="1">
                <a:solidFill>
                  <a:srgbClr val="385894"/>
                </a:solidFill>
              </a:rPr>
              <a:t>end</a:t>
            </a:r>
            <a:r>
              <a:rPr lang="es-ES" sz="2000" b="1" dirty="0">
                <a:solidFill>
                  <a:srgbClr val="385894"/>
                </a:solidFill>
              </a:rPr>
              <a:t> ] ] ): </a:t>
            </a:r>
            <a:r>
              <a:rPr lang="es-ES" sz="2000" dirty="0">
                <a:solidFill>
                  <a:srgbClr val="385894"/>
                </a:solidFill>
              </a:rPr>
              <a:t>Retorna el índice basado en cero del primer elemento cuyo valor sea</a:t>
            </a:r>
          </a:p>
          <a:p>
            <a:pPr algn="just"/>
            <a:r>
              <a:rPr lang="es-ES" sz="2000" dirty="0">
                <a:solidFill>
                  <a:srgbClr val="385894"/>
                </a:solidFill>
              </a:rPr>
              <a:t>	                                         igual a </a:t>
            </a:r>
            <a:r>
              <a:rPr lang="es-ES" sz="2000" i="1" dirty="0">
                <a:solidFill>
                  <a:srgbClr val="385894"/>
                </a:solidFill>
              </a:rPr>
              <a:t>x</a:t>
            </a:r>
            <a:r>
              <a:rPr lang="es-ES" sz="2000" dirty="0">
                <a:solidFill>
                  <a:srgbClr val="385894"/>
                </a:solidFill>
              </a:rPr>
              <a:t>. Lanza una excepción </a:t>
            </a:r>
            <a:r>
              <a:rPr lang="es-ES" sz="2000" dirty="0" err="1">
                <a:solidFill>
                  <a:srgbClr val="385894"/>
                </a:solidFill>
              </a:rPr>
              <a:t>ValueError</a:t>
            </a:r>
            <a:r>
              <a:rPr lang="es-ES" sz="2000" dirty="0">
                <a:solidFill>
                  <a:srgbClr val="385894"/>
                </a:solidFill>
              </a:rPr>
              <a:t> </a:t>
            </a:r>
            <a:r>
              <a:rPr lang="es-VE" sz="2000" dirty="0">
                <a:solidFill>
                  <a:srgbClr val="385894"/>
                </a:solidFill>
              </a:rPr>
              <a:t>si no existe tal elemento.</a:t>
            </a:r>
            <a:endParaRPr lang="es-ES" sz="2000" dirty="0">
              <a:solidFill>
                <a:srgbClr val="38589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E8EA69-72CB-06F3-32DE-030E6807E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73AA1FB-A3A1-B37D-DE50-27BCAF2505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3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DC68C-A3D9-1C71-394F-3934280C632A}"/>
              </a:ext>
            </a:extLst>
          </p:cNvPr>
          <p:cNvSpPr txBox="1"/>
          <p:nvPr/>
        </p:nvSpPr>
        <p:spPr>
          <a:xfrm>
            <a:off x="3301115" y="440187"/>
            <a:ext cx="5589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Funciones de Listas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D1E7192-4C97-069A-7281-899EC610ED1B}"/>
              </a:ext>
            </a:extLst>
          </p:cNvPr>
          <p:cNvSpPr txBox="1"/>
          <p:nvPr/>
        </p:nvSpPr>
        <p:spPr>
          <a:xfrm>
            <a:off x="740740" y="1882969"/>
            <a:ext cx="1103141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b="1" dirty="0" err="1">
                <a:solidFill>
                  <a:srgbClr val="385894"/>
                </a:solidFill>
              </a:rPr>
              <a:t>count</a:t>
            </a:r>
            <a:r>
              <a:rPr lang="es-ES" sz="2000" b="1" dirty="0">
                <a:solidFill>
                  <a:srgbClr val="385894"/>
                </a:solidFill>
              </a:rPr>
              <a:t>( </a:t>
            </a:r>
            <a:r>
              <a:rPr lang="es-ES" sz="2000" b="1" i="1" dirty="0">
                <a:solidFill>
                  <a:srgbClr val="385894"/>
                </a:solidFill>
              </a:rPr>
              <a:t>x </a:t>
            </a:r>
            <a:r>
              <a:rPr lang="es-ES" sz="2000" b="1" dirty="0">
                <a:solidFill>
                  <a:srgbClr val="385894"/>
                </a:solidFill>
              </a:rPr>
              <a:t>): </a:t>
            </a:r>
            <a:r>
              <a:rPr lang="es-ES" sz="2000" dirty="0">
                <a:solidFill>
                  <a:srgbClr val="385894"/>
                </a:solidFill>
              </a:rPr>
              <a:t>Retorna el número de veces que </a:t>
            </a:r>
            <a:r>
              <a:rPr lang="es-ES" sz="2000" i="1" dirty="0">
                <a:solidFill>
                  <a:srgbClr val="385894"/>
                </a:solidFill>
              </a:rPr>
              <a:t>x</a:t>
            </a:r>
            <a:r>
              <a:rPr lang="es-ES" sz="2000" dirty="0">
                <a:solidFill>
                  <a:srgbClr val="385894"/>
                </a:solidFill>
              </a:rPr>
              <a:t> aparece en la lista.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385894"/>
                </a:solidFill>
              </a:rPr>
              <a:t>sort</a:t>
            </a:r>
            <a:r>
              <a:rPr lang="es-ES" sz="2000" b="1" dirty="0">
                <a:solidFill>
                  <a:srgbClr val="385894"/>
                </a:solidFill>
              </a:rPr>
              <a:t>( *, </a:t>
            </a:r>
            <a:r>
              <a:rPr lang="es-ES" sz="2000" b="1" dirty="0" err="1">
                <a:solidFill>
                  <a:srgbClr val="385894"/>
                </a:solidFill>
              </a:rPr>
              <a:t>key</a:t>
            </a:r>
            <a:r>
              <a:rPr lang="es-ES" sz="2000" b="1" dirty="0">
                <a:solidFill>
                  <a:srgbClr val="385894"/>
                </a:solidFill>
              </a:rPr>
              <a:t> = </a:t>
            </a:r>
            <a:r>
              <a:rPr lang="es-ES" sz="2000" b="1" dirty="0" err="1">
                <a:solidFill>
                  <a:srgbClr val="385894"/>
                </a:solidFill>
              </a:rPr>
              <a:t>None</a:t>
            </a:r>
            <a:r>
              <a:rPr lang="es-ES" sz="2000" b="1" dirty="0">
                <a:solidFill>
                  <a:srgbClr val="385894"/>
                </a:solidFill>
              </a:rPr>
              <a:t>, reverse = False): </a:t>
            </a:r>
            <a:r>
              <a:rPr lang="es-ES" sz="2000" dirty="0">
                <a:solidFill>
                  <a:srgbClr val="385894"/>
                </a:solidFill>
              </a:rPr>
              <a:t>Ordena los elementos de la lista in situ (los argumentos pueden</a:t>
            </a:r>
          </a:p>
          <a:p>
            <a:pPr algn="just"/>
            <a:r>
              <a:rPr lang="es-ES" sz="2000" dirty="0">
                <a:solidFill>
                  <a:srgbClr val="385894"/>
                </a:solidFill>
              </a:rPr>
              <a:t>         				         ser usados para personalizar el orden de la lista).</a:t>
            </a:r>
          </a:p>
          <a:p>
            <a:pPr algn="just"/>
            <a:endParaRPr lang="es-ES" sz="2000" b="1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b="1" dirty="0">
                <a:solidFill>
                  <a:srgbClr val="385894"/>
                </a:solidFill>
              </a:rPr>
              <a:t>reverse</a:t>
            </a:r>
            <a:r>
              <a:rPr lang="es-ES" sz="2000" b="1" dirty="0">
                <a:solidFill>
                  <a:srgbClr val="385894"/>
                </a:solidFill>
              </a:rPr>
              <a:t>( ): </a:t>
            </a:r>
            <a:r>
              <a:rPr lang="es-ES" sz="2000" dirty="0">
                <a:solidFill>
                  <a:srgbClr val="385894"/>
                </a:solidFill>
              </a:rPr>
              <a:t>Invierte el orden de la lista.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b="1" dirty="0" err="1">
                <a:solidFill>
                  <a:srgbClr val="385894"/>
                </a:solidFill>
              </a:rPr>
              <a:t>copy</a:t>
            </a:r>
            <a:r>
              <a:rPr lang="es-ES" sz="2000" b="1" dirty="0">
                <a:solidFill>
                  <a:srgbClr val="385894"/>
                </a:solidFill>
              </a:rPr>
              <a:t>( ): </a:t>
            </a:r>
            <a:r>
              <a:rPr lang="es-VE" sz="2000" dirty="0">
                <a:solidFill>
                  <a:srgbClr val="385894"/>
                </a:solidFill>
              </a:rPr>
              <a:t>Retorna una copia superficial de la lista. Equivalente a[ : ]</a:t>
            </a:r>
            <a:r>
              <a:rPr lang="es-ES" sz="2000" dirty="0">
                <a:solidFill>
                  <a:srgbClr val="385894"/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98F6BB-7BC0-85FA-4103-F1108EEE4C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763D837-1FBC-BEA2-5742-E8D1A038B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DC68C-A3D9-1C71-394F-3934280C632A}"/>
              </a:ext>
            </a:extLst>
          </p:cNvPr>
          <p:cNvSpPr txBox="1"/>
          <p:nvPr/>
        </p:nvSpPr>
        <p:spPr>
          <a:xfrm>
            <a:off x="3093811" y="440187"/>
            <a:ext cx="600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Técnicas de iteración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D1E7192-4C97-069A-7281-899EC610ED1B}"/>
              </a:ext>
            </a:extLst>
          </p:cNvPr>
          <p:cNvSpPr txBox="1"/>
          <p:nvPr/>
        </p:nvSpPr>
        <p:spPr>
          <a:xfrm>
            <a:off x="572498" y="2292796"/>
            <a:ext cx="1146236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1F4387"/>
                </a:solidFill>
              </a:rPr>
              <a:t>items</a:t>
            </a:r>
            <a:r>
              <a:rPr lang="es-ES" sz="2000" b="1" dirty="0">
                <a:solidFill>
                  <a:srgbClr val="1F4387"/>
                </a:solidFill>
              </a:rPr>
              <a:t>()</a:t>
            </a:r>
            <a:r>
              <a:rPr lang="es-ES" sz="2000" dirty="0">
                <a:solidFill>
                  <a:srgbClr val="1F4387"/>
                </a:solidFill>
              </a:rPr>
              <a:t>: obtenemos la clave y su respectivo valor. </a:t>
            </a:r>
            <a:r>
              <a:rPr lang="es-ES" sz="2000" b="1" dirty="0">
                <a:solidFill>
                  <a:srgbClr val="1F4387"/>
                </a:solidFill>
              </a:rPr>
              <a:t>[ diccionarios ]</a:t>
            </a:r>
            <a:endParaRPr lang="es-ES" sz="2000" b="1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1F4387"/>
                </a:solidFill>
              </a:rPr>
              <a:t>enumerate</a:t>
            </a:r>
            <a:r>
              <a:rPr lang="es-ES" sz="2000" b="1" dirty="0">
                <a:solidFill>
                  <a:srgbClr val="1F4387"/>
                </a:solidFill>
              </a:rPr>
              <a:t>()</a:t>
            </a:r>
            <a:r>
              <a:rPr lang="es-ES" sz="2000" dirty="0">
                <a:solidFill>
                  <a:srgbClr val="1F4387"/>
                </a:solidFill>
              </a:rPr>
              <a:t>: obtenemos el índice posición junto a su valor correspondiente. </a:t>
            </a:r>
            <a:r>
              <a:rPr lang="es-ES" sz="2000" b="1" dirty="0">
                <a:solidFill>
                  <a:srgbClr val="1F4387"/>
                </a:solidFill>
              </a:rPr>
              <a:t>[ listas , tuplas , conjuntos ]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u="sng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1F4387"/>
                </a:solidFill>
              </a:rPr>
              <a:t>zip()</a:t>
            </a:r>
            <a:r>
              <a:rPr lang="es-ES" sz="2000" dirty="0">
                <a:solidFill>
                  <a:srgbClr val="1F4387"/>
                </a:solidFill>
              </a:rPr>
              <a:t>: iterar sobre dos o más secuencias al mismo tiempo. </a:t>
            </a:r>
            <a:r>
              <a:rPr lang="es-ES" sz="2000" b="1" dirty="0">
                <a:solidFill>
                  <a:srgbClr val="1F4387"/>
                </a:solidFill>
              </a:rPr>
              <a:t>[ listas , tuplas , conjuntos , diccionarios ]</a:t>
            </a: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1F4387"/>
                </a:solidFill>
              </a:rPr>
              <a:t>reversed</a:t>
            </a:r>
            <a:r>
              <a:rPr lang="es-ES" sz="2000" b="1" dirty="0">
                <a:solidFill>
                  <a:srgbClr val="1F4387"/>
                </a:solidFill>
              </a:rPr>
              <a:t>()</a:t>
            </a:r>
            <a:r>
              <a:rPr lang="es-ES" sz="2000" dirty="0">
                <a:solidFill>
                  <a:srgbClr val="1F4387"/>
                </a:solidFill>
              </a:rPr>
              <a:t>: iterar sobre una secuencia en orden inverso. </a:t>
            </a:r>
            <a:r>
              <a:rPr lang="es-ES" sz="2000" b="1" dirty="0">
                <a:solidFill>
                  <a:srgbClr val="1F4387"/>
                </a:solidFill>
              </a:rPr>
              <a:t>[ listas , tuplas , diccionarios ]</a:t>
            </a: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1F4387"/>
                </a:solidFill>
              </a:rPr>
              <a:t>sorted</a:t>
            </a:r>
            <a:r>
              <a:rPr lang="es-ES" sz="2000" b="1" dirty="0">
                <a:solidFill>
                  <a:srgbClr val="1F4387"/>
                </a:solidFill>
              </a:rPr>
              <a:t>()</a:t>
            </a:r>
            <a:r>
              <a:rPr lang="es-ES" sz="2000" dirty="0">
                <a:solidFill>
                  <a:srgbClr val="1F4387"/>
                </a:solidFill>
              </a:rPr>
              <a:t>: itera sobre una secuencia ordenada. </a:t>
            </a:r>
            <a:r>
              <a:rPr lang="es-ES" sz="2000" b="1" dirty="0">
                <a:solidFill>
                  <a:srgbClr val="1F4387"/>
                </a:solidFill>
              </a:rPr>
              <a:t>[ listas , tuplas , conjuntos , diccionarios ]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1F4387"/>
                </a:solidFill>
              </a:rPr>
              <a:t>range</a:t>
            </a:r>
            <a:r>
              <a:rPr lang="es-ES" sz="2000" b="1" dirty="0">
                <a:solidFill>
                  <a:srgbClr val="1F4387"/>
                </a:solidFill>
              </a:rPr>
              <a:t>()</a:t>
            </a:r>
            <a:r>
              <a:rPr lang="es-ES" sz="2000" dirty="0">
                <a:solidFill>
                  <a:srgbClr val="1F4387"/>
                </a:solidFill>
              </a:rPr>
              <a:t>: itera sobre una secuencia </a:t>
            </a:r>
            <a:r>
              <a:rPr lang="es-VE" sz="2000" dirty="0">
                <a:solidFill>
                  <a:srgbClr val="1F4387"/>
                </a:solidFill>
              </a:rPr>
              <a:t>de números</a:t>
            </a:r>
            <a:r>
              <a:rPr lang="es-ES" sz="2000" dirty="0">
                <a:solidFill>
                  <a:srgbClr val="1F4387"/>
                </a:solidFill>
              </a:rPr>
              <a:t>. </a:t>
            </a:r>
            <a:r>
              <a:rPr lang="es-ES" sz="2000" b="1" dirty="0">
                <a:solidFill>
                  <a:srgbClr val="1F4387"/>
                </a:solidFill>
              </a:rPr>
              <a:t>[ listas , tuplas , conjuntos , diccionarios ]</a:t>
            </a:r>
            <a:endParaRPr lang="es-ES" sz="2000" dirty="0">
              <a:solidFill>
                <a:srgbClr val="1F4387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6D7140-949D-B990-C050-8C1D9E39F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158CB6-ADE3-4931-9E41-E00B480AFF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878</Words>
  <Application>Microsoft Office PowerPoint</Application>
  <PresentationFormat>Panorámica</PresentationFormat>
  <Paragraphs>103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Computador</dc:creator>
  <cp:lastModifiedBy>Computador</cp:lastModifiedBy>
  <cp:revision>10</cp:revision>
  <dcterms:created xsi:type="dcterms:W3CDTF">2023-04-30T22:47:39Z</dcterms:created>
  <dcterms:modified xsi:type="dcterms:W3CDTF">2023-05-14T23:09:06Z</dcterms:modified>
</cp:coreProperties>
</file>