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1" r:id="rId4"/>
    <p:sldId id="262" r:id="rId5"/>
    <p:sldId id="263" r:id="rId6"/>
    <p:sldId id="264" r:id="rId7"/>
    <p:sldId id="266" r:id="rId8"/>
    <p:sldId id="267" r:id="rId9"/>
    <p:sldId id="268" r:id="rId10"/>
    <p:sldId id="265" r:id="rId11"/>
    <p:sldId id="269" r:id="rId12"/>
    <p:sldId id="270" r:id="rId13"/>
    <p:sldId id="271" r:id="rId14"/>
    <p:sldId id="272" r:id="rId15"/>
    <p:sldId id="273" r:id="rId16"/>
    <p:sldId id="274" r:id="rId17"/>
    <p:sldId id="275" r:id="rId18"/>
  </p:sldIdLst>
  <p:sldSz cx="12192000" cy="6858000"/>
  <p:notesSz cx="6858000" cy="9144000"/>
  <p:defaultTextStyle>
    <a:defPPr>
      <a:defRPr lang="es-V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85894"/>
    <a:srgbClr val="1F4387"/>
    <a:srgbClr val="8195B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81070A0-D93E-8F76-9C4E-285BE690E3C6}"/>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VE"/>
          </a:p>
        </p:txBody>
      </p:sp>
      <p:sp>
        <p:nvSpPr>
          <p:cNvPr id="3" name="Subtítulo 2">
            <a:extLst>
              <a:ext uri="{FF2B5EF4-FFF2-40B4-BE49-F238E27FC236}">
                <a16:creationId xmlns:a16="http://schemas.microsoft.com/office/drawing/2014/main" id="{298D327F-AB8E-818E-40E5-78B465F133B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VE"/>
          </a:p>
        </p:txBody>
      </p:sp>
      <p:sp>
        <p:nvSpPr>
          <p:cNvPr id="4" name="Marcador de fecha 3">
            <a:extLst>
              <a:ext uri="{FF2B5EF4-FFF2-40B4-BE49-F238E27FC236}">
                <a16:creationId xmlns:a16="http://schemas.microsoft.com/office/drawing/2014/main" id="{F4D21A11-5AFE-FBA2-70A3-72EB1A19D5B5}"/>
              </a:ext>
            </a:extLst>
          </p:cNvPr>
          <p:cNvSpPr>
            <a:spLocks noGrp="1"/>
          </p:cNvSpPr>
          <p:nvPr>
            <p:ph type="dt" sz="half" idx="10"/>
          </p:nvPr>
        </p:nvSpPr>
        <p:spPr/>
        <p:txBody>
          <a:bodyPr/>
          <a:lstStyle/>
          <a:p>
            <a:fld id="{D104839A-EBEA-49A3-9772-A83CEC3986DA}" type="datetimeFigureOut">
              <a:rPr lang="es-VE" smtClean="0"/>
              <a:t>28/5/2023</a:t>
            </a:fld>
            <a:endParaRPr lang="es-VE"/>
          </a:p>
        </p:txBody>
      </p:sp>
      <p:sp>
        <p:nvSpPr>
          <p:cNvPr id="5" name="Marcador de pie de página 4">
            <a:extLst>
              <a:ext uri="{FF2B5EF4-FFF2-40B4-BE49-F238E27FC236}">
                <a16:creationId xmlns:a16="http://schemas.microsoft.com/office/drawing/2014/main" id="{AA878255-E317-360D-70CD-9C56DC071787}"/>
              </a:ext>
            </a:extLst>
          </p:cNvPr>
          <p:cNvSpPr>
            <a:spLocks noGrp="1"/>
          </p:cNvSpPr>
          <p:nvPr>
            <p:ph type="ftr" sz="quarter" idx="11"/>
          </p:nvPr>
        </p:nvSpPr>
        <p:spPr/>
        <p:txBody>
          <a:bodyPr/>
          <a:lstStyle/>
          <a:p>
            <a:endParaRPr lang="es-VE"/>
          </a:p>
        </p:txBody>
      </p:sp>
      <p:sp>
        <p:nvSpPr>
          <p:cNvPr id="6" name="Marcador de número de diapositiva 5">
            <a:extLst>
              <a:ext uri="{FF2B5EF4-FFF2-40B4-BE49-F238E27FC236}">
                <a16:creationId xmlns:a16="http://schemas.microsoft.com/office/drawing/2014/main" id="{02D06F8F-2D3B-D222-4385-17B29DB5E9B4}"/>
              </a:ext>
            </a:extLst>
          </p:cNvPr>
          <p:cNvSpPr>
            <a:spLocks noGrp="1"/>
          </p:cNvSpPr>
          <p:nvPr>
            <p:ph type="sldNum" sz="quarter" idx="12"/>
          </p:nvPr>
        </p:nvSpPr>
        <p:spPr/>
        <p:txBody>
          <a:bodyPr/>
          <a:lstStyle/>
          <a:p>
            <a:fld id="{C2B8E30B-1B2D-4A60-A74E-DF1FC3258B05}" type="slidenum">
              <a:rPr lang="es-VE" smtClean="0"/>
              <a:t>‹Nº›</a:t>
            </a:fld>
            <a:endParaRPr lang="es-VE"/>
          </a:p>
        </p:txBody>
      </p:sp>
    </p:spTree>
    <p:extLst>
      <p:ext uri="{BB962C8B-B14F-4D97-AF65-F5344CB8AC3E}">
        <p14:creationId xmlns:p14="http://schemas.microsoft.com/office/powerpoint/2010/main" val="5693124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96C0772-95D4-90D1-F610-8B5CA9A21033}"/>
              </a:ext>
            </a:extLst>
          </p:cNvPr>
          <p:cNvSpPr>
            <a:spLocks noGrp="1"/>
          </p:cNvSpPr>
          <p:nvPr>
            <p:ph type="title"/>
          </p:nvPr>
        </p:nvSpPr>
        <p:spPr/>
        <p:txBody>
          <a:bodyPr/>
          <a:lstStyle/>
          <a:p>
            <a:r>
              <a:rPr lang="es-ES"/>
              <a:t>Haga clic para modificar el estilo de título del patrón</a:t>
            </a:r>
            <a:endParaRPr lang="es-VE"/>
          </a:p>
        </p:txBody>
      </p:sp>
      <p:sp>
        <p:nvSpPr>
          <p:cNvPr id="3" name="Marcador de texto vertical 2">
            <a:extLst>
              <a:ext uri="{FF2B5EF4-FFF2-40B4-BE49-F238E27FC236}">
                <a16:creationId xmlns:a16="http://schemas.microsoft.com/office/drawing/2014/main" id="{641CD796-A634-39A9-2E80-1C1CCC929271}"/>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VE"/>
          </a:p>
        </p:txBody>
      </p:sp>
      <p:sp>
        <p:nvSpPr>
          <p:cNvPr id="4" name="Marcador de fecha 3">
            <a:extLst>
              <a:ext uri="{FF2B5EF4-FFF2-40B4-BE49-F238E27FC236}">
                <a16:creationId xmlns:a16="http://schemas.microsoft.com/office/drawing/2014/main" id="{10E9C96A-8D45-D5D2-EF6E-3C0B3785D2FD}"/>
              </a:ext>
            </a:extLst>
          </p:cNvPr>
          <p:cNvSpPr>
            <a:spLocks noGrp="1"/>
          </p:cNvSpPr>
          <p:nvPr>
            <p:ph type="dt" sz="half" idx="10"/>
          </p:nvPr>
        </p:nvSpPr>
        <p:spPr/>
        <p:txBody>
          <a:bodyPr/>
          <a:lstStyle/>
          <a:p>
            <a:fld id="{D104839A-EBEA-49A3-9772-A83CEC3986DA}" type="datetimeFigureOut">
              <a:rPr lang="es-VE" smtClean="0"/>
              <a:t>28/5/2023</a:t>
            </a:fld>
            <a:endParaRPr lang="es-VE"/>
          </a:p>
        </p:txBody>
      </p:sp>
      <p:sp>
        <p:nvSpPr>
          <p:cNvPr id="5" name="Marcador de pie de página 4">
            <a:extLst>
              <a:ext uri="{FF2B5EF4-FFF2-40B4-BE49-F238E27FC236}">
                <a16:creationId xmlns:a16="http://schemas.microsoft.com/office/drawing/2014/main" id="{B6818A4C-CA18-ACBE-C955-6586250803F4}"/>
              </a:ext>
            </a:extLst>
          </p:cNvPr>
          <p:cNvSpPr>
            <a:spLocks noGrp="1"/>
          </p:cNvSpPr>
          <p:nvPr>
            <p:ph type="ftr" sz="quarter" idx="11"/>
          </p:nvPr>
        </p:nvSpPr>
        <p:spPr/>
        <p:txBody>
          <a:bodyPr/>
          <a:lstStyle/>
          <a:p>
            <a:endParaRPr lang="es-VE"/>
          </a:p>
        </p:txBody>
      </p:sp>
      <p:sp>
        <p:nvSpPr>
          <p:cNvPr id="6" name="Marcador de número de diapositiva 5">
            <a:extLst>
              <a:ext uri="{FF2B5EF4-FFF2-40B4-BE49-F238E27FC236}">
                <a16:creationId xmlns:a16="http://schemas.microsoft.com/office/drawing/2014/main" id="{334C5522-0EE8-47AA-6641-1A619DB213FA}"/>
              </a:ext>
            </a:extLst>
          </p:cNvPr>
          <p:cNvSpPr>
            <a:spLocks noGrp="1"/>
          </p:cNvSpPr>
          <p:nvPr>
            <p:ph type="sldNum" sz="quarter" idx="12"/>
          </p:nvPr>
        </p:nvSpPr>
        <p:spPr/>
        <p:txBody>
          <a:bodyPr/>
          <a:lstStyle/>
          <a:p>
            <a:fld id="{C2B8E30B-1B2D-4A60-A74E-DF1FC3258B05}" type="slidenum">
              <a:rPr lang="es-VE" smtClean="0"/>
              <a:t>‹Nº›</a:t>
            </a:fld>
            <a:endParaRPr lang="es-VE"/>
          </a:p>
        </p:txBody>
      </p:sp>
    </p:spTree>
    <p:extLst>
      <p:ext uri="{BB962C8B-B14F-4D97-AF65-F5344CB8AC3E}">
        <p14:creationId xmlns:p14="http://schemas.microsoft.com/office/powerpoint/2010/main" val="24140864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A03A2E70-0EFF-A7AF-B284-25401D9E0ABE}"/>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VE"/>
          </a:p>
        </p:txBody>
      </p:sp>
      <p:sp>
        <p:nvSpPr>
          <p:cNvPr id="3" name="Marcador de texto vertical 2">
            <a:extLst>
              <a:ext uri="{FF2B5EF4-FFF2-40B4-BE49-F238E27FC236}">
                <a16:creationId xmlns:a16="http://schemas.microsoft.com/office/drawing/2014/main" id="{F981E219-E39E-FFCC-8AA1-CC18A30552DB}"/>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VE"/>
          </a:p>
        </p:txBody>
      </p:sp>
      <p:sp>
        <p:nvSpPr>
          <p:cNvPr id="4" name="Marcador de fecha 3">
            <a:extLst>
              <a:ext uri="{FF2B5EF4-FFF2-40B4-BE49-F238E27FC236}">
                <a16:creationId xmlns:a16="http://schemas.microsoft.com/office/drawing/2014/main" id="{B2F1C590-1EB7-E716-9B49-23D6C08588F1}"/>
              </a:ext>
            </a:extLst>
          </p:cNvPr>
          <p:cNvSpPr>
            <a:spLocks noGrp="1"/>
          </p:cNvSpPr>
          <p:nvPr>
            <p:ph type="dt" sz="half" idx="10"/>
          </p:nvPr>
        </p:nvSpPr>
        <p:spPr/>
        <p:txBody>
          <a:bodyPr/>
          <a:lstStyle/>
          <a:p>
            <a:fld id="{D104839A-EBEA-49A3-9772-A83CEC3986DA}" type="datetimeFigureOut">
              <a:rPr lang="es-VE" smtClean="0"/>
              <a:t>28/5/2023</a:t>
            </a:fld>
            <a:endParaRPr lang="es-VE"/>
          </a:p>
        </p:txBody>
      </p:sp>
      <p:sp>
        <p:nvSpPr>
          <p:cNvPr id="5" name="Marcador de pie de página 4">
            <a:extLst>
              <a:ext uri="{FF2B5EF4-FFF2-40B4-BE49-F238E27FC236}">
                <a16:creationId xmlns:a16="http://schemas.microsoft.com/office/drawing/2014/main" id="{B00D8FCD-9A6A-9A20-03AC-25A0FDA826C5}"/>
              </a:ext>
            </a:extLst>
          </p:cNvPr>
          <p:cNvSpPr>
            <a:spLocks noGrp="1"/>
          </p:cNvSpPr>
          <p:nvPr>
            <p:ph type="ftr" sz="quarter" idx="11"/>
          </p:nvPr>
        </p:nvSpPr>
        <p:spPr/>
        <p:txBody>
          <a:bodyPr/>
          <a:lstStyle/>
          <a:p>
            <a:endParaRPr lang="es-VE"/>
          </a:p>
        </p:txBody>
      </p:sp>
      <p:sp>
        <p:nvSpPr>
          <p:cNvPr id="6" name="Marcador de número de diapositiva 5">
            <a:extLst>
              <a:ext uri="{FF2B5EF4-FFF2-40B4-BE49-F238E27FC236}">
                <a16:creationId xmlns:a16="http://schemas.microsoft.com/office/drawing/2014/main" id="{32C5F171-9B02-A37B-54CD-1141BFE5881C}"/>
              </a:ext>
            </a:extLst>
          </p:cNvPr>
          <p:cNvSpPr>
            <a:spLocks noGrp="1"/>
          </p:cNvSpPr>
          <p:nvPr>
            <p:ph type="sldNum" sz="quarter" idx="12"/>
          </p:nvPr>
        </p:nvSpPr>
        <p:spPr/>
        <p:txBody>
          <a:bodyPr/>
          <a:lstStyle/>
          <a:p>
            <a:fld id="{C2B8E30B-1B2D-4A60-A74E-DF1FC3258B05}" type="slidenum">
              <a:rPr lang="es-VE" smtClean="0"/>
              <a:t>‹Nº›</a:t>
            </a:fld>
            <a:endParaRPr lang="es-VE"/>
          </a:p>
        </p:txBody>
      </p:sp>
    </p:spTree>
    <p:extLst>
      <p:ext uri="{BB962C8B-B14F-4D97-AF65-F5344CB8AC3E}">
        <p14:creationId xmlns:p14="http://schemas.microsoft.com/office/powerpoint/2010/main" val="32122911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25D62D4-718E-AAB0-F4EB-DF5FB11A533A}"/>
              </a:ext>
            </a:extLst>
          </p:cNvPr>
          <p:cNvSpPr>
            <a:spLocks noGrp="1"/>
          </p:cNvSpPr>
          <p:nvPr>
            <p:ph type="title"/>
          </p:nvPr>
        </p:nvSpPr>
        <p:spPr/>
        <p:txBody>
          <a:bodyPr/>
          <a:lstStyle/>
          <a:p>
            <a:r>
              <a:rPr lang="es-ES"/>
              <a:t>Haga clic para modificar el estilo de título del patrón</a:t>
            </a:r>
            <a:endParaRPr lang="es-VE"/>
          </a:p>
        </p:txBody>
      </p:sp>
      <p:sp>
        <p:nvSpPr>
          <p:cNvPr id="3" name="Marcador de contenido 2">
            <a:extLst>
              <a:ext uri="{FF2B5EF4-FFF2-40B4-BE49-F238E27FC236}">
                <a16:creationId xmlns:a16="http://schemas.microsoft.com/office/drawing/2014/main" id="{ADF3E7DD-C9CD-2EF5-946D-51173AB01F4D}"/>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VE"/>
          </a:p>
        </p:txBody>
      </p:sp>
      <p:sp>
        <p:nvSpPr>
          <p:cNvPr id="4" name="Marcador de fecha 3">
            <a:extLst>
              <a:ext uri="{FF2B5EF4-FFF2-40B4-BE49-F238E27FC236}">
                <a16:creationId xmlns:a16="http://schemas.microsoft.com/office/drawing/2014/main" id="{511C81A7-7056-1B26-EDAF-BC661A56324E}"/>
              </a:ext>
            </a:extLst>
          </p:cNvPr>
          <p:cNvSpPr>
            <a:spLocks noGrp="1"/>
          </p:cNvSpPr>
          <p:nvPr>
            <p:ph type="dt" sz="half" idx="10"/>
          </p:nvPr>
        </p:nvSpPr>
        <p:spPr/>
        <p:txBody>
          <a:bodyPr/>
          <a:lstStyle/>
          <a:p>
            <a:fld id="{D104839A-EBEA-49A3-9772-A83CEC3986DA}" type="datetimeFigureOut">
              <a:rPr lang="es-VE" smtClean="0"/>
              <a:t>28/5/2023</a:t>
            </a:fld>
            <a:endParaRPr lang="es-VE"/>
          </a:p>
        </p:txBody>
      </p:sp>
      <p:sp>
        <p:nvSpPr>
          <p:cNvPr id="5" name="Marcador de pie de página 4">
            <a:extLst>
              <a:ext uri="{FF2B5EF4-FFF2-40B4-BE49-F238E27FC236}">
                <a16:creationId xmlns:a16="http://schemas.microsoft.com/office/drawing/2014/main" id="{B9858D59-9520-24E8-599B-D2E4F3BF902E}"/>
              </a:ext>
            </a:extLst>
          </p:cNvPr>
          <p:cNvSpPr>
            <a:spLocks noGrp="1"/>
          </p:cNvSpPr>
          <p:nvPr>
            <p:ph type="ftr" sz="quarter" idx="11"/>
          </p:nvPr>
        </p:nvSpPr>
        <p:spPr/>
        <p:txBody>
          <a:bodyPr/>
          <a:lstStyle/>
          <a:p>
            <a:endParaRPr lang="es-VE"/>
          </a:p>
        </p:txBody>
      </p:sp>
      <p:sp>
        <p:nvSpPr>
          <p:cNvPr id="6" name="Marcador de número de diapositiva 5">
            <a:extLst>
              <a:ext uri="{FF2B5EF4-FFF2-40B4-BE49-F238E27FC236}">
                <a16:creationId xmlns:a16="http://schemas.microsoft.com/office/drawing/2014/main" id="{ECC5809D-6E01-345A-DD7B-C1DE2CB11A3B}"/>
              </a:ext>
            </a:extLst>
          </p:cNvPr>
          <p:cNvSpPr>
            <a:spLocks noGrp="1"/>
          </p:cNvSpPr>
          <p:nvPr>
            <p:ph type="sldNum" sz="quarter" idx="12"/>
          </p:nvPr>
        </p:nvSpPr>
        <p:spPr/>
        <p:txBody>
          <a:bodyPr/>
          <a:lstStyle/>
          <a:p>
            <a:fld id="{C2B8E30B-1B2D-4A60-A74E-DF1FC3258B05}" type="slidenum">
              <a:rPr lang="es-VE" smtClean="0"/>
              <a:t>‹Nº›</a:t>
            </a:fld>
            <a:endParaRPr lang="es-VE"/>
          </a:p>
        </p:txBody>
      </p:sp>
    </p:spTree>
    <p:extLst>
      <p:ext uri="{BB962C8B-B14F-4D97-AF65-F5344CB8AC3E}">
        <p14:creationId xmlns:p14="http://schemas.microsoft.com/office/powerpoint/2010/main" val="17546697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875913A-F460-BEF4-6867-DA5323463535}"/>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VE"/>
          </a:p>
        </p:txBody>
      </p:sp>
      <p:sp>
        <p:nvSpPr>
          <p:cNvPr id="3" name="Marcador de texto 2">
            <a:extLst>
              <a:ext uri="{FF2B5EF4-FFF2-40B4-BE49-F238E27FC236}">
                <a16:creationId xmlns:a16="http://schemas.microsoft.com/office/drawing/2014/main" id="{86795789-A1E7-1C27-2606-B059AC13D29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C1268448-DB7C-9E0C-E980-B9D353819AEB}"/>
              </a:ext>
            </a:extLst>
          </p:cNvPr>
          <p:cNvSpPr>
            <a:spLocks noGrp="1"/>
          </p:cNvSpPr>
          <p:nvPr>
            <p:ph type="dt" sz="half" idx="10"/>
          </p:nvPr>
        </p:nvSpPr>
        <p:spPr/>
        <p:txBody>
          <a:bodyPr/>
          <a:lstStyle/>
          <a:p>
            <a:fld id="{D104839A-EBEA-49A3-9772-A83CEC3986DA}" type="datetimeFigureOut">
              <a:rPr lang="es-VE" smtClean="0"/>
              <a:t>28/5/2023</a:t>
            </a:fld>
            <a:endParaRPr lang="es-VE"/>
          </a:p>
        </p:txBody>
      </p:sp>
      <p:sp>
        <p:nvSpPr>
          <p:cNvPr id="5" name="Marcador de pie de página 4">
            <a:extLst>
              <a:ext uri="{FF2B5EF4-FFF2-40B4-BE49-F238E27FC236}">
                <a16:creationId xmlns:a16="http://schemas.microsoft.com/office/drawing/2014/main" id="{E34491A9-EFB6-1D6A-CF13-7354D6F9E56F}"/>
              </a:ext>
            </a:extLst>
          </p:cNvPr>
          <p:cNvSpPr>
            <a:spLocks noGrp="1"/>
          </p:cNvSpPr>
          <p:nvPr>
            <p:ph type="ftr" sz="quarter" idx="11"/>
          </p:nvPr>
        </p:nvSpPr>
        <p:spPr/>
        <p:txBody>
          <a:bodyPr/>
          <a:lstStyle/>
          <a:p>
            <a:endParaRPr lang="es-VE"/>
          </a:p>
        </p:txBody>
      </p:sp>
      <p:sp>
        <p:nvSpPr>
          <p:cNvPr id="6" name="Marcador de número de diapositiva 5">
            <a:extLst>
              <a:ext uri="{FF2B5EF4-FFF2-40B4-BE49-F238E27FC236}">
                <a16:creationId xmlns:a16="http://schemas.microsoft.com/office/drawing/2014/main" id="{CD9F30D7-EE8D-5A82-CF95-EDEADC6293FE}"/>
              </a:ext>
            </a:extLst>
          </p:cNvPr>
          <p:cNvSpPr>
            <a:spLocks noGrp="1"/>
          </p:cNvSpPr>
          <p:nvPr>
            <p:ph type="sldNum" sz="quarter" idx="12"/>
          </p:nvPr>
        </p:nvSpPr>
        <p:spPr/>
        <p:txBody>
          <a:bodyPr/>
          <a:lstStyle/>
          <a:p>
            <a:fld id="{C2B8E30B-1B2D-4A60-A74E-DF1FC3258B05}" type="slidenum">
              <a:rPr lang="es-VE" smtClean="0"/>
              <a:t>‹Nº›</a:t>
            </a:fld>
            <a:endParaRPr lang="es-VE"/>
          </a:p>
        </p:txBody>
      </p:sp>
    </p:spTree>
    <p:extLst>
      <p:ext uri="{BB962C8B-B14F-4D97-AF65-F5344CB8AC3E}">
        <p14:creationId xmlns:p14="http://schemas.microsoft.com/office/powerpoint/2010/main" val="42875479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8354720-F6E7-AE26-36F6-31A4CD9D1CB0}"/>
              </a:ext>
            </a:extLst>
          </p:cNvPr>
          <p:cNvSpPr>
            <a:spLocks noGrp="1"/>
          </p:cNvSpPr>
          <p:nvPr>
            <p:ph type="title"/>
          </p:nvPr>
        </p:nvSpPr>
        <p:spPr/>
        <p:txBody>
          <a:bodyPr/>
          <a:lstStyle/>
          <a:p>
            <a:r>
              <a:rPr lang="es-ES"/>
              <a:t>Haga clic para modificar el estilo de título del patrón</a:t>
            </a:r>
            <a:endParaRPr lang="es-VE"/>
          </a:p>
        </p:txBody>
      </p:sp>
      <p:sp>
        <p:nvSpPr>
          <p:cNvPr id="3" name="Marcador de contenido 2">
            <a:extLst>
              <a:ext uri="{FF2B5EF4-FFF2-40B4-BE49-F238E27FC236}">
                <a16:creationId xmlns:a16="http://schemas.microsoft.com/office/drawing/2014/main" id="{C3D7D54B-32D5-757D-A7C8-5AB2D93A51B6}"/>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VE"/>
          </a:p>
        </p:txBody>
      </p:sp>
      <p:sp>
        <p:nvSpPr>
          <p:cNvPr id="4" name="Marcador de contenido 3">
            <a:extLst>
              <a:ext uri="{FF2B5EF4-FFF2-40B4-BE49-F238E27FC236}">
                <a16:creationId xmlns:a16="http://schemas.microsoft.com/office/drawing/2014/main" id="{34E3C069-7454-C17D-1779-3E867750EC0C}"/>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VE"/>
          </a:p>
        </p:txBody>
      </p:sp>
      <p:sp>
        <p:nvSpPr>
          <p:cNvPr id="5" name="Marcador de fecha 4">
            <a:extLst>
              <a:ext uri="{FF2B5EF4-FFF2-40B4-BE49-F238E27FC236}">
                <a16:creationId xmlns:a16="http://schemas.microsoft.com/office/drawing/2014/main" id="{CE6C3107-EE3D-D3FD-6891-9A9E9FA491B5}"/>
              </a:ext>
            </a:extLst>
          </p:cNvPr>
          <p:cNvSpPr>
            <a:spLocks noGrp="1"/>
          </p:cNvSpPr>
          <p:nvPr>
            <p:ph type="dt" sz="half" idx="10"/>
          </p:nvPr>
        </p:nvSpPr>
        <p:spPr/>
        <p:txBody>
          <a:bodyPr/>
          <a:lstStyle/>
          <a:p>
            <a:fld id="{D104839A-EBEA-49A3-9772-A83CEC3986DA}" type="datetimeFigureOut">
              <a:rPr lang="es-VE" smtClean="0"/>
              <a:t>28/5/2023</a:t>
            </a:fld>
            <a:endParaRPr lang="es-VE"/>
          </a:p>
        </p:txBody>
      </p:sp>
      <p:sp>
        <p:nvSpPr>
          <p:cNvPr id="6" name="Marcador de pie de página 5">
            <a:extLst>
              <a:ext uri="{FF2B5EF4-FFF2-40B4-BE49-F238E27FC236}">
                <a16:creationId xmlns:a16="http://schemas.microsoft.com/office/drawing/2014/main" id="{3BB53F5E-B141-0327-091D-09712CD5F7D2}"/>
              </a:ext>
            </a:extLst>
          </p:cNvPr>
          <p:cNvSpPr>
            <a:spLocks noGrp="1"/>
          </p:cNvSpPr>
          <p:nvPr>
            <p:ph type="ftr" sz="quarter" idx="11"/>
          </p:nvPr>
        </p:nvSpPr>
        <p:spPr/>
        <p:txBody>
          <a:bodyPr/>
          <a:lstStyle/>
          <a:p>
            <a:endParaRPr lang="es-VE"/>
          </a:p>
        </p:txBody>
      </p:sp>
      <p:sp>
        <p:nvSpPr>
          <p:cNvPr id="7" name="Marcador de número de diapositiva 6">
            <a:extLst>
              <a:ext uri="{FF2B5EF4-FFF2-40B4-BE49-F238E27FC236}">
                <a16:creationId xmlns:a16="http://schemas.microsoft.com/office/drawing/2014/main" id="{3DD580BE-D04B-6C1E-8FAD-CF4B1589D7A3}"/>
              </a:ext>
            </a:extLst>
          </p:cNvPr>
          <p:cNvSpPr>
            <a:spLocks noGrp="1"/>
          </p:cNvSpPr>
          <p:nvPr>
            <p:ph type="sldNum" sz="quarter" idx="12"/>
          </p:nvPr>
        </p:nvSpPr>
        <p:spPr/>
        <p:txBody>
          <a:bodyPr/>
          <a:lstStyle/>
          <a:p>
            <a:fld id="{C2B8E30B-1B2D-4A60-A74E-DF1FC3258B05}" type="slidenum">
              <a:rPr lang="es-VE" smtClean="0"/>
              <a:t>‹Nº›</a:t>
            </a:fld>
            <a:endParaRPr lang="es-VE"/>
          </a:p>
        </p:txBody>
      </p:sp>
    </p:spTree>
    <p:extLst>
      <p:ext uri="{BB962C8B-B14F-4D97-AF65-F5344CB8AC3E}">
        <p14:creationId xmlns:p14="http://schemas.microsoft.com/office/powerpoint/2010/main" val="34879221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621178F-DFA1-CA5F-D413-77D2F3250309}"/>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VE"/>
          </a:p>
        </p:txBody>
      </p:sp>
      <p:sp>
        <p:nvSpPr>
          <p:cNvPr id="3" name="Marcador de texto 2">
            <a:extLst>
              <a:ext uri="{FF2B5EF4-FFF2-40B4-BE49-F238E27FC236}">
                <a16:creationId xmlns:a16="http://schemas.microsoft.com/office/drawing/2014/main" id="{24C3E7E0-870C-3F50-205A-14AB218DAB8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805ADCEE-48E3-8620-31F6-5CDDEAD56DDE}"/>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VE"/>
          </a:p>
        </p:txBody>
      </p:sp>
      <p:sp>
        <p:nvSpPr>
          <p:cNvPr id="5" name="Marcador de texto 4">
            <a:extLst>
              <a:ext uri="{FF2B5EF4-FFF2-40B4-BE49-F238E27FC236}">
                <a16:creationId xmlns:a16="http://schemas.microsoft.com/office/drawing/2014/main" id="{245A8980-F753-9EA5-96D9-D789F256E18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174DEB92-2BF2-6349-2A8F-3217CDF55773}"/>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VE"/>
          </a:p>
        </p:txBody>
      </p:sp>
      <p:sp>
        <p:nvSpPr>
          <p:cNvPr id="7" name="Marcador de fecha 6">
            <a:extLst>
              <a:ext uri="{FF2B5EF4-FFF2-40B4-BE49-F238E27FC236}">
                <a16:creationId xmlns:a16="http://schemas.microsoft.com/office/drawing/2014/main" id="{16B33EED-241F-8CAE-F9DA-346F28146218}"/>
              </a:ext>
            </a:extLst>
          </p:cNvPr>
          <p:cNvSpPr>
            <a:spLocks noGrp="1"/>
          </p:cNvSpPr>
          <p:nvPr>
            <p:ph type="dt" sz="half" idx="10"/>
          </p:nvPr>
        </p:nvSpPr>
        <p:spPr/>
        <p:txBody>
          <a:bodyPr/>
          <a:lstStyle/>
          <a:p>
            <a:fld id="{D104839A-EBEA-49A3-9772-A83CEC3986DA}" type="datetimeFigureOut">
              <a:rPr lang="es-VE" smtClean="0"/>
              <a:t>28/5/2023</a:t>
            </a:fld>
            <a:endParaRPr lang="es-VE"/>
          </a:p>
        </p:txBody>
      </p:sp>
      <p:sp>
        <p:nvSpPr>
          <p:cNvPr id="8" name="Marcador de pie de página 7">
            <a:extLst>
              <a:ext uri="{FF2B5EF4-FFF2-40B4-BE49-F238E27FC236}">
                <a16:creationId xmlns:a16="http://schemas.microsoft.com/office/drawing/2014/main" id="{EBE77606-8B94-1BFC-3C41-4EDC5D858980}"/>
              </a:ext>
            </a:extLst>
          </p:cNvPr>
          <p:cNvSpPr>
            <a:spLocks noGrp="1"/>
          </p:cNvSpPr>
          <p:nvPr>
            <p:ph type="ftr" sz="quarter" idx="11"/>
          </p:nvPr>
        </p:nvSpPr>
        <p:spPr/>
        <p:txBody>
          <a:bodyPr/>
          <a:lstStyle/>
          <a:p>
            <a:endParaRPr lang="es-VE"/>
          </a:p>
        </p:txBody>
      </p:sp>
      <p:sp>
        <p:nvSpPr>
          <p:cNvPr id="9" name="Marcador de número de diapositiva 8">
            <a:extLst>
              <a:ext uri="{FF2B5EF4-FFF2-40B4-BE49-F238E27FC236}">
                <a16:creationId xmlns:a16="http://schemas.microsoft.com/office/drawing/2014/main" id="{FBBF098B-5E37-B095-8261-982C6701C99D}"/>
              </a:ext>
            </a:extLst>
          </p:cNvPr>
          <p:cNvSpPr>
            <a:spLocks noGrp="1"/>
          </p:cNvSpPr>
          <p:nvPr>
            <p:ph type="sldNum" sz="quarter" idx="12"/>
          </p:nvPr>
        </p:nvSpPr>
        <p:spPr/>
        <p:txBody>
          <a:bodyPr/>
          <a:lstStyle/>
          <a:p>
            <a:fld id="{C2B8E30B-1B2D-4A60-A74E-DF1FC3258B05}" type="slidenum">
              <a:rPr lang="es-VE" smtClean="0"/>
              <a:t>‹Nº›</a:t>
            </a:fld>
            <a:endParaRPr lang="es-VE"/>
          </a:p>
        </p:txBody>
      </p:sp>
    </p:spTree>
    <p:extLst>
      <p:ext uri="{BB962C8B-B14F-4D97-AF65-F5344CB8AC3E}">
        <p14:creationId xmlns:p14="http://schemas.microsoft.com/office/powerpoint/2010/main" val="8139313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A152650-B51C-6545-04C1-DB4C426908E9}"/>
              </a:ext>
            </a:extLst>
          </p:cNvPr>
          <p:cNvSpPr>
            <a:spLocks noGrp="1"/>
          </p:cNvSpPr>
          <p:nvPr>
            <p:ph type="title"/>
          </p:nvPr>
        </p:nvSpPr>
        <p:spPr/>
        <p:txBody>
          <a:bodyPr/>
          <a:lstStyle/>
          <a:p>
            <a:r>
              <a:rPr lang="es-ES"/>
              <a:t>Haga clic para modificar el estilo de título del patrón</a:t>
            </a:r>
            <a:endParaRPr lang="es-VE"/>
          </a:p>
        </p:txBody>
      </p:sp>
      <p:sp>
        <p:nvSpPr>
          <p:cNvPr id="3" name="Marcador de fecha 2">
            <a:extLst>
              <a:ext uri="{FF2B5EF4-FFF2-40B4-BE49-F238E27FC236}">
                <a16:creationId xmlns:a16="http://schemas.microsoft.com/office/drawing/2014/main" id="{7EBCFECF-AD60-7F89-4738-B515FB926FDB}"/>
              </a:ext>
            </a:extLst>
          </p:cNvPr>
          <p:cNvSpPr>
            <a:spLocks noGrp="1"/>
          </p:cNvSpPr>
          <p:nvPr>
            <p:ph type="dt" sz="half" idx="10"/>
          </p:nvPr>
        </p:nvSpPr>
        <p:spPr/>
        <p:txBody>
          <a:bodyPr/>
          <a:lstStyle/>
          <a:p>
            <a:fld id="{D104839A-EBEA-49A3-9772-A83CEC3986DA}" type="datetimeFigureOut">
              <a:rPr lang="es-VE" smtClean="0"/>
              <a:t>28/5/2023</a:t>
            </a:fld>
            <a:endParaRPr lang="es-VE"/>
          </a:p>
        </p:txBody>
      </p:sp>
      <p:sp>
        <p:nvSpPr>
          <p:cNvPr id="4" name="Marcador de pie de página 3">
            <a:extLst>
              <a:ext uri="{FF2B5EF4-FFF2-40B4-BE49-F238E27FC236}">
                <a16:creationId xmlns:a16="http://schemas.microsoft.com/office/drawing/2014/main" id="{E9BA05ED-2619-AD04-1A77-DFC847E9CB1A}"/>
              </a:ext>
            </a:extLst>
          </p:cNvPr>
          <p:cNvSpPr>
            <a:spLocks noGrp="1"/>
          </p:cNvSpPr>
          <p:nvPr>
            <p:ph type="ftr" sz="quarter" idx="11"/>
          </p:nvPr>
        </p:nvSpPr>
        <p:spPr/>
        <p:txBody>
          <a:bodyPr/>
          <a:lstStyle/>
          <a:p>
            <a:endParaRPr lang="es-VE"/>
          </a:p>
        </p:txBody>
      </p:sp>
      <p:sp>
        <p:nvSpPr>
          <p:cNvPr id="5" name="Marcador de número de diapositiva 4">
            <a:extLst>
              <a:ext uri="{FF2B5EF4-FFF2-40B4-BE49-F238E27FC236}">
                <a16:creationId xmlns:a16="http://schemas.microsoft.com/office/drawing/2014/main" id="{5B8FC922-648F-2295-60D5-26503F8423A4}"/>
              </a:ext>
            </a:extLst>
          </p:cNvPr>
          <p:cNvSpPr>
            <a:spLocks noGrp="1"/>
          </p:cNvSpPr>
          <p:nvPr>
            <p:ph type="sldNum" sz="quarter" idx="12"/>
          </p:nvPr>
        </p:nvSpPr>
        <p:spPr/>
        <p:txBody>
          <a:bodyPr/>
          <a:lstStyle/>
          <a:p>
            <a:fld id="{C2B8E30B-1B2D-4A60-A74E-DF1FC3258B05}" type="slidenum">
              <a:rPr lang="es-VE" smtClean="0"/>
              <a:t>‹Nº›</a:t>
            </a:fld>
            <a:endParaRPr lang="es-VE"/>
          </a:p>
        </p:txBody>
      </p:sp>
    </p:spTree>
    <p:extLst>
      <p:ext uri="{BB962C8B-B14F-4D97-AF65-F5344CB8AC3E}">
        <p14:creationId xmlns:p14="http://schemas.microsoft.com/office/powerpoint/2010/main" val="22020790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B201F876-4716-917C-3B7F-E288FD594EA6}"/>
              </a:ext>
            </a:extLst>
          </p:cNvPr>
          <p:cNvSpPr>
            <a:spLocks noGrp="1"/>
          </p:cNvSpPr>
          <p:nvPr>
            <p:ph type="dt" sz="half" idx="10"/>
          </p:nvPr>
        </p:nvSpPr>
        <p:spPr/>
        <p:txBody>
          <a:bodyPr/>
          <a:lstStyle/>
          <a:p>
            <a:fld id="{D104839A-EBEA-49A3-9772-A83CEC3986DA}" type="datetimeFigureOut">
              <a:rPr lang="es-VE" smtClean="0"/>
              <a:t>28/5/2023</a:t>
            </a:fld>
            <a:endParaRPr lang="es-VE"/>
          </a:p>
        </p:txBody>
      </p:sp>
      <p:sp>
        <p:nvSpPr>
          <p:cNvPr id="3" name="Marcador de pie de página 2">
            <a:extLst>
              <a:ext uri="{FF2B5EF4-FFF2-40B4-BE49-F238E27FC236}">
                <a16:creationId xmlns:a16="http://schemas.microsoft.com/office/drawing/2014/main" id="{999867FC-DEE4-B809-F139-0F6630A72823}"/>
              </a:ext>
            </a:extLst>
          </p:cNvPr>
          <p:cNvSpPr>
            <a:spLocks noGrp="1"/>
          </p:cNvSpPr>
          <p:nvPr>
            <p:ph type="ftr" sz="quarter" idx="11"/>
          </p:nvPr>
        </p:nvSpPr>
        <p:spPr/>
        <p:txBody>
          <a:bodyPr/>
          <a:lstStyle/>
          <a:p>
            <a:endParaRPr lang="es-VE"/>
          </a:p>
        </p:txBody>
      </p:sp>
      <p:sp>
        <p:nvSpPr>
          <p:cNvPr id="4" name="Marcador de número de diapositiva 3">
            <a:extLst>
              <a:ext uri="{FF2B5EF4-FFF2-40B4-BE49-F238E27FC236}">
                <a16:creationId xmlns:a16="http://schemas.microsoft.com/office/drawing/2014/main" id="{9F3A3166-9D9F-0D7F-80D8-7C93F687BC6F}"/>
              </a:ext>
            </a:extLst>
          </p:cNvPr>
          <p:cNvSpPr>
            <a:spLocks noGrp="1"/>
          </p:cNvSpPr>
          <p:nvPr>
            <p:ph type="sldNum" sz="quarter" idx="12"/>
          </p:nvPr>
        </p:nvSpPr>
        <p:spPr/>
        <p:txBody>
          <a:bodyPr/>
          <a:lstStyle/>
          <a:p>
            <a:fld id="{C2B8E30B-1B2D-4A60-A74E-DF1FC3258B05}" type="slidenum">
              <a:rPr lang="es-VE" smtClean="0"/>
              <a:t>‹Nº›</a:t>
            </a:fld>
            <a:endParaRPr lang="es-VE"/>
          </a:p>
        </p:txBody>
      </p:sp>
    </p:spTree>
    <p:extLst>
      <p:ext uri="{BB962C8B-B14F-4D97-AF65-F5344CB8AC3E}">
        <p14:creationId xmlns:p14="http://schemas.microsoft.com/office/powerpoint/2010/main" val="23107525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A670B4C-DBF5-291F-73B3-02AD0C20E168}"/>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VE"/>
          </a:p>
        </p:txBody>
      </p:sp>
      <p:sp>
        <p:nvSpPr>
          <p:cNvPr id="3" name="Marcador de contenido 2">
            <a:extLst>
              <a:ext uri="{FF2B5EF4-FFF2-40B4-BE49-F238E27FC236}">
                <a16:creationId xmlns:a16="http://schemas.microsoft.com/office/drawing/2014/main" id="{C496C63F-150F-FCEE-C519-CF89DA673A2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VE"/>
          </a:p>
        </p:txBody>
      </p:sp>
      <p:sp>
        <p:nvSpPr>
          <p:cNvPr id="4" name="Marcador de texto 3">
            <a:extLst>
              <a:ext uri="{FF2B5EF4-FFF2-40B4-BE49-F238E27FC236}">
                <a16:creationId xmlns:a16="http://schemas.microsoft.com/office/drawing/2014/main" id="{F1E69499-055B-D44F-381D-2E4E0D882DF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B2034A12-79F1-2253-A955-062301A7EB2B}"/>
              </a:ext>
            </a:extLst>
          </p:cNvPr>
          <p:cNvSpPr>
            <a:spLocks noGrp="1"/>
          </p:cNvSpPr>
          <p:nvPr>
            <p:ph type="dt" sz="half" idx="10"/>
          </p:nvPr>
        </p:nvSpPr>
        <p:spPr/>
        <p:txBody>
          <a:bodyPr/>
          <a:lstStyle/>
          <a:p>
            <a:fld id="{D104839A-EBEA-49A3-9772-A83CEC3986DA}" type="datetimeFigureOut">
              <a:rPr lang="es-VE" smtClean="0"/>
              <a:t>28/5/2023</a:t>
            </a:fld>
            <a:endParaRPr lang="es-VE"/>
          </a:p>
        </p:txBody>
      </p:sp>
      <p:sp>
        <p:nvSpPr>
          <p:cNvPr id="6" name="Marcador de pie de página 5">
            <a:extLst>
              <a:ext uri="{FF2B5EF4-FFF2-40B4-BE49-F238E27FC236}">
                <a16:creationId xmlns:a16="http://schemas.microsoft.com/office/drawing/2014/main" id="{FD587289-0BD0-BA9E-5B7A-367B40F37455}"/>
              </a:ext>
            </a:extLst>
          </p:cNvPr>
          <p:cNvSpPr>
            <a:spLocks noGrp="1"/>
          </p:cNvSpPr>
          <p:nvPr>
            <p:ph type="ftr" sz="quarter" idx="11"/>
          </p:nvPr>
        </p:nvSpPr>
        <p:spPr/>
        <p:txBody>
          <a:bodyPr/>
          <a:lstStyle/>
          <a:p>
            <a:endParaRPr lang="es-VE"/>
          </a:p>
        </p:txBody>
      </p:sp>
      <p:sp>
        <p:nvSpPr>
          <p:cNvPr id="7" name="Marcador de número de diapositiva 6">
            <a:extLst>
              <a:ext uri="{FF2B5EF4-FFF2-40B4-BE49-F238E27FC236}">
                <a16:creationId xmlns:a16="http://schemas.microsoft.com/office/drawing/2014/main" id="{EC1DD949-B5BB-58F1-F666-8A5562C62F2A}"/>
              </a:ext>
            </a:extLst>
          </p:cNvPr>
          <p:cNvSpPr>
            <a:spLocks noGrp="1"/>
          </p:cNvSpPr>
          <p:nvPr>
            <p:ph type="sldNum" sz="quarter" idx="12"/>
          </p:nvPr>
        </p:nvSpPr>
        <p:spPr/>
        <p:txBody>
          <a:bodyPr/>
          <a:lstStyle/>
          <a:p>
            <a:fld id="{C2B8E30B-1B2D-4A60-A74E-DF1FC3258B05}" type="slidenum">
              <a:rPr lang="es-VE" smtClean="0"/>
              <a:t>‹Nº›</a:t>
            </a:fld>
            <a:endParaRPr lang="es-VE"/>
          </a:p>
        </p:txBody>
      </p:sp>
    </p:spTree>
    <p:extLst>
      <p:ext uri="{BB962C8B-B14F-4D97-AF65-F5344CB8AC3E}">
        <p14:creationId xmlns:p14="http://schemas.microsoft.com/office/powerpoint/2010/main" val="14009826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51696B8-41D7-666D-5E1B-F8F719421916}"/>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VE"/>
          </a:p>
        </p:txBody>
      </p:sp>
      <p:sp>
        <p:nvSpPr>
          <p:cNvPr id="3" name="Marcador de posición de imagen 2">
            <a:extLst>
              <a:ext uri="{FF2B5EF4-FFF2-40B4-BE49-F238E27FC236}">
                <a16:creationId xmlns:a16="http://schemas.microsoft.com/office/drawing/2014/main" id="{8B0E2DF4-C226-4656-1E47-083C8248CD3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VE"/>
          </a:p>
        </p:txBody>
      </p:sp>
      <p:sp>
        <p:nvSpPr>
          <p:cNvPr id="4" name="Marcador de texto 3">
            <a:extLst>
              <a:ext uri="{FF2B5EF4-FFF2-40B4-BE49-F238E27FC236}">
                <a16:creationId xmlns:a16="http://schemas.microsoft.com/office/drawing/2014/main" id="{A8F85B68-8892-B15F-F871-DA248EA1E8D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50AC4BFB-DEF4-AB62-D55B-D5B9315BB671}"/>
              </a:ext>
            </a:extLst>
          </p:cNvPr>
          <p:cNvSpPr>
            <a:spLocks noGrp="1"/>
          </p:cNvSpPr>
          <p:nvPr>
            <p:ph type="dt" sz="half" idx="10"/>
          </p:nvPr>
        </p:nvSpPr>
        <p:spPr/>
        <p:txBody>
          <a:bodyPr/>
          <a:lstStyle/>
          <a:p>
            <a:fld id="{D104839A-EBEA-49A3-9772-A83CEC3986DA}" type="datetimeFigureOut">
              <a:rPr lang="es-VE" smtClean="0"/>
              <a:t>28/5/2023</a:t>
            </a:fld>
            <a:endParaRPr lang="es-VE"/>
          </a:p>
        </p:txBody>
      </p:sp>
      <p:sp>
        <p:nvSpPr>
          <p:cNvPr id="6" name="Marcador de pie de página 5">
            <a:extLst>
              <a:ext uri="{FF2B5EF4-FFF2-40B4-BE49-F238E27FC236}">
                <a16:creationId xmlns:a16="http://schemas.microsoft.com/office/drawing/2014/main" id="{851227D5-2B7F-C4CA-8B54-591B9D1049D3}"/>
              </a:ext>
            </a:extLst>
          </p:cNvPr>
          <p:cNvSpPr>
            <a:spLocks noGrp="1"/>
          </p:cNvSpPr>
          <p:nvPr>
            <p:ph type="ftr" sz="quarter" idx="11"/>
          </p:nvPr>
        </p:nvSpPr>
        <p:spPr/>
        <p:txBody>
          <a:bodyPr/>
          <a:lstStyle/>
          <a:p>
            <a:endParaRPr lang="es-VE"/>
          </a:p>
        </p:txBody>
      </p:sp>
      <p:sp>
        <p:nvSpPr>
          <p:cNvPr id="7" name="Marcador de número de diapositiva 6">
            <a:extLst>
              <a:ext uri="{FF2B5EF4-FFF2-40B4-BE49-F238E27FC236}">
                <a16:creationId xmlns:a16="http://schemas.microsoft.com/office/drawing/2014/main" id="{93BB34ED-23F6-A716-CCB4-A9857E353EA7}"/>
              </a:ext>
            </a:extLst>
          </p:cNvPr>
          <p:cNvSpPr>
            <a:spLocks noGrp="1"/>
          </p:cNvSpPr>
          <p:nvPr>
            <p:ph type="sldNum" sz="quarter" idx="12"/>
          </p:nvPr>
        </p:nvSpPr>
        <p:spPr/>
        <p:txBody>
          <a:bodyPr/>
          <a:lstStyle/>
          <a:p>
            <a:fld id="{C2B8E30B-1B2D-4A60-A74E-DF1FC3258B05}" type="slidenum">
              <a:rPr lang="es-VE" smtClean="0"/>
              <a:t>‹Nº›</a:t>
            </a:fld>
            <a:endParaRPr lang="es-VE"/>
          </a:p>
        </p:txBody>
      </p:sp>
    </p:spTree>
    <p:extLst>
      <p:ext uri="{BB962C8B-B14F-4D97-AF65-F5344CB8AC3E}">
        <p14:creationId xmlns:p14="http://schemas.microsoft.com/office/powerpoint/2010/main" val="42930481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D2A88F62-FFCD-E198-8B2E-719DA6C3FB4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VE"/>
          </a:p>
        </p:txBody>
      </p:sp>
      <p:sp>
        <p:nvSpPr>
          <p:cNvPr id="3" name="Marcador de texto 2">
            <a:extLst>
              <a:ext uri="{FF2B5EF4-FFF2-40B4-BE49-F238E27FC236}">
                <a16:creationId xmlns:a16="http://schemas.microsoft.com/office/drawing/2014/main" id="{042C3BEF-A58F-7C66-56BF-C7DC01B839F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VE"/>
          </a:p>
        </p:txBody>
      </p:sp>
      <p:sp>
        <p:nvSpPr>
          <p:cNvPr id="4" name="Marcador de fecha 3">
            <a:extLst>
              <a:ext uri="{FF2B5EF4-FFF2-40B4-BE49-F238E27FC236}">
                <a16:creationId xmlns:a16="http://schemas.microsoft.com/office/drawing/2014/main" id="{14D64B34-0509-8A3D-21EC-725EA7C870F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104839A-EBEA-49A3-9772-A83CEC3986DA}" type="datetimeFigureOut">
              <a:rPr lang="es-VE" smtClean="0"/>
              <a:t>28/5/2023</a:t>
            </a:fld>
            <a:endParaRPr lang="es-VE"/>
          </a:p>
        </p:txBody>
      </p:sp>
      <p:sp>
        <p:nvSpPr>
          <p:cNvPr id="5" name="Marcador de pie de página 4">
            <a:extLst>
              <a:ext uri="{FF2B5EF4-FFF2-40B4-BE49-F238E27FC236}">
                <a16:creationId xmlns:a16="http://schemas.microsoft.com/office/drawing/2014/main" id="{CDA0A1F3-9921-E8DE-8D6D-EE3147DA052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VE"/>
          </a:p>
        </p:txBody>
      </p:sp>
      <p:sp>
        <p:nvSpPr>
          <p:cNvPr id="6" name="Marcador de número de diapositiva 5">
            <a:extLst>
              <a:ext uri="{FF2B5EF4-FFF2-40B4-BE49-F238E27FC236}">
                <a16:creationId xmlns:a16="http://schemas.microsoft.com/office/drawing/2014/main" id="{2A53466A-80DF-27D9-C22F-68E0AE0B964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B8E30B-1B2D-4A60-A74E-DF1FC3258B05}" type="slidenum">
              <a:rPr lang="es-VE" smtClean="0"/>
              <a:t>‹Nº›</a:t>
            </a:fld>
            <a:endParaRPr lang="es-VE"/>
          </a:p>
        </p:txBody>
      </p:sp>
    </p:spTree>
    <p:extLst>
      <p:ext uri="{BB962C8B-B14F-4D97-AF65-F5344CB8AC3E}">
        <p14:creationId xmlns:p14="http://schemas.microsoft.com/office/powerpoint/2010/main" val="24774880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V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48E2D19C-C0E9-4D77-759A-417E53C7753B}"/>
              </a:ext>
            </a:extLst>
          </p:cNvPr>
          <p:cNvSpPr txBox="1"/>
          <p:nvPr/>
        </p:nvSpPr>
        <p:spPr>
          <a:xfrm>
            <a:off x="9215095" y="6488668"/>
            <a:ext cx="2976905" cy="369332"/>
          </a:xfrm>
          <a:prstGeom prst="rect">
            <a:avLst/>
          </a:prstGeom>
          <a:noFill/>
        </p:spPr>
        <p:txBody>
          <a:bodyPr wrap="none" rtlCol="0">
            <a:spAutoFit/>
          </a:bodyPr>
          <a:lstStyle/>
          <a:p>
            <a:r>
              <a:rPr lang="es-ES" dirty="0">
                <a:solidFill>
                  <a:srgbClr val="5F8FFE"/>
                </a:solidFill>
              </a:rPr>
              <a:t>Ing. Antonio Torres Sarmiento</a:t>
            </a:r>
            <a:endParaRPr lang="es-VE" dirty="0">
              <a:solidFill>
                <a:srgbClr val="5F8FFE"/>
              </a:solidFill>
            </a:endParaRPr>
          </a:p>
        </p:txBody>
      </p:sp>
      <p:sp>
        <p:nvSpPr>
          <p:cNvPr id="6" name="CuadroTexto 5">
            <a:extLst>
              <a:ext uri="{FF2B5EF4-FFF2-40B4-BE49-F238E27FC236}">
                <a16:creationId xmlns:a16="http://schemas.microsoft.com/office/drawing/2014/main" id="{C5AA9500-EF3C-93BF-C0F0-A8501BE91C05}"/>
              </a:ext>
            </a:extLst>
          </p:cNvPr>
          <p:cNvSpPr txBox="1"/>
          <p:nvPr/>
        </p:nvSpPr>
        <p:spPr>
          <a:xfrm>
            <a:off x="2966275" y="478185"/>
            <a:ext cx="6259470" cy="923330"/>
          </a:xfrm>
          <a:prstGeom prst="rect">
            <a:avLst/>
          </a:prstGeom>
          <a:noFill/>
        </p:spPr>
        <p:txBody>
          <a:bodyPr wrap="none" rtlCol="0">
            <a:spAutoFit/>
          </a:bodyPr>
          <a:lstStyle/>
          <a:p>
            <a:pPr algn="ctr"/>
            <a:r>
              <a:rPr lang="es-ES" sz="5400" dirty="0">
                <a:solidFill>
                  <a:srgbClr val="1F4387"/>
                </a:solidFill>
              </a:rPr>
              <a:t>Errores y Excepciones</a:t>
            </a:r>
            <a:endParaRPr lang="es-VE" sz="7200" dirty="0">
              <a:solidFill>
                <a:srgbClr val="1F4387"/>
              </a:solidFill>
            </a:endParaRPr>
          </a:p>
        </p:txBody>
      </p:sp>
      <p:sp>
        <p:nvSpPr>
          <p:cNvPr id="2" name="CuadroTexto 1">
            <a:extLst>
              <a:ext uri="{FF2B5EF4-FFF2-40B4-BE49-F238E27FC236}">
                <a16:creationId xmlns:a16="http://schemas.microsoft.com/office/drawing/2014/main" id="{5903361F-E215-6056-4DF8-55E4533CD18C}"/>
              </a:ext>
            </a:extLst>
          </p:cNvPr>
          <p:cNvSpPr txBox="1"/>
          <p:nvPr/>
        </p:nvSpPr>
        <p:spPr>
          <a:xfrm>
            <a:off x="959749" y="1941989"/>
            <a:ext cx="10272502" cy="2246769"/>
          </a:xfrm>
          <a:prstGeom prst="rect">
            <a:avLst/>
          </a:prstGeom>
          <a:noFill/>
        </p:spPr>
        <p:txBody>
          <a:bodyPr wrap="square" rtlCol="0">
            <a:spAutoFit/>
          </a:bodyPr>
          <a:lstStyle/>
          <a:p>
            <a:pPr algn="just"/>
            <a:r>
              <a:rPr lang="es-ES" sz="2800" dirty="0">
                <a:solidFill>
                  <a:srgbClr val="385894"/>
                </a:solidFill>
              </a:rPr>
              <a:t>E</a:t>
            </a:r>
            <a:r>
              <a:rPr lang="es-ES" sz="2800" b="0" i="0" dirty="0">
                <a:solidFill>
                  <a:srgbClr val="385894"/>
                </a:solidFill>
                <a:effectLst/>
              </a:rPr>
              <a:t>s un problema en un programa de computador o sistema de software que desencadena un resultado indeseado. Estos pueden ser generado por el desarrollador </a:t>
            </a:r>
            <a:r>
              <a:rPr lang="es-ES" sz="2800" dirty="0">
                <a:solidFill>
                  <a:srgbClr val="385894"/>
                </a:solidFill>
              </a:rPr>
              <a:t>mientras construye el programa, </a:t>
            </a:r>
            <a:r>
              <a:rPr lang="es-ES" sz="2800" b="0" i="0" dirty="0">
                <a:solidFill>
                  <a:srgbClr val="385894"/>
                </a:solidFill>
                <a:effectLst/>
              </a:rPr>
              <a:t>o se generan durante la ejecución del código por </a:t>
            </a:r>
            <a:r>
              <a:rPr lang="es-ES" sz="2800" dirty="0">
                <a:solidFill>
                  <a:srgbClr val="1F4387"/>
                </a:solidFill>
              </a:rPr>
              <a:t>situaciones anormales que no se esperaban</a:t>
            </a:r>
            <a:r>
              <a:rPr lang="es-ES" sz="2800" b="0" i="0" dirty="0">
                <a:solidFill>
                  <a:srgbClr val="385894"/>
                </a:solidFill>
                <a:effectLst/>
              </a:rPr>
              <a:t>.</a:t>
            </a:r>
            <a:endParaRPr lang="es-ES" sz="2800" dirty="0">
              <a:solidFill>
                <a:srgbClr val="385894"/>
              </a:solidFill>
            </a:endParaRPr>
          </a:p>
        </p:txBody>
      </p:sp>
      <p:sp>
        <p:nvSpPr>
          <p:cNvPr id="3" name="Rectángulo 2">
            <a:extLst>
              <a:ext uri="{FF2B5EF4-FFF2-40B4-BE49-F238E27FC236}">
                <a16:creationId xmlns:a16="http://schemas.microsoft.com/office/drawing/2014/main" id="{93097283-978A-2AE0-11AE-D474E55C879E}"/>
              </a:ext>
            </a:extLst>
          </p:cNvPr>
          <p:cNvSpPr/>
          <p:nvPr/>
        </p:nvSpPr>
        <p:spPr>
          <a:xfrm>
            <a:off x="2913507" y="5630778"/>
            <a:ext cx="4177348" cy="42203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VE"/>
          </a:p>
        </p:txBody>
      </p:sp>
      <p:pic>
        <p:nvPicPr>
          <p:cNvPr id="8" name="Imagen 7">
            <a:extLst>
              <a:ext uri="{FF2B5EF4-FFF2-40B4-BE49-F238E27FC236}">
                <a16:creationId xmlns:a16="http://schemas.microsoft.com/office/drawing/2014/main" id="{80E77CB8-B041-ED44-4680-19505FAE9075}"/>
              </a:ext>
            </a:extLst>
          </p:cNvPr>
          <p:cNvPicPr>
            <a:picLocks noChangeAspect="1"/>
          </p:cNvPicPr>
          <p:nvPr/>
        </p:nvPicPr>
        <p:blipFill rotWithShape="1">
          <a:blip r:embed="rId2">
            <a:extLst>
              <a:ext uri="{28A0092B-C50C-407E-A947-70E740481C1C}">
                <a14:useLocalDpi xmlns:a14="http://schemas.microsoft.com/office/drawing/2010/main" val="0"/>
              </a:ext>
            </a:extLst>
          </a:blip>
          <a:srcRect t="33846" b="29231"/>
          <a:stretch/>
        </p:blipFill>
        <p:spPr>
          <a:xfrm>
            <a:off x="0" y="88302"/>
            <a:ext cx="1073592" cy="704717"/>
          </a:xfrm>
          <a:prstGeom prst="rect">
            <a:avLst/>
          </a:prstGeom>
        </p:spPr>
      </p:pic>
      <p:pic>
        <p:nvPicPr>
          <p:cNvPr id="9" name="Imagen 8">
            <a:extLst>
              <a:ext uri="{FF2B5EF4-FFF2-40B4-BE49-F238E27FC236}">
                <a16:creationId xmlns:a16="http://schemas.microsoft.com/office/drawing/2014/main" id="{C58A9582-7AAD-F440-49C4-853DCA65D533}"/>
              </a:ext>
            </a:extLst>
          </p:cNvPr>
          <p:cNvPicPr>
            <a:picLocks noChangeAspect="1"/>
          </p:cNvPicPr>
          <p:nvPr/>
        </p:nvPicPr>
        <p:blipFill rotWithShape="1">
          <a:blip r:embed="rId3">
            <a:extLst>
              <a:ext uri="{28A0092B-C50C-407E-A947-70E740481C1C}">
                <a14:useLocalDpi xmlns:a14="http://schemas.microsoft.com/office/drawing/2010/main" val="0"/>
              </a:ext>
            </a:extLst>
          </a:blip>
          <a:srcRect l="5807" t="7849" r="64250" b="20445"/>
          <a:stretch/>
        </p:blipFill>
        <p:spPr>
          <a:xfrm>
            <a:off x="862572" y="88302"/>
            <a:ext cx="632290" cy="657191"/>
          </a:xfrm>
          <a:prstGeom prst="rect">
            <a:avLst/>
          </a:prstGeom>
        </p:spPr>
      </p:pic>
      <p:sp>
        <p:nvSpPr>
          <p:cNvPr id="12" name="Cruz 11">
            <a:extLst>
              <a:ext uri="{FF2B5EF4-FFF2-40B4-BE49-F238E27FC236}">
                <a16:creationId xmlns:a16="http://schemas.microsoft.com/office/drawing/2014/main" id="{48D8CD13-D4F4-E5B4-0AAA-C9D86A677A7B}"/>
              </a:ext>
            </a:extLst>
          </p:cNvPr>
          <p:cNvSpPr/>
          <p:nvPr/>
        </p:nvSpPr>
        <p:spPr>
          <a:xfrm rot="18803605">
            <a:off x="7049478" y="4810333"/>
            <a:ext cx="731081" cy="703849"/>
          </a:xfrm>
          <a:prstGeom prst="plus">
            <a:avLst/>
          </a:prstGeom>
          <a:solidFill>
            <a:srgbClr val="FF000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VE"/>
          </a:p>
        </p:txBody>
      </p:sp>
      <p:sp>
        <p:nvSpPr>
          <p:cNvPr id="13" name="CuadroTexto 12">
            <a:extLst>
              <a:ext uri="{FF2B5EF4-FFF2-40B4-BE49-F238E27FC236}">
                <a16:creationId xmlns:a16="http://schemas.microsoft.com/office/drawing/2014/main" id="{4960BE7B-6704-F318-1B3D-7983C0EE9C04}"/>
              </a:ext>
            </a:extLst>
          </p:cNvPr>
          <p:cNvSpPr txBox="1"/>
          <p:nvPr/>
        </p:nvSpPr>
        <p:spPr>
          <a:xfrm>
            <a:off x="3399410" y="5591144"/>
            <a:ext cx="1423217" cy="461665"/>
          </a:xfrm>
          <a:prstGeom prst="rect">
            <a:avLst/>
          </a:prstGeom>
          <a:noFill/>
        </p:spPr>
        <p:txBody>
          <a:bodyPr wrap="square" rtlCol="0">
            <a:spAutoFit/>
          </a:bodyPr>
          <a:lstStyle/>
          <a:p>
            <a:pPr algn="just"/>
            <a:r>
              <a:rPr lang="es-ES" sz="2400" dirty="0">
                <a:solidFill>
                  <a:srgbClr val="385894"/>
                </a:solidFill>
              </a:rPr>
              <a:t>Excepción</a:t>
            </a:r>
          </a:p>
        </p:txBody>
      </p:sp>
      <p:sp>
        <p:nvSpPr>
          <p:cNvPr id="14" name="CuadroTexto 13">
            <a:extLst>
              <a:ext uri="{FF2B5EF4-FFF2-40B4-BE49-F238E27FC236}">
                <a16:creationId xmlns:a16="http://schemas.microsoft.com/office/drawing/2014/main" id="{A58094A3-9E26-9704-B5DF-6AF5D44A8F92}"/>
              </a:ext>
            </a:extLst>
          </p:cNvPr>
          <p:cNvSpPr txBox="1"/>
          <p:nvPr/>
        </p:nvSpPr>
        <p:spPr>
          <a:xfrm>
            <a:off x="6260410" y="5630778"/>
            <a:ext cx="2649887" cy="461665"/>
          </a:xfrm>
          <a:prstGeom prst="rect">
            <a:avLst/>
          </a:prstGeom>
          <a:noFill/>
        </p:spPr>
        <p:txBody>
          <a:bodyPr wrap="square" rtlCol="0">
            <a:spAutoFit/>
          </a:bodyPr>
          <a:lstStyle/>
          <a:p>
            <a:pPr algn="just"/>
            <a:r>
              <a:rPr lang="es-ES" sz="2400" dirty="0">
                <a:solidFill>
                  <a:srgbClr val="385894"/>
                </a:solidFill>
              </a:rPr>
              <a:t>Ejecución detenida</a:t>
            </a:r>
          </a:p>
        </p:txBody>
      </p:sp>
      <p:sp>
        <p:nvSpPr>
          <p:cNvPr id="15" name="Rectángulo: esquinas superiores cortadas 14">
            <a:extLst>
              <a:ext uri="{FF2B5EF4-FFF2-40B4-BE49-F238E27FC236}">
                <a16:creationId xmlns:a16="http://schemas.microsoft.com/office/drawing/2014/main" id="{5F16D319-2431-6A84-EA24-8700480C968A}"/>
              </a:ext>
            </a:extLst>
          </p:cNvPr>
          <p:cNvSpPr/>
          <p:nvPr/>
        </p:nvSpPr>
        <p:spPr>
          <a:xfrm>
            <a:off x="3720852" y="4665020"/>
            <a:ext cx="830530" cy="502147"/>
          </a:xfrm>
          <a:prstGeom prst="snip2SameRect">
            <a:avLst>
              <a:gd name="adj1" fmla="val 50000"/>
              <a:gd name="adj2" fmla="val 0"/>
            </a:avLst>
          </a:prstGeom>
          <a:solidFill>
            <a:srgbClr val="FF000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VE"/>
          </a:p>
        </p:txBody>
      </p:sp>
      <p:sp>
        <p:nvSpPr>
          <p:cNvPr id="17" name="Rectángulo: esquinas superiores cortadas 16">
            <a:extLst>
              <a:ext uri="{FF2B5EF4-FFF2-40B4-BE49-F238E27FC236}">
                <a16:creationId xmlns:a16="http://schemas.microsoft.com/office/drawing/2014/main" id="{AAFA7151-BB24-10F2-CF3F-AA544D6F665C}"/>
              </a:ext>
            </a:extLst>
          </p:cNvPr>
          <p:cNvSpPr/>
          <p:nvPr/>
        </p:nvSpPr>
        <p:spPr>
          <a:xfrm rot="10800000">
            <a:off x="3720852" y="5102962"/>
            <a:ext cx="830530" cy="502147"/>
          </a:xfrm>
          <a:prstGeom prst="snip2SameRect">
            <a:avLst>
              <a:gd name="adj1" fmla="val 50000"/>
              <a:gd name="adj2" fmla="val 0"/>
            </a:avLst>
          </a:prstGeom>
          <a:solidFill>
            <a:srgbClr val="FF000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VE"/>
          </a:p>
        </p:txBody>
      </p:sp>
      <p:sp>
        <p:nvSpPr>
          <p:cNvPr id="18" name="Rectángulo 17">
            <a:extLst>
              <a:ext uri="{FF2B5EF4-FFF2-40B4-BE49-F238E27FC236}">
                <a16:creationId xmlns:a16="http://schemas.microsoft.com/office/drawing/2014/main" id="{3039CD4E-F683-8296-20EE-62910C9FA0EF}"/>
              </a:ext>
            </a:extLst>
          </p:cNvPr>
          <p:cNvSpPr/>
          <p:nvPr/>
        </p:nvSpPr>
        <p:spPr>
          <a:xfrm>
            <a:off x="3749426" y="4941415"/>
            <a:ext cx="782912" cy="4191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VE">
              <a:ln>
                <a:solidFill>
                  <a:sysClr val="windowText" lastClr="000000"/>
                </a:solidFill>
              </a:ln>
              <a:solidFill>
                <a:schemeClr val="accent2">
                  <a:lumMod val="50000"/>
                </a:schemeClr>
              </a:solidFill>
            </a:endParaRPr>
          </a:p>
        </p:txBody>
      </p:sp>
      <p:sp>
        <p:nvSpPr>
          <p:cNvPr id="19" name="CuadroTexto 18">
            <a:extLst>
              <a:ext uri="{FF2B5EF4-FFF2-40B4-BE49-F238E27FC236}">
                <a16:creationId xmlns:a16="http://schemas.microsoft.com/office/drawing/2014/main" id="{295AEB7F-79D0-1894-7EFE-0F4FBE966E1D}"/>
              </a:ext>
            </a:extLst>
          </p:cNvPr>
          <p:cNvSpPr txBox="1"/>
          <p:nvPr/>
        </p:nvSpPr>
        <p:spPr>
          <a:xfrm>
            <a:off x="3930771" y="4667814"/>
            <a:ext cx="410690" cy="923330"/>
          </a:xfrm>
          <a:prstGeom prst="rect">
            <a:avLst/>
          </a:prstGeom>
          <a:noFill/>
        </p:spPr>
        <p:txBody>
          <a:bodyPr wrap="none" rtlCol="0">
            <a:spAutoFit/>
          </a:bodyPr>
          <a:lstStyle/>
          <a:p>
            <a:r>
              <a:rPr lang="es-ES" sz="5400" b="1" dirty="0">
                <a:solidFill>
                  <a:schemeClr val="bg1"/>
                </a:solidFill>
              </a:rPr>
              <a:t>!</a:t>
            </a:r>
            <a:endParaRPr lang="es-VE" sz="5400" b="1" dirty="0">
              <a:solidFill>
                <a:schemeClr val="bg1"/>
              </a:solidFill>
            </a:endParaRPr>
          </a:p>
        </p:txBody>
      </p:sp>
      <p:sp>
        <p:nvSpPr>
          <p:cNvPr id="20" name="Flecha: hacia abajo 19">
            <a:extLst>
              <a:ext uri="{FF2B5EF4-FFF2-40B4-BE49-F238E27FC236}">
                <a16:creationId xmlns:a16="http://schemas.microsoft.com/office/drawing/2014/main" id="{F6983449-F1EC-4EAB-7ABC-C83AB3E73B64}"/>
              </a:ext>
            </a:extLst>
          </p:cNvPr>
          <p:cNvSpPr/>
          <p:nvPr/>
        </p:nvSpPr>
        <p:spPr>
          <a:xfrm rot="16200000">
            <a:off x="5553630" y="4653379"/>
            <a:ext cx="608531" cy="995170"/>
          </a:xfrm>
          <a:prstGeom prst="downArrow">
            <a:avLst/>
          </a:prstGeom>
          <a:solidFill>
            <a:srgbClr val="3858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VE"/>
          </a:p>
        </p:txBody>
      </p:sp>
    </p:spTree>
    <p:extLst>
      <p:ext uri="{BB962C8B-B14F-4D97-AF65-F5344CB8AC3E}">
        <p14:creationId xmlns:p14="http://schemas.microsoft.com/office/powerpoint/2010/main" val="4241637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ECF5D401-BBE9-9F59-A68C-51A9DAEB0F62}"/>
              </a:ext>
            </a:extLst>
          </p:cNvPr>
          <p:cNvSpPr txBox="1"/>
          <p:nvPr/>
        </p:nvSpPr>
        <p:spPr>
          <a:xfrm>
            <a:off x="9215095" y="6488668"/>
            <a:ext cx="2976905" cy="369332"/>
          </a:xfrm>
          <a:prstGeom prst="rect">
            <a:avLst/>
          </a:prstGeom>
          <a:noFill/>
        </p:spPr>
        <p:txBody>
          <a:bodyPr wrap="none" rtlCol="0">
            <a:spAutoFit/>
          </a:bodyPr>
          <a:lstStyle/>
          <a:p>
            <a:r>
              <a:rPr lang="es-ES" dirty="0">
                <a:solidFill>
                  <a:srgbClr val="5F8FFE"/>
                </a:solidFill>
              </a:rPr>
              <a:t>Ing. Antonio Torres Sarmiento</a:t>
            </a:r>
            <a:endParaRPr lang="es-VE" dirty="0">
              <a:solidFill>
                <a:srgbClr val="5F8FFE"/>
              </a:solidFill>
            </a:endParaRPr>
          </a:p>
        </p:txBody>
      </p:sp>
      <p:sp>
        <p:nvSpPr>
          <p:cNvPr id="8" name="CuadroTexto 7">
            <a:extLst>
              <a:ext uri="{FF2B5EF4-FFF2-40B4-BE49-F238E27FC236}">
                <a16:creationId xmlns:a16="http://schemas.microsoft.com/office/drawing/2014/main" id="{75D39996-2933-DC6F-932C-D521F3DE095A}"/>
              </a:ext>
            </a:extLst>
          </p:cNvPr>
          <p:cNvSpPr txBox="1"/>
          <p:nvPr/>
        </p:nvSpPr>
        <p:spPr>
          <a:xfrm>
            <a:off x="1406819" y="2020840"/>
            <a:ext cx="9378362" cy="3170099"/>
          </a:xfrm>
          <a:prstGeom prst="rect">
            <a:avLst/>
          </a:prstGeom>
          <a:noFill/>
        </p:spPr>
        <p:txBody>
          <a:bodyPr wrap="square" rtlCol="0">
            <a:spAutoFit/>
          </a:bodyPr>
          <a:lstStyle/>
          <a:p>
            <a:pPr marL="342900" indent="-342900" algn="just">
              <a:buFont typeface="Courier New" panose="02070309020205020404" pitchFamily="49" charset="0"/>
              <a:buChar char="o"/>
            </a:pPr>
            <a:r>
              <a:rPr lang="es-ES" sz="2000" dirty="0">
                <a:solidFill>
                  <a:srgbClr val="385894"/>
                </a:solidFill>
              </a:rPr>
              <a:t>Para forzar a que ocurra una excepción específica se debe utilizar la declaración </a:t>
            </a:r>
            <a:r>
              <a:rPr lang="es-ES" sz="2000" b="1" dirty="0" err="1">
                <a:solidFill>
                  <a:srgbClr val="385894"/>
                </a:solidFill>
              </a:rPr>
              <a:t>raise</a:t>
            </a:r>
            <a:r>
              <a:rPr lang="es-ES" sz="2000" dirty="0">
                <a:solidFill>
                  <a:srgbClr val="385894"/>
                </a:solidFill>
              </a:rPr>
              <a:t>.</a:t>
            </a:r>
          </a:p>
          <a:p>
            <a:pPr marL="342900" indent="-342900" algn="just">
              <a:buFont typeface="Courier New" panose="02070309020205020404" pitchFamily="49" charset="0"/>
              <a:buChar char="o"/>
            </a:pPr>
            <a:endParaRPr lang="es-ES" sz="2000" dirty="0">
              <a:solidFill>
                <a:srgbClr val="1F4387"/>
              </a:solidFill>
            </a:endParaRPr>
          </a:p>
          <a:p>
            <a:pPr marL="342900" indent="-342900" algn="just">
              <a:buFont typeface="Courier New" panose="02070309020205020404" pitchFamily="49" charset="0"/>
              <a:buChar char="o"/>
            </a:pPr>
            <a:r>
              <a:rPr lang="es-ES" sz="2000" b="1" dirty="0" err="1">
                <a:solidFill>
                  <a:srgbClr val="1F4387"/>
                </a:solidFill>
              </a:rPr>
              <a:t>raise</a:t>
            </a:r>
            <a:r>
              <a:rPr lang="es-ES" sz="2000" b="1" dirty="0">
                <a:solidFill>
                  <a:srgbClr val="1F4387"/>
                </a:solidFill>
              </a:rPr>
              <a:t> </a:t>
            </a:r>
            <a:r>
              <a:rPr lang="es-ES" sz="2000" dirty="0">
                <a:solidFill>
                  <a:srgbClr val="1F4387"/>
                </a:solidFill>
              </a:rPr>
              <a:t>solo pude lanzar una instancia de la clase </a:t>
            </a:r>
            <a:r>
              <a:rPr lang="es-ES" sz="2000" b="1" dirty="0" err="1">
                <a:solidFill>
                  <a:srgbClr val="385894"/>
                </a:solidFill>
              </a:rPr>
              <a:t>BaseException</a:t>
            </a:r>
            <a:r>
              <a:rPr lang="es-ES" sz="2000" dirty="0">
                <a:solidFill>
                  <a:srgbClr val="385894"/>
                </a:solidFill>
              </a:rPr>
              <a:t> o una subclase de esta, por ejemplo: </a:t>
            </a:r>
            <a:r>
              <a:rPr lang="es-ES" sz="2000" b="1" dirty="0" err="1">
                <a:solidFill>
                  <a:srgbClr val="385894"/>
                </a:solidFill>
              </a:rPr>
              <a:t>Exception</a:t>
            </a:r>
            <a:r>
              <a:rPr lang="es-ES" sz="2000" dirty="0">
                <a:solidFill>
                  <a:srgbClr val="1F4387"/>
                </a:solidFill>
              </a:rPr>
              <a:t>. </a:t>
            </a:r>
          </a:p>
          <a:p>
            <a:pPr marL="342900" indent="-342900" algn="just">
              <a:buFont typeface="Courier New" panose="02070309020205020404" pitchFamily="49" charset="0"/>
              <a:buChar char="o"/>
            </a:pPr>
            <a:endParaRPr lang="es-ES" sz="2000" u="sng" dirty="0">
              <a:solidFill>
                <a:srgbClr val="1F4387"/>
              </a:solidFill>
            </a:endParaRPr>
          </a:p>
          <a:p>
            <a:pPr marL="342900" indent="-342900" algn="just">
              <a:buFont typeface="Courier New" panose="02070309020205020404" pitchFamily="49" charset="0"/>
              <a:buChar char="o"/>
            </a:pPr>
            <a:r>
              <a:rPr lang="es-ES" sz="2000" dirty="0">
                <a:solidFill>
                  <a:srgbClr val="385894"/>
                </a:solidFill>
              </a:rPr>
              <a:t>Si se pasa una clase de excepción, se instanciará implícitamente llamando a su constructor sin argumentos</a:t>
            </a:r>
            <a:r>
              <a:rPr lang="es-ES" sz="2000" dirty="0">
                <a:solidFill>
                  <a:srgbClr val="1F4387"/>
                </a:solidFill>
              </a:rPr>
              <a:t>.</a:t>
            </a:r>
          </a:p>
          <a:p>
            <a:pPr marL="342900" indent="-342900" algn="just">
              <a:buFont typeface="Courier New" panose="02070309020205020404" pitchFamily="49" charset="0"/>
              <a:buChar char="o"/>
            </a:pPr>
            <a:endParaRPr lang="es-ES" sz="2000" dirty="0">
              <a:solidFill>
                <a:srgbClr val="1F4387"/>
              </a:solidFill>
            </a:endParaRPr>
          </a:p>
          <a:p>
            <a:pPr marL="342900" indent="-342900" algn="just">
              <a:buFont typeface="Courier New" panose="02070309020205020404" pitchFamily="49" charset="0"/>
              <a:buChar char="o"/>
            </a:pPr>
            <a:r>
              <a:rPr lang="es-ES" sz="2000" dirty="0">
                <a:solidFill>
                  <a:srgbClr val="385894"/>
                </a:solidFill>
              </a:rPr>
              <a:t>Si una excepción fue lanzada pero sin intención de gestionarla, se debe colocar la instrucción </a:t>
            </a:r>
            <a:r>
              <a:rPr lang="es-ES" sz="2000" b="1" dirty="0" err="1">
                <a:solidFill>
                  <a:srgbClr val="385894"/>
                </a:solidFill>
              </a:rPr>
              <a:t>raise</a:t>
            </a:r>
            <a:r>
              <a:rPr lang="es-ES" sz="2000" dirty="0">
                <a:solidFill>
                  <a:srgbClr val="385894"/>
                </a:solidFill>
              </a:rPr>
              <a:t> en el </a:t>
            </a:r>
            <a:r>
              <a:rPr lang="es-ES" sz="2000" b="1" dirty="0" err="1">
                <a:solidFill>
                  <a:srgbClr val="385894"/>
                </a:solidFill>
              </a:rPr>
              <a:t>except</a:t>
            </a:r>
            <a:r>
              <a:rPr lang="es-ES" sz="2000" dirty="0">
                <a:solidFill>
                  <a:srgbClr val="385894"/>
                </a:solidFill>
              </a:rPr>
              <a:t> correspondiente para permite relanzarla.</a:t>
            </a:r>
          </a:p>
        </p:txBody>
      </p:sp>
      <p:sp>
        <p:nvSpPr>
          <p:cNvPr id="17" name="CuadroTexto 16">
            <a:extLst>
              <a:ext uri="{FF2B5EF4-FFF2-40B4-BE49-F238E27FC236}">
                <a16:creationId xmlns:a16="http://schemas.microsoft.com/office/drawing/2014/main" id="{671DC68C-A3D9-1C71-394F-3934280C632A}"/>
              </a:ext>
            </a:extLst>
          </p:cNvPr>
          <p:cNvSpPr txBox="1"/>
          <p:nvPr/>
        </p:nvSpPr>
        <p:spPr>
          <a:xfrm>
            <a:off x="2878942" y="440187"/>
            <a:ext cx="6434134" cy="923330"/>
          </a:xfrm>
          <a:prstGeom prst="rect">
            <a:avLst/>
          </a:prstGeom>
          <a:noFill/>
        </p:spPr>
        <p:txBody>
          <a:bodyPr wrap="none" rtlCol="0">
            <a:spAutoFit/>
          </a:bodyPr>
          <a:lstStyle/>
          <a:p>
            <a:pPr algn="ctr"/>
            <a:r>
              <a:rPr lang="es-ES" sz="5400" dirty="0">
                <a:solidFill>
                  <a:srgbClr val="1F4387"/>
                </a:solidFill>
              </a:rPr>
              <a:t>Lanzando excepciones</a:t>
            </a:r>
            <a:endParaRPr lang="es-VE" sz="7200" dirty="0">
              <a:solidFill>
                <a:srgbClr val="1F4387"/>
              </a:solidFill>
            </a:endParaRPr>
          </a:p>
        </p:txBody>
      </p:sp>
      <p:pic>
        <p:nvPicPr>
          <p:cNvPr id="2" name="Imagen 1">
            <a:extLst>
              <a:ext uri="{FF2B5EF4-FFF2-40B4-BE49-F238E27FC236}">
                <a16:creationId xmlns:a16="http://schemas.microsoft.com/office/drawing/2014/main" id="{A205F50F-0C6D-66A3-C2E6-71EE50462F61}"/>
              </a:ext>
            </a:extLst>
          </p:cNvPr>
          <p:cNvPicPr>
            <a:picLocks noChangeAspect="1"/>
          </p:cNvPicPr>
          <p:nvPr/>
        </p:nvPicPr>
        <p:blipFill rotWithShape="1">
          <a:blip r:embed="rId2">
            <a:extLst>
              <a:ext uri="{28A0092B-C50C-407E-A947-70E740481C1C}">
                <a14:useLocalDpi xmlns:a14="http://schemas.microsoft.com/office/drawing/2010/main" val="0"/>
              </a:ext>
            </a:extLst>
          </a:blip>
          <a:srcRect t="33846" b="29231"/>
          <a:stretch/>
        </p:blipFill>
        <p:spPr>
          <a:xfrm>
            <a:off x="0" y="88302"/>
            <a:ext cx="1073592" cy="704717"/>
          </a:xfrm>
          <a:prstGeom prst="rect">
            <a:avLst/>
          </a:prstGeom>
        </p:spPr>
      </p:pic>
      <p:pic>
        <p:nvPicPr>
          <p:cNvPr id="3" name="Imagen 2">
            <a:extLst>
              <a:ext uri="{FF2B5EF4-FFF2-40B4-BE49-F238E27FC236}">
                <a16:creationId xmlns:a16="http://schemas.microsoft.com/office/drawing/2014/main" id="{5D804419-B682-F9EA-D992-1C333B71C3C6}"/>
              </a:ext>
            </a:extLst>
          </p:cNvPr>
          <p:cNvPicPr>
            <a:picLocks noChangeAspect="1"/>
          </p:cNvPicPr>
          <p:nvPr/>
        </p:nvPicPr>
        <p:blipFill rotWithShape="1">
          <a:blip r:embed="rId3">
            <a:extLst>
              <a:ext uri="{28A0092B-C50C-407E-A947-70E740481C1C}">
                <a14:useLocalDpi xmlns:a14="http://schemas.microsoft.com/office/drawing/2010/main" val="0"/>
              </a:ext>
            </a:extLst>
          </a:blip>
          <a:srcRect l="5807" t="7849" r="64250" b="20445"/>
          <a:stretch/>
        </p:blipFill>
        <p:spPr>
          <a:xfrm>
            <a:off x="862572" y="88302"/>
            <a:ext cx="632290" cy="657191"/>
          </a:xfrm>
          <a:prstGeom prst="rect">
            <a:avLst/>
          </a:prstGeom>
        </p:spPr>
      </p:pic>
    </p:spTree>
    <p:extLst>
      <p:ext uri="{BB962C8B-B14F-4D97-AF65-F5344CB8AC3E}">
        <p14:creationId xmlns:p14="http://schemas.microsoft.com/office/powerpoint/2010/main" val="2228710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ECF5D401-BBE9-9F59-A68C-51A9DAEB0F62}"/>
              </a:ext>
            </a:extLst>
          </p:cNvPr>
          <p:cNvSpPr txBox="1"/>
          <p:nvPr/>
        </p:nvSpPr>
        <p:spPr>
          <a:xfrm>
            <a:off x="9215095" y="6488668"/>
            <a:ext cx="2976905" cy="369332"/>
          </a:xfrm>
          <a:prstGeom prst="rect">
            <a:avLst/>
          </a:prstGeom>
          <a:noFill/>
        </p:spPr>
        <p:txBody>
          <a:bodyPr wrap="none" rtlCol="0">
            <a:spAutoFit/>
          </a:bodyPr>
          <a:lstStyle/>
          <a:p>
            <a:r>
              <a:rPr lang="es-ES" dirty="0">
                <a:solidFill>
                  <a:srgbClr val="5F8FFE"/>
                </a:solidFill>
              </a:rPr>
              <a:t>Ing. Antonio Torres Sarmiento</a:t>
            </a:r>
            <a:endParaRPr lang="es-VE" dirty="0">
              <a:solidFill>
                <a:srgbClr val="5F8FFE"/>
              </a:solidFill>
            </a:endParaRPr>
          </a:p>
        </p:txBody>
      </p:sp>
      <p:sp>
        <p:nvSpPr>
          <p:cNvPr id="8" name="CuadroTexto 7">
            <a:extLst>
              <a:ext uri="{FF2B5EF4-FFF2-40B4-BE49-F238E27FC236}">
                <a16:creationId xmlns:a16="http://schemas.microsoft.com/office/drawing/2014/main" id="{75D39996-2933-DC6F-932C-D521F3DE095A}"/>
              </a:ext>
            </a:extLst>
          </p:cNvPr>
          <p:cNvSpPr txBox="1"/>
          <p:nvPr/>
        </p:nvSpPr>
        <p:spPr>
          <a:xfrm>
            <a:off x="1355212" y="2822698"/>
            <a:ext cx="9481575" cy="2246769"/>
          </a:xfrm>
          <a:prstGeom prst="rect">
            <a:avLst/>
          </a:prstGeom>
          <a:noFill/>
        </p:spPr>
        <p:txBody>
          <a:bodyPr wrap="square" rtlCol="0">
            <a:spAutoFit/>
          </a:bodyPr>
          <a:lstStyle/>
          <a:p>
            <a:pPr marL="342900" indent="-342900" algn="just">
              <a:buFont typeface="Courier New" panose="02070309020205020404" pitchFamily="49" charset="0"/>
              <a:buChar char="o"/>
            </a:pPr>
            <a:r>
              <a:rPr lang="es-ES" sz="2000" dirty="0">
                <a:solidFill>
                  <a:srgbClr val="385894"/>
                </a:solidFill>
              </a:rPr>
              <a:t>Si se produce una excepción no gestionada dentro de una sección </a:t>
            </a:r>
            <a:r>
              <a:rPr lang="es-ES" sz="2000" b="1" dirty="0" err="1">
                <a:solidFill>
                  <a:srgbClr val="385894"/>
                </a:solidFill>
              </a:rPr>
              <a:t>except</a:t>
            </a:r>
            <a:r>
              <a:rPr lang="es-ES" sz="2000" dirty="0">
                <a:solidFill>
                  <a:srgbClr val="385894"/>
                </a:solidFill>
              </a:rPr>
              <a:t>, se le adjuntará la excepción que se está gestionando y se incluirá en el mensaje de error.</a:t>
            </a:r>
          </a:p>
          <a:p>
            <a:pPr marL="342900" indent="-342900" algn="just">
              <a:buFont typeface="Courier New" panose="02070309020205020404" pitchFamily="49" charset="0"/>
              <a:buChar char="o"/>
            </a:pPr>
            <a:endParaRPr lang="es-ES" sz="2000" b="1" dirty="0">
              <a:solidFill>
                <a:srgbClr val="385894"/>
              </a:solidFill>
            </a:endParaRPr>
          </a:p>
          <a:p>
            <a:pPr marL="342900" indent="-342900" algn="just">
              <a:buFont typeface="Courier New" panose="02070309020205020404" pitchFamily="49" charset="0"/>
              <a:buChar char="o"/>
            </a:pPr>
            <a:r>
              <a:rPr lang="es-ES" sz="2000" dirty="0">
                <a:solidFill>
                  <a:srgbClr val="385894"/>
                </a:solidFill>
              </a:rPr>
              <a:t>Para indicar que una excepción es consecuencia directa de otra, la sentencia </a:t>
            </a:r>
            <a:r>
              <a:rPr lang="es-ES" sz="2000" b="1" dirty="0" err="1">
                <a:solidFill>
                  <a:srgbClr val="385894"/>
                </a:solidFill>
              </a:rPr>
              <a:t>raise</a:t>
            </a:r>
            <a:r>
              <a:rPr lang="es-ES" sz="2000" dirty="0">
                <a:solidFill>
                  <a:srgbClr val="385894"/>
                </a:solidFill>
              </a:rPr>
              <a:t> </a:t>
            </a:r>
            <a:r>
              <a:rPr lang="es-VE" sz="2000" dirty="0">
                <a:solidFill>
                  <a:srgbClr val="385894"/>
                </a:solidFill>
              </a:rPr>
              <a:t>permite una cláusula opcional </a:t>
            </a:r>
            <a:r>
              <a:rPr lang="es-VE" sz="2000" b="1" dirty="0" err="1">
                <a:solidFill>
                  <a:srgbClr val="385894"/>
                </a:solidFill>
              </a:rPr>
              <a:t>from</a:t>
            </a:r>
            <a:r>
              <a:rPr lang="es-VE" sz="2000" b="1" dirty="0">
                <a:solidFill>
                  <a:srgbClr val="385894"/>
                </a:solidFill>
              </a:rPr>
              <a:t> </a:t>
            </a:r>
            <a:r>
              <a:rPr lang="es-VE" sz="2000" dirty="0">
                <a:solidFill>
                  <a:srgbClr val="385894"/>
                </a:solidFill>
              </a:rPr>
              <a:t>&lt;instancia&gt;.</a:t>
            </a:r>
          </a:p>
          <a:p>
            <a:pPr marL="342900" indent="-342900" algn="just">
              <a:buFont typeface="Courier New" panose="02070309020205020404" pitchFamily="49" charset="0"/>
              <a:buChar char="o"/>
            </a:pPr>
            <a:endParaRPr lang="es-VE" sz="2000" b="1" dirty="0">
              <a:solidFill>
                <a:srgbClr val="385894"/>
              </a:solidFill>
            </a:endParaRPr>
          </a:p>
          <a:p>
            <a:pPr marL="342900" indent="-342900" algn="just">
              <a:buFont typeface="Courier New" panose="02070309020205020404" pitchFamily="49" charset="0"/>
              <a:buChar char="o"/>
            </a:pPr>
            <a:r>
              <a:rPr lang="es-ES" sz="2000" dirty="0">
                <a:solidFill>
                  <a:srgbClr val="385894"/>
                </a:solidFill>
              </a:rPr>
              <a:t>Para deshabilitar el encadenamiento automático de excepciones se utiliza </a:t>
            </a:r>
            <a:r>
              <a:rPr lang="es-ES" sz="2000" b="1" dirty="0" err="1">
                <a:solidFill>
                  <a:srgbClr val="385894"/>
                </a:solidFill>
              </a:rPr>
              <a:t>from</a:t>
            </a:r>
            <a:r>
              <a:rPr lang="es-ES" sz="2000" b="1" dirty="0">
                <a:solidFill>
                  <a:srgbClr val="385894"/>
                </a:solidFill>
              </a:rPr>
              <a:t> </a:t>
            </a:r>
            <a:r>
              <a:rPr lang="es-ES" sz="2000" b="1" dirty="0" err="1">
                <a:solidFill>
                  <a:srgbClr val="385894"/>
                </a:solidFill>
              </a:rPr>
              <a:t>None</a:t>
            </a:r>
            <a:r>
              <a:rPr lang="es-ES" sz="2000" b="1" dirty="0">
                <a:solidFill>
                  <a:srgbClr val="385894"/>
                </a:solidFill>
              </a:rPr>
              <a:t>.</a:t>
            </a:r>
          </a:p>
        </p:txBody>
      </p:sp>
      <p:sp>
        <p:nvSpPr>
          <p:cNvPr id="17" name="CuadroTexto 16">
            <a:extLst>
              <a:ext uri="{FF2B5EF4-FFF2-40B4-BE49-F238E27FC236}">
                <a16:creationId xmlns:a16="http://schemas.microsoft.com/office/drawing/2014/main" id="{671DC68C-A3D9-1C71-394F-3934280C632A}"/>
              </a:ext>
            </a:extLst>
          </p:cNvPr>
          <p:cNvSpPr txBox="1"/>
          <p:nvPr/>
        </p:nvSpPr>
        <p:spPr>
          <a:xfrm>
            <a:off x="3638288" y="440187"/>
            <a:ext cx="4915448" cy="1754326"/>
          </a:xfrm>
          <a:prstGeom prst="rect">
            <a:avLst/>
          </a:prstGeom>
          <a:noFill/>
        </p:spPr>
        <p:txBody>
          <a:bodyPr wrap="none" rtlCol="0">
            <a:spAutoFit/>
          </a:bodyPr>
          <a:lstStyle/>
          <a:p>
            <a:pPr algn="ctr"/>
            <a:r>
              <a:rPr lang="es-ES" sz="5400" dirty="0">
                <a:solidFill>
                  <a:srgbClr val="1F4387"/>
                </a:solidFill>
              </a:rPr>
              <a:t>Encadenamiento</a:t>
            </a:r>
          </a:p>
          <a:p>
            <a:pPr algn="ctr"/>
            <a:r>
              <a:rPr lang="es-ES" sz="5400" dirty="0">
                <a:solidFill>
                  <a:srgbClr val="1F4387"/>
                </a:solidFill>
              </a:rPr>
              <a:t>de excepciones</a:t>
            </a:r>
            <a:endParaRPr lang="es-VE" sz="7200" dirty="0">
              <a:solidFill>
                <a:srgbClr val="1F4387"/>
              </a:solidFill>
            </a:endParaRPr>
          </a:p>
        </p:txBody>
      </p:sp>
      <p:pic>
        <p:nvPicPr>
          <p:cNvPr id="2" name="Imagen 1">
            <a:extLst>
              <a:ext uri="{FF2B5EF4-FFF2-40B4-BE49-F238E27FC236}">
                <a16:creationId xmlns:a16="http://schemas.microsoft.com/office/drawing/2014/main" id="{A205F50F-0C6D-66A3-C2E6-71EE50462F61}"/>
              </a:ext>
            </a:extLst>
          </p:cNvPr>
          <p:cNvPicPr>
            <a:picLocks noChangeAspect="1"/>
          </p:cNvPicPr>
          <p:nvPr/>
        </p:nvPicPr>
        <p:blipFill rotWithShape="1">
          <a:blip r:embed="rId2">
            <a:extLst>
              <a:ext uri="{28A0092B-C50C-407E-A947-70E740481C1C}">
                <a14:useLocalDpi xmlns:a14="http://schemas.microsoft.com/office/drawing/2010/main" val="0"/>
              </a:ext>
            </a:extLst>
          </a:blip>
          <a:srcRect t="33846" b="29231"/>
          <a:stretch/>
        </p:blipFill>
        <p:spPr>
          <a:xfrm>
            <a:off x="0" y="88302"/>
            <a:ext cx="1073592" cy="704717"/>
          </a:xfrm>
          <a:prstGeom prst="rect">
            <a:avLst/>
          </a:prstGeom>
        </p:spPr>
      </p:pic>
      <p:pic>
        <p:nvPicPr>
          <p:cNvPr id="3" name="Imagen 2">
            <a:extLst>
              <a:ext uri="{FF2B5EF4-FFF2-40B4-BE49-F238E27FC236}">
                <a16:creationId xmlns:a16="http://schemas.microsoft.com/office/drawing/2014/main" id="{5D804419-B682-F9EA-D992-1C333B71C3C6}"/>
              </a:ext>
            </a:extLst>
          </p:cNvPr>
          <p:cNvPicPr>
            <a:picLocks noChangeAspect="1"/>
          </p:cNvPicPr>
          <p:nvPr/>
        </p:nvPicPr>
        <p:blipFill rotWithShape="1">
          <a:blip r:embed="rId3">
            <a:extLst>
              <a:ext uri="{28A0092B-C50C-407E-A947-70E740481C1C}">
                <a14:useLocalDpi xmlns:a14="http://schemas.microsoft.com/office/drawing/2010/main" val="0"/>
              </a:ext>
            </a:extLst>
          </a:blip>
          <a:srcRect l="5807" t="7849" r="64250" b="20445"/>
          <a:stretch/>
        </p:blipFill>
        <p:spPr>
          <a:xfrm>
            <a:off x="862572" y="88302"/>
            <a:ext cx="632290" cy="657191"/>
          </a:xfrm>
          <a:prstGeom prst="rect">
            <a:avLst/>
          </a:prstGeom>
        </p:spPr>
      </p:pic>
    </p:spTree>
    <p:extLst>
      <p:ext uri="{BB962C8B-B14F-4D97-AF65-F5344CB8AC3E}">
        <p14:creationId xmlns:p14="http://schemas.microsoft.com/office/powerpoint/2010/main" val="7002597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ECF5D401-BBE9-9F59-A68C-51A9DAEB0F62}"/>
              </a:ext>
            </a:extLst>
          </p:cNvPr>
          <p:cNvSpPr txBox="1"/>
          <p:nvPr/>
        </p:nvSpPr>
        <p:spPr>
          <a:xfrm>
            <a:off x="9215095" y="6488668"/>
            <a:ext cx="2976905" cy="369332"/>
          </a:xfrm>
          <a:prstGeom prst="rect">
            <a:avLst/>
          </a:prstGeom>
          <a:noFill/>
        </p:spPr>
        <p:txBody>
          <a:bodyPr wrap="none" rtlCol="0">
            <a:spAutoFit/>
          </a:bodyPr>
          <a:lstStyle/>
          <a:p>
            <a:r>
              <a:rPr lang="es-ES" dirty="0">
                <a:solidFill>
                  <a:srgbClr val="5F8FFE"/>
                </a:solidFill>
              </a:rPr>
              <a:t>Ing. Antonio Torres Sarmiento</a:t>
            </a:r>
            <a:endParaRPr lang="es-VE" dirty="0">
              <a:solidFill>
                <a:srgbClr val="5F8FFE"/>
              </a:solidFill>
            </a:endParaRPr>
          </a:p>
        </p:txBody>
      </p:sp>
      <p:sp>
        <p:nvSpPr>
          <p:cNvPr id="8" name="CuadroTexto 7">
            <a:extLst>
              <a:ext uri="{FF2B5EF4-FFF2-40B4-BE49-F238E27FC236}">
                <a16:creationId xmlns:a16="http://schemas.microsoft.com/office/drawing/2014/main" id="{75D39996-2933-DC6F-932C-D521F3DE095A}"/>
              </a:ext>
            </a:extLst>
          </p:cNvPr>
          <p:cNvSpPr txBox="1"/>
          <p:nvPr/>
        </p:nvSpPr>
        <p:spPr>
          <a:xfrm>
            <a:off x="1355212" y="2583542"/>
            <a:ext cx="9481575" cy="2554545"/>
          </a:xfrm>
          <a:prstGeom prst="rect">
            <a:avLst/>
          </a:prstGeom>
          <a:noFill/>
        </p:spPr>
        <p:txBody>
          <a:bodyPr wrap="square" rtlCol="0">
            <a:spAutoFit/>
          </a:bodyPr>
          <a:lstStyle/>
          <a:p>
            <a:pPr marL="342900" indent="-342900" algn="just">
              <a:buFont typeface="Courier New" panose="02070309020205020404" pitchFamily="49" charset="0"/>
              <a:buChar char="o"/>
            </a:pPr>
            <a:r>
              <a:rPr lang="es-ES" sz="2000" dirty="0">
                <a:solidFill>
                  <a:srgbClr val="385894"/>
                </a:solidFill>
              </a:rPr>
              <a:t>Se pueden crear excepciones personalizadas implantando </a:t>
            </a:r>
            <a:r>
              <a:rPr lang="es-ES" sz="2000" b="1" dirty="0">
                <a:solidFill>
                  <a:srgbClr val="385894"/>
                </a:solidFill>
              </a:rPr>
              <a:t>clases que hereden de </a:t>
            </a:r>
            <a:r>
              <a:rPr lang="es-ES" sz="2000" b="1" dirty="0" err="1">
                <a:solidFill>
                  <a:srgbClr val="385894"/>
                </a:solidFill>
              </a:rPr>
              <a:t>Exception</a:t>
            </a:r>
            <a:r>
              <a:rPr lang="es-ES" sz="2000" dirty="0">
                <a:solidFill>
                  <a:srgbClr val="385894"/>
                </a:solidFill>
              </a:rPr>
              <a:t> o de subclases de esta.</a:t>
            </a:r>
          </a:p>
          <a:p>
            <a:pPr marL="342900" indent="-342900" algn="just">
              <a:buFont typeface="Courier New" panose="02070309020205020404" pitchFamily="49" charset="0"/>
              <a:buChar char="o"/>
            </a:pPr>
            <a:endParaRPr lang="es-ES" sz="2000" b="1" dirty="0">
              <a:solidFill>
                <a:srgbClr val="385894"/>
              </a:solidFill>
            </a:endParaRPr>
          </a:p>
          <a:p>
            <a:pPr marL="342900" indent="-342900" algn="just">
              <a:buFont typeface="Courier New" panose="02070309020205020404" pitchFamily="49" charset="0"/>
              <a:buChar char="o"/>
            </a:pPr>
            <a:r>
              <a:rPr lang="es-ES" sz="2000" dirty="0">
                <a:solidFill>
                  <a:srgbClr val="385894"/>
                </a:solidFill>
              </a:rPr>
              <a:t>Se recomienda que la excepción solo tenga un número de atributos con información del error que leerán los gestores de la excepción.</a:t>
            </a:r>
          </a:p>
          <a:p>
            <a:pPr marL="342900" indent="-342900" algn="just">
              <a:buFont typeface="Courier New" panose="02070309020205020404" pitchFamily="49" charset="0"/>
              <a:buChar char="o"/>
            </a:pPr>
            <a:endParaRPr lang="es-ES" sz="2000" dirty="0">
              <a:solidFill>
                <a:srgbClr val="385894"/>
              </a:solidFill>
            </a:endParaRPr>
          </a:p>
          <a:p>
            <a:pPr marL="342900" indent="-342900" algn="just">
              <a:buFont typeface="Courier New" panose="02070309020205020404" pitchFamily="49" charset="0"/>
              <a:buChar char="o"/>
            </a:pPr>
            <a:r>
              <a:rPr lang="es-ES" sz="2000" dirty="0">
                <a:solidFill>
                  <a:srgbClr val="385894"/>
                </a:solidFill>
              </a:rPr>
              <a:t>Se recomienda que el nombre de la excepción termine en “Error”, de manera similar a la nomenclatura de las excepciones estándar.</a:t>
            </a:r>
          </a:p>
        </p:txBody>
      </p:sp>
      <p:sp>
        <p:nvSpPr>
          <p:cNvPr id="17" name="CuadroTexto 16">
            <a:extLst>
              <a:ext uri="{FF2B5EF4-FFF2-40B4-BE49-F238E27FC236}">
                <a16:creationId xmlns:a16="http://schemas.microsoft.com/office/drawing/2014/main" id="{671DC68C-A3D9-1C71-394F-3934280C632A}"/>
              </a:ext>
            </a:extLst>
          </p:cNvPr>
          <p:cNvSpPr txBox="1"/>
          <p:nvPr/>
        </p:nvSpPr>
        <p:spPr>
          <a:xfrm>
            <a:off x="2933546" y="440187"/>
            <a:ext cx="6324937" cy="1754326"/>
          </a:xfrm>
          <a:prstGeom prst="rect">
            <a:avLst/>
          </a:prstGeom>
          <a:noFill/>
        </p:spPr>
        <p:txBody>
          <a:bodyPr wrap="none" rtlCol="0">
            <a:spAutoFit/>
          </a:bodyPr>
          <a:lstStyle/>
          <a:p>
            <a:pPr algn="ctr"/>
            <a:r>
              <a:rPr lang="es-ES" sz="5400" dirty="0">
                <a:solidFill>
                  <a:srgbClr val="1F4387"/>
                </a:solidFill>
              </a:rPr>
              <a:t>Excepciones definidas</a:t>
            </a:r>
          </a:p>
          <a:p>
            <a:pPr algn="ctr"/>
            <a:r>
              <a:rPr lang="es-ES" sz="5400" dirty="0">
                <a:solidFill>
                  <a:srgbClr val="1F4387"/>
                </a:solidFill>
              </a:rPr>
              <a:t>por el usuario</a:t>
            </a:r>
            <a:endParaRPr lang="es-VE" sz="7200" dirty="0">
              <a:solidFill>
                <a:srgbClr val="1F4387"/>
              </a:solidFill>
            </a:endParaRPr>
          </a:p>
        </p:txBody>
      </p:sp>
      <p:pic>
        <p:nvPicPr>
          <p:cNvPr id="2" name="Imagen 1">
            <a:extLst>
              <a:ext uri="{FF2B5EF4-FFF2-40B4-BE49-F238E27FC236}">
                <a16:creationId xmlns:a16="http://schemas.microsoft.com/office/drawing/2014/main" id="{A205F50F-0C6D-66A3-C2E6-71EE50462F61}"/>
              </a:ext>
            </a:extLst>
          </p:cNvPr>
          <p:cNvPicPr>
            <a:picLocks noChangeAspect="1"/>
          </p:cNvPicPr>
          <p:nvPr/>
        </p:nvPicPr>
        <p:blipFill rotWithShape="1">
          <a:blip r:embed="rId2">
            <a:extLst>
              <a:ext uri="{28A0092B-C50C-407E-A947-70E740481C1C}">
                <a14:useLocalDpi xmlns:a14="http://schemas.microsoft.com/office/drawing/2010/main" val="0"/>
              </a:ext>
            </a:extLst>
          </a:blip>
          <a:srcRect t="33846" b="29231"/>
          <a:stretch/>
        </p:blipFill>
        <p:spPr>
          <a:xfrm>
            <a:off x="0" y="88302"/>
            <a:ext cx="1073592" cy="704717"/>
          </a:xfrm>
          <a:prstGeom prst="rect">
            <a:avLst/>
          </a:prstGeom>
        </p:spPr>
      </p:pic>
      <p:pic>
        <p:nvPicPr>
          <p:cNvPr id="3" name="Imagen 2">
            <a:extLst>
              <a:ext uri="{FF2B5EF4-FFF2-40B4-BE49-F238E27FC236}">
                <a16:creationId xmlns:a16="http://schemas.microsoft.com/office/drawing/2014/main" id="{5D804419-B682-F9EA-D992-1C333B71C3C6}"/>
              </a:ext>
            </a:extLst>
          </p:cNvPr>
          <p:cNvPicPr>
            <a:picLocks noChangeAspect="1"/>
          </p:cNvPicPr>
          <p:nvPr/>
        </p:nvPicPr>
        <p:blipFill rotWithShape="1">
          <a:blip r:embed="rId3">
            <a:extLst>
              <a:ext uri="{28A0092B-C50C-407E-A947-70E740481C1C}">
                <a14:useLocalDpi xmlns:a14="http://schemas.microsoft.com/office/drawing/2010/main" val="0"/>
              </a:ext>
            </a:extLst>
          </a:blip>
          <a:srcRect l="5807" t="7849" r="64250" b="20445"/>
          <a:stretch/>
        </p:blipFill>
        <p:spPr>
          <a:xfrm>
            <a:off x="862572" y="88302"/>
            <a:ext cx="632290" cy="657191"/>
          </a:xfrm>
          <a:prstGeom prst="rect">
            <a:avLst/>
          </a:prstGeom>
        </p:spPr>
      </p:pic>
      <p:sp>
        <p:nvSpPr>
          <p:cNvPr id="4" name="CuadroTexto 3">
            <a:extLst>
              <a:ext uri="{FF2B5EF4-FFF2-40B4-BE49-F238E27FC236}">
                <a16:creationId xmlns:a16="http://schemas.microsoft.com/office/drawing/2014/main" id="{46C6E022-79B9-D38D-0407-06B574F4BD18}"/>
              </a:ext>
            </a:extLst>
          </p:cNvPr>
          <p:cNvSpPr txBox="1"/>
          <p:nvPr/>
        </p:nvSpPr>
        <p:spPr>
          <a:xfrm>
            <a:off x="1411563" y="5645632"/>
            <a:ext cx="9575309" cy="707886"/>
          </a:xfrm>
          <a:prstGeom prst="rect">
            <a:avLst/>
          </a:prstGeom>
          <a:noFill/>
        </p:spPr>
        <p:txBody>
          <a:bodyPr wrap="square" rtlCol="0">
            <a:spAutoFit/>
          </a:bodyPr>
          <a:lstStyle/>
          <a:p>
            <a:pPr algn="just"/>
            <a:r>
              <a:rPr lang="es-ES" sz="2000" dirty="0">
                <a:solidFill>
                  <a:srgbClr val="385894"/>
                </a:solidFill>
              </a:rPr>
              <a:t>Nota: Los módulos estándar definen sus propias excepciones para reportar errores que puedan ocurrir en funciones propias.</a:t>
            </a:r>
          </a:p>
        </p:txBody>
      </p:sp>
    </p:spTree>
    <p:extLst>
      <p:ext uri="{BB962C8B-B14F-4D97-AF65-F5344CB8AC3E}">
        <p14:creationId xmlns:p14="http://schemas.microsoft.com/office/powerpoint/2010/main" val="1524768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ECF5D401-BBE9-9F59-A68C-51A9DAEB0F62}"/>
              </a:ext>
            </a:extLst>
          </p:cNvPr>
          <p:cNvSpPr txBox="1"/>
          <p:nvPr/>
        </p:nvSpPr>
        <p:spPr>
          <a:xfrm>
            <a:off x="9215095" y="6488668"/>
            <a:ext cx="2976905" cy="369332"/>
          </a:xfrm>
          <a:prstGeom prst="rect">
            <a:avLst/>
          </a:prstGeom>
          <a:noFill/>
        </p:spPr>
        <p:txBody>
          <a:bodyPr wrap="none" rtlCol="0">
            <a:spAutoFit/>
          </a:bodyPr>
          <a:lstStyle/>
          <a:p>
            <a:r>
              <a:rPr lang="es-ES" dirty="0">
                <a:solidFill>
                  <a:srgbClr val="5F8FFE"/>
                </a:solidFill>
              </a:rPr>
              <a:t>Ing. Antonio Torres Sarmiento</a:t>
            </a:r>
            <a:endParaRPr lang="es-VE" dirty="0">
              <a:solidFill>
                <a:srgbClr val="5F8FFE"/>
              </a:solidFill>
            </a:endParaRPr>
          </a:p>
        </p:txBody>
      </p:sp>
      <p:sp>
        <p:nvSpPr>
          <p:cNvPr id="8" name="CuadroTexto 7">
            <a:extLst>
              <a:ext uri="{FF2B5EF4-FFF2-40B4-BE49-F238E27FC236}">
                <a16:creationId xmlns:a16="http://schemas.microsoft.com/office/drawing/2014/main" id="{75D39996-2933-DC6F-932C-D521F3DE095A}"/>
              </a:ext>
            </a:extLst>
          </p:cNvPr>
          <p:cNvSpPr txBox="1"/>
          <p:nvPr/>
        </p:nvSpPr>
        <p:spPr>
          <a:xfrm>
            <a:off x="1040886" y="2016384"/>
            <a:ext cx="10110228" cy="3477875"/>
          </a:xfrm>
          <a:prstGeom prst="rect">
            <a:avLst/>
          </a:prstGeom>
          <a:noFill/>
        </p:spPr>
        <p:txBody>
          <a:bodyPr wrap="square" rtlCol="0">
            <a:spAutoFit/>
          </a:bodyPr>
          <a:lstStyle/>
          <a:p>
            <a:pPr marL="342900" indent="-342900" algn="just">
              <a:buFont typeface="Courier New" panose="02070309020205020404" pitchFamily="49" charset="0"/>
              <a:buChar char="o"/>
            </a:pPr>
            <a:r>
              <a:rPr lang="es-ES" sz="2000" dirty="0">
                <a:solidFill>
                  <a:srgbClr val="385894"/>
                </a:solidFill>
              </a:rPr>
              <a:t>Se ejecutará al final antes de que todo el bloque </a:t>
            </a:r>
            <a:r>
              <a:rPr lang="es-ES" sz="2000" b="1" dirty="0">
                <a:solidFill>
                  <a:srgbClr val="385894"/>
                </a:solidFill>
              </a:rPr>
              <a:t>try</a:t>
            </a:r>
            <a:r>
              <a:rPr lang="es-ES" sz="2000" dirty="0">
                <a:solidFill>
                  <a:srgbClr val="385894"/>
                </a:solidFill>
              </a:rPr>
              <a:t> se complete.</a:t>
            </a:r>
          </a:p>
          <a:p>
            <a:pPr marL="342900" indent="-342900" algn="just">
              <a:buFont typeface="Courier New" panose="02070309020205020404" pitchFamily="49" charset="0"/>
              <a:buChar char="o"/>
            </a:pPr>
            <a:endParaRPr lang="es-ES" sz="2000" b="1" dirty="0">
              <a:solidFill>
                <a:srgbClr val="385894"/>
              </a:solidFill>
            </a:endParaRPr>
          </a:p>
          <a:p>
            <a:pPr marL="342900" indent="-342900" algn="just">
              <a:buFont typeface="Courier New" panose="02070309020205020404" pitchFamily="49" charset="0"/>
              <a:buChar char="o"/>
            </a:pPr>
            <a:r>
              <a:rPr lang="es-ES" sz="2000" dirty="0">
                <a:solidFill>
                  <a:srgbClr val="385894"/>
                </a:solidFill>
              </a:rPr>
              <a:t>Se ejecuta independientemente de que la cláusula </a:t>
            </a:r>
            <a:r>
              <a:rPr lang="es-ES" sz="2000" b="1" dirty="0">
                <a:solidFill>
                  <a:srgbClr val="385894"/>
                </a:solidFill>
              </a:rPr>
              <a:t>try</a:t>
            </a:r>
            <a:r>
              <a:rPr lang="es-ES" sz="2000" dirty="0">
                <a:solidFill>
                  <a:srgbClr val="385894"/>
                </a:solidFill>
              </a:rPr>
              <a:t> produzca o no una excepción.</a:t>
            </a:r>
          </a:p>
          <a:p>
            <a:pPr marL="342900" indent="-342900" algn="just">
              <a:buFont typeface="Courier New" panose="02070309020205020404" pitchFamily="49" charset="0"/>
              <a:buChar char="o"/>
            </a:pPr>
            <a:endParaRPr lang="es-ES" sz="2000" dirty="0">
              <a:solidFill>
                <a:srgbClr val="385894"/>
              </a:solidFill>
            </a:endParaRPr>
          </a:p>
          <a:p>
            <a:pPr marL="342900" indent="-342900" algn="just">
              <a:buFont typeface="Courier New" panose="02070309020205020404" pitchFamily="49" charset="0"/>
              <a:buChar char="o"/>
            </a:pPr>
            <a:r>
              <a:rPr lang="es-ES" sz="2000" dirty="0">
                <a:solidFill>
                  <a:srgbClr val="385894"/>
                </a:solidFill>
              </a:rPr>
              <a:t>Si ocurre una excepción durante la ejecución de la cláusula </a:t>
            </a:r>
            <a:r>
              <a:rPr lang="es-ES" sz="2000" b="1" dirty="0">
                <a:solidFill>
                  <a:srgbClr val="385894"/>
                </a:solidFill>
              </a:rPr>
              <a:t>try</a:t>
            </a:r>
            <a:r>
              <a:rPr lang="es-ES" sz="2000" dirty="0">
                <a:solidFill>
                  <a:srgbClr val="385894"/>
                </a:solidFill>
              </a:rPr>
              <a:t> la excepción podría ser gestionada por una cláusula </a:t>
            </a:r>
            <a:r>
              <a:rPr lang="es-ES" sz="2000" b="1" dirty="0" err="1">
                <a:solidFill>
                  <a:srgbClr val="385894"/>
                </a:solidFill>
              </a:rPr>
              <a:t>except</a:t>
            </a:r>
            <a:r>
              <a:rPr lang="es-ES" sz="2000" dirty="0">
                <a:solidFill>
                  <a:srgbClr val="385894"/>
                </a:solidFill>
              </a:rPr>
              <a:t>. Si la excepción no es gestionada por una cláusula </a:t>
            </a:r>
            <a:r>
              <a:rPr lang="es-ES" sz="2000" b="1" dirty="0" err="1">
                <a:solidFill>
                  <a:srgbClr val="385894"/>
                </a:solidFill>
              </a:rPr>
              <a:t>except</a:t>
            </a:r>
            <a:r>
              <a:rPr lang="es-ES" sz="2000" dirty="0">
                <a:solidFill>
                  <a:srgbClr val="385894"/>
                </a:solidFill>
              </a:rPr>
              <a:t> la excepción es relanzada después de que se ejecute el bloque de la cláusula </a:t>
            </a:r>
            <a:r>
              <a:rPr lang="es-ES" sz="2000" b="1" dirty="0" err="1">
                <a:solidFill>
                  <a:srgbClr val="385894"/>
                </a:solidFill>
              </a:rPr>
              <a:t>finally</a:t>
            </a:r>
            <a:r>
              <a:rPr lang="es-ES" sz="2000" dirty="0">
                <a:solidFill>
                  <a:srgbClr val="385894"/>
                </a:solidFill>
              </a:rPr>
              <a:t>.</a:t>
            </a:r>
          </a:p>
          <a:p>
            <a:pPr marL="342900" indent="-342900" algn="just">
              <a:buFont typeface="Courier New" panose="02070309020205020404" pitchFamily="49" charset="0"/>
              <a:buChar char="o"/>
            </a:pPr>
            <a:endParaRPr lang="es-ES" sz="2000" dirty="0">
              <a:solidFill>
                <a:srgbClr val="385894"/>
              </a:solidFill>
            </a:endParaRPr>
          </a:p>
          <a:p>
            <a:pPr marL="342900" indent="-342900" algn="just">
              <a:buFont typeface="Courier New" panose="02070309020205020404" pitchFamily="49" charset="0"/>
              <a:buChar char="o"/>
            </a:pPr>
            <a:r>
              <a:rPr lang="es-ES" sz="2000" dirty="0">
                <a:solidFill>
                  <a:srgbClr val="385894"/>
                </a:solidFill>
              </a:rPr>
              <a:t>Podría aparecer una excepción durante la ejecución de una cláusula </a:t>
            </a:r>
            <a:r>
              <a:rPr lang="es-ES" sz="2000" b="1" dirty="0" err="1">
                <a:solidFill>
                  <a:srgbClr val="385894"/>
                </a:solidFill>
              </a:rPr>
              <a:t>except</a:t>
            </a:r>
            <a:r>
              <a:rPr lang="es-ES" sz="2000" dirty="0">
                <a:solidFill>
                  <a:srgbClr val="385894"/>
                </a:solidFill>
              </a:rPr>
              <a:t> o </a:t>
            </a:r>
            <a:r>
              <a:rPr lang="es-ES" sz="2000" b="1" dirty="0" err="1">
                <a:solidFill>
                  <a:srgbClr val="385894"/>
                </a:solidFill>
              </a:rPr>
              <a:t>else</a:t>
            </a:r>
            <a:r>
              <a:rPr lang="es-ES" sz="2000" dirty="0">
                <a:solidFill>
                  <a:srgbClr val="385894"/>
                </a:solidFill>
              </a:rPr>
              <a:t>. De nuevo, la excepción será relanzada después de que el bloque de la cláusula </a:t>
            </a:r>
            <a:r>
              <a:rPr lang="es-ES" sz="2000" b="1" dirty="0" err="1">
                <a:solidFill>
                  <a:srgbClr val="385894"/>
                </a:solidFill>
              </a:rPr>
              <a:t>finally</a:t>
            </a:r>
            <a:r>
              <a:rPr lang="es-ES" sz="2000" dirty="0">
                <a:solidFill>
                  <a:srgbClr val="385894"/>
                </a:solidFill>
              </a:rPr>
              <a:t> se ejecute.</a:t>
            </a:r>
          </a:p>
          <a:p>
            <a:pPr marL="342900" indent="-342900" algn="just">
              <a:buFont typeface="Courier New" panose="02070309020205020404" pitchFamily="49" charset="0"/>
              <a:buChar char="o"/>
            </a:pPr>
            <a:endParaRPr lang="es-ES" sz="2000" dirty="0">
              <a:solidFill>
                <a:srgbClr val="385894"/>
              </a:solidFill>
            </a:endParaRPr>
          </a:p>
        </p:txBody>
      </p:sp>
      <p:sp>
        <p:nvSpPr>
          <p:cNvPr id="17" name="CuadroTexto 16">
            <a:extLst>
              <a:ext uri="{FF2B5EF4-FFF2-40B4-BE49-F238E27FC236}">
                <a16:creationId xmlns:a16="http://schemas.microsoft.com/office/drawing/2014/main" id="{671DC68C-A3D9-1C71-394F-3934280C632A}"/>
              </a:ext>
            </a:extLst>
          </p:cNvPr>
          <p:cNvSpPr txBox="1"/>
          <p:nvPr/>
        </p:nvSpPr>
        <p:spPr>
          <a:xfrm>
            <a:off x="3865286" y="440187"/>
            <a:ext cx="4461478" cy="923330"/>
          </a:xfrm>
          <a:prstGeom prst="rect">
            <a:avLst/>
          </a:prstGeom>
          <a:noFill/>
        </p:spPr>
        <p:txBody>
          <a:bodyPr wrap="none" rtlCol="0">
            <a:spAutoFit/>
          </a:bodyPr>
          <a:lstStyle/>
          <a:p>
            <a:pPr algn="ctr"/>
            <a:r>
              <a:rPr lang="es-ES" sz="5400" dirty="0">
                <a:solidFill>
                  <a:srgbClr val="1F4387"/>
                </a:solidFill>
              </a:rPr>
              <a:t>Cláusula </a:t>
            </a:r>
            <a:r>
              <a:rPr lang="es-ES" sz="5400" b="1" dirty="0" err="1">
                <a:solidFill>
                  <a:srgbClr val="1F4387"/>
                </a:solidFill>
              </a:rPr>
              <a:t>finally</a:t>
            </a:r>
            <a:endParaRPr lang="es-VE" sz="7200" b="1" dirty="0">
              <a:solidFill>
                <a:srgbClr val="1F4387"/>
              </a:solidFill>
            </a:endParaRPr>
          </a:p>
        </p:txBody>
      </p:sp>
      <p:pic>
        <p:nvPicPr>
          <p:cNvPr id="2" name="Imagen 1">
            <a:extLst>
              <a:ext uri="{FF2B5EF4-FFF2-40B4-BE49-F238E27FC236}">
                <a16:creationId xmlns:a16="http://schemas.microsoft.com/office/drawing/2014/main" id="{A205F50F-0C6D-66A3-C2E6-71EE50462F61}"/>
              </a:ext>
            </a:extLst>
          </p:cNvPr>
          <p:cNvPicPr>
            <a:picLocks noChangeAspect="1"/>
          </p:cNvPicPr>
          <p:nvPr/>
        </p:nvPicPr>
        <p:blipFill rotWithShape="1">
          <a:blip r:embed="rId2">
            <a:extLst>
              <a:ext uri="{28A0092B-C50C-407E-A947-70E740481C1C}">
                <a14:useLocalDpi xmlns:a14="http://schemas.microsoft.com/office/drawing/2010/main" val="0"/>
              </a:ext>
            </a:extLst>
          </a:blip>
          <a:srcRect t="33846" b="29231"/>
          <a:stretch/>
        </p:blipFill>
        <p:spPr>
          <a:xfrm>
            <a:off x="0" y="88302"/>
            <a:ext cx="1073592" cy="704717"/>
          </a:xfrm>
          <a:prstGeom prst="rect">
            <a:avLst/>
          </a:prstGeom>
        </p:spPr>
      </p:pic>
      <p:pic>
        <p:nvPicPr>
          <p:cNvPr id="3" name="Imagen 2">
            <a:extLst>
              <a:ext uri="{FF2B5EF4-FFF2-40B4-BE49-F238E27FC236}">
                <a16:creationId xmlns:a16="http://schemas.microsoft.com/office/drawing/2014/main" id="{5D804419-B682-F9EA-D992-1C333B71C3C6}"/>
              </a:ext>
            </a:extLst>
          </p:cNvPr>
          <p:cNvPicPr>
            <a:picLocks noChangeAspect="1"/>
          </p:cNvPicPr>
          <p:nvPr/>
        </p:nvPicPr>
        <p:blipFill rotWithShape="1">
          <a:blip r:embed="rId3">
            <a:extLst>
              <a:ext uri="{28A0092B-C50C-407E-A947-70E740481C1C}">
                <a14:useLocalDpi xmlns:a14="http://schemas.microsoft.com/office/drawing/2010/main" val="0"/>
              </a:ext>
            </a:extLst>
          </a:blip>
          <a:srcRect l="5807" t="7849" r="64250" b="20445"/>
          <a:stretch/>
        </p:blipFill>
        <p:spPr>
          <a:xfrm>
            <a:off x="862572" y="88302"/>
            <a:ext cx="632290" cy="657191"/>
          </a:xfrm>
          <a:prstGeom prst="rect">
            <a:avLst/>
          </a:prstGeom>
        </p:spPr>
      </p:pic>
    </p:spTree>
    <p:extLst>
      <p:ext uri="{BB962C8B-B14F-4D97-AF65-F5344CB8AC3E}">
        <p14:creationId xmlns:p14="http://schemas.microsoft.com/office/powerpoint/2010/main" val="17093304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ECF5D401-BBE9-9F59-A68C-51A9DAEB0F62}"/>
              </a:ext>
            </a:extLst>
          </p:cNvPr>
          <p:cNvSpPr txBox="1"/>
          <p:nvPr/>
        </p:nvSpPr>
        <p:spPr>
          <a:xfrm>
            <a:off x="9215095" y="6488668"/>
            <a:ext cx="2976905" cy="369332"/>
          </a:xfrm>
          <a:prstGeom prst="rect">
            <a:avLst/>
          </a:prstGeom>
          <a:noFill/>
        </p:spPr>
        <p:txBody>
          <a:bodyPr wrap="none" rtlCol="0">
            <a:spAutoFit/>
          </a:bodyPr>
          <a:lstStyle/>
          <a:p>
            <a:r>
              <a:rPr lang="es-ES" dirty="0">
                <a:solidFill>
                  <a:srgbClr val="5F8FFE"/>
                </a:solidFill>
              </a:rPr>
              <a:t>Ing. Antonio Torres Sarmiento</a:t>
            </a:r>
            <a:endParaRPr lang="es-VE" dirty="0">
              <a:solidFill>
                <a:srgbClr val="5F8FFE"/>
              </a:solidFill>
            </a:endParaRPr>
          </a:p>
        </p:txBody>
      </p:sp>
      <p:sp>
        <p:nvSpPr>
          <p:cNvPr id="8" name="CuadroTexto 7">
            <a:extLst>
              <a:ext uri="{FF2B5EF4-FFF2-40B4-BE49-F238E27FC236}">
                <a16:creationId xmlns:a16="http://schemas.microsoft.com/office/drawing/2014/main" id="{75D39996-2933-DC6F-932C-D521F3DE095A}"/>
              </a:ext>
            </a:extLst>
          </p:cNvPr>
          <p:cNvSpPr txBox="1"/>
          <p:nvPr/>
        </p:nvSpPr>
        <p:spPr>
          <a:xfrm>
            <a:off x="1040886" y="2151727"/>
            <a:ext cx="10110228" cy="2554545"/>
          </a:xfrm>
          <a:prstGeom prst="rect">
            <a:avLst/>
          </a:prstGeom>
          <a:noFill/>
        </p:spPr>
        <p:txBody>
          <a:bodyPr wrap="square" rtlCol="0">
            <a:spAutoFit/>
          </a:bodyPr>
          <a:lstStyle/>
          <a:p>
            <a:pPr marL="342900" indent="-342900" algn="just">
              <a:buFont typeface="Courier New" panose="02070309020205020404" pitchFamily="49" charset="0"/>
              <a:buChar char="o"/>
            </a:pPr>
            <a:r>
              <a:rPr lang="es-ES" sz="2000" dirty="0">
                <a:solidFill>
                  <a:srgbClr val="385894"/>
                </a:solidFill>
              </a:rPr>
              <a:t>Si la cláusula </a:t>
            </a:r>
            <a:r>
              <a:rPr lang="es-ES" sz="2000" b="1" dirty="0" err="1">
                <a:solidFill>
                  <a:srgbClr val="385894"/>
                </a:solidFill>
              </a:rPr>
              <a:t>finally</a:t>
            </a:r>
            <a:r>
              <a:rPr lang="es-ES" sz="2000" b="1" dirty="0">
                <a:solidFill>
                  <a:srgbClr val="385894"/>
                </a:solidFill>
              </a:rPr>
              <a:t> </a:t>
            </a:r>
            <a:r>
              <a:rPr lang="es-ES" sz="2000" dirty="0">
                <a:solidFill>
                  <a:srgbClr val="385894"/>
                </a:solidFill>
              </a:rPr>
              <a:t>ejecuta una declaración </a:t>
            </a:r>
            <a:r>
              <a:rPr lang="es-ES" sz="2000" b="1" dirty="0">
                <a:solidFill>
                  <a:srgbClr val="385894"/>
                </a:solidFill>
              </a:rPr>
              <a:t>break</a:t>
            </a:r>
            <a:r>
              <a:rPr lang="es-ES" sz="2000" dirty="0">
                <a:solidFill>
                  <a:srgbClr val="385894"/>
                </a:solidFill>
              </a:rPr>
              <a:t>, </a:t>
            </a:r>
            <a:r>
              <a:rPr lang="es-ES" sz="2000" b="1" dirty="0">
                <a:solidFill>
                  <a:srgbClr val="385894"/>
                </a:solidFill>
              </a:rPr>
              <a:t>continue</a:t>
            </a:r>
            <a:r>
              <a:rPr lang="es-ES" sz="2000" dirty="0">
                <a:solidFill>
                  <a:srgbClr val="385894"/>
                </a:solidFill>
              </a:rPr>
              <a:t> o </a:t>
            </a:r>
            <a:r>
              <a:rPr lang="es-ES" sz="2000" b="1" dirty="0" err="1">
                <a:solidFill>
                  <a:srgbClr val="385894"/>
                </a:solidFill>
              </a:rPr>
              <a:t>return</a:t>
            </a:r>
            <a:r>
              <a:rPr lang="es-ES" sz="2000" dirty="0">
                <a:solidFill>
                  <a:srgbClr val="385894"/>
                </a:solidFill>
              </a:rPr>
              <a:t>, las excepciones no se vuelven a lanzar.</a:t>
            </a:r>
          </a:p>
          <a:p>
            <a:pPr marL="342900" indent="-342900" algn="just">
              <a:buFont typeface="Courier New" panose="02070309020205020404" pitchFamily="49" charset="0"/>
              <a:buChar char="o"/>
            </a:pPr>
            <a:endParaRPr lang="es-ES" sz="2000" dirty="0">
              <a:solidFill>
                <a:srgbClr val="385894"/>
              </a:solidFill>
            </a:endParaRPr>
          </a:p>
          <a:p>
            <a:pPr marL="342900" indent="-342900" algn="just">
              <a:buFont typeface="Courier New" panose="02070309020205020404" pitchFamily="49" charset="0"/>
              <a:buChar char="o"/>
            </a:pPr>
            <a:r>
              <a:rPr lang="es-ES" sz="2000" dirty="0">
                <a:solidFill>
                  <a:srgbClr val="385894"/>
                </a:solidFill>
              </a:rPr>
              <a:t>S</a:t>
            </a:r>
            <a:r>
              <a:rPr lang="es-VE" sz="2000" dirty="0">
                <a:solidFill>
                  <a:srgbClr val="385894"/>
                </a:solidFill>
              </a:rPr>
              <a:t>i el bloque </a:t>
            </a:r>
            <a:r>
              <a:rPr lang="es-VE" sz="2000" b="1" dirty="0">
                <a:solidFill>
                  <a:srgbClr val="385894"/>
                </a:solidFill>
              </a:rPr>
              <a:t>try </a:t>
            </a:r>
            <a:r>
              <a:rPr lang="es-VE" sz="2000" dirty="0">
                <a:solidFill>
                  <a:srgbClr val="385894"/>
                </a:solidFill>
              </a:rPr>
              <a:t>llega a una sentencia </a:t>
            </a:r>
            <a:r>
              <a:rPr lang="es-ES" sz="2000" b="1" dirty="0">
                <a:solidFill>
                  <a:srgbClr val="385894"/>
                </a:solidFill>
              </a:rPr>
              <a:t>break</a:t>
            </a:r>
            <a:r>
              <a:rPr lang="es-ES" sz="2000" dirty="0">
                <a:solidFill>
                  <a:srgbClr val="385894"/>
                </a:solidFill>
              </a:rPr>
              <a:t>, </a:t>
            </a:r>
            <a:r>
              <a:rPr lang="es-ES" sz="2000" b="1" dirty="0">
                <a:solidFill>
                  <a:srgbClr val="385894"/>
                </a:solidFill>
              </a:rPr>
              <a:t>continue</a:t>
            </a:r>
            <a:r>
              <a:rPr lang="es-ES" sz="2000" dirty="0">
                <a:solidFill>
                  <a:srgbClr val="385894"/>
                </a:solidFill>
              </a:rPr>
              <a:t> o </a:t>
            </a:r>
            <a:r>
              <a:rPr lang="es-ES" sz="2000" b="1" dirty="0" err="1">
                <a:solidFill>
                  <a:srgbClr val="385894"/>
                </a:solidFill>
              </a:rPr>
              <a:t>return</a:t>
            </a:r>
            <a:r>
              <a:rPr lang="es-ES" sz="2000" dirty="0">
                <a:solidFill>
                  <a:srgbClr val="385894"/>
                </a:solidFill>
              </a:rPr>
              <a:t>, </a:t>
            </a:r>
            <a:r>
              <a:rPr lang="es-VE" sz="2000" dirty="0">
                <a:solidFill>
                  <a:srgbClr val="385894"/>
                </a:solidFill>
              </a:rPr>
              <a:t>la cláusula </a:t>
            </a:r>
            <a:r>
              <a:rPr lang="es-VE" sz="2000" dirty="0" err="1">
                <a:solidFill>
                  <a:srgbClr val="385894"/>
                </a:solidFill>
              </a:rPr>
              <a:t>finally</a:t>
            </a:r>
            <a:r>
              <a:rPr lang="es-VE" sz="2000" dirty="0">
                <a:solidFill>
                  <a:srgbClr val="385894"/>
                </a:solidFill>
              </a:rPr>
              <a:t> se ejecutará justo </a:t>
            </a:r>
            <a:r>
              <a:rPr lang="es-ES" sz="2000" dirty="0">
                <a:solidFill>
                  <a:srgbClr val="385894"/>
                </a:solidFill>
              </a:rPr>
              <a:t>antes de la ejecución de dicha sentencia.</a:t>
            </a:r>
          </a:p>
          <a:p>
            <a:pPr marL="342900" indent="-342900" algn="just">
              <a:buFont typeface="Courier New" panose="02070309020205020404" pitchFamily="49" charset="0"/>
              <a:buChar char="o"/>
            </a:pPr>
            <a:endParaRPr lang="es-ES" sz="2000" b="1" dirty="0">
              <a:solidFill>
                <a:srgbClr val="385894"/>
              </a:solidFill>
            </a:endParaRPr>
          </a:p>
          <a:p>
            <a:pPr marL="342900" indent="-342900" algn="just">
              <a:buFont typeface="Courier New" panose="02070309020205020404" pitchFamily="49" charset="0"/>
              <a:buChar char="o"/>
            </a:pPr>
            <a:r>
              <a:rPr lang="es-VE" sz="2000" dirty="0">
                <a:solidFill>
                  <a:srgbClr val="385894"/>
                </a:solidFill>
              </a:rPr>
              <a:t>Si una cláusula </a:t>
            </a:r>
            <a:r>
              <a:rPr lang="es-VE" sz="2000" b="1" dirty="0" err="1">
                <a:solidFill>
                  <a:srgbClr val="385894"/>
                </a:solidFill>
              </a:rPr>
              <a:t>finally</a:t>
            </a:r>
            <a:r>
              <a:rPr lang="es-VE" sz="2000" dirty="0">
                <a:solidFill>
                  <a:srgbClr val="385894"/>
                </a:solidFill>
              </a:rPr>
              <a:t> incluye una sentencia </a:t>
            </a:r>
            <a:r>
              <a:rPr lang="es-VE" sz="2000" b="1" dirty="0" err="1">
                <a:solidFill>
                  <a:srgbClr val="385894"/>
                </a:solidFill>
              </a:rPr>
              <a:t>return</a:t>
            </a:r>
            <a:r>
              <a:rPr lang="es-VE" sz="2000" dirty="0">
                <a:solidFill>
                  <a:srgbClr val="385894"/>
                </a:solidFill>
              </a:rPr>
              <a:t>, </a:t>
            </a:r>
            <a:r>
              <a:rPr lang="es-ES" sz="2000" dirty="0">
                <a:solidFill>
                  <a:srgbClr val="385894"/>
                </a:solidFill>
              </a:rPr>
              <a:t> el valor retornado será el de la cláusula </a:t>
            </a:r>
            <a:r>
              <a:rPr lang="es-ES" sz="2000" b="1" dirty="0" err="1">
                <a:solidFill>
                  <a:srgbClr val="385894"/>
                </a:solidFill>
              </a:rPr>
              <a:t>finally</a:t>
            </a:r>
            <a:r>
              <a:rPr lang="es-ES" sz="2000" dirty="0">
                <a:solidFill>
                  <a:srgbClr val="385894"/>
                </a:solidFill>
              </a:rPr>
              <a:t>, no la del de la sentencia </a:t>
            </a:r>
            <a:r>
              <a:rPr lang="es-ES" sz="2000" b="1" dirty="0" err="1">
                <a:solidFill>
                  <a:srgbClr val="385894"/>
                </a:solidFill>
              </a:rPr>
              <a:t>return</a:t>
            </a:r>
            <a:r>
              <a:rPr lang="es-ES" sz="2000" dirty="0">
                <a:solidFill>
                  <a:srgbClr val="385894"/>
                </a:solidFill>
              </a:rPr>
              <a:t> </a:t>
            </a:r>
            <a:r>
              <a:rPr lang="es-VE" sz="2000" dirty="0">
                <a:solidFill>
                  <a:srgbClr val="385894"/>
                </a:solidFill>
              </a:rPr>
              <a:t>de la cláusula </a:t>
            </a:r>
            <a:r>
              <a:rPr lang="es-VE" sz="2000" b="1" dirty="0">
                <a:solidFill>
                  <a:srgbClr val="385894"/>
                </a:solidFill>
              </a:rPr>
              <a:t>try</a:t>
            </a:r>
            <a:r>
              <a:rPr lang="es-VE" sz="2000" dirty="0">
                <a:solidFill>
                  <a:srgbClr val="385894"/>
                </a:solidFill>
              </a:rPr>
              <a:t>.</a:t>
            </a:r>
            <a:endParaRPr lang="es-ES" sz="2000" b="1" dirty="0">
              <a:solidFill>
                <a:srgbClr val="385894"/>
              </a:solidFill>
            </a:endParaRPr>
          </a:p>
        </p:txBody>
      </p:sp>
      <p:sp>
        <p:nvSpPr>
          <p:cNvPr id="17" name="CuadroTexto 16">
            <a:extLst>
              <a:ext uri="{FF2B5EF4-FFF2-40B4-BE49-F238E27FC236}">
                <a16:creationId xmlns:a16="http://schemas.microsoft.com/office/drawing/2014/main" id="{671DC68C-A3D9-1C71-394F-3934280C632A}"/>
              </a:ext>
            </a:extLst>
          </p:cNvPr>
          <p:cNvSpPr txBox="1"/>
          <p:nvPr/>
        </p:nvSpPr>
        <p:spPr>
          <a:xfrm>
            <a:off x="3865286" y="440187"/>
            <a:ext cx="4461478" cy="923330"/>
          </a:xfrm>
          <a:prstGeom prst="rect">
            <a:avLst/>
          </a:prstGeom>
          <a:noFill/>
        </p:spPr>
        <p:txBody>
          <a:bodyPr wrap="none" rtlCol="0">
            <a:spAutoFit/>
          </a:bodyPr>
          <a:lstStyle/>
          <a:p>
            <a:pPr algn="ctr"/>
            <a:r>
              <a:rPr lang="es-ES" sz="5400" dirty="0">
                <a:solidFill>
                  <a:srgbClr val="1F4387"/>
                </a:solidFill>
              </a:rPr>
              <a:t>Cláusula </a:t>
            </a:r>
            <a:r>
              <a:rPr lang="es-ES" sz="5400" b="1" dirty="0" err="1">
                <a:solidFill>
                  <a:srgbClr val="1F4387"/>
                </a:solidFill>
              </a:rPr>
              <a:t>finally</a:t>
            </a:r>
            <a:endParaRPr lang="es-VE" sz="7200" b="1" dirty="0">
              <a:solidFill>
                <a:srgbClr val="1F4387"/>
              </a:solidFill>
            </a:endParaRPr>
          </a:p>
        </p:txBody>
      </p:sp>
      <p:pic>
        <p:nvPicPr>
          <p:cNvPr id="2" name="Imagen 1">
            <a:extLst>
              <a:ext uri="{FF2B5EF4-FFF2-40B4-BE49-F238E27FC236}">
                <a16:creationId xmlns:a16="http://schemas.microsoft.com/office/drawing/2014/main" id="{A205F50F-0C6D-66A3-C2E6-71EE50462F61}"/>
              </a:ext>
            </a:extLst>
          </p:cNvPr>
          <p:cNvPicPr>
            <a:picLocks noChangeAspect="1"/>
          </p:cNvPicPr>
          <p:nvPr/>
        </p:nvPicPr>
        <p:blipFill rotWithShape="1">
          <a:blip r:embed="rId2">
            <a:extLst>
              <a:ext uri="{28A0092B-C50C-407E-A947-70E740481C1C}">
                <a14:useLocalDpi xmlns:a14="http://schemas.microsoft.com/office/drawing/2010/main" val="0"/>
              </a:ext>
            </a:extLst>
          </a:blip>
          <a:srcRect t="33846" b="29231"/>
          <a:stretch/>
        </p:blipFill>
        <p:spPr>
          <a:xfrm>
            <a:off x="0" y="88302"/>
            <a:ext cx="1073592" cy="704717"/>
          </a:xfrm>
          <a:prstGeom prst="rect">
            <a:avLst/>
          </a:prstGeom>
        </p:spPr>
      </p:pic>
      <p:pic>
        <p:nvPicPr>
          <p:cNvPr id="3" name="Imagen 2">
            <a:extLst>
              <a:ext uri="{FF2B5EF4-FFF2-40B4-BE49-F238E27FC236}">
                <a16:creationId xmlns:a16="http://schemas.microsoft.com/office/drawing/2014/main" id="{5D804419-B682-F9EA-D992-1C333B71C3C6}"/>
              </a:ext>
            </a:extLst>
          </p:cNvPr>
          <p:cNvPicPr>
            <a:picLocks noChangeAspect="1"/>
          </p:cNvPicPr>
          <p:nvPr/>
        </p:nvPicPr>
        <p:blipFill rotWithShape="1">
          <a:blip r:embed="rId3">
            <a:extLst>
              <a:ext uri="{28A0092B-C50C-407E-A947-70E740481C1C}">
                <a14:useLocalDpi xmlns:a14="http://schemas.microsoft.com/office/drawing/2010/main" val="0"/>
              </a:ext>
            </a:extLst>
          </a:blip>
          <a:srcRect l="5807" t="7849" r="64250" b="20445"/>
          <a:stretch/>
        </p:blipFill>
        <p:spPr>
          <a:xfrm>
            <a:off x="862572" y="88302"/>
            <a:ext cx="632290" cy="657191"/>
          </a:xfrm>
          <a:prstGeom prst="rect">
            <a:avLst/>
          </a:prstGeom>
        </p:spPr>
      </p:pic>
    </p:spTree>
    <p:extLst>
      <p:ext uri="{BB962C8B-B14F-4D97-AF65-F5344CB8AC3E}">
        <p14:creationId xmlns:p14="http://schemas.microsoft.com/office/powerpoint/2010/main" val="42139304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ECF5D401-BBE9-9F59-A68C-51A9DAEB0F62}"/>
              </a:ext>
            </a:extLst>
          </p:cNvPr>
          <p:cNvSpPr txBox="1"/>
          <p:nvPr/>
        </p:nvSpPr>
        <p:spPr>
          <a:xfrm>
            <a:off x="9215095" y="6488668"/>
            <a:ext cx="2976905" cy="369332"/>
          </a:xfrm>
          <a:prstGeom prst="rect">
            <a:avLst/>
          </a:prstGeom>
          <a:noFill/>
        </p:spPr>
        <p:txBody>
          <a:bodyPr wrap="none" rtlCol="0">
            <a:spAutoFit/>
          </a:bodyPr>
          <a:lstStyle/>
          <a:p>
            <a:r>
              <a:rPr lang="es-ES" dirty="0">
                <a:solidFill>
                  <a:srgbClr val="5F8FFE"/>
                </a:solidFill>
              </a:rPr>
              <a:t>Ing. Antonio Torres Sarmiento</a:t>
            </a:r>
            <a:endParaRPr lang="es-VE" dirty="0">
              <a:solidFill>
                <a:srgbClr val="5F8FFE"/>
              </a:solidFill>
            </a:endParaRPr>
          </a:p>
        </p:txBody>
      </p:sp>
      <p:sp>
        <p:nvSpPr>
          <p:cNvPr id="8" name="CuadroTexto 7">
            <a:extLst>
              <a:ext uri="{FF2B5EF4-FFF2-40B4-BE49-F238E27FC236}">
                <a16:creationId xmlns:a16="http://schemas.microsoft.com/office/drawing/2014/main" id="{75D39996-2933-DC6F-932C-D521F3DE095A}"/>
              </a:ext>
            </a:extLst>
          </p:cNvPr>
          <p:cNvSpPr txBox="1"/>
          <p:nvPr/>
        </p:nvSpPr>
        <p:spPr>
          <a:xfrm>
            <a:off x="1040886" y="2475284"/>
            <a:ext cx="10110228" cy="3477875"/>
          </a:xfrm>
          <a:prstGeom prst="rect">
            <a:avLst/>
          </a:prstGeom>
          <a:noFill/>
        </p:spPr>
        <p:txBody>
          <a:bodyPr wrap="square" rtlCol="0">
            <a:spAutoFit/>
          </a:bodyPr>
          <a:lstStyle/>
          <a:p>
            <a:pPr marL="342900" indent="-342900" algn="just">
              <a:buFont typeface="Courier New" panose="02070309020205020404" pitchFamily="49" charset="0"/>
              <a:buChar char="o"/>
            </a:pPr>
            <a:r>
              <a:rPr lang="es-ES" sz="2000" dirty="0">
                <a:solidFill>
                  <a:srgbClr val="385894"/>
                </a:solidFill>
              </a:rPr>
              <a:t>Se realiza a objetos que ya no son necesarios (independientemente de que las operaciones sobre el objeto hayan sido exitosas o no).</a:t>
            </a:r>
          </a:p>
          <a:p>
            <a:pPr marL="342900" indent="-342900" algn="just">
              <a:buFont typeface="Courier New" panose="02070309020205020404" pitchFamily="49" charset="0"/>
              <a:buChar char="o"/>
            </a:pPr>
            <a:endParaRPr lang="es-ES" sz="2000" dirty="0">
              <a:solidFill>
                <a:srgbClr val="385894"/>
              </a:solidFill>
            </a:endParaRPr>
          </a:p>
          <a:p>
            <a:pPr marL="342900" indent="-342900" algn="just">
              <a:buFont typeface="Courier New" panose="02070309020205020404" pitchFamily="49" charset="0"/>
              <a:buChar char="o"/>
            </a:pPr>
            <a:r>
              <a:rPr lang="es-ES" sz="2000" dirty="0">
                <a:solidFill>
                  <a:srgbClr val="385894"/>
                </a:solidFill>
              </a:rPr>
              <a:t>La declaración </a:t>
            </a:r>
            <a:r>
              <a:rPr lang="es-ES" sz="2000" b="1" dirty="0" err="1">
                <a:solidFill>
                  <a:srgbClr val="385894"/>
                </a:solidFill>
              </a:rPr>
              <a:t>with</a:t>
            </a:r>
            <a:r>
              <a:rPr lang="es-ES" sz="2000" b="1" dirty="0">
                <a:solidFill>
                  <a:srgbClr val="385894"/>
                </a:solidFill>
              </a:rPr>
              <a:t>  </a:t>
            </a:r>
            <a:r>
              <a:rPr lang="es-ES" sz="2000" dirty="0">
                <a:solidFill>
                  <a:srgbClr val="385894"/>
                </a:solidFill>
              </a:rPr>
              <a:t>permite que los objetos como archivos sean usados de una forma que asegure que siempre se los libera rápido y en forma correcta.</a:t>
            </a:r>
          </a:p>
          <a:p>
            <a:pPr marL="342900" indent="-342900" algn="just">
              <a:buFont typeface="Courier New" panose="02070309020205020404" pitchFamily="49" charset="0"/>
              <a:buChar char="o"/>
            </a:pPr>
            <a:endParaRPr lang="es-ES" sz="2000" b="1" dirty="0">
              <a:solidFill>
                <a:srgbClr val="385894"/>
              </a:solidFill>
            </a:endParaRPr>
          </a:p>
          <a:p>
            <a:pPr marL="342900" indent="-342900" algn="just">
              <a:buFont typeface="Courier New" panose="02070309020205020404" pitchFamily="49" charset="0"/>
              <a:buChar char="o"/>
            </a:pPr>
            <a:r>
              <a:rPr lang="es-ES" sz="2000" dirty="0">
                <a:solidFill>
                  <a:srgbClr val="385894"/>
                </a:solidFill>
              </a:rPr>
              <a:t>Una vez que la declaración se ejecuta, el fichero </a:t>
            </a:r>
            <a:r>
              <a:rPr lang="es-ES" sz="2000" i="1" dirty="0">
                <a:solidFill>
                  <a:srgbClr val="385894"/>
                </a:solidFill>
              </a:rPr>
              <a:t>f</a:t>
            </a:r>
            <a:r>
              <a:rPr lang="es-ES" sz="2000" dirty="0">
                <a:solidFill>
                  <a:srgbClr val="385894"/>
                </a:solidFill>
              </a:rPr>
              <a:t> siempre se cierra, incluso si aparece algún error durante el procesado de las líneas</a:t>
            </a:r>
            <a:r>
              <a:rPr lang="es-VE" sz="2000" dirty="0">
                <a:solidFill>
                  <a:srgbClr val="385894"/>
                </a:solidFill>
              </a:rPr>
              <a:t>.</a:t>
            </a:r>
          </a:p>
          <a:p>
            <a:pPr marL="342900" indent="-342900" algn="just">
              <a:buFont typeface="Courier New" panose="02070309020205020404" pitchFamily="49" charset="0"/>
              <a:buChar char="o"/>
            </a:pPr>
            <a:endParaRPr lang="es-VE" sz="2000" b="1" dirty="0">
              <a:solidFill>
                <a:srgbClr val="385894"/>
              </a:solidFill>
            </a:endParaRPr>
          </a:p>
          <a:p>
            <a:pPr marL="342900" indent="-342900" algn="just">
              <a:buFont typeface="Courier New" panose="02070309020205020404" pitchFamily="49" charset="0"/>
              <a:buChar char="o"/>
            </a:pPr>
            <a:r>
              <a:rPr lang="es-ES" sz="2000" dirty="0">
                <a:solidFill>
                  <a:srgbClr val="385894"/>
                </a:solidFill>
              </a:rPr>
              <a:t>Los objetos que, como los ficheros, posean acciones predefinidas de limpieza lo indicarán en su documentación.</a:t>
            </a:r>
            <a:endParaRPr lang="es-ES" sz="2000" b="1" dirty="0">
              <a:solidFill>
                <a:srgbClr val="385894"/>
              </a:solidFill>
            </a:endParaRPr>
          </a:p>
        </p:txBody>
      </p:sp>
      <p:sp>
        <p:nvSpPr>
          <p:cNvPr id="17" name="CuadroTexto 16">
            <a:extLst>
              <a:ext uri="{FF2B5EF4-FFF2-40B4-BE49-F238E27FC236}">
                <a16:creationId xmlns:a16="http://schemas.microsoft.com/office/drawing/2014/main" id="{671DC68C-A3D9-1C71-394F-3934280C632A}"/>
              </a:ext>
            </a:extLst>
          </p:cNvPr>
          <p:cNvSpPr txBox="1"/>
          <p:nvPr/>
        </p:nvSpPr>
        <p:spPr>
          <a:xfrm>
            <a:off x="2927919" y="440187"/>
            <a:ext cx="6336222" cy="1754326"/>
          </a:xfrm>
          <a:prstGeom prst="rect">
            <a:avLst/>
          </a:prstGeom>
          <a:noFill/>
        </p:spPr>
        <p:txBody>
          <a:bodyPr wrap="none" rtlCol="0">
            <a:spAutoFit/>
          </a:bodyPr>
          <a:lstStyle/>
          <a:p>
            <a:pPr algn="ctr"/>
            <a:r>
              <a:rPr lang="es-ES" sz="5400" dirty="0">
                <a:solidFill>
                  <a:srgbClr val="1F4387"/>
                </a:solidFill>
              </a:rPr>
              <a:t>Acciones predefinidas</a:t>
            </a:r>
          </a:p>
          <a:p>
            <a:pPr algn="ctr"/>
            <a:r>
              <a:rPr lang="es-ES" sz="5400" dirty="0">
                <a:solidFill>
                  <a:srgbClr val="1F4387"/>
                </a:solidFill>
              </a:rPr>
              <a:t>de limpieza</a:t>
            </a:r>
            <a:endParaRPr lang="es-VE" sz="7200" dirty="0">
              <a:solidFill>
                <a:srgbClr val="1F4387"/>
              </a:solidFill>
            </a:endParaRPr>
          </a:p>
        </p:txBody>
      </p:sp>
      <p:pic>
        <p:nvPicPr>
          <p:cNvPr id="2" name="Imagen 1">
            <a:extLst>
              <a:ext uri="{FF2B5EF4-FFF2-40B4-BE49-F238E27FC236}">
                <a16:creationId xmlns:a16="http://schemas.microsoft.com/office/drawing/2014/main" id="{A205F50F-0C6D-66A3-C2E6-71EE50462F61}"/>
              </a:ext>
            </a:extLst>
          </p:cNvPr>
          <p:cNvPicPr>
            <a:picLocks noChangeAspect="1"/>
          </p:cNvPicPr>
          <p:nvPr/>
        </p:nvPicPr>
        <p:blipFill rotWithShape="1">
          <a:blip r:embed="rId2">
            <a:extLst>
              <a:ext uri="{28A0092B-C50C-407E-A947-70E740481C1C}">
                <a14:useLocalDpi xmlns:a14="http://schemas.microsoft.com/office/drawing/2010/main" val="0"/>
              </a:ext>
            </a:extLst>
          </a:blip>
          <a:srcRect t="33846" b="29231"/>
          <a:stretch/>
        </p:blipFill>
        <p:spPr>
          <a:xfrm>
            <a:off x="0" y="88302"/>
            <a:ext cx="1073592" cy="704717"/>
          </a:xfrm>
          <a:prstGeom prst="rect">
            <a:avLst/>
          </a:prstGeom>
        </p:spPr>
      </p:pic>
      <p:pic>
        <p:nvPicPr>
          <p:cNvPr id="3" name="Imagen 2">
            <a:extLst>
              <a:ext uri="{FF2B5EF4-FFF2-40B4-BE49-F238E27FC236}">
                <a16:creationId xmlns:a16="http://schemas.microsoft.com/office/drawing/2014/main" id="{5D804419-B682-F9EA-D992-1C333B71C3C6}"/>
              </a:ext>
            </a:extLst>
          </p:cNvPr>
          <p:cNvPicPr>
            <a:picLocks noChangeAspect="1"/>
          </p:cNvPicPr>
          <p:nvPr/>
        </p:nvPicPr>
        <p:blipFill rotWithShape="1">
          <a:blip r:embed="rId3">
            <a:extLst>
              <a:ext uri="{28A0092B-C50C-407E-A947-70E740481C1C}">
                <a14:useLocalDpi xmlns:a14="http://schemas.microsoft.com/office/drawing/2010/main" val="0"/>
              </a:ext>
            </a:extLst>
          </a:blip>
          <a:srcRect l="5807" t="7849" r="64250" b="20445"/>
          <a:stretch/>
        </p:blipFill>
        <p:spPr>
          <a:xfrm>
            <a:off x="862572" y="88302"/>
            <a:ext cx="632290" cy="657191"/>
          </a:xfrm>
          <a:prstGeom prst="rect">
            <a:avLst/>
          </a:prstGeom>
        </p:spPr>
      </p:pic>
    </p:spTree>
    <p:extLst>
      <p:ext uri="{BB962C8B-B14F-4D97-AF65-F5344CB8AC3E}">
        <p14:creationId xmlns:p14="http://schemas.microsoft.com/office/powerpoint/2010/main" val="26181231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ECF5D401-BBE9-9F59-A68C-51A9DAEB0F62}"/>
              </a:ext>
            </a:extLst>
          </p:cNvPr>
          <p:cNvSpPr txBox="1"/>
          <p:nvPr/>
        </p:nvSpPr>
        <p:spPr>
          <a:xfrm>
            <a:off x="9215095" y="6488668"/>
            <a:ext cx="2976905" cy="369332"/>
          </a:xfrm>
          <a:prstGeom prst="rect">
            <a:avLst/>
          </a:prstGeom>
          <a:noFill/>
        </p:spPr>
        <p:txBody>
          <a:bodyPr wrap="none" rtlCol="0">
            <a:spAutoFit/>
          </a:bodyPr>
          <a:lstStyle/>
          <a:p>
            <a:r>
              <a:rPr lang="es-ES" dirty="0">
                <a:solidFill>
                  <a:srgbClr val="5F8FFE"/>
                </a:solidFill>
              </a:rPr>
              <a:t>Ing. Antonio Torres Sarmiento</a:t>
            </a:r>
            <a:endParaRPr lang="es-VE" dirty="0">
              <a:solidFill>
                <a:srgbClr val="5F8FFE"/>
              </a:solidFill>
            </a:endParaRPr>
          </a:p>
        </p:txBody>
      </p:sp>
      <p:sp>
        <p:nvSpPr>
          <p:cNvPr id="8" name="CuadroTexto 7">
            <a:extLst>
              <a:ext uri="{FF2B5EF4-FFF2-40B4-BE49-F238E27FC236}">
                <a16:creationId xmlns:a16="http://schemas.microsoft.com/office/drawing/2014/main" id="{75D39996-2933-DC6F-932C-D521F3DE095A}"/>
              </a:ext>
            </a:extLst>
          </p:cNvPr>
          <p:cNvSpPr txBox="1"/>
          <p:nvPr/>
        </p:nvSpPr>
        <p:spPr>
          <a:xfrm>
            <a:off x="1040886" y="2475284"/>
            <a:ext cx="10110228" cy="3785652"/>
          </a:xfrm>
          <a:prstGeom prst="rect">
            <a:avLst/>
          </a:prstGeom>
          <a:noFill/>
        </p:spPr>
        <p:txBody>
          <a:bodyPr wrap="square" rtlCol="0">
            <a:spAutoFit/>
          </a:bodyPr>
          <a:lstStyle/>
          <a:p>
            <a:pPr marL="342900" indent="-342900" algn="just">
              <a:buFont typeface="Courier New" panose="02070309020205020404" pitchFamily="49" charset="0"/>
              <a:buChar char="o"/>
            </a:pPr>
            <a:r>
              <a:rPr lang="es-ES" sz="2000" dirty="0" err="1">
                <a:solidFill>
                  <a:srgbClr val="385894"/>
                </a:solidFill>
              </a:rPr>
              <a:t>ExceptionGroup</a:t>
            </a:r>
            <a:r>
              <a:rPr lang="es-ES" sz="2000" dirty="0">
                <a:solidFill>
                  <a:srgbClr val="385894"/>
                </a:solidFill>
              </a:rPr>
              <a:t> envuelve una lista (puede estar anidada) de instancias de excepción para que puedan ser lanzadas juntas. Es una excepción en sí misma, por lo que puede capturarse como cualquier otra excepción.</a:t>
            </a:r>
          </a:p>
          <a:p>
            <a:pPr marL="342900" indent="-342900" algn="just">
              <a:buFont typeface="Courier New" panose="02070309020205020404" pitchFamily="49" charset="0"/>
              <a:buChar char="o"/>
            </a:pPr>
            <a:endParaRPr lang="es-ES" sz="2000" dirty="0">
              <a:solidFill>
                <a:srgbClr val="385894"/>
              </a:solidFill>
            </a:endParaRPr>
          </a:p>
          <a:p>
            <a:pPr marL="342900" indent="-342900" algn="just">
              <a:buFont typeface="Courier New" panose="02070309020205020404" pitchFamily="49" charset="0"/>
              <a:buChar char="o"/>
            </a:pPr>
            <a:r>
              <a:rPr lang="es-VE" sz="2000" dirty="0">
                <a:solidFill>
                  <a:srgbClr val="385894"/>
                </a:solidFill>
              </a:rPr>
              <a:t>Utilizando </a:t>
            </a:r>
            <a:r>
              <a:rPr lang="es-VE" sz="2000" b="1" dirty="0" err="1">
                <a:solidFill>
                  <a:srgbClr val="385894"/>
                </a:solidFill>
              </a:rPr>
              <a:t>except</a:t>
            </a:r>
            <a:r>
              <a:rPr lang="es-VE" sz="2000" b="1" dirty="0">
                <a:solidFill>
                  <a:srgbClr val="385894"/>
                </a:solidFill>
              </a:rPr>
              <a:t>*</a:t>
            </a:r>
            <a:r>
              <a:rPr lang="es-VE" sz="2000" dirty="0">
                <a:solidFill>
                  <a:srgbClr val="385894"/>
                </a:solidFill>
              </a:rPr>
              <a:t> en lugar de </a:t>
            </a:r>
            <a:r>
              <a:rPr lang="es-VE" sz="2000" b="1" dirty="0" err="1">
                <a:solidFill>
                  <a:srgbClr val="385894"/>
                </a:solidFill>
              </a:rPr>
              <a:t>except</a:t>
            </a:r>
            <a:r>
              <a:rPr lang="es-ES" sz="2000" dirty="0">
                <a:solidFill>
                  <a:srgbClr val="385894"/>
                </a:solidFill>
              </a:rPr>
              <a:t>, podemos manejar selectivamente sólo las excepciones del grupo que coincidan con un determinado tipo.</a:t>
            </a:r>
          </a:p>
          <a:p>
            <a:pPr marL="342900" indent="-342900" algn="just">
              <a:buFont typeface="Courier New" panose="02070309020205020404" pitchFamily="49" charset="0"/>
              <a:buChar char="o"/>
            </a:pPr>
            <a:endParaRPr lang="es-ES" sz="2000" b="1" dirty="0">
              <a:solidFill>
                <a:srgbClr val="385894"/>
              </a:solidFill>
            </a:endParaRPr>
          </a:p>
          <a:p>
            <a:pPr marL="342900" indent="-342900" algn="just">
              <a:buFont typeface="Courier New" panose="02070309020205020404" pitchFamily="49" charset="0"/>
              <a:buChar char="o"/>
            </a:pPr>
            <a:r>
              <a:rPr lang="es-VE" sz="2000" dirty="0">
                <a:solidFill>
                  <a:srgbClr val="385894"/>
                </a:solidFill>
              </a:rPr>
              <a:t>Cada cláusula </a:t>
            </a:r>
            <a:r>
              <a:rPr lang="es-VE" sz="2000" b="1" dirty="0" err="1">
                <a:solidFill>
                  <a:srgbClr val="385894"/>
                </a:solidFill>
              </a:rPr>
              <a:t>except</a:t>
            </a:r>
            <a:r>
              <a:rPr lang="es-VE" sz="2000" b="1" dirty="0">
                <a:solidFill>
                  <a:srgbClr val="385894"/>
                </a:solidFill>
              </a:rPr>
              <a:t>* </a:t>
            </a:r>
            <a:r>
              <a:rPr lang="es-ES" sz="2000" dirty="0">
                <a:solidFill>
                  <a:srgbClr val="385894"/>
                </a:solidFill>
              </a:rPr>
              <a:t>extrae del grupo las excepciones de un tipo determinado, mientras que deja que el resto de excepciones se propaguen a otras cláusulas y, finalmente, se vuelvan a lanzar.</a:t>
            </a:r>
          </a:p>
          <a:p>
            <a:pPr marL="342900" indent="-342900" algn="just">
              <a:buFont typeface="Courier New" panose="02070309020205020404" pitchFamily="49" charset="0"/>
              <a:buChar char="o"/>
            </a:pPr>
            <a:endParaRPr lang="es-VE" sz="2000" b="1" dirty="0">
              <a:solidFill>
                <a:srgbClr val="385894"/>
              </a:solidFill>
            </a:endParaRPr>
          </a:p>
          <a:p>
            <a:pPr marL="342900" indent="-342900" algn="just">
              <a:buFont typeface="Courier New" panose="02070309020205020404" pitchFamily="49" charset="0"/>
              <a:buChar char="o"/>
            </a:pPr>
            <a:r>
              <a:rPr lang="es-ES" sz="2000" dirty="0">
                <a:solidFill>
                  <a:srgbClr val="385894"/>
                </a:solidFill>
              </a:rPr>
              <a:t>Las excepciones anidadas en un grupo de excepciones deben ser instancias, no tipos.</a:t>
            </a:r>
          </a:p>
        </p:txBody>
      </p:sp>
      <p:sp>
        <p:nvSpPr>
          <p:cNvPr id="17" name="CuadroTexto 16">
            <a:extLst>
              <a:ext uri="{FF2B5EF4-FFF2-40B4-BE49-F238E27FC236}">
                <a16:creationId xmlns:a16="http://schemas.microsoft.com/office/drawing/2014/main" id="{671DC68C-A3D9-1C71-394F-3934280C632A}"/>
              </a:ext>
            </a:extLst>
          </p:cNvPr>
          <p:cNvSpPr txBox="1"/>
          <p:nvPr/>
        </p:nvSpPr>
        <p:spPr>
          <a:xfrm>
            <a:off x="1212330" y="440187"/>
            <a:ext cx="9767417" cy="1754326"/>
          </a:xfrm>
          <a:prstGeom prst="rect">
            <a:avLst/>
          </a:prstGeom>
          <a:noFill/>
        </p:spPr>
        <p:txBody>
          <a:bodyPr wrap="none" rtlCol="0">
            <a:spAutoFit/>
          </a:bodyPr>
          <a:lstStyle/>
          <a:p>
            <a:pPr algn="ctr"/>
            <a:r>
              <a:rPr lang="es-ES" sz="5400" dirty="0">
                <a:solidFill>
                  <a:srgbClr val="1F4387"/>
                </a:solidFill>
              </a:rPr>
              <a:t>Lanzando y gestionando múltiples</a:t>
            </a:r>
          </a:p>
          <a:p>
            <a:pPr algn="ctr"/>
            <a:r>
              <a:rPr lang="es-ES" sz="5400" dirty="0">
                <a:solidFill>
                  <a:srgbClr val="1F4387"/>
                </a:solidFill>
              </a:rPr>
              <a:t>excepciones no relacionadas</a:t>
            </a:r>
            <a:endParaRPr lang="es-VE" sz="7200" dirty="0">
              <a:solidFill>
                <a:srgbClr val="1F4387"/>
              </a:solidFill>
            </a:endParaRPr>
          </a:p>
        </p:txBody>
      </p:sp>
      <p:pic>
        <p:nvPicPr>
          <p:cNvPr id="2" name="Imagen 1">
            <a:extLst>
              <a:ext uri="{FF2B5EF4-FFF2-40B4-BE49-F238E27FC236}">
                <a16:creationId xmlns:a16="http://schemas.microsoft.com/office/drawing/2014/main" id="{A205F50F-0C6D-66A3-C2E6-71EE50462F61}"/>
              </a:ext>
            </a:extLst>
          </p:cNvPr>
          <p:cNvPicPr>
            <a:picLocks noChangeAspect="1"/>
          </p:cNvPicPr>
          <p:nvPr/>
        </p:nvPicPr>
        <p:blipFill rotWithShape="1">
          <a:blip r:embed="rId2">
            <a:extLst>
              <a:ext uri="{28A0092B-C50C-407E-A947-70E740481C1C}">
                <a14:useLocalDpi xmlns:a14="http://schemas.microsoft.com/office/drawing/2010/main" val="0"/>
              </a:ext>
            </a:extLst>
          </a:blip>
          <a:srcRect t="33846" b="29231"/>
          <a:stretch/>
        </p:blipFill>
        <p:spPr>
          <a:xfrm>
            <a:off x="0" y="88302"/>
            <a:ext cx="1073592" cy="704717"/>
          </a:xfrm>
          <a:prstGeom prst="rect">
            <a:avLst/>
          </a:prstGeom>
        </p:spPr>
      </p:pic>
      <p:pic>
        <p:nvPicPr>
          <p:cNvPr id="3" name="Imagen 2">
            <a:extLst>
              <a:ext uri="{FF2B5EF4-FFF2-40B4-BE49-F238E27FC236}">
                <a16:creationId xmlns:a16="http://schemas.microsoft.com/office/drawing/2014/main" id="{5D804419-B682-F9EA-D992-1C333B71C3C6}"/>
              </a:ext>
            </a:extLst>
          </p:cNvPr>
          <p:cNvPicPr>
            <a:picLocks noChangeAspect="1"/>
          </p:cNvPicPr>
          <p:nvPr/>
        </p:nvPicPr>
        <p:blipFill rotWithShape="1">
          <a:blip r:embed="rId3">
            <a:extLst>
              <a:ext uri="{28A0092B-C50C-407E-A947-70E740481C1C}">
                <a14:useLocalDpi xmlns:a14="http://schemas.microsoft.com/office/drawing/2010/main" val="0"/>
              </a:ext>
            </a:extLst>
          </a:blip>
          <a:srcRect l="5807" t="7849" r="64250" b="20445"/>
          <a:stretch/>
        </p:blipFill>
        <p:spPr>
          <a:xfrm>
            <a:off x="862572" y="88302"/>
            <a:ext cx="632290" cy="657191"/>
          </a:xfrm>
          <a:prstGeom prst="rect">
            <a:avLst/>
          </a:prstGeom>
        </p:spPr>
      </p:pic>
    </p:spTree>
    <p:extLst>
      <p:ext uri="{BB962C8B-B14F-4D97-AF65-F5344CB8AC3E}">
        <p14:creationId xmlns:p14="http://schemas.microsoft.com/office/powerpoint/2010/main" val="13951112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ECF5D401-BBE9-9F59-A68C-51A9DAEB0F62}"/>
              </a:ext>
            </a:extLst>
          </p:cNvPr>
          <p:cNvSpPr txBox="1"/>
          <p:nvPr/>
        </p:nvSpPr>
        <p:spPr>
          <a:xfrm>
            <a:off x="9215095" y="6488668"/>
            <a:ext cx="2976905" cy="369332"/>
          </a:xfrm>
          <a:prstGeom prst="rect">
            <a:avLst/>
          </a:prstGeom>
          <a:noFill/>
        </p:spPr>
        <p:txBody>
          <a:bodyPr wrap="none" rtlCol="0">
            <a:spAutoFit/>
          </a:bodyPr>
          <a:lstStyle/>
          <a:p>
            <a:r>
              <a:rPr lang="es-ES" dirty="0">
                <a:solidFill>
                  <a:srgbClr val="5F8FFE"/>
                </a:solidFill>
              </a:rPr>
              <a:t>Ing. Antonio Torres Sarmiento</a:t>
            </a:r>
            <a:endParaRPr lang="es-VE" dirty="0">
              <a:solidFill>
                <a:srgbClr val="5F8FFE"/>
              </a:solidFill>
            </a:endParaRPr>
          </a:p>
        </p:txBody>
      </p:sp>
      <p:sp>
        <p:nvSpPr>
          <p:cNvPr id="8" name="CuadroTexto 7">
            <a:extLst>
              <a:ext uri="{FF2B5EF4-FFF2-40B4-BE49-F238E27FC236}">
                <a16:creationId xmlns:a16="http://schemas.microsoft.com/office/drawing/2014/main" id="{75D39996-2933-DC6F-932C-D521F3DE095A}"/>
              </a:ext>
            </a:extLst>
          </p:cNvPr>
          <p:cNvSpPr txBox="1"/>
          <p:nvPr/>
        </p:nvSpPr>
        <p:spPr>
          <a:xfrm>
            <a:off x="1040886" y="2724496"/>
            <a:ext cx="10110228" cy="1938992"/>
          </a:xfrm>
          <a:prstGeom prst="rect">
            <a:avLst/>
          </a:prstGeom>
          <a:noFill/>
        </p:spPr>
        <p:txBody>
          <a:bodyPr wrap="square" rtlCol="0">
            <a:spAutoFit/>
          </a:bodyPr>
          <a:lstStyle/>
          <a:p>
            <a:pPr marL="342900" indent="-342900" algn="just">
              <a:buFont typeface="Courier New" panose="02070309020205020404" pitchFamily="49" charset="0"/>
              <a:buChar char="o"/>
            </a:pPr>
            <a:r>
              <a:rPr lang="es-ES" sz="2000" dirty="0">
                <a:solidFill>
                  <a:srgbClr val="385894"/>
                </a:solidFill>
              </a:rPr>
              <a:t>Se puede añadir información a una excepción después de que la haya sido capturada.</a:t>
            </a:r>
          </a:p>
          <a:p>
            <a:pPr marL="342900" indent="-342900" algn="just">
              <a:buFont typeface="Courier New" panose="02070309020205020404" pitchFamily="49" charset="0"/>
              <a:buChar char="o"/>
            </a:pPr>
            <a:endParaRPr lang="es-ES" sz="2000" dirty="0">
              <a:solidFill>
                <a:srgbClr val="385894"/>
              </a:solidFill>
            </a:endParaRPr>
          </a:p>
          <a:p>
            <a:pPr marL="342900" indent="-342900" algn="just">
              <a:buFont typeface="Courier New" panose="02070309020205020404" pitchFamily="49" charset="0"/>
              <a:buChar char="o"/>
            </a:pPr>
            <a:r>
              <a:rPr lang="es-ES" sz="2000" dirty="0">
                <a:solidFill>
                  <a:srgbClr val="385894"/>
                </a:solidFill>
              </a:rPr>
              <a:t>El </a:t>
            </a:r>
            <a:r>
              <a:rPr lang="es-VE" sz="2000" dirty="0">
                <a:solidFill>
                  <a:srgbClr val="385894"/>
                </a:solidFill>
              </a:rPr>
              <a:t>método </a:t>
            </a:r>
            <a:r>
              <a:rPr lang="es-VE" sz="2000" dirty="0" err="1">
                <a:solidFill>
                  <a:srgbClr val="385894"/>
                </a:solidFill>
              </a:rPr>
              <a:t>add_note</a:t>
            </a:r>
            <a:r>
              <a:rPr lang="es-VE" sz="2000" dirty="0">
                <a:solidFill>
                  <a:srgbClr val="385894"/>
                </a:solidFill>
              </a:rPr>
              <a:t>( note ) </a:t>
            </a:r>
            <a:r>
              <a:rPr lang="es-ES" sz="2000" dirty="0">
                <a:solidFill>
                  <a:srgbClr val="385894"/>
                </a:solidFill>
              </a:rPr>
              <a:t>acepta una cadena y la añade a la lista de notas de la excepción.</a:t>
            </a:r>
          </a:p>
          <a:p>
            <a:pPr marL="342900" indent="-342900" algn="just">
              <a:buFont typeface="Courier New" panose="02070309020205020404" pitchFamily="49" charset="0"/>
              <a:buChar char="o"/>
            </a:pPr>
            <a:endParaRPr lang="es-ES" sz="2000" b="1" dirty="0">
              <a:solidFill>
                <a:srgbClr val="385894"/>
              </a:solidFill>
            </a:endParaRPr>
          </a:p>
          <a:p>
            <a:pPr marL="342900" indent="-342900" algn="just">
              <a:buFont typeface="Courier New" panose="02070309020205020404" pitchFamily="49" charset="0"/>
              <a:buChar char="o"/>
            </a:pPr>
            <a:r>
              <a:rPr lang="es-ES" sz="2000" dirty="0">
                <a:solidFill>
                  <a:srgbClr val="385894"/>
                </a:solidFill>
              </a:rPr>
              <a:t>La representación estándar del rastreo incluye todas las notas, en el orden en que fueron añadidas, después de la excepción.</a:t>
            </a:r>
          </a:p>
        </p:txBody>
      </p:sp>
      <p:sp>
        <p:nvSpPr>
          <p:cNvPr id="17" name="CuadroTexto 16">
            <a:extLst>
              <a:ext uri="{FF2B5EF4-FFF2-40B4-BE49-F238E27FC236}">
                <a16:creationId xmlns:a16="http://schemas.microsoft.com/office/drawing/2014/main" id="{671DC68C-A3D9-1C71-394F-3934280C632A}"/>
              </a:ext>
            </a:extLst>
          </p:cNvPr>
          <p:cNvSpPr txBox="1"/>
          <p:nvPr/>
        </p:nvSpPr>
        <p:spPr>
          <a:xfrm>
            <a:off x="2183947" y="440187"/>
            <a:ext cx="7824193" cy="1754326"/>
          </a:xfrm>
          <a:prstGeom prst="rect">
            <a:avLst/>
          </a:prstGeom>
          <a:noFill/>
        </p:spPr>
        <p:txBody>
          <a:bodyPr wrap="none" rtlCol="0">
            <a:spAutoFit/>
          </a:bodyPr>
          <a:lstStyle/>
          <a:p>
            <a:pPr algn="ctr"/>
            <a:r>
              <a:rPr lang="es-ES" sz="5400" dirty="0">
                <a:solidFill>
                  <a:srgbClr val="1F4387"/>
                </a:solidFill>
              </a:rPr>
              <a:t>Enriqueciendo excepciones</a:t>
            </a:r>
          </a:p>
          <a:p>
            <a:pPr algn="ctr"/>
            <a:r>
              <a:rPr lang="es-ES" sz="5400" dirty="0">
                <a:solidFill>
                  <a:srgbClr val="1F4387"/>
                </a:solidFill>
              </a:rPr>
              <a:t>con notas</a:t>
            </a:r>
            <a:endParaRPr lang="es-VE" sz="7200" dirty="0">
              <a:solidFill>
                <a:srgbClr val="1F4387"/>
              </a:solidFill>
            </a:endParaRPr>
          </a:p>
        </p:txBody>
      </p:sp>
      <p:pic>
        <p:nvPicPr>
          <p:cNvPr id="2" name="Imagen 1">
            <a:extLst>
              <a:ext uri="{FF2B5EF4-FFF2-40B4-BE49-F238E27FC236}">
                <a16:creationId xmlns:a16="http://schemas.microsoft.com/office/drawing/2014/main" id="{A205F50F-0C6D-66A3-C2E6-71EE50462F61}"/>
              </a:ext>
            </a:extLst>
          </p:cNvPr>
          <p:cNvPicPr>
            <a:picLocks noChangeAspect="1"/>
          </p:cNvPicPr>
          <p:nvPr/>
        </p:nvPicPr>
        <p:blipFill rotWithShape="1">
          <a:blip r:embed="rId2">
            <a:extLst>
              <a:ext uri="{28A0092B-C50C-407E-A947-70E740481C1C}">
                <a14:useLocalDpi xmlns:a14="http://schemas.microsoft.com/office/drawing/2010/main" val="0"/>
              </a:ext>
            </a:extLst>
          </a:blip>
          <a:srcRect t="33846" b="29231"/>
          <a:stretch/>
        </p:blipFill>
        <p:spPr>
          <a:xfrm>
            <a:off x="0" y="88302"/>
            <a:ext cx="1073592" cy="704717"/>
          </a:xfrm>
          <a:prstGeom prst="rect">
            <a:avLst/>
          </a:prstGeom>
        </p:spPr>
      </p:pic>
      <p:pic>
        <p:nvPicPr>
          <p:cNvPr id="3" name="Imagen 2">
            <a:extLst>
              <a:ext uri="{FF2B5EF4-FFF2-40B4-BE49-F238E27FC236}">
                <a16:creationId xmlns:a16="http://schemas.microsoft.com/office/drawing/2014/main" id="{5D804419-B682-F9EA-D992-1C333B71C3C6}"/>
              </a:ext>
            </a:extLst>
          </p:cNvPr>
          <p:cNvPicPr>
            <a:picLocks noChangeAspect="1"/>
          </p:cNvPicPr>
          <p:nvPr/>
        </p:nvPicPr>
        <p:blipFill rotWithShape="1">
          <a:blip r:embed="rId3">
            <a:extLst>
              <a:ext uri="{28A0092B-C50C-407E-A947-70E740481C1C}">
                <a14:useLocalDpi xmlns:a14="http://schemas.microsoft.com/office/drawing/2010/main" val="0"/>
              </a:ext>
            </a:extLst>
          </a:blip>
          <a:srcRect l="5807" t="7849" r="64250" b="20445"/>
          <a:stretch/>
        </p:blipFill>
        <p:spPr>
          <a:xfrm>
            <a:off x="862572" y="88302"/>
            <a:ext cx="632290" cy="657191"/>
          </a:xfrm>
          <a:prstGeom prst="rect">
            <a:avLst/>
          </a:prstGeom>
        </p:spPr>
      </p:pic>
    </p:spTree>
    <p:extLst>
      <p:ext uri="{BB962C8B-B14F-4D97-AF65-F5344CB8AC3E}">
        <p14:creationId xmlns:p14="http://schemas.microsoft.com/office/powerpoint/2010/main" val="21228451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ECF5D401-BBE9-9F59-A68C-51A9DAEB0F62}"/>
              </a:ext>
            </a:extLst>
          </p:cNvPr>
          <p:cNvSpPr txBox="1"/>
          <p:nvPr/>
        </p:nvSpPr>
        <p:spPr>
          <a:xfrm>
            <a:off x="9215095" y="6488668"/>
            <a:ext cx="2976905" cy="369332"/>
          </a:xfrm>
          <a:prstGeom prst="rect">
            <a:avLst/>
          </a:prstGeom>
          <a:noFill/>
        </p:spPr>
        <p:txBody>
          <a:bodyPr wrap="none" rtlCol="0">
            <a:spAutoFit/>
          </a:bodyPr>
          <a:lstStyle/>
          <a:p>
            <a:r>
              <a:rPr lang="es-ES" dirty="0">
                <a:solidFill>
                  <a:srgbClr val="5F8FFE"/>
                </a:solidFill>
              </a:rPr>
              <a:t>Ing. Antonio Torres Sarmiento</a:t>
            </a:r>
            <a:endParaRPr lang="es-VE" dirty="0">
              <a:solidFill>
                <a:srgbClr val="5F8FFE"/>
              </a:solidFill>
            </a:endParaRPr>
          </a:p>
        </p:txBody>
      </p:sp>
      <p:sp>
        <p:nvSpPr>
          <p:cNvPr id="8" name="CuadroTexto 7">
            <a:extLst>
              <a:ext uri="{FF2B5EF4-FFF2-40B4-BE49-F238E27FC236}">
                <a16:creationId xmlns:a16="http://schemas.microsoft.com/office/drawing/2014/main" id="{75D39996-2933-DC6F-932C-D521F3DE095A}"/>
              </a:ext>
            </a:extLst>
          </p:cNvPr>
          <p:cNvSpPr txBox="1"/>
          <p:nvPr/>
        </p:nvSpPr>
        <p:spPr>
          <a:xfrm>
            <a:off x="1488214" y="2413337"/>
            <a:ext cx="8246629" cy="1015663"/>
          </a:xfrm>
          <a:prstGeom prst="rect">
            <a:avLst/>
          </a:prstGeom>
          <a:noFill/>
        </p:spPr>
        <p:txBody>
          <a:bodyPr wrap="square" rtlCol="0">
            <a:spAutoFit/>
          </a:bodyPr>
          <a:lstStyle/>
          <a:p>
            <a:pPr marL="342900" indent="-342900" algn="just">
              <a:buFont typeface="Courier New" panose="02070309020205020404" pitchFamily="49" charset="0"/>
              <a:buChar char="o"/>
            </a:pPr>
            <a:r>
              <a:rPr lang="es-ES" sz="2000" dirty="0">
                <a:solidFill>
                  <a:srgbClr val="1F4387"/>
                </a:solidFill>
              </a:rPr>
              <a:t>Estructura incorrecta del código. Ya que no se reconoce dicha estructura. </a:t>
            </a:r>
          </a:p>
          <a:p>
            <a:pPr marL="342900" indent="-342900" algn="just">
              <a:buFont typeface="Courier New" panose="02070309020205020404" pitchFamily="49" charset="0"/>
              <a:buChar char="o"/>
            </a:pPr>
            <a:endParaRPr lang="es-ES" sz="2000" dirty="0">
              <a:solidFill>
                <a:srgbClr val="1F4387"/>
              </a:solidFill>
            </a:endParaRPr>
          </a:p>
          <a:p>
            <a:pPr marL="342900" indent="-342900" algn="just">
              <a:buFont typeface="Courier New" panose="02070309020205020404" pitchFamily="49" charset="0"/>
              <a:buChar char="o"/>
            </a:pPr>
            <a:r>
              <a:rPr lang="es-ES" sz="2000" dirty="0">
                <a:solidFill>
                  <a:srgbClr val="1F4387"/>
                </a:solidFill>
              </a:rPr>
              <a:t>Es responsabilidad del desarrollador.</a:t>
            </a:r>
          </a:p>
        </p:txBody>
      </p:sp>
      <p:sp>
        <p:nvSpPr>
          <p:cNvPr id="9" name="CuadroTexto 8">
            <a:extLst>
              <a:ext uri="{FF2B5EF4-FFF2-40B4-BE49-F238E27FC236}">
                <a16:creationId xmlns:a16="http://schemas.microsoft.com/office/drawing/2014/main" id="{C95DCA31-3E03-0A13-0C16-064D0EFACF84}"/>
              </a:ext>
            </a:extLst>
          </p:cNvPr>
          <p:cNvSpPr txBox="1"/>
          <p:nvPr/>
        </p:nvSpPr>
        <p:spPr>
          <a:xfrm>
            <a:off x="1696760" y="5626432"/>
            <a:ext cx="6065315" cy="400110"/>
          </a:xfrm>
          <a:prstGeom prst="rect">
            <a:avLst/>
          </a:prstGeom>
          <a:noFill/>
        </p:spPr>
        <p:txBody>
          <a:bodyPr wrap="none" rtlCol="0">
            <a:spAutoFit/>
          </a:bodyPr>
          <a:lstStyle/>
          <a:p>
            <a:pPr algn="just"/>
            <a:r>
              <a:rPr lang="es-ES" sz="2000" dirty="0">
                <a:solidFill>
                  <a:srgbClr val="1F4387"/>
                </a:solidFill>
              </a:rPr>
              <a:t>Nota: Es común cuando se está aprendiendo el lenguaje</a:t>
            </a:r>
            <a:endParaRPr lang="es-VE" sz="6600" dirty="0">
              <a:solidFill>
                <a:srgbClr val="1F4387"/>
              </a:solidFill>
            </a:endParaRPr>
          </a:p>
        </p:txBody>
      </p:sp>
      <p:sp>
        <p:nvSpPr>
          <p:cNvPr id="17" name="CuadroTexto 16">
            <a:extLst>
              <a:ext uri="{FF2B5EF4-FFF2-40B4-BE49-F238E27FC236}">
                <a16:creationId xmlns:a16="http://schemas.microsoft.com/office/drawing/2014/main" id="{671DC68C-A3D9-1C71-394F-3934280C632A}"/>
              </a:ext>
            </a:extLst>
          </p:cNvPr>
          <p:cNvSpPr txBox="1"/>
          <p:nvPr/>
        </p:nvSpPr>
        <p:spPr>
          <a:xfrm>
            <a:off x="3368271" y="440187"/>
            <a:ext cx="5455468" cy="923330"/>
          </a:xfrm>
          <a:prstGeom prst="rect">
            <a:avLst/>
          </a:prstGeom>
          <a:noFill/>
        </p:spPr>
        <p:txBody>
          <a:bodyPr wrap="none" rtlCol="0">
            <a:spAutoFit/>
          </a:bodyPr>
          <a:lstStyle/>
          <a:p>
            <a:pPr algn="ctr"/>
            <a:r>
              <a:rPr lang="es-ES" sz="5400" dirty="0">
                <a:solidFill>
                  <a:srgbClr val="1F4387"/>
                </a:solidFill>
              </a:rPr>
              <a:t>Errores de sintaxis</a:t>
            </a:r>
            <a:endParaRPr lang="es-VE" sz="7200" dirty="0">
              <a:solidFill>
                <a:srgbClr val="1F4387"/>
              </a:solidFill>
            </a:endParaRPr>
          </a:p>
        </p:txBody>
      </p:sp>
      <p:pic>
        <p:nvPicPr>
          <p:cNvPr id="2" name="Imagen 1">
            <a:extLst>
              <a:ext uri="{FF2B5EF4-FFF2-40B4-BE49-F238E27FC236}">
                <a16:creationId xmlns:a16="http://schemas.microsoft.com/office/drawing/2014/main" id="{AC51A0C3-CF95-5A7C-C6D2-D71BAED2C2FE}"/>
              </a:ext>
            </a:extLst>
          </p:cNvPr>
          <p:cNvPicPr>
            <a:picLocks noChangeAspect="1"/>
          </p:cNvPicPr>
          <p:nvPr/>
        </p:nvPicPr>
        <p:blipFill rotWithShape="1">
          <a:blip r:embed="rId2">
            <a:extLst>
              <a:ext uri="{28A0092B-C50C-407E-A947-70E740481C1C}">
                <a14:useLocalDpi xmlns:a14="http://schemas.microsoft.com/office/drawing/2010/main" val="0"/>
              </a:ext>
            </a:extLst>
          </a:blip>
          <a:srcRect t="33846" b="29231"/>
          <a:stretch/>
        </p:blipFill>
        <p:spPr>
          <a:xfrm>
            <a:off x="0" y="88302"/>
            <a:ext cx="1073592" cy="704717"/>
          </a:xfrm>
          <a:prstGeom prst="rect">
            <a:avLst/>
          </a:prstGeom>
        </p:spPr>
      </p:pic>
      <p:pic>
        <p:nvPicPr>
          <p:cNvPr id="3" name="Imagen 2">
            <a:extLst>
              <a:ext uri="{FF2B5EF4-FFF2-40B4-BE49-F238E27FC236}">
                <a16:creationId xmlns:a16="http://schemas.microsoft.com/office/drawing/2014/main" id="{1CB62368-4C46-5632-C6F4-7BB19AA6F027}"/>
              </a:ext>
            </a:extLst>
          </p:cNvPr>
          <p:cNvPicPr>
            <a:picLocks noChangeAspect="1"/>
          </p:cNvPicPr>
          <p:nvPr/>
        </p:nvPicPr>
        <p:blipFill rotWithShape="1">
          <a:blip r:embed="rId3">
            <a:extLst>
              <a:ext uri="{28A0092B-C50C-407E-A947-70E740481C1C}">
                <a14:useLocalDpi xmlns:a14="http://schemas.microsoft.com/office/drawing/2010/main" val="0"/>
              </a:ext>
            </a:extLst>
          </a:blip>
          <a:srcRect l="5807" t="7849" r="64250" b="20445"/>
          <a:stretch/>
        </p:blipFill>
        <p:spPr>
          <a:xfrm>
            <a:off x="862572" y="88302"/>
            <a:ext cx="632290" cy="657191"/>
          </a:xfrm>
          <a:prstGeom prst="rect">
            <a:avLst/>
          </a:prstGeom>
        </p:spPr>
      </p:pic>
    </p:spTree>
    <p:extLst>
      <p:ext uri="{BB962C8B-B14F-4D97-AF65-F5344CB8AC3E}">
        <p14:creationId xmlns:p14="http://schemas.microsoft.com/office/powerpoint/2010/main" val="15848255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ECF5D401-BBE9-9F59-A68C-51A9DAEB0F62}"/>
              </a:ext>
            </a:extLst>
          </p:cNvPr>
          <p:cNvSpPr txBox="1"/>
          <p:nvPr/>
        </p:nvSpPr>
        <p:spPr>
          <a:xfrm>
            <a:off x="9215095" y="6488668"/>
            <a:ext cx="2976905" cy="369332"/>
          </a:xfrm>
          <a:prstGeom prst="rect">
            <a:avLst/>
          </a:prstGeom>
          <a:noFill/>
        </p:spPr>
        <p:txBody>
          <a:bodyPr wrap="none" rtlCol="0">
            <a:spAutoFit/>
          </a:bodyPr>
          <a:lstStyle/>
          <a:p>
            <a:r>
              <a:rPr lang="es-ES" dirty="0">
                <a:solidFill>
                  <a:srgbClr val="5F8FFE"/>
                </a:solidFill>
              </a:rPr>
              <a:t>Ing. Antonio Torres Sarmiento</a:t>
            </a:r>
            <a:endParaRPr lang="es-VE" dirty="0">
              <a:solidFill>
                <a:srgbClr val="5F8FFE"/>
              </a:solidFill>
            </a:endParaRPr>
          </a:p>
        </p:txBody>
      </p:sp>
      <p:sp>
        <p:nvSpPr>
          <p:cNvPr id="8" name="CuadroTexto 7">
            <a:extLst>
              <a:ext uri="{FF2B5EF4-FFF2-40B4-BE49-F238E27FC236}">
                <a16:creationId xmlns:a16="http://schemas.microsoft.com/office/drawing/2014/main" id="{75D39996-2933-DC6F-932C-D521F3DE095A}"/>
              </a:ext>
            </a:extLst>
          </p:cNvPr>
          <p:cNvSpPr txBox="1"/>
          <p:nvPr/>
        </p:nvSpPr>
        <p:spPr>
          <a:xfrm>
            <a:off x="1044938" y="1710101"/>
            <a:ext cx="10102124" cy="2862322"/>
          </a:xfrm>
          <a:prstGeom prst="rect">
            <a:avLst/>
          </a:prstGeom>
          <a:noFill/>
        </p:spPr>
        <p:txBody>
          <a:bodyPr wrap="none" rtlCol="0">
            <a:spAutoFit/>
          </a:bodyPr>
          <a:lstStyle/>
          <a:p>
            <a:pPr marL="342900" indent="-342900" algn="just">
              <a:buFont typeface="Courier New" panose="02070309020205020404" pitchFamily="49" charset="0"/>
              <a:buChar char="o"/>
            </a:pPr>
            <a:r>
              <a:rPr lang="es-ES" sz="2000" dirty="0">
                <a:solidFill>
                  <a:srgbClr val="1F4387"/>
                </a:solidFill>
              </a:rPr>
              <a:t>Se producen durante la ejecución del programa.</a:t>
            </a:r>
          </a:p>
          <a:p>
            <a:pPr marL="342900" indent="-342900" algn="just">
              <a:buFont typeface="Courier New" panose="02070309020205020404" pitchFamily="49" charset="0"/>
              <a:buChar char="o"/>
            </a:pPr>
            <a:endParaRPr lang="es-ES" sz="2000" dirty="0">
              <a:solidFill>
                <a:srgbClr val="1F4387"/>
              </a:solidFill>
            </a:endParaRPr>
          </a:p>
          <a:p>
            <a:pPr marL="342900" indent="-342900" algn="just">
              <a:buFont typeface="Courier New" panose="02070309020205020404" pitchFamily="49" charset="0"/>
              <a:buChar char="o"/>
            </a:pPr>
            <a:r>
              <a:rPr lang="es-ES" sz="2000" dirty="0">
                <a:solidFill>
                  <a:srgbClr val="1F4387"/>
                </a:solidFill>
              </a:rPr>
              <a:t>Son situaciones anormales que no se esperaban y que, por tanto, no se sabe como tratarlas.</a:t>
            </a:r>
          </a:p>
          <a:p>
            <a:pPr marL="342900" indent="-342900" algn="just">
              <a:buFont typeface="Courier New" panose="02070309020205020404" pitchFamily="49" charset="0"/>
              <a:buChar char="o"/>
            </a:pPr>
            <a:endParaRPr lang="es-ES" sz="2000" u="sng" dirty="0">
              <a:solidFill>
                <a:srgbClr val="1F4387"/>
              </a:solidFill>
            </a:endParaRPr>
          </a:p>
          <a:p>
            <a:pPr marL="342900" indent="-342900" algn="just">
              <a:buFont typeface="Courier New" panose="02070309020205020404" pitchFamily="49" charset="0"/>
              <a:buChar char="o"/>
            </a:pPr>
            <a:r>
              <a:rPr lang="es-ES" sz="2000" dirty="0">
                <a:solidFill>
                  <a:srgbClr val="1F4387"/>
                </a:solidFill>
              </a:rPr>
              <a:t>Existen diferentes tipos de excepciones.</a:t>
            </a:r>
          </a:p>
          <a:p>
            <a:pPr marL="342900" indent="-342900" algn="just">
              <a:buFont typeface="Courier New" panose="02070309020205020404" pitchFamily="49" charset="0"/>
              <a:buChar char="o"/>
            </a:pPr>
            <a:endParaRPr lang="es-ES" sz="2000" dirty="0">
              <a:solidFill>
                <a:srgbClr val="1F4387"/>
              </a:solidFill>
            </a:endParaRPr>
          </a:p>
          <a:p>
            <a:pPr marL="342900" indent="-342900" algn="just">
              <a:buFont typeface="Courier New" panose="02070309020205020404" pitchFamily="49" charset="0"/>
              <a:buChar char="o"/>
            </a:pPr>
            <a:r>
              <a:rPr lang="es-ES" sz="2000" dirty="0">
                <a:solidFill>
                  <a:srgbClr val="1F4387"/>
                </a:solidFill>
              </a:rPr>
              <a:t>Provee información del tipo de la excepción y que la causo.</a:t>
            </a:r>
          </a:p>
          <a:p>
            <a:pPr marL="342900" indent="-342900" algn="just">
              <a:buFont typeface="Courier New" panose="02070309020205020404" pitchFamily="49" charset="0"/>
              <a:buChar char="o"/>
            </a:pPr>
            <a:endParaRPr lang="es-ES" sz="2000" dirty="0">
              <a:solidFill>
                <a:srgbClr val="1F4387"/>
              </a:solidFill>
            </a:endParaRPr>
          </a:p>
          <a:p>
            <a:pPr marL="342900" indent="-342900" algn="just">
              <a:buFont typeface="Courier New" panose="02070309020205020404" pitchFamily="49" charset="0"/>
              <a:buChar char="o"/>
            </a:pPr>
            <a:r>
              <a:rPr lang="es-ES" sz="2000" dirty="0">
                <a:solidFill>
                  <a:srgbClr val="1F4387"/>
                </a:solidFill>
              </a:rPr>
              <a:t>Los nombres de las excepciones estándar son identificadores incorporado.</a:t>
            </a:r>
          </a:p>
        </p:txBody>
      </p:sp>
      <p:sp>
        <p:nvSpPr>
          <p:cNvPr id="9" name="CuadroTexto 8">
            <a:extLst>
              <a:ext uri="{FF2B5EF4-FFF2-40B4-BE49-F238E27FC236}">
                <a16:creationId xmlns:a16="http://schemas.microsoft.com/office/drawing/2014/main" id="{C95DCA31-3E03-0A13-0C16-064D0EFACF84}"/>
              </a:ext>
            </a:extLst>
          </p:cNvPr>
          <p:cNvSpPr txBox="1"/>
          <p:nvPr/>
        </p:nvSpPr>
        <p:spPr>
          <a:xfrm>
            <a:off x="2345779" y="5338978"/>
            <a:ext cx="6869316" cy="1077218"/>
          </a:xfrm>
          <a:prstGeom prst="rect">
            <a:avLst/>
          </a:prstGeom>
          <a:noFill/>
        </p:spPr>
        <p:txBody>
          <a:bodyPr wrap="none" rtlCol="0">
            <a:spAutoFit/>
          </a:bodyPr>
          <a:lstStyle/>
          <a:p>
            <a:pPr algn="just"/>
            <a:r>
              <a:rPr lang="es-VE" sz="1600" dirty="0" err="1">
                <a:solidFill>
                  <a:srgbClr val="1F4387"/>
                </a:solidFill>
              </a:rPr>
              <a:t>Traceback</a:t>
            </a:r>
            <a:r>
              <a:rPr lang="es-VE" sz="1600" dirty="0">
                <a:solidFill>
                  <a:srgbClr val="1F4387"/>
                </a:solidFill>
              </a:rPr>
              <a:t> (</a:t>
            </a:r>
            <a:r>
              <a:rPr lang="es-VE" sz="1600" dirty="0" err="1">
                <a:solidFill>
                  <a:srgbClr val="1F4387"/>
                </a:solidFill>
              </a:rPr>
              <a:t>most</a:t>
            </a:r>
            <a:r>
              <a:rPr lang="es-VE" sz="1600" dirty="0">
                <a:solidFill>
                  <a:srgbClr val="1F4387"/>
                </a:solidFill>
              </a:rPr>
              <a:t> </a:t>
            </a:r>
            <a:r>
              <a:rPr lang="es-VE" sz="1600" dirty="0" err="1">
                <a:solidFill>
                  <a:srgbClr val="1F4387"/>
                </a:solidFill>
              </a:rPr>
              <a:t>recent</a:t>
            </a:r>
            <a:r>
              <a:rPr lang="es-VE" sz="1600" dirty="0">
                <a:solidFill>
                  <a:srgbClr val="1F4387"/>
                </a:solidFill>
              </a:rPr>
              <a:t> </a:t>
            </a:r>
            <a:r>
              <a:rPr lang="es-VE" sz="1600" dirty="0" err="1">
                <a:solidFill>
                  <a:srgbClr val="1F4387"/>
                </a:solidFill>
              </a:rPr>
              <a:t>call</a:t>
            </a:r>
            <a:r>
              <a:rPr lang="es-VE" sz="1600" dirty="0">
                <a:solidFill>
                  <a:srgbClr val="1F4387"/>
                </a:solidFill>
              </a:rPr>
              <a:t> </a:t>
            </a:r>
            <a:r>
              <a:rPr lang="es-VE" sz="1600" dirty="0" err="1">
                <a:solidFill>
                  <a:srgbClr val="1F4387"/>
                </a:solidFill>
              </a:rPr>
              <a:t>last</a:t>
            </a:r>
            <a:r>
              <a:rPr lang="es-VE" sz="1600" dirty="0">
                <a:solidFill>
                  <a:srgbClr val="1F4387"/>
                </a:solidFill>
              </a:rPr>
              <a:t>):</a:t>
            </a:r>
          </a:p>
          <a:p>
            <a:pPr algn="just"/>
            <a:r>
              <a:rPr lang="es-VE" sz="1600" dirty="0">
                <a:solidFill>
                  <a:srgbClr val="1F4387"/>
                </a:solidFill>
              </a:rPr>
              <a:t>  File "c:/Users/Computador/Desktop/Proyectos/errores.py", line 2, in &lt;module&gt;</a:t>
            </a:r>
          </a:p>
          <a:p>
            <a:pPr algn="just"/>
            <a:r>
              <a:rPr lang="es-VE" sz="1600" dirty="0">
                <a:solidFill>
                  <a:srgbClr val="1F4387"/>
                </a:solidFill>
              </a:rPr>
              <a:t>    numero = </a:t>
            </a:r>
            <a:r>
              <a:rPr lang="es-VE" sz="1600" dirty="0" err="1">
                <a:solidFill>
                  <a:srgbClr val="1F4387"/>
                </a:solidFill>
              </a:rPr>
              <a:t>int</a:t>
            </a:r>
            <a:r>
              <a:rPr lang="es-VE" sz="1600" dirty="0">
                <a:solidFill>
                  <a:srgbClr val="1F4387"/>
                </a:solidFill>
              </a:rPr>
              <a:t>("a")</a:t>
            </a:r>
          </a:p>
          <a:p>
            <a:pPr algn="just"/>
            <a:r>
              <a:rPr lang="es-VE" sz="1600" dirty="0" err="1">
                <a:solidFill>
                  <a:srgbClr val="1F4387"/>
                </a:solidFill>
              </a:rPr>
              <a:t>ValueError</a:t>
            </a:r>
            <a:r>
              <a:rPr lang="es-VE" sz="1600" dirty="0">
                <a:solidFill>
                  <a:srgbClr val="1F4387"/>
                </a:solidFill>
              </a:rPr>
              <a:t>: </a:t>
            </a:r>
            <a:r>
              <a:rPr lang="es-VE" sz="1600" dirty="0" err="1">
                <a:solidFill>
                  <a:srgbClr val="1F4387"/>
                </a:solidFill>
              </a:rPr>
              <a:t>invalid</a:t>
            </a:r>
            <a:r>
              <a:rPr lang="es-VE" sz="1600" dirty="0">
                <a:solidFill>
                  <a:srgbClr val="1F4387"/>
                </a:solidFill>
              </a:rPr>
              <a:t> literal </a:t>
            </a:r>
            <a:r>
              <a:rPr lang="es-VE" sz="1600" dirty="0" err="1">
                <a:solidFill>
                  <a:srgbClr val="1F4387"/>
                </a:solidFill>
              </a:rPr>
              <a:t>for</a:t>
            </a:r>
            <a:r>
              <a:rPr lang="es-VE" sz="1600" dirty="0">
                <a:solidFill>
                  <a:srgbClr val="1F4387"/>
                </a:solidFill>
              </a:rPr>
              <a:t> </a:t>
            </a:r>
            <a:r>
              <a:rPr lang="es-VE" sz="1600" dirty="0" err="1">
                <a:solidFill>
                  <a:srgbClr val="1F4387"/>
                </a:solidFill>
              </a:rPr>
              <a:t>int</a:t>
            </a:r>
            <a:r>
              <a:rPr lang="es-VE" sz="1600" dirty="0">
                <a:solidFill>
                  <a:srgbClr val="1F4387"/>
                </a:solidFill>
              </a:rPr>
              <a:t>() </a:t>
            </a:r>
            <a:r>
              <a:rPr lang="es-VE" sz="1600" dirty="0" err="1">
                <a:solidFill>
                  <a:srgbClr val="1F4387"/>
                </a:solidFill>
              </a:rPr>
              <a:t>with</a:t>
            </a:r>
            <a:r>
              <a:rPr lang="es-VE" sz="1600" dirty="0">
                <a:solidFill>
                  <a:srgbClr val="1F4387"/>
                </a:solidFill>
              </a:rPr>
              <a:t> base 10: 'a'</a:t>
            </a:r>
          </a:p>
        </p:txBody>
      </p:sp>
      <p:sp>
        <p:nvSpPr>
          <p:cNvPr id="17" name="CuadroTexto 16">
            <a:extLst>
              <a:ext uri="{FF2B5EF4-FFF2-40B4-BE49-F238E27FC236}">
                <a16:creationId xmlns:a16="http://schemas.microsoft.com/office/drawing/2014/main" id="{671DC68C-A3D9-1C71-394F-3934280C632A}"/>
              </a:ext>
            </a:extLst>
          </p:cNvPr>
          <p:cNvSpPr txBox="1"/>
          <p:nvPr/>
        </p:nvSpPr>
        <p:spPr>
          <a:xfrm>
            <a:off x="4293042" y="440187"/>
            <a:ext cx="3605924" cy="923330"/>
          </a:xfrm>
          <a:prstGeom prst="rect">
            <a:avLst/>
          </a:prstGeom>
          <a:noFill/>
        </p:spPr>
        <p:txBody>
          <a:bodyPr wrap="none" rtlCol="0">
            <a:spAutoFit/>
          </a:bodyPr>
          <a:lstStyle/>
          <a:p>
            <a:pPr algn="ctr"/>
            <a:r>
              <a:rPr lang="es-ES" sz="5400" dirty="0">
                <a:solidFill>
                  <a:srgbClr val="1F4387"/>
                </a:solidFill>
              </a:rPr>
              <a:t>Excepciones</a:t>
            </a:r>
            <a:endParaRPr lang="es-VE" sz="7200" dirty="0">
              <a:solidFill>
                <a:srgbClr val="1F4387"/>
              </a:solidFill>
            </a:endParaRPr>
          </a:p>
        </p:txBody>
      </p:sp>
      <p:pic>
        <p:nvPicPr>
          <p:cNvPr id="2" name="Imagen 1">
            <a:extLst>
              <a:ext uri="{FF2B5EF4-FFF2-40B4-BE49-F238E27FC236}">
                <a16:creationId xmlns:a16="http://schemas.microsoft.com/office/drawing/2014/main" id="{A205F50F-0C6D-66A3-C2E6-71EE50462F61}"/>
              </a:ext>
            </a:extLst>
          </p:cNvPr>
          <p:cNvPicPr>
            <a:picLocks noChangeAspect="1"/>
          </p:cNvPicPr>
          <p:nvPr/>
        </p:nvPicPr>
        <p:blipFill rotWithShape="1">
          <a:blip r:embed="rId2">
            <a:extLst>
              <a:ext uri="{28A0092B-C50C-407E-A947-70E740481C1C}">
                <a14:useLocalDpi xmlns:a14="http://schemas.microsoft.com/office/drawing/2010/main" val="0"/>
              </a:ext>
            </a:extLst>
          </a:blip>
          <a:srcRect t="33846" b="29231"/>
          <a:stretch/>
        </p:blipFill>
        <p:spPr>
          <a:xfrm>
            <a:off x="0" y="88302"/>
            <a:ext cx="1073592" cy="704717"/>
          </a:xfrm>
          <a:prstGeom prst="rect">
            <a:avLst/>
          </a:prstGeom>
        </p:spPr>
      </p:pic>
      <p:pic>
        <p:nvPicPr>
          <p:cNvPr id="3" name="Imagen 2">
            <a:extLst>
              <a:ext uri="{FF2B5EF4-FFF2-40B4-BE49-F238E27FC236}">
                <a16:creationId xmlns:a16="http://schemas.microsoft.com/office/drawing/2014/main" id="{5D804419-B682-F9EA-D992-1C333B71C3C6}"/>
              </a:ext>
            </a:extLst>
          </p:cNvPr>
          <p:cNvPicPr>
            <a:picLocks noChangeAspect="1"/>
          </p:cNvPicPr>
          <p:nvPr/>
        </p:nvPicPr>
        <p:blipFill rotWithShape="1">
          <a:blip r:embed="rId3">
            <a:extLst>
              <a:ext uri="{28A0092B-C50C-407E-A947-70E740481C1C}">
                <a14:useLocalDpi xmlns:a14="http://schemas.microsoft.com/office/drawing/2010/main" val="0"/>
              </a:ext>
            </a:extLst>
          </a:blip>
          <a:srcRect l="5807" t="7849" r="64250" b="20445"/>
          <a:stretch/>
        </p:blipFill>
        <p:spPr>
          <a:xfrm>
            <a:off x="862572" y="88302"/>
            <a:ext cx="632290" cy="657191"/>
          </a:xfrm>
          <a:prstGeom prst="rect">
            <a:avLst/>
          </a:prstGeom>
        </p:spPr>
      </p:pic>
      <p:sp>
        <p:nvSpPr>
          <p:cNvPr id="4" name="CuadroTexto 3">
            <a:extLst>
              <a:ext uri="{FF2B5EF4-FFF2-40B4-BE49-F238E27FC236}">
                <a16:creationId xmlns:a16="http://schemas.microsoft.com/office/drawing/2014/main" id="{2AF416E3-A377-4854-DAA8-36A8C8545D38}"/>
              </a:ext>
            </a:extLst>
          </p:cNvPr>
          <p:cNvSpPr txBox="1"/>
          <p:nvPr/>
        </p:nvSpPr>
        <p:spPr>
          <a:xfrm>
            <a:off x="1151466" y="5361268"/>
            <a:ext cx="918841" cy="338554"/>
          </a:xfrm>
          <a:prstGeom prst="rect">
            <a:avLst/>
          </a:prstGeom>
          <a:noFill/>
        </p:spPr>
        <p:txBody>
          <a:bodyPr wrap="none" rtlCol="0">
            <a:spAutoFit/>
          </a:bodyPr>
          <a:lstStyle/>
          <a:p>
            <a:pPr algn="just"/>
            <a:r>
              <a:rPr lang="es-VE" sz="1600" dirty="0">
                <a:solidFill>
                  <a:srgbClr val="1F4387"/>
                </a:solidFill>
              </a:rPr>
              <a:t>Ejemplo:</a:t>
            </a:r>
          </a:p>
        </p:txBody>
      </p:sp>
    </p:spTree>
    <p:extLst>
      <p:ext uri="{BB962C8B-B14F-4D97-AF65-F5344CB8AC3E}">
        <p14:creationId xmlns:p14="http://schemas.microsoft.com/office/powerpoint/2010/main" val="24991493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ECF5D401-BBE9-9F59-A68C-51A9DAEB0F62}"/>
              </a:ext>
            </a:extLst>
          </p:cNvPr>
          <p:cNvSpPr txBox="1"/>
          <p:nvPr/>
        </p:nvSpPr>
        <p:spPr>
          <a:xfrm>
            <a:off x="9215095" y="6488668"/>
            <a:ext cx="2976905" cy="369332"/>
          </a:xfrm>
          <a:prstGeom prst="rect">
            <a:avLst/>
          </a:prstGeom>
          <a:noFill/>
        </p:spPr>
        <p:txBody>
          <a:bodyPr wrap="none" rtlCol="0">
            <a:spAutoFit/>
          </a:bodyPr>
          <a:lstStyle/>
          <a:p>
            <a:r>
              <a:rPr lang="es-ES" dirty="0">
                <a:solidFill>
                  <a:srgbClr val="5F8FFE"/>
                </a:solidFill>
              </a:rPr>
              <a:t>Ing. Antonio Torres Sarmiento</a:t>
            </a:r>
            <a:endParaRPr lang="es-VE" dirty="0">
              <a:solidFill>
                <a:srgbClr val="5F8FFE"/>
              </a:solidFill>
            </a:endParaRPr>
          </a:p>
        </p:txBody>
      </p:sp>
      <p:sp>
        <p:nvSpPr>
          <p:cNvPr id="8" name="CuadroTexto 7">
            <a:extLst>
              <a:ext uri="{FF2B5EF4-FFF2-40B4-BE49-F238E27FC236}">
                <a16:creationId xmlns:a16="http://schemas.microsoft.com/office/drawing/2014/main" id="{75D39996-2933-DC6F-932C-D521F3DE095A}"/>
              </a:ext>
            </a:extLst>
          </p:cNvPr>
          <p:cNvSpPr txBox="1"/>
          <p:nvPr/>
        </p:nvSpPr>
        <p:spPr>
          <a:xfrm>
            <a:off x="3162073" y="1997839"/>
            <a:ext cx="2261937" cy="2862322"/>
          </a:xfrm>
          <a:prstGeom prst="rect">
            <a:avLst/>
          </a:prstGeom>
          <a:noFill/>
        </p:spPr>
        <p:txBody>
          <a:bodyPr wrap="square" rtlCol="0">
            <a:spAutoFit/>
          </a:bodyPr>
          <a:lstStyle/>
          <a:p>
            <a:pPr marL="342900" indent="-342900" algn="just">
              <a:buFont typeface="Courier New" panose="02070309020205020404" pitchFamily="49" charset="0"/>
              <a:buChar char="o"/>
            </a:pPr>
            <a:r>
              <a:rPr lang="es-ES" sz="2000" dirty="0" err="1">
                <a:solidFill>
                  <a:srgbClr val="1F4387"/>
                </a:solidFill>
              </a:rPr>
              <a:t>SyntaxError</a:t>
            </a:r>
            <a:r>
              <a:rPr lang="es-ES" sz="2000" dirty="0">
                <a:solidFill>
                  <a:srgbClr val="1F4387"/>
                </a:solidFill>
              </a:rPr>
              <a:t>.</a:t>
            </a:r>
          </a:p>
          <a:p>
            <a:pPr marL="342900" indent="-342900" algn="just">
              <a:buFont typeface="Courier New" panose="02070309020205020404" pitchFamily="49" charset="0"/>
              <a:buChar char="o"/>
            </a:pPr>
            <a:endParaRPr lang="es-ES" sz="2000" dirty="0">
              <a:solidFill>
                <a:srgbClr val="1F4387"/>
              </a:solidFill>
            </a:endParaRPr>
          </a:p>
          <a:p>
            <a:pPr marL="342900" indent="-342900" algn="just">
              <a:buFont typeface="Courier New" panose="02070309020205020404" pitchFamily="49" charset="0"/>
              <a:buChar char="o"/>
            </a:pPr>
            <a:r>
              <a:rPr lang="es-ES" sz="2000" dirty="0" err="1">
                <a:solidFill>
                  <a:srgbClr val="1F4387"/>
                </a:solidFill>
              </a:rPr>
              <a:t>NameError</a:t>
            </a:r>
            <a:endParaRPr lang="es-ES" sz="2000" dirty="0">
              <a:solidFill>
                <a:srgbClr val="1F4387"/>
              </a:solidFill>
            </a:endParaRPr>
          </a:p>
          <a:p>
            <a:pPr marL="342900" indent="-342900" algn="just">
              <a:buFont typeface="Courier New" panose="02070309020205020404" pitchFamily="49" charset="0"/>
              <a:buChar char="o"/>
            </a:pPr>
            <a:endParaRPr lang="es-ES" sz="2000" dirty="0">
              <a:solidFill>
                <a:srgbClr val="1F4387"/>
              </a:solidFill>
            </a:endParaRPr>
          </a:p>
          <a:p>
            <a:pPr marL="342900" indent="-342900" algn="just">
              <a:buFont typeface="Courier New" panose="02070309020205020404" pitchFamily="49" charset="0"/>
              <a:buChar char="o"/>
            </a:pPr>
            <a:r>
              <a:rPr lang="es-ES" sz="2000" dirty="0" err="1">
                <a:solidFill>
                  <a:srgbClr val="1F4387"/>
                </a:solidFill>
              </a:rPr>
              <a:t>TypeError</a:t>
            </a:r>
            <a:endParaRPr lang="es-ES" sz="2000" dirty="0">
              <a:solidFill>
                <a:srgbClr val="1F4387"/>
              </a:solidFill>
            </a:endParaRPr>
          </a:p>
          <a:p>
            <a:pPr marL="342900" indent="-342900" algn="just">
              <a:buFont typeface="Courier New" panose="02070309020205020404" pitchFamily="49" charset="0"/>
              <a:buChar char="o"/>
            </a:pPr>
            <a:endParaRPr lang="es-ES" sz="2000" dirty="0">
              <a:solidFill>
                <a:srgbClr val="1F4387"/>
              </a:solidFill>
            </a:endParaRPr>
          </a:p>
          <a:p>
            <a:pPr marL="342900" indent="-342900" algn="just">
              <a:buFont typeface="Courier New" panose="02070309020205020404" pitchFamily="49" charset="0"/>
              <a:buChar char="o"/>
            </a:pPr>
            <a:r>
              <a:rPr lang="es-ES" sz="2000" dirty="0" err="1">
                <a:solidFill>
                  <a:srgbClr val="1F4387"/>
                </a:solidFill>
              </a:rPr>
              <a:t>IndexError</a:t>
            </a:r>
            <a:endParaRPr lang="es-ES" sz="2000" dirty="0">
              <a:solidFill>
                <a:srgbClr val="1F4387"/>
              </a:solidFill>
            </a:endParaRPr>
          </a:p>
          <a:p>
            <a:pPr marL="342900" indent="-342900" algn="just">
              <a:buFont typeface="Courier New" panose="02070309020205020404" pitchFamily="49" charset="0"/>
              <a:buChar char="o"/>
            </a:pPr>
            <a:endParaRPr lang="es-ES" sz="2000" dirty="0">
              <a:solidFill>
                <a:srgbClr val="1F4387"/>
              </a:solidFill>
            </a:endParaRPr>
          </a:p>
          <a:p>
            <a:pPr marL="342900" indent="-342900" algn="just">
              <a:buFont typeface="Courier New" panose="02070309020205020404" pitchFamily="49" charset="0"/>
              <a:buChar char="o"/>
            </a:pPr>
            <a:r>
              <a:rPr lang="es-ES" sz="2000" dirty="0" err="1">
                <a:solidFill>
                  <a:srgbClr val="1F4387"/>
                </a:solidFill>
              </a:rPr>
              <a:t>ValueError</a:t>
            </a:r>
            <a:endParaRPr lang="es-ES" sz="2000" dirty="0">
              <a:solidFill>
                <a:srgbClr val="1F4387"/>
              </a:solidFill>
            </a:endParaRPr>
          </a:p>
        </p:txBody>
      </p:sp>
      <p:sp>
        <p:nvSpPr>
          <p:cNvPr id="17" name="CuadroTexto 16">
            <a:extLst>
              <a:ext uri="{FF2B5EF4-FFF2-40B4-BE49-F238E27FC236}">
                <a16:creationId xmlns:a16="http://schemas.microsoft.com/office/drawing/2014/main" id="{671DC68C-A3D9-1C71-394F-3934280C632A}"/>
              </a:ext>
            </a:extLst>
          </p:cNvPr>
          <p:cNvSpPr txBox="1"/>
          <p:nvPr/>
        </p:nvSpPr>
        <p:spPr>
          <a:xfrm>
            <a:off x="2861241" y="440187"/>
            <a:ext cx="6469528" cy="923330"/>
          </a:xfrm>
          <a:prstGeom prst="rect">
            <a:avLst/>
          </a:prstGeom>
          <a:noFill/>
        </p:spPr>
        <p:txBody>
          <a:bodyPr wrap="none" rtlCol="0">
            <a:spAutoFit/>
          </a:bodyPr>
          <a:lstStyle/>
          <a:p>
            <a:pPr algn="ctr"/>
            <a:r>
              <a:rPr lang="es-ES" sz="5400" dirty="0">
                <a:solidFill>
                  <a:srgbClr val="1F4387"/>
                </a:solidFill>
              </a:rPr>
              <a:t>Excepciones comunes</a:t>
            </a:r>
            <a:endParaRPr lang="es-VE" sz="7200" dirty="0">
              <a:solidFill>
                <a:srgbClr val="1F4387"/>
              </a:solidFill>
            </a:endParaRPr>
          </a:p>
        </p:txBody>
      </p:sp>
      <p:pic>
        <p:nvPicPr>
          <p:cNvPr id="2" name="Imagen 1">
            <a:extLst>
              <a:ext uri="{FF2B5EF4-FFF2-40B4-BE49-F238E27FC236}">
                <a16:creationId xmlns:a16="http://schemas.microsoft.com/office/drawing/2014/main" id="{A205F50F-0C6D-66A3-C2E6-71EE50462F61}"/>
              </a:ext>
            </a:extLst>
          </p:cNvPr>
          <p:cNvPicPr>
            <a:picLocks noChangeAspect="1"/>
          </p:cNvPicPr>
          <p:nvPr/>
        </p:nvPicPr>
        <p:blipFill rotWithShape="1">
          <a:blip r:embed="rId2">
            <a:extLst>
              <a:ext uri="{28A0092B-C50C-407E-A947-70E740481C1C}">
                <a14:useLocalDpi xmlns:a14="http://schemas.microsoft.com/office/drawing/2010/main" val="0"/>
              </a:ext>
            </a:extLst>
          </a:blip>
          <a:srcRect t="33846" b="29231"/>
          <a:stretch/>
        </p:blipFill>
        <p:spPr>
          <a:xfrm>
            <a:off x="0" y="88302"/>
            <a:ext cx="1073592" cy="704717"/>
          </a:xfrm>
          <a:prstGeom prst="rect">
            <a:avLst/>
          </a:prstGeom>
        </p:spPr>
      </p:pic>
      <p:pic>
        <p:nvPicPr>
          <p:cNvPr id="3" name="Imagen 2">
            <a:extLst>
              <a:ext uri="{FF2B5EF4-FFF2-40B4-BE49-F238E27FC236}">
                <a16:creationId xmlns:a16="http://schemas.microsoft.com/office/drawing/2014/main" id="{5D804419-B682-F9EA-D992-1C333B71C3C6}"/>
              </a:ext>
            </a:extLst>
          </p:cNvPr>
          <p:cNvPicPr>
            <a:picLocks noChangeAspect="1"/>
          </p:cNvPicPr>
          <p:nvPr/>
        </p:nvPicPr>
        <p:blipFill rotWithShape="1">
          <a:blip r:embed="rId3">
            <a:extLst>
              <a:ext uri="{28A0092B-C50C-407E-A947-70E740481C1C}">
                <a14:useLocalDpi xmlns:a14="http://schemas.microsoft.com/office/drawing/2010/main" val="0"/>
              </a:ext>
            </a:extLst>
          </a:blip>
          <a:srcRect l="5807" t="7849" r="64250" b="20445"/>
          <a:stretch/>
        </p:blipFill>
        <p:spPr>
          <a:xfrm>
            <a:off x="862572" y="88302"/>
            <a:ext cx="632290" cy="657191"/>
          </a:xfrm>
          <a:prstGeom prst="rect">
            <a:avLst/>
          </a:prstGeom>
        </p:spPr>
      </p:pic>
      <p:sp>
        <p:nvSpPr>
          <p:cNvPr id="6" name="CuadroTexto 5">
            <a:extLst>
              <a:ext uri="{FF2B5EF4-FFF2-40B4-BE49-F238E27FC236}">
                <a16:creationId xmlns:a16="http://schemas.microsoft.com/office/drawing/2014/main" id="{983FD963-2ABF-865A-9592-19386D770BF5}"/>
              </a:ext>
            </a:extLst>
          </p:cNvPr>
          <p:cNvSpPr txBox="1"/>
          <p:nvPr/>
        </p:nvSpPr>
        <p:spPr>
          <a:xfrm>
            <a:off x="6505073" y="1997839"/>
            <a:ext cx="2179956" cy="2246769"/>
          </a:xfrm>
          <a:prstGeom prst="rect">
            <a:avLst/>
          </a:prstGeom>
          <a:noFill/>
        </p:spPr>
        <p:txBody>
          <a:bodyPr wrap="square" rtlCol="0">
            <a:spAutoFit/>
          </a:bodyPr>
          <a:lstStyle/>
          <a:p>
            <a:pPr marL="342900" indent="-342900" algn="just">
              <a:buFont typeface="Courier New" panose="02070309020205020404" pitchFamily="49" charset="0"/>
              <a:buChar char="o"/>
            </a:pPr>
            <a:r>
              <a:rPr lang="es-ES" sz="2000" dirty="0" err="1">
                <a:solidFill>
                  <a:srgbClr val="1F4387"/>
                </a:solidFill>
              </a:rPr>
              <a:t>AttributeError</a:t>
            </a:r>
            <a:endParaRPr lang="es-ES" sz="2000" dirty="0">
              <a:solidFill>
                <a:srgbClr val="1F4387"/>
              </a:solidFill>
            </a:endParaRPr>
          </a:p>
          <a:p>
            <a:pPr marL="342900" indent="-342900" algn="just">
              <a:buFont typeface="Courier New" panose="02070309020205020404" pitchFamily="49" charset="0"/>
              <a:buChar char="o"/>
            </a:pPr>
            <a:endParaRPr lang="es-ES" sz="2000" dirty="0">
              <a:solidFill>
                <a:srgbClr val="1F4387"/>
              </a:solidFill>
            </a:endParaRPr>
          </a:p>
          <a:p>
            <a:pPr marL="342900" indent="-342900" algn="just">
              <a:buFont typeface="Courier New" panose="02070309020205020404" pitchFamily="49" charset="0"/>
              <a:buChar char="o"/>
            </a:pPr>
            <a:r>
              <a:rPr lang="es-ES" sz="2000" dirty="0" err="1">
                <a:solidFill>
                  <a:srgbClr val="1F4387"/>
                </a:solidFill>
              </a:rPr>
              <a:t>KeyError</a:t>
            </a:r>
            <a:endParaRPr lang="es-ES" sz="2000" dirty="0">
              <a:solidFill>
                <a:srgbClr val="1F4387"/>
              </a:solidFill>
            </a:endParaRPr>
          </a:p>
          <a:p>
            <a:pPr marL="342900" indent="-342900" algn="just">
              <a:buFont typeface="Courier New" panose="02070309020205020404" pitchFamily="49" charset="0"/>
              <a:buChar char="o"/>
            </a:pPr>
            <a:endParaRPr lang="es-ES" sz="2000" dirty="0">
              <a:solidFill>
                <a:srgbClr val="1F4387"/>
              </a:solidFill>
            </a:endParaRPr>
          </a:p>
          <a:p>
            <a:pPr marL="342900" indent="-342900" algn="just">
              <a:buFont typeface="Courier New" panose="02070309020205020404" pitchFamily="49" charset="0"/>
              <a:buChar char="o"/>
            </a:pPr>
            <a:r>
              <a:rPr lang="es-ES" sz="2000" dirty="0" err="1">
                <a:solidFill>
                  <a:srgbClr val="1F4387"/>
                </a:solidFill>
              </a:rPr>
              <a:t>OSError</a:t>
            </a:r>
            <a:endParaRPr lang="es-ES" sz="2000" dirty="0">
              <a:solidFill>
                <a:srgbClr val="1F4387"/>
              </a:solidFill>
            </a:endParaRPr>
          </a:p>
          <a:p>
            <a:pPr marL="342900" indent="-342900" algn="just">
              <a:buFont typeface="Courier New" panose="02070309020205020404" pitchFamily="49" charset="0"/>
              <a:buChar char="o"/>
            </a:pPr>
            <a:endParaRPr lang="es-ES" sz="2000" dirty="0">
              <a:solidFill>
                <a:srgbClr val="1F4387"/>
              </a:solidFill>
            </a:endParaRPr>
          </a:p>
          <a:p>
            <a:pPr marL="342900" indent="-342900" algn="just">
              <a:buFont typeface="Courier New" panose="02070309020205020404" pitchFamily="49" charset="0"/>
              <a:buChar char="o"/>
            </a:pPr>
            <a:r>
              <a:rPr lang="es-ES" sz="2000" dirty="0" err="1">
                <a:solidFill>
                  <a:srgbClr val="1F4387"/>
                </a:solidFill>
              </a:rPr>
              <a:t>RuntimeError</a:t>
            </a:r>
            <a:endParaRPr lang="es-ES" sz="2000" dirty="0">
              <a:solidFill>
                <a:srgbClr val="1F4387"/>
              </a:solidFill>
            </a:endParaRPr>
          </a:p>
        </p:txBody>
      </p:sp>
      <p:sp>
        <p:nvSpPr>
          <p:cNvPr id="7" name="CuadroTexto 6">
            <a:extLst>
              <a:ext uri="{FF2B5EF4-FFF2-40B4-BE49-F238E27FC236}">
                <a16:creationId xmlns:a16="http://schemas.microsoft.com/office/drawing/2014/main" id="{0847EBD6-BA6A-776F-FE0F-BD06E71080FA}"/>
              </a:ext>
            </a:extLst>
          </p:cNvPr>
          <p:cNvSpPr txBox="1"/>
          <p:nvPr/>
        </p:nvSpPr>
        <p:spPr>
          <a:xfrm>
            <a:off x="6505073" y="4460051"/>
            <a:ext cx="2179956" cy="400110"/>
          </a:xfrm>
          <a:prstGeom prst="rect">
            <a:avLst/>
          </a:prstGeom>
          <a:noFill/>
        </p:spPr>
        <p:txBody>
          <a:bodyPr wrap="square" rtlCol="0">
            <a:spAutoFit/>
          </a:bodyPr>
          <a:lstStyle/>
          <a:p>
            <a:pPr marL="342900" indent="-342900" algn="just">
              <a:buFont typeface="Courier New" panose="02070309020205020404" pitchFamily="49" charset="0"/>
              <a:buChar char="o"/>
            </a:pPr>
            <a:r>
              <a:rPr lang="es-ES" sz="2000" dirty="0">
                <a:solidFill>
                  <a:srgbClr val="1F4387"/>
                </a:solidFill>
              </a:rPr>
              <a:t>Etc.</a:t>
            </a:r>
          </a:p>
        </p:txBody>
      </p:sp>
    </p:spTree>
    <p:extLst>
      <p:ext uri="{BB962C8B-B14F-4D97-AF65-F5344CB8AC3E}">
        <p14:creationId xmlns:p14="http://schemas.microsoft.com/office/powerpoint/2010/main" val="42698454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6" grpId="0"/>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ECF5D401-BBE9-9F59-A68C-51A9DAEB0F62}"/>
              </a:ext>
            </a:extLst>
          </p:cNvPr>
          <p:cNvSpPr txBox="1"/>
          <p:nvPr/>
        </p:nvSpPr>
        <p:spPr>
          <a:xfrm>
            <a:off x="9215095" y="6488668"/>
            <a:ext cx="2976905" cy="369332"/>
          </a:xfrm>
          <a:prstGeom prst="rect">
            <a:avLst/>
          </a:prstGeom>
          <a:noFill/>
        </p:spPr>
        <p:txBody>
          <a:bodyPr wrap="none" rtlCol="0">
            <a:spAutoFit/>
          </a:bodyPr>
          <a:lstStyle/>
          <a:p>
            <a:r>
              <a:rPr lang="es-ES" dirty="0">
                <a:solidFill>
                  <a:srgbClr val="5F8FFE"/>
                </a:solidFill>
              </a:rPr>
              <a:t>Ing. Antonio Torres Sarmiento</a:t>
            </a:r>
            <a:endParaRPr lang="es-VE" dirty="0">
              <a:solidFill>
                <a:srgbClr val="5F8FFE"/>
              </a:solidFill>
            </a:endParaRPr>
          </a:p>
        </p:txBody>
      </p:sp>
      <p:sp>
        <p:nvSpPr>
          <p:cNvPr id="8" name="CuadroTexto 7">
            <a:extLst>
              <a:ext uri="{FF2B5EF4-FFF2-40B4-BE49-F238E27FC236}">
                <a16:creationId xmlns:a16="http://schemas.microsoft.com/office/drawing/2014/main" id="{75D39996-2933-DC6F-932C-D521F3DE095A}"/>
              </a:ext>
            </a:extLst>
          </p:cNvPr>
          <p:cNvSpPr txBox="1"/>
          <p:nvPr/>
        </p:nvSpPr>
        <p:spPr>
          <a:xfrm>
            <a:off x="1467829" y="1641006"/>
            <a:ext cx="9256341" cy="3785652"/>
          </a:xfrm>
          <a:prstGeom prst="rect">
            <a:avLst/>
          </a:prstGeom>
          <a:noFill/>
        </p:spPr>
        <p:txBody>
          <a:bodyPr wrap="square" rtlCol="0">
            <a:spAutoFit/>
          </a:bodyPr>
          <a:lstStyle/>
          <a:p>
            <a:pPr marL="342900" indent="-342900" algn="just">
              <a:buFont typeface="Courier New" panose="02070309020205020404" pitchFamily="49" charset="0"/>
              <a:buChar char="o"/>
            </a:pPr>
            <a:r>
              <a:rPr lang="es-ES" sz="2000" dirty="0">
                <a:solidFill>
                  <a:srgbClr val="1F4387"/>
                </a:solidFill>
              </a:rPr>
              <a:t>Cláusula </a:t>
            </a:r>
            <a:r>
              <a:rPr lang="es-ES" sz="2000" b="1" dirty="0">
                <a:solidFill>
                  <a:srgbClr val="1F4387"/>
                </a:solidFill>
              </a:rPr>
              <a:t>try</a:t>
            </a:r>
            <a:r>
              <a:rPr lang="es-ES" sz="2000" dirty="0">
                <a:solidFill>
                  <a:srgbClr val="1F4387"/>
                </a:solidFill>
              </a:rPr>
              <a:t>: Se ejecuta este bloque de código, el cual contiene uno o varios potenciales excepciones. En caso que ocurra una excepción, se deja de ejecutar esta cláusula y continua en </a:t>
            </a:r>
            <a:r>
              <a:rPr lang="es-ES" sz="2000" b="1" dirty="0" err="1">
                <a:solidFill>
                  <a:srgbClr val="1F4387"/>
                </a:solidFill>
              </a:rPr>
              <a:t>except</a:t>
            </a:r>
            <a:r>
              <a:rPr lang="es-ES" sz="2000" dirty="0">
                <a:solidFill>
                  <a:srgbClr val="1F4387"/>
                </a:solidFill>
              </a:rPr>
              <a:t>.</a:t>
            </a:r>
          </a:p>
          <a:p>
            <a:pPr marL="342900" indent="-342900" algn="just">
              <a:buFont typeface="Courier New" panose="02070309020205020404" pitchFamily="49" charset="0"/>
              <a:buChar char="o"/>
            </a:pPr>
            <a:endParaRPr lang="es-ES" sz="2000" dirty="0">
              <a:solidFill>
                <a:srgbClr val="1F4387"/>
              </a:solidFill>
            </a:endParaRPr>
          </a:p>
          <a:p>
            <a:pPr marL="342900" indent="-342900" algn="just">
              <a:buFont typeface="Courier New" panose="02070309020205020404" pitchFamily="49" charset="0"/>
              <a:buChar char="o"/>
            </a:pPr>
            <a:r>
              <a:rPr lang="es-ES" sz="2000" dirty="0">
                <a:solidFill>
                  <a:srgbClr val="1F4387"/>
                </a:solidFill>
              </a:rPr>
              <a:t>Cláusula </a:t>
            </a:r>
            <a:r>
              <a:rPr lang="es-ES" sz="2000" b="1" dirty="0" err="1">
                <a:solidFill>
                  <a:srgbClr val="1F4387"/>
                </a:solidFill>
              </a:rPr>
              <a:t>except</a:t>
            </a:r>
            <a:r>
              <a:rPr lang="es-ES" sz="2000" dirty="0">
                <a:solidFill>
                  <a:srgbClr val="1F4387"/>
                </a:solidFill>
              </a:rPr>
              <a:t>: Bloque de código que se ejecuta cuando ocurre un excepción en la cláusula </a:t>
            </a:r>
            <a:r>
              <a:rPr lang="es-ES" sz="2000" b="1" dirty="0">
                <a:solidFill>
                  <a:srgbClr val="1F4387"/>
                </a:solidFill>
              </a:rPr>
              <a:t>try</a:t>
            </a:r>
            <a:r>
              <a:rPr lang="es-ES" sz="2000" dirty="0">
                <a:solidFill>
                  <a:srgbClr val="1F4387"/>
                </a:solidFill>
              </a:rPr>
              <a:t>. En caso de no ocurrir, se omitirá.</a:t>
            </a:r>
          </a:p>
          <a:p>
            <a:pPr marL="342900" indent="-342900" algn="just">
              <a:buFont typeface="Courier New" panose="02070309020205020404" pitchFamily="49" charset="0"/>
              <a:buChar char="o"/>
            </a:pPr>
            <a:endParaRPr lang="es-ES" sz="2000" u="sng" dirty="0">
              <a:solidFill>
                <a:srgbClr val="1F4387"/>
              </a:solidFill>
            </a:endParaRPr>
          </a:p>
          <a:p>
            <a:pPr marL="342900" indent="-342900" algn="just">
              <a:buFont typeface="Courier New" panose="02070309020205020404" pitchFamily="49" charset="0"/>
              <a:buChar char="o"/>
            </a:pPr>
            <a:r>
              <a:rPr lang="es-ES" sz="2000" dirty="0">
                <a:solidFill>
                  <a:srgbClr val="1F4387"/>
                </a:solidFill>
              </a:rPr>
              <a:t>Cláusula </a:t>
            </a:r>
            <a:r>
              <a:rPr lang="es-ES" sz="2000" b="1" dirty="0" err="1">
                <a:solidFill>
                  <a:srgbClr val="1F4387"/>
                </a:solidFill>
              </a:rPr>
              <a:t>else</a:t>
            </a:r>
            <a:r>
              <a:rPr lang="es-ES" sz="2000" dirty="0">
                <a:solidFill>
                  <a:srgbClr val="1F4387"/>
                </a:solidFill>
              </a:rPr>
              <a:t>: Solo se ejecutará el bloque de código cuando no ocurran excepciones. Su uso no es de carácter obligatorio.</a:t>
            </a:r>
          </a:p>
          <a:p>
            <a:pPr marL="342900" indent="-342900" algn="just">
              <a:buFont typeface="Courier New" panose="02070309020205020404" pitchFamily="49" charset="0"/>
              <a:buChar char="o"/>
            </a:pPr>
            <a:endParaRPr lang="es-ES" sz="2000" dirty="0">
              <a:solidFill>
                <a:srgbClr val="1F4387"/>
              </a:solidFill>
            </a:endParaRPr>
          </a:p>
          <a:p>
            <a:pPr marL="342900" indent="-342900" algn="just">
              <a:buFont typeface="Courier New" panose="02070309020205020404" pitchFamily="49" charset="0"/>
              <a:buChar char="o"/>
            </a:pPr>
            <a:r>
              <a:rPr lang="es-ES" sz="2000" dirty="0">
                <a:solidFill>
                  <a:srgbClr val="1F4387"/>
                </a:solidFill>
              </a:rPr>
              <a:t>Cláusula </a:t>
            </a:r>
            <a:r>
              <a:rPr lang="es-ES" sz="2000" b="1" dirty="0" err="1">
                <a:solidFill>
                  <a:srgbClr val="1F4387"/>
                </a:solidFill>
              </a:rPr>
              <a:t>finally</a:t>
            </a:r>
            <a:r>
              <a:rPr lang="es-ES" sz="2000" dirty="0">
                <a:solidFill>
                  <a:srgbClr val="1F4387"/>
                </a:solidFill>
              </a:rPr>
              <a:t>: Siempre se ejecutará el bloque de código. Su uso no es de carácter obligatorio.</a:t>
            </a:r>
          </a:p>
        </p:txBody>
      </p:sp>
      <p:sp>
        <p:nvSpPr>
          <p:cNvPr id="17" name="CuadroTexto 16">
            <a:extLst>
              <a:ext uri="{FF2B5EF4-FFF2-40B4-BE49-F238E27FC236}">
                <a16:creationId xmlns:a16="http://schemas.microsoft.com/office/drawing/2014/main" id="{671DC68C-A3D9-1C71-394F-3934280C632A}"/>
              </a:ext>
            </a:extLst>
          </p:cNvPr>
          <p:cNvSpPr txBox="1"/>
          <p:nvPr/>
        </p:nvSpPr>
        <p:spPr>
          <a:xfrm>
            <a:off x="2700751" y="440187"/>
            <a:ext cx="6790513" cy="923330"/>
          </a:xfrm>
          <a:prstGeom prst="rect">
            <a:avLst/>
          </a:prstGeom>
          <a:noFill/>
        </p:spPr>
        <p:txBody>
          <a:bodyPr wrap="none" rtlCol="0">
            <a:spAutoFit/>
          </a:bodyPr>
          <a:lstStyle/>
          <a:p>
            <a:pPr algn="ctr"/>
            <a:r>
              <a:rPr lang="es-ES" sz="5400" dirty="0">
                <a:solidFill>
                  <a:srgbClr val="1F4387"/>
                </a:solidFill>
              </a:rPr>
              <a:t>Gestión de excepciones</a:t>
            </a:r>
            <a:endParaRPr lang="es-VE" sz="7200" dirty="0">
              <a:solidFill>
                <a:srgbClr val="1F4387"/>
              </a:solidFill>
            </a:endParaRPr>
          </a:p>
        </p:txBody>
      </p:sp>
      <p:pic>
        <p:nvPicPr>
          <p:cNvPr id="2" name="Imagen 1">
            <a:extLst>
              <a:ext uri="{FF2B5EF4-FFF2-40B4-BE49-F238E27FC236}">
                <a16:creationId xmlns:a16="http://schemas.microsoft.com/office/drawing/2014/main" id="{A205F50F-0C6D-66A3-C2E6-71EE50462F61}"/>
              </a:ext>
            </a:extLst>
          </p:cNvPr>
          <p:cNvPicPr>
            <a:picLocks noChangeAspect="1"/>
          </p:cNvPicPr>
          <p:nvPr/>
        </p:nvPicPr>
        <p:blipFill rotWithShape="1">
          <a:blip r:embed="rId2">
            <a:extLst>
              <a:ext uri="{28A0092B-C50C-407E-A947-70E740481C1C}">
                <a14:useLocalDpi xmlns:a14="http://schemas.microsoft.com/office/drawing/2010/main" val="0"/>
              </a:ext>
            </a:extLst>
          </a:blip>
          <a:srcRect t="33846" b="29231"/>
          <a:stretch/>
        </p:blipFill>
        <p:spPr>
          <a:xfrm>
            <a:off x="0" y="88302"/>
            <a:ext cx="1073592" cy="704717"/>
          </a:xfrm>
          <a:prstGeom prst="rect">
            <a:avLst/>
          </a:prstGeom>
        </p:spPr>
      </p:pic>
      <p:pic>
        <p:nvPicPr>
          <p:cNvPr id="3" name="Imagen 2">
            <a:extLst>
              <a:ext uri="{FF2B5EF4-FFF2-40B4-BE49-F238E27FC236}">
                <a16:creationId xmlns:a16="http://schemas.microsoft.com/office/drawing/2014/main" id="{5D804419-B682-F9EA-D992-1C333B71C3C6}"/>
              </a:ext>
            </a:extLst>
          </p:cNvPr>
          <p:cNvPicPr>
            <a:picLocks noChangeAspect="1"/>
          </p:cNvPicPr>
          <p:nvPr/>
        </p:nvPicPr>
        <p:blipFill rotWithShape="1">
          <a:blip r:embed="rId3">
            <a:extLst>
              <a:ext uri="{28A0092B-C50C-407E-A947-70E740481C1C}">
                <a14:useLocalDpi xmlns:a14="http://schemas.microsoft.com/office/drawing/2010/main" val="0"/>
              </a:ext>
            </a:extLst>
          </a:blip>
          <a:srcRect l="5807" t="7849" r="64250" b="20445"/>
          <a:stretch/>
        </p:blipFill>
        <p:spPr>
          <a:xfrm>
            <a:off x="862572" y="88302"/>
            <a:ext cx="632290" cy="657191"/>
          </a:xfrm>
          <a:prstGeom prst="rect">
            <a:avLst/>
          </a:prstGeom>
        </p:spPr>
      </p:pic>
      <p:sp>
        <p:nvSpPr>
          <p:cNvPr id="7" name="CuadroTexto 6">
            <a:extLst>
              <a:ext uri="{FF2B5EF4-FFF2-40B4-BE49-F238E27FC236}">
                <a16:creationId xmlns:a16="http://schemas.microsoft.com/office/drawing/2014/main" id="{E18BC449-6D9F-A7FB-61CF-94D18002CB9F}"/>
              </a:ext>
            </a:extLst>
          </p:cNvPr>
          <p:cNvSpPr txBox="1"/>
          <p:nvPr/>
        </p:nvSpPr>
        <p:spPr>
          <a:xfrm>
            <a:off x="1467829" y="5772244"/>
            <a:ext cx="9256341" cy="707886"/>
          </a:xfrm>
          <a:prstGeom prst="rect">
            <a:avLst/>
          </a:prstGeom>
          <a:noFill/>
        </p:spPr>
        <p:txBody>
          <a:bodyPr wrap="square" rtlCol="0">
            <a:spAutoFit/>
          </a:bodyPr>
          <a:lstStyle/>
          <a:p>
            <a:pPr algn="just"/>
            <a:r>
              <a:rPr lang="es-ES" sz="2000" dirty="0">
                <a:solidFill>
                  <a:srgbClr val="385894"/>
                </a:solidFill>
              </a:rPr>
              <a:t>Nota: La cláusula </a:t>
            </a:r>
            <a:r>
              <a:rPr lang="es-ES" sz="2000" b="1" dirty="0">
                <a:solidFill>
                  <a:srgbClr val="385894"/>
                </a:solidFill>
              </a:rPr>
              <a:t>try</a:t>
            </a:r>
            <a:r>
              <a:rPr lang="es-ES" sz="2000" dirty="0">
                <a:solidFill>
                  <a:srgbClr val="385894"/>
                </a:solidFill>
              </a:rPr>
              <a:t>, puede gestionar también las excepciones que ocurren dentro de funciones que son llamadas directa o indirectamente en ella.</a:t>
            </a:r>
          </a:p>
        </p:txBody>
      </p:sp>
    </p:spTree>
    <p:extLst>
      <p:ext uri="{BB962C8B-B14F-4D97-AF65-F5344CB8AC3E}">
        <p14:creationId xmlns:p14="http://schemas.microsoft.com/office/powerpoint/2010/main" val="2913199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ECF5D401-BBE9-9F59-A68C-51A9DAEB0F62}"/>
              </a:ext>
            </a:extLst>
          </p:cNvPr>
          <p:cNvSpPr txBox="1"/>
          <p:nvPr/>
        </p:nvSpPr>
        <p:spPr>
          <a:xfrm>
            <a:off x="9215095" y="6488668"/>
            <a:ext cx="2976905" cy="369332"/>
          </a:xfrm>
          <a:prstGeom prst="rect">
            <a:avLst/>
          </a:prstGeom>
          <a:noFill/>
        </p:spPr>
        <p:txBody>
          <a:bodyPr wrap="none" rtlCol="0">
            <a:spAutoFit/>
          </a:bodyPr>
          <a:lstStyle/>
          <a:p>
            <a:r>
              <a:rPr lang="es-ES" dirty="0">
                <a:solidFill>
                  <a:srgbClr val="5F8FFE"/>
                </a:solidFill>
              </a:rPr>
              <a:t>Ing. Antonio Torres Sarmiento</a:t>
            </a:r>
            <a:endParaRPr lang="es-VE" dirty="0">
              <a:solidFill>
                <a:srgbClr val="5F8FFE"/>
              </a:solidFill>
            </a:endParaRPr>
          </a:p>
        </p:txBody>
      </p:sp>
      <p:sp>
        <p:nvSpPr>
          <p:cNvPr id="17" name="CuadroTexto 16">
            <a:extLst>
              <a:ext uri="{FF2B5EF4-FFF2-40B4-BE49-F238E27FC236}">
                <a16:creationId xmlns:a16="http://schemas.microsoft.com/office/drawing/2014/main" id="{671DC68C-A3D9-1C71-394F-3934280C632A}"/>
              </a:ext>
            </a:extLst>
          </p:cNvPr>
          <p:cNvSpPr txBox="1"/>
          <p:nvPr/>
        </p:nvSpPr>
        <p:spPr>
          <a:xfrm>
            <a:off x="2700751" y="440187"/>
            <a:ext cx="6790513" cy="923330"/>
          </a:xfrm>
          <a:prstGeom prst="rect">
            <a:avLst/>
          </a:prstGeom>
          <a:noFill/>
        </p:spPr>
        <p:txBody>
          <a:bodyPr wrap="none" rtlCol="0">
            <a:spAutoFit/>
          </a:bodyPr>
          <a:lstStyle/>
          <a:p>
            <a:pPr algn="ctr"/>
            <a:r>
              <a:rPr lang="es-ES" sz="5400" dirty="0">
                <a:solidFill>
                  <a:srgbClr val="1F4387"/>
                </a:solidFill>
              </a:rPr>
              <a:t>Gestión de excepciones</a:t>
            </a:r>
            <a:endParaRPr lang="es-VE" sz="7200" dirty="0">
              <a:solidFill>
                <a:srgbClr val="1F4387"/>
              </a:solidFill>
            </a:endParaRPr>
          </a:p>
        </p:txBody>
      </p:sp>
      <p:pic>
        <p:nvPicPr>
          <p:cNvPr id="2" name="Imagen 1">
            <a:extLst>
              <a:ext uri="{FF2B5EF4-FFF2-40B4-BE49-F238E27FC236}">
                <a16:creationId xmlns:a16="http://schemas.microsoft.com/office/drawing/2014/main" id="{A205F50F-0C6D-66A3-C2E6-71EE50462F61}"/>
              </a:ext>
            </a:extLst>
          </p:cNvPr>
          <p:cNvPicPr>
            <a:picLocks noChangeAspect="1"/>
          </p:cNvPicPr>
          <p:nvPr/>
        </p:nvPicPr>
        <p:blipFill rotWithShape="1">
          <a:blip r:embed="rId2">
            <a:extLst>
              <a:ext uri="{28A0092B-C50C-407E-A947-70E740481C1C}">
                <a14:useLocalDpi xmlns:a14="http://schemas.microsoft.com/office/drawing/2010/main" val="0"/>
              </a:ext>
            </a:extLst>
          </a:blip>
          <a:srcRect t="33846" b="29231"/>
          <a:stretch/>
        </p:blipFill>
        <p:spPr>
          <a:xfrm>
            <a:off x="0" y="88302"/>
            <a:ext cx="1073592" cy="704717"/>
          </a:xfrm>
          <a:prstGeom prst="rect">
            <a:avLst/>
          </a:prstGeom>
        </p:spPr>
      </p:pic>
      <p:pic>
        <p:nvPicPr>
          <p:cNvPr id="3" name="Imagen 2">
            <a:extLst>
              <a:ext uri="{FF2B5EF4-FFF2-40B4-BE49-F238E27FC236}">
                <a16:creationId xmlns:a16="http://schemas.microsoft.com/office/drawing/2014/main" id="{5D804419-B682-F9EA-D992-1C333B71C3C6}"/>
              </a:ext>
            </a:extLst>
          </p:cNvPr>
          <p:cNvPicPr>
            <a:picLocks noChangeAspect="1"/>
          </p:cNvPicPr>
          <p:nvPr/>
        </p:nvPicPr>
        <p:blipFill rotWithShape="1">
          <a:blip r:embed="rId3">
            <a:extLst>
              <a:ext uri="{28A0092B-C50C-407E-A947-70E740481C1C}">
                <a14:useLocalDpi xmlns:a14="http://schemas.microsoft.com/office/drawing/2010/main" val="0"/>
              </a:ext>
            </a:extLst>
          </a:blip>
          <a:srcRect l="5807" t="7849" r="64250" b="20445"/>
          <a:stretch/>
        </p:blipFill>
        <p:spPr>
          <a:xfrm>
            <a:off x="862572" y="88302"/>
            <a:ext cx="632290" cy="657191"/>
          </a:xfrm>
          <a:prstGeom prst="rect">
            <a:avLst/>
          </a:prstGeom>
        </p:spPr>
      </p:pic>
      <p:sp>
        <p:nvSpPr>
          <p:cNvPr id="6" name="CuadroTexto 5">
            <a:extLst>
              <a:ext uri="{FF2B5EF4-FFF2-40B4-BE49-F238E27FC236}">
                <a16:creationId xmlns:a16="http://schemas.microsoft.com/office/drawing/2014/main" id="{AC133201-6DBD-F5C7-94C6-1261DF07E06A}"/>
              </a:ext>
            </a:extLst>
          </p:cNvPr>
          <p:cNvSpPr txBox="1"/>
          <p:nvPr/>
        </p:nvSpPr>
        <p:spPr>
          <a:xfrm>
            <a:off x="1178717" y="1530711"/>
            <a:ext cx="9864421" cy="4093428"/>
          </a:xfrm>
          <a:prstGeom prst="rect">
            <a:avLst/>
          </a:prstGeom>
          <a:noFill/>
        </p:spPr>
        <p:txBody>
          <a:bodyPr wrap="square" rtlCol="0">
            <a:spAutoFit/>
          </a:bodyPr>
          <a:lstStyle/>
          <a:p>
            <a:pPr marL="342900" indent="-342900" algn="just">
              <a:buFont typeface="Courier New" panose="02070309020205020404" pitchFamily="49" charset="0"/>
              <a:buChar char="o"/>
            </a:pPr>
            <a:r>
              <a:rPr lang="es-ES" sz="2000" dirty="0">
                <a:solidFill>
                  <a:srgbClr val="385894"/>
                </a:solidFill>
              </a:rPr>
              <a:t>Se pueden colocar varias cláusulas </a:t>
            </a:r>
            <a:r>
              <a:rPr lang="es-ES" sz="2000" b="1" dirty="0" err="1">
                <a:solidFill>
                  <a:srgbClr val="385894"/>
                </a:solidFill>
              </a:rPr>
              <a:t>except</a:t>
            </a:r>
            <a:r>
              <a:rPr lang="es-ES" sz="2000" dirty="0">
                <a:solidFill>
                  <a:srgbClr val="385894"/>
                </a:solidFill>
              </a:rPr>
              <a:t>, para especificar gestores para diferentes excepciones. Se ejecutará un solo gestor.</a:t>
            </a:r>
            <a:endParaRPr lang="es-ES" sz="2000" b="1" dirty="0">
              <a:solidFill>
                <a:srgbClr val="385894"/>
              </a:solidFill>
            </a:endParaRPr>
          </a:p>
          <a:p>
            <a:pPr lvl="1" algn="just"/>
            <a:r>
              <a:rPr lang="es-ES" sz="2000" dirty="0">
                <a:solidFill>
                  <a:srgbClr val="385894"/>
                </a:solidFill>
              </a:rPr>
              <a:t> 	ejemplo:      </a:t>
            </a:r>
            <a:r>
              <a:rPr lang="es-ES" sz="2000" b="1" dirty="0" err="1">
                <a:solidFill>
                  <a:srgbClr val="385894"/>
                </a:solidFill>
              </a:rPr>
              <a:t>except</a:t>
            </a:r>
            <a:r>
              <a:rPr lang="es-ES" sz="2000" dirty="0">
                <a:solidFill>
                  <a:srgbClr val="385894"/>
                </a:solidFill>
              </a:rPr>
              <a:t> </a:t>
            </a:r>
            <a:r>
              <a:rPr lang="es-ES" sz="2000" b="1" dirty="0" err="1">
                <a:solidFill>
                  <a:srgbClr val="385894"/>
                </a:solidFill>
              </a:rPr>
              <a:t>ValueError</a:t>
            </a:r>
            <a:r>
              <a:rPr lang="es-ES" sz="2000" dirty="0">
                <a:solidFill>
                  <a:srgbClr val="385894"/>
                </a:solidFill>
              </a:rPr>
              <a:t>:</a:t>
            </a:r>
          </a:p>
          <a:p>
            <a:pPr lvl="1" algn="just"/>
            <a:r>
              <a:rPr lang="es-ES" sz="2000" dirty="0">
                <a:solidFill>
                  <a:srgbClr val="385894"/>
                </a:solidFill>
              </a:rPr>
              <a:t>			y</a:t>
            </a:r>
          </a:p>
          <a:p>
            <a:pPr lvl="1" algn="just"/>
            <a:r>
              <a:rPr lang="es-ES" sz="2000" dirty="0">
                <a:solidFill>
                  <a:srgbClr val="385894"/>
                </a:solidFill>
              </a:rPr>
              <a:t>	           	      </a:t>
            </a:r>
            <a:r>
              <a:rPr lang="es-ES" sz="2000" b="1" dirty="0" err="1">
                <a:solidFill>
                  <a:srgbClr val="385894"/>
                </a:solidFill>
              </a:rPr>
              <a:t>except</a:t>
            </a:r>
            <a:r>
              <a:rPr lang="es-ES" sz="2000" b="1" dirty="0">
                <a:solidFill>
                  <a:srgbClr val="385894"/>
                </a:solidFill>
              </a:rPr>
              <a:t> </a:t>
            </a:r>
            <a:r>
              <a:rPr lang="es-ES" sz="2000" b="1" dirty="0" err="1">
                <a:solidFill>
                  <a:srgbClr val="385894"/>
                </a:solidFill>
              </a:rPr>
              <a:t>ZeroDivisionError</a:t>
            </a:r>
            <a:r>
              <a:rPr lang="es-ES" sz="2000" b="1" dirty="0">
                <a:solidFill>
                  <a:srgbClr val="385894"/>
                </a:solidFill>
              </a:rPr>
              <a:t>:</a:t>
            </a:r>
          </a:p>
          <a:p>
            <a:pPr lvl="1" algn="just"/>
            <a:r>
              <a:rPr lang="es-ES" sz="2000" b="1" dirty="0">
                <a:solidFill>
                  <a:srgbClr val="385894"/>
                </a:solidFill>
              </a:rPr>
              <a:t>			…</a:t>
            </a:r>
          </a:p>
          <a:p>
            <a:pPr marL="342900" indent="-342900" algn="just">
              <a:buFont typeface="Courier New" panose="02070309020205020404" pitchFamily="49" charset="0"/>
              <a:buChar char="o"/>
            </a:pPr>
            <a:endParaRPr lang="es-ES" sz="2000" dirty="0">
              <a:solidFill>
                <a:srgbClr val="385894"/>
              </a:solidFill>
            </a:endParaRPr>
          </a:p>
          <a:p>
            <a:pPr marL="342900" indent="-342900" algn="just">
              <a:buFont typeface="Courier New" panose="02070309020205020404" pitchFamily="49" charset="0"/>
              <a:buChar char="o"/>
            </a:pPr>
            <a:r>
              <a:rPr lang="es-ES" sz="2000" dirty="0">
                <a:solidFill>
                  <a:srgbClr val="385894"/>
                </a:solidFill>
              </a:rPr>
              <a:t>La cláusula </a:t>
            </a:r>
            <a:r>
              <a:rPr lang="es-ES" sz="2000" b="1" dirty="0" err="1">
                <a:solidFill>
                  <a:srgbClr val="385894"/>
                </a:solidFill>
              </a:rPr>
              <a:t>except</a:t>
            </a:r>
            <a:r>
              <a:rPr lang="es-ES" sz="2000" dirty="0">
                <a:solidFill>
                  <a:srgbClr val="385894"/>
                </a:solidFill>
              </a:rPr>
              <a:t>, se puede continuar colocando uno o varios tipos de excepciones especificas que se desean manejar.</a:t>
            </a:r>
          </a:p>
          <a:p>
            <a:pPr algn="just"/>
            <a:endParaRPr lang="es-ES" sz="2000" dirty="0">
              <a:solidFill>
                <a:srgbClr val="385894"/>
              </a:solidFill>
            </a:endParaRPr>
          </a:p>
          <a:p>
            <a:pPr lvl="1" algn="just"/>
            <a:r>
              <a:rPr lang="es-ES" sz="2000" dirty="0">
                <a:solidFill>
                  <a:srgbClr val="385894"/>
                </a:solidFill>
              </a:rPr>
              <a:t> 	ejemplo:      </a:t>
            </a:r>
            <a:r>
              <a:rPr lang="es-ES" sz="2000" b="1" dirty="0" err="1">
                <a:solidFill>
                  <a:srgbClr val="385894"/>
                </a:solidFill>
              </a:rPr>
              <a:t>except</a:t>
            </a:r>
            <a:r>
              <a:rPr lang="es-ES" sz="2000" dirty="0">
                <a:solidFill>
                  <a:srgbClr val="385894"/>
                </a:solidFill>
              </a:rPr>
              <a:t> </a:t>
            </a:r>
            <a:r>
              <a:rPr lang="es-ES" sz="2000" b="1" dirty="0" err="1">
                <a:solidFill>
                  <a:srgbClr val="385894"/>
                </a:solidFill>
              </a:rPr>
              <a:t>ValueError</a:t>
            </a:r>
            <a:r>
              <a:rPr lang="es-ES" sz="2000" dirty="0">
                <a:solidFill>
                  <a:srgbClr val="385894"/>
                </a:solidFill>
              </a:rPr>
              <a:t>:</a:t>
            </a:r>
          </a:p>
          <a:p>
            <a:pPr lvl="1" algn="just"/>
            <a:r>
              <a:rPr lang="es-ES" sz="2000" dirty="0">
                <a:solidFill>
                  <a:srgbClr val="385894"/>
                </a:solidFill>
              </a:rPr>
              <a:t>			</a:t>
            </a:r>
            <a:r>
              <a:rPr lang="es-ES" sz="2000" dirty="0" err="1">
                <a:solidFill>
                  <a:srgbClr val="385894"/>
                </a:solidFill>
              </a:rPr>
              <a:t>ó</a:t>
            </a:r>
            <a:endParaRPr lang="es-ES" sz="2000" dirty="0">
              <a:solidFill>
                <a:srgbClr val="385894"/>
              </a:solidFill>
            </a:endParaRPr>
          </a:p>
          <a:p>
            <a:pPr lvl="1" algn="just"/>
            <a:r>
              <a:rPr lang="es-ES" sz="2000" dirty="0">
                <a:solidFill>
                  <a:srgbClr val="385894"/>
                </a:solidFill>
              </a:rPr>
              <a:t>	           	      </a:t>
            </a:r>
            <a:r>
              <a:rPr lang="es-ES" sz="2000" b="1" dirty="0" err="1">
                <a:solidFill>
                  <a:srgbClr val="385894"/>
                </a:solidFill>
              </a:rPr>
              <a:t>except</a:t>
            </a:r>
            <a:r>
              <a:rPr lang="es-ES" sz="2000" b="1" dirty="0">
                <a:solidFill>
                  <a:srgbClr val="385894"/>
                </a:solidFill>
              </a:rPr>
              <a:t> (</a:t>
            </a:r>
            <a:r>
              <a:rPr lang="es-ES" sz="2000" b="1" dirty="0" err="1">
                <a:solidFill>
                  <a:srgbClr val="385894"/>
                </a:solidFill>
              </a:rPr>
              <a:t>ValueError</a:t>
            </a:r>
            <a:r>
              <a:rPr lang="es-ES" sz="2000" b="1" dirty="0">
                <a:solidFill>
                  <a:srgbClr val="385894"/>
                </a:solidFill>
              </a:rPr>
              <a:t>, </a:t>
            </a:r>
            <a:r>
              <a:rPr lang="es-ES" sz="2000" b="1" dirty="0" err="1">
                <a:solidFill>
                  <a:srgbClr val="385894"/>
                </a:solidFill>
              </a:rPr>
              <a:t>ZeroDivisionError</a:t>
            </a:r>
            <a:r>
              <a:rPr lang="es-ES" sz="2000" b="1" dirty="0">
                <a:solidFill>
                  <a:srgbClr val="385894"/>
                </a:solidFill>
              </a:rPr>
              <a:t>, … ):</a:t>
            </a:r>
          </a:p>
        </p:txBody>
      </p:sp>
      <p:sp>
        <p:nvSpPr>
          <p:cNvPr id="7" name="CuadroTexto 6">
            <a:extLst>
              <a:ext uri="{FF2B5EF4-FFF2-40B4-BE49-F238E27FC236}">
                <a16:creationId xmlns:a16="http://schemas.microsoft.com/office/drawing/2014/main" id="{2FEC27F0-F076-0D91-CFBB-5517D4FAD0CD}"/>
              </a:ext>
            </a:extLst>
          </p:cNvPr>
          <p:cNvSpPr txBox="1"/>
          <p:nvPr/>
        </p:nvSpPr>
        <p:spPr>
          <a:xfrm>
            <a:off x="1411563" y="5744108"/>
            <a:ext cx="9575309" cy="707886"/>
          </a:xfrm>
          <a:prstGeom prst="rect">
            <a:avLst/>
          </a:prstGeom>
          <a:noFill/>
        </p:spPr>
        <p:txBody>
          <a:bodyPr wrap="square" rtlCol="0">
            <a:spAutoFit/>
          </a:bodyPr>
          <a:lstStyle/>
          <a:p>
            <a:pPr algn="just"/>
            <a:r>
              <a:rPr lang="es-ES" sz="2000" dirty="0">
                <a:solidFill>
                  <a:srgbClr val="385894"/>
                </a:solidFill>
              </a:rPr>
              <a:t>Nota: Si ocurre una excepción que no coincidan con las indicada en las clausulas </a:t>
            </a:r>
            <a:r>
              <a:rPr lang="es-ES" sz="2000" b="1" dirty="0" err="1">
                <a:solidFill>
                  <a:srgbClr val="385894"/>
                </a:solidFill>
              </a:rPr>
              <a:t>except</a:t>
            </a:r>
            <a:r>
              <a:rPr lang="es-ES" sz="2000" dirty="0">
                <a:solidFill>
                  <a:srgbClr val="385894"/>
                </a:solidFill>
              </a:rPr>
              <a:t> se pasa a los </a:t>
            </a:r>
            <a:r>
              <a:rPr lang="es-ES" sz="2000" b="1" dirty="0">
                <a:solidFill>
                  <a:srgbClr val="385894"/>
                </a:solidFill>
              </a:rPr>
              <a:t>try</a:t>
            </a:r>
            <a:r>
              <a:rPr lang="es-ES" sz="2000" dirty="0">
                <a:solidFill>
                  <a:srgbClr val="385894"/>
                </a:solidFill>
              </a:rPr>
              <a:t> externos, si no se encuentra un gestor,  se genera un </a:t>
            </a:r>
            <a:r>
              <a:rPr lang="es-ES" sz="2000" b="1" dirty="0" err="1">
                <a:solidFill>
                  <a:srgbClr val="385894"/>
                </a:solidFill>
              </a:rPr>
              <a:t>unhandled</a:t>
            </a:r>
            <a:r>
              <a:rPr lang="es-ES" sz="2000" b="1" dirty="0">
                <a:solidFill>
                  <a:srgbClr val="385894"/>
                </a:solidFill>
              </a:rPr>
              <a:t> </a:t>
            </a:r>
            <a:r>
              <a:rPr lang="es-ES" sz="2000" b="1" dirty="0" err="1">
                <a:solidFill>
                  <a:srgbClr val="385894"/>
                </a:solidFill>
              </a:rPr>
              <a:t>exception</a:t>
            </a:r>
            <a:r>
              <a:rPr lang="es-ES" sz="2000" dirty="0">
                <a:solidFill>
                  <a:srgbClr val="385894"/>
                </a:solidFill>
              </a:rPr>
              <a:t>.</a:t>
            </a:r>
          </a:p>
        </p:txBody>
      </p:sp>
    </p:spTree>
    <p:extLst>
      <p:ext uri="{BB962C8B-B14F-4D97-AF65-F5344CB8AC3E}">
        <p14:creationId xmlns:p14="http://schemas.microsoft.com/office/powerpoint/2010/main" val="27544534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ECF5D401-BBE9-9F59-A68C-51A9DAEB0F62}"/>
              </a:ext>
            </a:extLst>
          </p:cNvPr>
          <p:cNvSpPr txBox="1"/>
          <p:nvPr/>
        </p:nvSpPr>
        <p:spPr>
          <a:xfrm>
            <a:off x="9215095" y="6488668"/>
            <a:ext cx="2976905" cy="369332"/>
          </a:xfrm>
          <a:prstGeom prst="rect">
            <a:avLst/>
          </a:prstGeom>
          <a:noFill/>
        </p:spPr>
        <p:txBody>
          <a:bodyPr wrap="none" rtlCol="0">
            <a:spAutoFit/>
          </a:bodyPr>
          <a:lstStyle/>
          <a:p>
            <a:r>
              <a:rPr lang="es-ES" dirty="0">
                <a:solidFill>
                  <a:srgbClr val="5F8FFE"/>
                </a:solidFill>
              </a:rPr>
              <a:t>Ing. Antonio Torres Sarmiento</a:t>
            </a:r>
            <a:endParaRPr lang="es-VE" dirty="0">
              <a:solidFill>
                <a:srgbClr val="5F8FFE"/>
              </a:solidFill>
            </a:endParaRPr>
          </a:p>
        </p:txBody>
      </p:sp>
      <p:sp>
        <p:nvSpPr>
          <p:cNvPr id="17" name="CuadroTexto 16">
            <a:extLst>
              <a:ext uri="{FF2B5EF4-FFF2-40B4-BE49-F238E27FC236}">
                <a16:creationId xmlns:a16="http://schemas.microsoft.com/office/drawing/2014/main" id="{671DC68C-A3D9-1C71-394F-3934280C632A}"/>
              </a:ext>
            </a:extLst>
          </p:cNvPr>
          <p:cNvSpPr txBox="1"/>
          <p:nvPr/>
        </p:nvSpPr>
        <p:spPr>
          <a:xfrm>
            <a:off x="2700751" y="440187"/>
            <a:ext cx="6790513" cy="923330"/>
          </a:xfrm>
          <a:prstGeom prst="rect">
            <a:avLst/>
          </a:prstGeom>
          <a:noFill/>
        </p:spPr>
        <p:txBody>
          <a:bodyPr wrap="none" rtlCol="0">
            <a:spAutoFit/>
          </a:bodyPr>
          <a:lstStyle/>
          <a:p>
            <a:pPr algn="ctr"/>
            <a:r>
              <a:rPr lang="es-ES" sz="5400" dirty="0">
                <a:solidFill>
                  <a:srgbClr val="1F4387"/>
                </a:solidFill>
              </a:rPr>
              <a:t>Gestión de excepciones</a:t>
            </a:r>
            <a:endParaRPr lang="es-VE" sz="7200" dirty="0">
              <a:solidFill>
                <a:srgbClr val="1F4387"/>
              </a:solidFill>
            </a:endParaRPr>
          </a:p>
        </p:txBody>
      </p:sp>
      <p:pic>
        <p:nvPicPr>
          <p:cNvPr id="2" name="Imagen 1">
            <a:extLst>
              <a:ext uri="{FF2B5EF4-FFF2-40B4-BE49-F238E27FC236}">
                <a16:creationId xmlns:a16="http://schemas.microsoft.com/office/drawing/2014/main" id="{A205F50F-0C6D-66A3-C2E6-71EE50462F61}"/>
              </a:ext>
            </a:extLst>
          </p:cNvPr>
          <p:cNvPicPr>
            <a:picLocks noChangeAspect="1"/>
          </p:cNvPicPr>
          <p:nvPr/>
        </p:nvPicPr>
        <p:blipFill rotWithShape="1">
          <a:blip r:embed="rId2">
            <a:extLst>
              <a:ext uri="{28A0092B-C50C-407E-A947-70E740481C1C}">
                <a14:useLocalDpi xmlns:a14="http://schemas.microsoft.com/office/drawing/2010/main" val="0"/>
              </a:ext>
            </a:extLst>
          </a:blip>
          <a:srcRect t="33846" b="29231"/>
          <a:stretch/>
        </p:blipFill>
        <p:spPr>
          <a:xfrm>
            <a:off x="0" y="88302"/>
            <a:ext cx="1073592" cy="704717"/>
          </a:xfrm>
          <a:prstGeom prst="rect">
            <a:avLst/>
          </a:prstGeom>
        </p:spPr>
      </p:pic>
      <p:pic>
        <p:nvPicPr>
          <p:cNvPr id="3" name="Imagen 2">
            <a:extLst>
              <a:ext uri="{FF2B5EF4-FFF2-40B4-BE49-F238E27FC236}">
                <a16:creationId xmlns:a16="http://schemas.microsoft.com/office/drawing/2014/main" id="{5D804419-B682-F9EA-D992-1C333B71C3C6}"/>
              </a:ext>
            </a:extLst>
          </p:cNvPr>
          <p:cNvPicPr>
            <a:picLocks noChangeAspect="1"/>
          </p:cNvPicPr>
          <p:nvPr/>
        </p:nvPicPr>
        <p:blipFill rotWithShape="1">
          <a:blip r:embed="rId3">
            <a:extLst>
              <a:ext uri="{28A0092B-C50C-407E-A947-70E740481C1C}">
                <a14:useLocalDpi xmlns:a14="http://schemas.microsoft.com/office/drawing/2010/main" val="0"/>
              </a:ext>
            </a:extLst>
          </a:blip>
          <a:srcRect l="5807" t="7849" r="64250" b="20445"/>
          <a:stretch/>
        </p:blipFill>
        <p:spPr>
          <a:xfrm>
            <a:off x="862572" y="88302"/>
            <a:ext cx="632290" cy="657191"/>
          </a:xfrm>
          <a:prstGeom prst="rect">
            <a:avLst/>
          </a:prstGeom>
        </p:spPr>
      </p:pic>
      <p:sp>
        <p:nvSpPr>
          <p:cNvPr id="4" name="CuadroTexto 3">
            <a:extLst>
              <a:ext uri="{FF2B5EF4-FFF2-40B4-BE49-F238E27FC236}">
                <a16:creationId xmlns:a16="http://schemas.microsoft.com/office/drawing/2014/main" id="{69757845-432D-F021-97A2-B6C0933D9BBD}"/>
              </a:ext>
            </a:extLst>
          </p:cNvPr>
          <p:cNvSpPr txBox="1"/>
          <p:nvPr/>
        </p:nvSpPr>
        <p:spPr>
          <a:xfrm>
            <a:off x="1178717" y="1735918"/>
            <a:ext cx="4601138" cy="1323439"/>
          </a:xfrm>
          <a:prstGeom prst="rect">
            <a:avLst/>
          </a:prstGeom>
          <a:noFill/>
        </p:spPr>
        <p:txBody>
          <a:bodyPr wrap="square" rtlCol="0">
            <a:spAutoFit/>
          </a:bodyPr>
          <a:lstStyle/>
          <a:p>
            <a:pPr algn="just"/>
            <a:r>
              <a:rPr lang="es-ES" sz="2000" dirty="0">
                <a:solidFill>
                  <a:srgbClr val="1F4387"/>
                </a:solidFill>
              </a:rPr>
              <a:t>Sintaxis:		</a:t>
            </a:r>
            <a:r>
              <a:rPr lang="es-ES" sz="2000" b="1" dirty="0">
                <a:solidFill>
                  <a:srgbClr val="1F4387"/>
                </a:solidFill>
              </a:rPr>
              <a:t>try</a:t>
            </a:r>
            <a:r>
              <a:rPr lang="es-ES" sz="2000" dirty="0">
                <a:solidFill>
                  <a:srgbClr val="1F4387"/>
                </a:solidFill>
              </a:rPr>
              <a:t>:</a:t>
            </a:r>
          </a:p>
          <a:p>
            <a:pPr algn="just"/>
            <a:r>
              <a:rPr lang="es-ES" sz="2000" dirty="0">
                <a:solidFill>
                  <a:srgbClr val="1F4387"/>
                </a:solidFill>
              </a:rPr>
              <a:t>		     código</a:t>
            </a:r>
          </a:p>
          <a:p>
            <a:pPr algn="just"/>
            <a:r>
              <a:rPr lang="es-ES" sz="2000" dirty="0">
                <a:solidFill>
                  <a:srgbClr val="1F4387"/>
                </a:solidFill>
              </a:rPr>
              <a:t>		</a:t>
            </a:r>
            <a:r>
              <a:rPr lang="es-ES" sz="2000" b="1" dirty="0" err="1">
                <a:solidFill>
                  <a:srgbClr val="1F4387"/>
                </a:solidFill>
              </a:rPr>
              <a:t>except</a:t>
            </a:r>
            <a:r>
              <a:rPr lang="es-ES" sz="2000" dirty="0">
                <a:solidFill>
                  <a:srgbClr val="1F4387"/>
                </a:solidFill>
              </a:rPr>
              <a:t>:</a:t>
            </a:r>
          </a:p>
          <a:p>
            <a:pPr algn="just"/>
            <a:r>
              <a:rPr lang="es-ES" sz="2000" dirty="0">
                <a:solidFill>
                  <a:srgbClr val="1F4387"/>
                </a:solidFill>
              </a:rPr>
              <a:t>		     código</a:t>
            </a:r>
          </a:p>
        </p:txBody>
      </p:sp>
      <p:sp>
        <p:nvSpPr>
          <p:cNvPr id="7" name="CuadroTexto 6">
            <a:extLst>
              <a:ext uri="{FF2B5EF4-FFF2-40B4-BE49-F238E27FC236}">
                <a16:creationId xmlns:a16="http://schemas.microsoft.com/office/drawing/2014/main" id="{E0A8AB0B-166A-DDF3-189D-E14E2FC579F2}"/>
              </a:ext>
            </a:extLst>
          </p:cNvPr>
          <p:cNvSpPr txBox="1"/>
          <p:nvPr/>
        </p:nvSpPr>
        <p:spPr>
          <a:xfrm>
            <a:off x="5779855" y="1735918"/>
            <a:ext cx="5127673" cy="3785652"/>
          </a:xfrm>
          <a:prstGeom prst="rect">
            <a:avLst/>
          </a:prstGeom>
          <a:noFill/>
        </p:spPr>
        <p:txBody>
          <a:bodyPr wrap="square" rtlCol="0">
            <a:spAutoFit/>
          </a:bodyPr>
          <a:lstStyle/>
          <a:p>
            <a:pPr algn="just"/>
            <a:r>
              <a:rPr lang="es-ES" sz="2000" dirty="0">
                <a:solidFill>
                  <a:srgbClr val="1F4387"/>
                </a:solidFill>
              </a:rPr>
              <a:t>		</a:t>
            </a:r>
            <a:r>
              <a:rPr lang="es-ES" sz="2000" b="1" dirty="0">
                <a:solidFill>
                  <a:srgbClr val="1F4387"/>
                </a:solidFill>
              </a:rPr>
              <a:t>try</a:t>
            </a:r>
            <a:r>
              <a:rPr lang="es-ES" sz="2000" dirty="0">
                <a:solidFill>
                  <a:srgbClr val="1F4387"/>
                </a:solidFill>
              </a:rPr>
              <a:t>:</a:t>
            </a:r>
          </a:p>
          <a:p>
            <a:pPr algn="just"/>
            <a:r>
              <a:rPr lang="es-ES" sz="2000" dirty="0">
                <a:solidFill>
                  <a:srgbClr val="1F4387"/>
                </a:solidFill>
              </a:rPr>
              <a:t>		     código</a:t>
            </a:r>
          </a:p>
          <a:p>
            <a:pPr algn="just"/>
            <a:r>
              <a:rPr lang="es-ES" sz="2000" dirty="0">
                <a:solidFill>
                  <a:srgbClr val="1F4387"/>
                </a:solidFill>
              </a:rPr>
              <a:t>		</a:t>
            </a:r>
            <a:r>
              <a:rPr lang="es-ES" sz="2000" b="1" dirty="0" err="1">
                <a:solidFill>
                  <a:srgbClr val="1F4387"/>
                </a:solidFill>
              </a:rPr>
              <a:t>except</a:t>
            </a:r>
            <a:r>
              <a:rPr lang="es-ES" sz="2000" b="1" dirty="0">
                <a:solidFill>
                  <a:srgbClr val="1F4387"/>
                </a:solidFill>
              </a:rPr>
              <a:t>  </a:t>
            </a:r>
            <a:r>
              <a:rPr lang="es-ES" sz="2000" b="1" dirty="0" err="1">
                <a:solidFill>
                  <a:srgbClr val="1F4387"/>
                </a:solidFill>
              </a:rPr>
              <a:t>NameClassError</a:t>
            </a:r>
            <a:r>
              <a:rPr lang="es-ES" sz="2000" dirty="0">
                <a:solidFill>
                  <a:srgbClr val="1F4387"/>
                </a:solidFill>
              </a:rPr>
              <a:t>:</a:t>
            </a:r>
          </a:p>
          <a:p>
            <a:pPr algn="just"/>
            <a:r>
              <a:rPr lang="es-ES" sz="2000" dirty="0">
                <a:solidFill>
                  <a:srgbClr val="1F4387"/>
                </a:solidFill>
              </a:rPr>
              <a:t>		     código</a:t>
            </a:r>
          </a:p>
          <a:p>
            <a:pPr algn="just"/>
            <a:r>
              <a:rPr lang="es-ES" sz="2000" b="1" dirty="0">
                <a:solidFill>
                  <a:srgbClr val="1F4387"/>
                </a:solidFill>
              </a:rPr>
              <a:t>		</a:t>
            </a:r>
            <a:r>
              <a:rPr lang="es-ES" sz="2000" b="1" dirty="0" err="1">
                <a:solidFill>
                  <a:srgbClr val="1F4387"/>
                </a:solidFill>
              </a:rPr>
              <a:t>except</a:t>
            </a:r>
            <a:r>
              <a:rPr lang="es-ES" sz="2000" b="1" dirty="0">
                <a:solidFill>
                  <a:srgbClr val="1F4387"/>
                </a:solidFill>
              </a:rPr>
              <a:t>  </a:t>
            </a:r>
            <a:r>
              <a:rPr lang="es-ES" sz="2000" b="1" dirty="0" err="1">
                <a:solidFill>
                  <a:srgbClr val="1F4387"/>
                </a:solidFill>
              </a:rPr>
              <a:t>NameDosClassError</a:t>
            </a:r>
            <a:r>
              <a:rPr lang="es-ES" sz="2000" dirty="0">
                <a:solidFill>
                  <a:srgbClr val="1F4387"/>
                </a:solidFill>
              </a:rPr>
              <a:t>:</a:t>
            </a:r>
          </a:p>
          <a:p>
            <a:pPr algn="just"/>
            <a:r>
              <a:rPr lang="es-ES" sz="2000" dirty="0">
                <a:solidFill>
                  <a:srgbClr val="1F4387"/>
                </a:solidFill>
              </a:rPr>
              <a:t>		     código</a:t>
            </a:r>
          </a:p>
          <a:p>
            <a:pPr algn="just"/>
            <a:r>
              <a:rPr lang="es-ES" sz="2000" dirty="0">
                <a:solidFill>
                  <a:srgbClr val="1F4387"/>
                </a:solidFill>
              </a:rPr>
              <a:t>		</a:t>
            </a:r>
            <a:r>
              <a:rPr lang="es-ES" sz="2000" b="1" dirty="0" err="1">
                <a:solidFill>
                  <a:srgbClr val="1F4387"/>
                </a:solidFill>
              </a:rPr>
              <a:t>except</a:t>
            </a:r>
            <a:r>
              <a:rPr lang="es-ES" sz="2000" dirty="0">
                <a:solidFill>
                  <a:srgbClr val="1F4387"/>
                </a:solidFill>
              </a:rPr>
              <a:t> … :</a:t>
            </a:r>
          </a:p>
          <a:p>
            <a:pPr algn="just"/>
            <a:r>
              <a:rPr lang="es-ES" sz="2000" dirty="0">
                <a:solidFill>
                  <a:srgbClr val="1F4387"/>
                </a:solidFill>
              </a:rPr>
              <a:t>		     código</a:t>
            </a:r>
          </a:p>
          <a:p>
            <a:pPr algn="just"/>
            <a:r>
              <a:rPr lang="es-ES" sz="2000" dirty="0">
                <a:solidFill>
                  <a:srgbClr val="1F4387"/>
                </a:solidFill>
              </a:rPr>
              <a:t>		</a:t>
            </a:r>
            <a:r>
              <a:rPr lang="es-ES" sz="2000" b="1" dirty="0" err="1">
                <a:solidFill>
                  <a:srgbClr val="1F4387"/>
                </a:solidFill>
              </a:rPr>
              <a:t>else</a:t>
            </a:r>
            <a:r>
              <a:rPr lang="es-ES" sz="2000" dirty="0">
                <a:solidFill>
                  <a:srgbClr val="1F4387"/>
                </a:solidFill>
              </a:rPr>
              <a:t>:</a:t>
            </a:r>
          </a:p>
          <a:p>
            <a:pPr algn="just"/>
            <a:r>
              <a:rPr lang="es-ES" sz="2000" dirty="0">
                <a:solidFill>
                  <a:srgbClr val="1F4387"/>
                </a:solidFill>
              </a:rPr>
              <a:t>		     código</a:t>
            </a:r>
          </a:p>
          <a:p>
            <a:pPr algn="just"/>
            <a:r>
              <a:rPr lang="es-ES" sz="2000" dirty="0">
                <a:solidFill>
                  <a:srgbClr val="1F4387"/>
                </a:solidFill>
              </a:rPr>
              <a:t>		</a:t>
            </a:r>
            <a:r>
              <a:rPr lang="es-ES" sz="2000" b="1" dirty="0" err="1">
                <a:solidFill>
                  <a:srgbClr val="1F4387"/>
                </a:solidFill>
              </a:rPr>
              <a:t>finally</a:t>
            </a:r>
            <a:r>
              <a:rPr lang="es-ES" sz="2000" dirty="0">
                <a:solidFill>
                  <a:srgbClr val="1F4387"/>
                </a:solidFill>
              </a:rPr>
              <a:t>:</a:t>
            </a:r>
          </a:p>
          <a:p>
            <a:pPr algn="just"/>
            <a:r>
              <a:rPr lang="es-ES" sz="2000" dirty="0">
                <a:solidFill>
                  <a:srgbClr val="1F4387"/>
                </a:solidFill>
              </a:rPr>
              <a:t>		     código</a:t>
            </a:r>
          </a:p>
        </p:txBody>
      </p:sp>
      <p:sp>
        <p:nvSpPr>
          <p:cNvPr id="8" name="CuadroTexto 7">
            <a:extLst>
              <a:ext uri="{FF2B5EF4-FFF2-40B4-BE49-F238E27FC236}">
                <a16:creationId xmlns:a16="http://schemas.microsoft.com/office/drawing/2014/main" id="{53ACE721-F303-9BED-009F-BB7149CA256A}"/>
              </a:ext>
            </a:extLst>
          </p:cNvPr>
          <p:cNvSpPr txBox="1"/>
          <p:nvPr/>
        </p:nvSpPr>
        <p:spPr>
          <a:xfrm>
            <a:off x="1073592" y="3443435"/>
            <a:ext cx="4601138" cy="1323439"/>
          </a:xfrm>
          <a:prstGeom prst="rect">
            <a:avLst/>
          </a:prstGeom>
          <a:noFill/>
        </p:spPr>
        <p:txBody>
          <a:bodyPr wrap="square" rtlCol="0">
            <a:spAutoFit/>
          </a:bodyPr>
          <a:lstStyle/>
          <a:p>
            <a:pPr algn="just"/>
            <a:r>
              <a:rPr lang="es-ES" sz="2000" dirty="0">
                <a:solidFill>
                  <a:srgbClr val="1F4387"/>
                </a:solidFill>
              </a:rPr>
              <a:t>		</a:t>
            </a:r>
            <a:r>
              <a:rPr lang="es-ES" sz="2000" b="1" dirty="0">
                <a:solidFill>
                  <a:srgbClr val="1F4387"/>
                </a:solidFill>
              </a:rPr>
              <a:t>try</a:t>
            </a:r>
            <a:r>
              <a:rPr lang="es-ES" sz="2000" dirty="0">
                <a:solidFill>
                  <a:srgbClr val="1F4387"/>
                </a:solidFill>
              </a:rPr>
              <a:t>:</a:t>
            </a:r>
          </a:p>
          <a:p>
            <a:pPr algn="just"/>
            <a:r>
              <a:rPr lang="es-ES" sz="2000" dirty="0">
                <a:solidFill>
                  <a:srgbClr val="1F4387"/>
                </a:solidFill>
              </a:rPr>
              <a:t>		     código</a:t>
            </a:r>
          </a:p>
          <a:p>
            <a:pPr algn="just"/>
            <a:r>
              <a:rPr lang="es-ES" sz="2000" dirty="0">
                <a:solidFill>
                  <a:srgbClr val="1F4387"/>
                </a:solidFill>
              </a:rPr>
              <a:t>		</a:t>
            </a:r>
            <a:r>
              <a:rPr lang="es-ES" sz="2000" b="1" dirty="0" err="1">
                <a:solidFill>
                  <a:srgbClr val="1F4387"/>
                </a:solidFill>
              </a:rPr>
              <a:t>except</a:t>
            </a:r>
            <a:r>
              <a:rPr lang="es-ES" sz="2000" b="1" dirty="0">
                <a:solidFill>
                  <a:srgbClr val="1F4387"/>
                </a:solidFill>
              </a:rPr>
              <a:t>  </a:t>
            </a:r>
            <a:r>
              <a:rPr lang="es-ES" sz="2000" b="1" dirty="0" err="1">
                <a:solidFill>
                  <a:srgbClr val="1F4387"/>
                </a:solidFill>
              </a:rPr>
              <a:t>NameClassError</a:t>
            </a:r>
            <a:r>
              <a:rPr lang="es-ES" sz="2000" dirty="0">
                <a:solidFill>
                  <a:srgbClr val="1F4387"/>
                </a:solidFill>
              </a:rPr>
              <a:t>:</a:t>
            </a:r>
          </a:p>
          <a:p>
            <a:pPr algn="just"/>
            <a:r>
              <a:rPr lang="es-ES" sz="2000" dirty="0">
                <a:solidFill>
                  <a:srgbClr val="1F4387"/>
                </a:solidFill>
              </a:rPr>
              <a:t>		     código</a:t>
            </a:r>
          </a:p>
        </p:txBody>
      </p:sp>
      <p:sp>
        <p:nvSpPr>
          <p:cNvPr id="9" name="CuadroTexto 8">
            <a:extLst>
              <a:ext uri="{FF2B5EF4-FFF2-40B4-BE49-F238E27FC236}">
                <a16:creationId xmlns:a16="http://schemas.microsoft.com/office/drawing/2014/main" id="{560FAA04-FFFA-4327-2E69-216A3BFDC9ED}"/>
              </a:ext>
            </a:extLst>
          </p:cNvPr>
          <p:cNvSpPr txBox="1"/>
          <p:nvPr/>
        </p:nvSpPr>
        <p:spPr>
          <a:xfrm>
            <a:off x="1073590" y="5150952"/>
            <a:ext cx="5833647" cy="1323439"/>
          </a:xfrm>
          <a:prstGeom prst="rect">
            <a:avLst/>
          </a:prstGeom>
          <a:noFill/>
        </p:spPr>
        <p:txBody>
          <a:bodyPr wrap="square" rtlCol="0">
            <a:spAutoFit/>
          </a:bodyPr>
          <a:lstStyle/>
          <a:p>
            <a:pPr algn="just"/>
            <a:r>
              <a:rPr lang="es-ES" sz="2000" dirty="0">
                <a:solidFill>
                  <a:srgbClr val="1F4387"/>
                </a:solidFill>
              </a:rPr>
              <a:t>		</a:t>
            </a:r>
            <a:r>
              <a:rPr lang="es-ES" sz="2000" b="1" dirty="0">
                <a:solidFill>
                  <a:srgbClr val="1F4387"/>
                </a:solidFill>
              </a:rPr>
              <a:t>try</a:t>
            </a:r>
            <a:r>
              <a:rPr lang="es-ES" sz="2000" dirty="0">
                <a:solidFill>
                  <a:srgbClr val="1F4387"/>
                </a:solidFill>
              </a:rPr>
              <a:t>:</a:t>
            </a:r>
          </a:p>
          <a:p>
            <a:pPr algn="just"/>
            <a:r>
              <a:rPr lang="es-ES" sz="2000" dirty="0">
                <a:solidFill>
                  <a:srgbClr val="1F4387"/>
                </a:solidFill>
              </a:rPr>
              <a:t>		     código</a:t>
            </a:r>
          </a:p>
          <a:p>
            <a:pPr algn="just"/>
            <a:r>
              <a:rPr lang="es-ES" sz="2000" dirty="0">
                <a:solidFill>
                  <a:srgbClr val="1F4387"/>
                </a:solidFill>
              </a:rPr>
              <a:t>		</a:t>
            </a:r>
            <a:r>
              <a:rPr lang="es-ES" sz="2000" b="1" dirty="0" err="1">
                <a:solidFill>
                  <a:srgbClr val="1F4387"/>
                </a:solidFill>
              </a:rPr>
              <a:t>except</a:t>
            </a:r>
            <a:r>
              <a:rPr lang="es-ES" sz="2000" b="1" dirty="0">
                <a:solidFill>
                  <a:srgbClr val="1F4387"/>
                </a:solidFill>
              </a:rPr>
              <a:t>  </a:t>
            </a:r>
            <a:r>
              <a:rPr lang="es-ES" sz="2000" b="1" dirty="0" err="1">
                <a:solidFill>
                  <a:srgbClr val="1F4387"/>
                </a:solidFill>
              </a:rPr>
              <a:t>NombreClaseError</a:t>
            </a:r>
            <a:r>
              <a:rPr lang="es-ES" sz="2000" b="1" dirty="0">
                <a:solidFill>
                  <a:srgbClr val="1F4387"/>
                </a:solidFill>
              </a:rPr>
              <a:t> as error</a:t>
            </a:r>
            <a:r>
              <a:rPr lang="es-ES" sz="2000" dirty="0">
                <a:solidFill>
                  <a:srgbClr val="1F4387"/>
                </a:solidFill>
              </a:rPr>
              <a:t>:</a:t>
            </a:r>
          </a:p>
          <a:p>
            <a:pPr algn="just"/>
            <a:r>
              <a:rPr lang="es-ES" sz="2000" dirty="0">
                <a:solidFill>
                  <a:srgbClr val="1F4387"/>
                </a:solidFill>
              </a:rPr>
              <a:t>		     código</a:t>
            </a:r>
          </a:p>
        </p:txBody>
      </p:sp>
    </p:spTree>
    <p:extLst>
      <p:ext uri="{BB962C8B-B14F-4D97-AF65-F5344CB8AC3E}">
        <p14:creationId xmlns:p14="http://schemas.microsoft.com/office/powerpoint/2010/main" val="6443506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P spid="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ECF5D401-BBE9-9F59-A68C-51A9DAEB0F62}"/>
              </a:ext>
            </a:extLst>
          </p:cNvPr>
          <p:cNvSpPr txBox="1"/>
          <p:nvPr/>
        </p:nvSpPr>
        <p:spPr>
          <a:xfrm>
            <a:off x="9215095" y="6488668"/>
            <a:ext cx="2976905" cy="369332"/>
          </a:xfrm>
          <a:prstGeom prst="rect">
            <a:avLst/>
          </a:prstGeom>
          <a:noFill/>
        </p:spPr>
        <p:txBody>
          <a:bodyPr wrap="none" rtlCol="0">
            <a:spAutoFit/>
          </a:bodyPr>
          <a:lstStyle/>
          <a:p>
            <a:r>
              <a:rPr lang="es-ES" dirty="0">
                <a:solidFill>
                  <a:srgbClr val="5F8FFE"/>
                </a:solidFill>
              </a:rPr>
              <a:t>Ing. Antonio Torres Sarmiento</a:t>
            </a:r>
            <a:endParaRPr lang="es-VE" dirty="0">
              <a:solidFill>
                <a:srgbClr val="5F8FFE"/>
              </a:solidFill>
            </a:endParaRPr>
          </a:p>
        </p:txBody>
      </p:sp>
      <p:sp>
        <p:nvSpPr>
          <p:cNvPr id="8" name="CuadroTexto 7">
            <a:extLst>
              <a:ext uri="{FF2B5EF4-FFF2-40B4-BE49-F238E27FC236}">
                <a16:creationId xmlns:a16="http://schemas.microsoft.com/office/drawing/2014/main" id="{75D39996-2933-DC6F-932C-D521F3DE095A}"/>
              </a:ext>
            </a:extLst>
          </p:cNvPr>
          <p:cNvSpPr txBox="1"/>
          <p:nvPr/>
        </p:nvSpPr>
        <p:spPr>
          <a:xfrm>
            <a:off x="1467829" y="1641006"/>
            <a:ext cx="9256341" cy="3170099"/>
          </a:xfrm>
          <a:prstGeom prst="rect">
            <a:avLst/>
          </a:prstGeom>
          <a:noFill/>
        </p:spPr>
        <p:txBody>
          <a:bodyPr wrap="square" rtlCol="0">
            <a:spAutoFit/>
          </a:bodyPr>
          <a:lstStyle/>
          <a:p>
            <a:pPr marL="342900" indent="-342900" algn="just">
              <a:buFont typeface="Courier New" panose="02070309020205020404" pitchFamily="49" charset="0"/>
              <a:buChar char="o"/>
            </a:pPr>
            <a:r>
              <a:rPr lang="es-ES" sz="2000" dirty="0">
                <a:solidFill>
                  <a:srgbClr val="385894"/>
                </a:solidFill>
              </a:rPr>
              <a:t>Cuando ocurre una excepción, puede tener un valor asociado, también conocido como el argumento de la excepción. La presencia y el tipo de argumento depende del tipo de excepción.</a:t>
            </a:r>
          </a:p>
          <a:p>
            <a:pPr marL="342900" indent="-342900" algn="just">
              <a:buFont typeface="Courier New" panose="02070309020205020404" pitchFamily="49" charset="0"/>
              <a:buChar char="o"/>
            </a:pPr>
            <a:endParaRPr lang="es-ES" sz="2000" dirty="0">
              <a:solidFill>
                <a:srgbClr val="1F4387"/>
              </a:solidFill>
            </a:endParaRPr>
          </a:p>
          <a:p>
            <a:pPr marL="342900" indent="-342900" algn="just">
              <a:buFont typeface="Courier New" panose="02070309020205020404" pitchFamily="49" charset="0"/>
              <a:buChar char="o"/>
            </a:pPr>
            <a:r>
              <a:rPr lang="es-ES" sz="2000" dirty="0">
                <a:solidFill>
                  <a:srgbClr val="385894"/>
                </a:solidFill>
              </a:rPr>
              <a:t>La cláusula </a:t>
            </a:r>
            <a:r>
              <a:rPr lang="es-ES" sz="2000" b="1" dirty="0" err="1">
                <a:solidFill>
                  <a:srgbClr val="385894"/>
                </a:solidFill>
              </a:rPr>
              <a:t>except</a:t>
            </a:r>
            <a:r>
              <a:rPr lang="es-ES" sz="2000" dirty="0">
                <a:solidFill>
                  <a:srgbClr val="385894"/>
                </a:solidFill>
              </a:rPr>
              <a:t> puede especificar una variable después del nombre de la excepción. La variable está ligada a la instancia de la excepción, que normalmente tiene un atributo </a:t>
            </a:r>
            <a:r>
              <a:rPr lang="es-ES" sz="2000" b="1" dirty="0" err="1">
                <a:solidFill>
                  <a:srgbClr val="385894"/>
                </a:solidFill>
              </a:rPr>
              <a:t>args</a:t>
            </a:r>
            <a:r>
              <a:rPr lang="es-ES" sz="2000" dirty="0">
                <a:solidFill>
                  <a:srgbClr val="385894"/>
                </a:solidFill>
              </a:rPr>
              <a:t> </a:t>
            </a:r>
            <a:r>
              <a:rPr lang="es-VE" sz="2000" dirty="0">
                <a:solidFill>
                  <a:srgbClr val="385894"/>
                </a:solidFill>
              </a:rPr>
              <a:t>que almacena los argumentos</a:t>
            </a:r>
            <a:r>
              <a:rPr lang="es-ES" sz="2000" dirty="0">
                <a:solidFill>
                  <a:srgbClr val="385894"/>
                </a:solidFill>
              </a:rPr>
              <a:t>.</a:t>
            </a:r>
          </a:p>
          <a:p>
            <a:pPr marL="342900" indent="-342900" algn="just">
              <a:buFont typeface="Courier New" panose="02070309020205020404" pitchFamily="49" charset="0"/>
              <a:buChar char="o"/>
            </a:pPr>
            <a:endParaRPr lang="es-ES" sz="2000" dirty="0">
              <a:solidFill>
                <a:srgbClr val="385894"/>
              </a:solidFill>
            </a:endParaRPr>
          </a:p>
          <a:p>
            <a:pPr marL="342900" indent="-342900" algn="just">
              <a:buFont typeface="Courier New" panose="02070309020205020404" pitchFamily="49" charset="0"/>
              <a:buChar char="o"/>
            </a:pPr>
            <a:r>
              <a:rPr lang="es-ES" sz="2000" dirty="0">
                <a:solidFill>
                  <a:srgbClr val="385894"/>
                </a:solidFill>
              </a:rPr>
              <a:t>Por conveniencia, los tipos de excepción incorporados definen </a:t>
            </a:r>
            <a:r>
              <a:rPr lang="es-ES" sz="2000" b="1" dirty="0">
                <a:solidFill>
                  <a:srgbClr val="385894"/>
                </a:solidFill>
              </a:rPr>
              <a:t>__</a:t>
            </a:r>
            <a:r>
              <a:rPr lang="es-ES" sz="2000" b="1" dirty="0" err="1">
                <a:solidFill>
                  <a:srgbClr val="385894"/>
                </a:solidFill>
              </a:rPr>
              <a:t>str</a:t>
            </a:r>
            <a:r>
              <a:rPr lang="es-ES" sz="2000" b="1" dirty="0">
                <a:solidFill>
                  <a:srgbClr val="385894"/>
                </a:solidFill>
              </a:rPr>
              <a:t>__() </a:t>
            </a:r>
            <a:r>
              <a:rPr lang="es-VE" sz="2000" dirty="0">
                <a:solidFill>
                  <a:srgbClr val="385894"/>
                </a:solidFill>
              </a:rPr>
              <a:t>para imprimir todos los argumentos sin acceder explícitamente a </a:t>
            </a:r>
            <a:r>
              <a:rPr lang="es-VE" sz="2000" b="1" dirty="0" err="1">
                <a:solidFill>
                  <a:srgbClr val="385894"/>
                </a:solidFill>
              </a:rPr>
              <a:t>args</a:t>
            </a:r>
            <a:r>
              <a:rPr lang="es-VE" sz="2000" dirty="0">
                <a:solidFill>
                  <a:srgbClr val="385894"/>
                </a:solidFill>
              </a:rPr>
              <a:t>.</a:t>
            </a:r>
            <a:endParaRPr lang="es-ES" sz="2000" dirty="0">
              <a:solidFill>
                <a:srgbClr val="385894"/>
              </a:solidFill>
            </a:endParaRPr>
          </a:p>
        </p:txBody>
      </p:sp>
      <p:sp>
        <p:nvSpPr>
          <p:cNvPr id="17" name="CuadroTexto 16">
            <a:extLst>
              <a:ext uri="{FF2B5EF4-FFF2-40B4-BE49-F238E27FC236}">
                <a16:creationId xmlns:a16="http://schemas.microsoft.com/office/drawing/2014/main" id="{671DC68C-A3D9-1C71-394F-3934280C632A}"/>
              </a:ext>
            </a:extLst>
          </p:cNvPr>
          <p:cNvSpPr txBox="1"/>
          <p:nvPr/>
        </p:nvSpPr>
        <p:spPr>
          <a:xfrm>
            <a:off x="2700751" y="440187"/>
            <a:ext cx="6790513" cy="923330"/>
          </a:xfrm>
          <a:prstGeom prst="rect">
            <a:avLst/>
          </a:prstGeom>
          <a:noFill/>
        </p:spPr>
        <p:txBody>
          <a:bodyPr wrap="none" rtlCol="0">
            <a:spAutoFit/>
          </a:bodyPr>
          <a:lstStyle/>
          <a:p>
            <a:pPr algn="ctr"/>
            <a:r>
              <a:rPr lang="es-ES" sz="5400" dirty="0">
                <a:solidFill>
                  <a:srgbClr val="1F4387"/>
                </a:solidFill>
              </a:rPr>
              <a:t>Gestión de excepciones</a:t>
            </a:r>
            <a:endParaRPr lang="es-VE" sz="7200" dirty="0">
              <a:solidFill>
                <a:srgbClr val="1F4387"/>
              </a:solidFill>
            </a:endParaRPr>
          </a:p>
        </p:txBody>
      </p:sp>
      <p:pic>
        <p:nvPicPr>
          <p:cNvPr id="2" name="Imagen 1">
            <a:extLst>
              <a:ext uri="{FF2B5EF4-FFF2-40B4-BE49-F238E27FC236}">
                <a16:creationId xmlns:a16="http://schemas.microsoft.com/office/drawing/2014/main" id="{A205F50F-0C6D-66A3-C2E6-71EE50462F61}"/>
              </a:ext>
            </a:extLst>
          </p:cNvPr>
          <p:cNvPicPr>
            <a:picLocks noChangeAspect="1"/>
          </p:cNvPicPr>
          <p:nvPr/>
        </p:nvPicPr>
        <p:blipFill rotWithShape="1">
          <a:blip r:embed="rId2">
            <a:extLst>
              <a:ext uri="{28A0092B-C50C-407E-A947-70E740481C1C}">
                <a14:useLocalDpi xmlns:a14="http://schemas.microsoft.com/office/drawing/2010/main" val="0"/>
              </a:ext>
            </a:extLst>
          </a:blip>
          <a:srcRect t="33846" b="29231"/>
          <a:stretch/>
        </p:blipFill>
        <p:spPr>
          <a:xfrm>
            <a:off x="0" y="88302"/>
            <a:ext cx="1073592" cy="704717"/>
          </a:xfrm>
          <a:prstGeom prst="rect">
            <a:avLst/>
          </a:prstGeom>
        </p:spPr>
      </p:pic>
      <p:pic>
        <p:nvPicPr>
          <p:cNvPr id="3" name="Imagen 2">
            <a:extLst>
              <a:ext uri="{FF2B5EF4-FFF2-40B4-BE49-F238E27FC236}">
                <a16:creationId xmlns:a16="http://schemas.microsoft.com/office/drawing/2014/main" id="{5D804419-B682-F9EA-D992-1C333B71C3C6}"/>
              </a:ext>
            </a:extLst>
          </p:cNvPr>
          <p:cNvPicPr>
            <a:picLocks noChangeAspect="1"/>
          </p:cNvPicPr>
          <p:nvPr/>
        </p:nvPicPr>
        <p:blipFill rotWithShape="1">
          <a:blip r:embed="rId3">
            <a:extLst>
              <a:ext uri="{28A0092B-C50C-407E-A947-70E740481C1C}">
                <a14:useLocalDpi xmlns:a14="http://schemas.microsoft.com/office/drawing/2010/main" val="0"/>
              </a:ext>
            </a:extLst>
          </a:blip>
          <a:srcRect l="5807" t="7849" r="64250" b="20445"/>
          <a:stretch/>
        </p:blipFill>
        <p:spPr>
          <a:xfrm>
            <a:off x="862572" y="88302"/>
            <a:ext cx="632290" cy="657191"/>
          </a:xfrm>
          <a:prstGeom prst="rect">
            <a:avLst/>
          </a:prstGeom>
        </p:spPr>
      </p:pic>
      <p:sp>
        <p:nvSpPr>
          <p:cNvPr id="4" name="CuadroTexto 3">
            <a:extLst>
              <a:ext uri="{FF2B5EF4-FFF2-40B4-BE49-F238E27FC236}">
                <a16:creationId xmlns:a16="http://schemas.microsoft.com/office/drawing/2014/main" id="{3817EFD7-90A5-1CB8-BEA7-EA4EE2443DB3}"/>
              </a:ext>
            </a:extLst>
          </p:cNvPr>
          <p:cNvSpPr txBox="1"/>
          <p:nvPr/>
        </p:nvSpPr>
        <p:spPr>
          <a:xfrm>
            <a:off x="546591" y="5300673"/>
            <a:ext cx="5214666" cy="1015663"/>
          </a:xfrm>
          <a:prstGeom prst="rect">
            <a:avLst/>
          </a:prstGeom>
          <a:noFill/>
        </p:spPr>
        <p:txBody>
          <a:bodyPr wrap="square" rtlCol="0">
            <a:spAutoFit/>
          </a:bodyPr>
          <a:lstStyle/>
          <a:p>
            <a:pPr lvl="1" algn="just"/>
            <a:r>
              <a:rPr lang="es-ES" sz="2000" dirty="0">
                <a:solidFill>
                  <a:srgbClr val="385894"/>
                </a:solidFill>
              </a:rPr>
              <a:t> 	ejemplo:      </a:t>
            </a:r>
            <a:r>
              <a:rPr lang="es-ES" sz="2000" b="1" dirty="0" err="1">
                <a:solidFill>
                  <a:srgbClr val="385894"/>
                </a:solidFill>
              </a:rPr>
              <a:t>except</a:t>
            </a:r>
            <a:r>
              <a:rPr lang="es-ES" sz="2000" dirty="0">
                <a:solidFill>
                  <a:srgbClr val="385894"/>
                </a:solidFill>
              </a:rPr>
              <a:t> </a:t>
            </a:r>
            <a:r>
              <a:rPr lang="es-ES" sz="2000" b="1" dirty="0" err="1">
                <a:solidFill>
                  <a:srgbClr val="385894"/>
                </a:solidFill>
              </a:rPr>
              <a:t>ValueError</a:t>
            </a:r>
            <a:r>
              <a:rPr lang="es-ES" sz="2000" b="1" dirty="0">
                <a:solidFill>
                  <a:srgbClr val="385894"/>
                </a:solidFill>
              </a:rPr>
              <a:t> </a:t>
            </a:r>
            <a:r>
              <a:rPr lang="es-ES" sz="2000" dirty="0">
                <a:solidFill>
                  <a:srgbClr val="385894"/>
                </a:solidFill>
              </a:rPr>
              <a:t>as</a:t>
            </a:r>
            <a:r>
              <a:rPr lang="es-ES" sz="2000" b="1" dirty="0">
                <a:solidFill>
                  <a:srgbClr val="385894"/>
                </a:solidFill>
              </a:rPr>
              <a:t> error</a:t>
            </a:r>
            <a:r>
              <a:rPr lang="es-ES" sz="2000" dirty="0">
                <a:solidFill>
                  <a:srgbClr val="385894"/>
                </a:solidFill>
              </a:rPr>
              <a:t>:</a:t>
            </a:r>
          </a:p>
          <a:p>
            <a:pPr lvl="1" algn="just"/>
            <a:r>
              <a:rPr lang="es-ES" sz="2000" dirty="0">
                <a:solidFill>
                  <a:srgbClr val="385894"/>
                </a:solidFill>
              </a:rPr>
              <a:t>		            </a:t>
            </a:r>
            <a:r>
              <a:rPr lang="es-ES" sz="2000" dirty="0" err="1">
                <a:solidFill>
                  <a:srgbClr val="385894"/>
                </a:solidFill>
              </a:rPr>
              <a:t>print</a:t>
            </a:r>
            <a:r>
              <a:rPr lang="es-ES" sz="2000" dirty="0">
                <a:solidFill>
                  <a:srgbClr val="385894"/>
                </a:solidFill>
              </a:rPr>
              <a:t>( </a:t>
            </a:r>
            <a:r>
              <a:rPr lang="es-ES" sz="2000" b="1" dirty="0" err="1">
                <a:solidFill>
                  <a:srgbClr val="385894"/>
                </a:solidFill>
              </a:rPr>
              <a:t>error.args</a:t>
            </a:r>
            <a:r>
              <a:rPr lang="es-ES" sz="2000" dirty="0">
                <a:solidFill>
                  <a:srgbClr val="385894"/>
                </a:solidFill>
              </a:rPr>
              <a:t> )</a:t>
            </a:r>
          </a:p>
          <a:p>
            <a:pPr lvl="1" algn="just"/>
            <a:r>
              <a:rPr lang="es-ES" sz="2000" dirty="0">
                <a:solidFill>
                  <a:srgbClr val="385894"/>
                </a:solidFill>
              </a:rPr>
              <a:t>		            </a:t>
            </a:r>
            <a:r>
              <a:rPr lang="es-ES" sz="2000" dirty="0" err="1">
                <a:solidFill>
                  <a:srgbClr val="385894"/>
                </a:solidFill>
              </a:rPr>
              <a:t>print</a:t>
            </a:r>
            <a:r>
              <a:rPr lang="es-ES" sz="2000" dirty="0">
                <a:solidFill>
                  <a:srgbClr val="385894"/>
                </a:solidFill>
              </a:rPr>
              <a:t>( </a:t>
            </a:r>
            <a:r>
              <a:rPr lang="es-ES" sz="2000" b="1" dirty="0">
                <a:solidFill>
                  <a:srgbClr val="385894"/>
                </a:solidFill>
              </a:rPr>
              <a:t>error.__</a:t>
            </a:r>
            <a:r>
              <a:rPr lang="es-ES" sz="2000" b="1" dirty="0" err="1">
                <a:solidFill>
                  <a:srgbClr val="385894"/>
                </a:solidFill>
              </a:rPr>
              <a:t>str</a:t>
            </a:r>
            <a:r>
              <a:rPr lang="es-ES" sz="2000" b="1" dirty="0">
                <a:solidFill>
                  <a:srgbClr val="385894"/>
                </a:solidFill>
              </a:rPr>
              <a:t>__() </a:t>
            </a:r>
            <a:r>
              <a:rPr lang="es-ES" sz="2000" dirty="0">
                <a:solidFill>
                  <a:srgbClr val="385894"/>
                </a:solidFill>
              </a:rPr>
              <a:t>)</a:t>
            </a:r>
          </a:p>
        </p:txBody>
      </p:sp>
      <p:sp>
        <p:nvSpPr>
          <p:cNvPr id="6" name="CuadroTexto 5">
            <a:extLst>
              <a:ext uri="{FF2B5EF4-FFF2-40B4-BE49-F238E27FC236}">
                <a16:creationId xmlns:a16="http://schemas.microsoft.com/office/drawing/2014/main" id="{4A50A292-8A33-C780-2483-EA5A679C6FD6}"/>
              </a:ext>
            </a:extLst>
          </p:cNvPr>
          <p:cNvSpPr txBox="1"/>
          <p:nvPr/>
        </p:nvSpPr>
        <p:spPr>
          <a:xfrm>
            <a:off x="6564386" y="5608450"/>
            <a:ext cx="4879384" cy="707886"/>
          </a:xfrm>
          <a:prstGeom prst="rect">
            <a:avLst/>
          </a:prstGeom>
          <a:noFill/>
        </p:spPr>
        <p:txBody>
          <a:bodyPr wrap="square" rtlCol="0">
            <a:spAutoFit/>
          </a:bodyPr>
          <a:lstStyle/>
          <a:p>
            <a:pPr lvl="1" algn="just"/>
            <a:r>
              <a:rPr lang="en-US" sz="2000" dirty="0">
                <a:solidFill>
                  <a:srgbClr val="385894"/>
                </a:solidFill>
              </a:rPr>
              <a:t>("invalid literal for int() with base 10: ''",)</a:t>
            </a:r>
          </a:p>
          <a:p>
            <a:pPr lvl="1" algn="just"/>
            <a:r>
              <a:rPr lang="en-US" sz="2000" dirty="0">
                <a:solidFill>
                  <a:srgbClr val="385894"/>
                </a:solidFill>
              </a:rPr>
              <a:t>invalid literal for int() with base 10: ‘’</a:t>
            </a:r>
          </a:p>
        </p:txBody>
      </p:sp>
      <p:cxnSp>
        <p:nvCxnSpPr>
          <p:cNvPr id="10" name="Conector recto de flecha 9">
            <a:extLst>
              <a:ext uri="{FF2B5EF4-FFF2-40B4-BE49-F238E27FC236}">
                <a16:creationId xmlns:a16="http://schemas.microsoft.com/office/drawing/2014/main" id="{92F17645-75F7-C2E5-19A5-F985C249F723}"/>
              </a:ext>
            </a:extLst>
          </p:cNvPr>
          <p:cNvCxnSpPr/>
          <p:nvPr/>
        </p:nvCxnSpPr>
        <p:spPr>
          <a:xfrm>
            <a:off x="6079050" y="5935116"/>
            <a:ext cx="689317"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067949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4" grpId="0"/>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ECF5D401-BBE9-9F59-A68C-51A9DAEB0F62}"/>
              </a:ext>
            </a:extLst>
          </p:cNvPr>
          <p:cNvSpPr txBox="1"/>
          <p:nvPr/>
        </p:nvSpPr>
        <p:spPr>
          <a:xfrm>
            <a:off x="9215095" y="6488668"/>
            <a:ext cx="2976905" cy="369332"/>
          </a:xfrm>
          <a:prstGeom prst="rect">
            <a:avLst/>
          </a:prstGeom>
          <a:noFill/>
        </p:spPr>
        <p:txBody>
          <a:bodyPr wrap="none" rtlCol="0">
            <a:spAutoFit/>
          </a:bodyPr>
          <a:lstStyle/>
          <a:p>
            <a:r>
              <a:rPr lang="es-ES" dirty="0">
                <a:solidFill>
                  <a:srgbClr val="5F8FFE"/>
                </a:solidFill>
              </a:rPr>
              <a:t>Ing. Antonio Torres Sarmiento</a:t>
            </a:r>
            <a:endParaRPr lang="es-VE" dirty="0">
              <a:solidFill>
                <a:srgbClr val="5F8FFE"/>
              </a:solidFill>
            </a:endParaRPr>
          </a:p>
        </p:txBody>
      </p:sp>
      <p:sp>
        <p:nvSpPr>
          <p:cNvPr id="8" name="CuadroTexto 7">
            <a:extLst>
              <a:ext uri="{FF2B5EF4-FFF2-40B4-BE49-F238E27FC236}">
                <a16:creationId xmlns:a16="http://schemas.microsoft.com/office/drawing/2014/main" id="{75D39996-2933-DC6F-932C-D521F3DE095A}"/>
              </a:ext>
            </a:extLst>
          </p:cNvPr>
          <p:cNvSpPr txBox="1"/>
          <p:nvPr/>
        </p:nvSpPr>
        <p:spPr>
          <a:xfrm>
            <a:off x="1467829" y="1617768"/>
            <a:ext cx="9256341" cy="707886"/>
          </a:xfrm>
          <a:prstGeom prst="rect">
            <a:avLst/>
          </a:prstGeom>
          <a:noFill/>
        </p:spPr>
        <p:txBody>
          <a:bodyPr wrap="square" rtlCol="0">
            <a:spAutoFit/>
          </a:bodyPr>
          <a:lstStyle/>
          <a:p>
            <a:pPr marL="342900" indent="-342900" algn="just">
              <a:buFont typeface="Courier New" panose="02070309020205020404" pitchFamily="49" charset="0"/>
              <a:buChar char="o"/>
            </a:pPr>
            <a:r>
              <a:rPr lang="es-ES" sz="2000" dirty="0">
                <a:solidFill>
                  <a:srgbClr val="385894"/>
                </a:solidFill>
              </a:rPr>
              <a:t>Una clase en una cláusula </a:t>
            </a:r>
            <a:r>
              <a:rPr lang="es-ES" sz="2000" b="1" dirty="0" err="1">
                <a:solidFill>
                  <a:srgbClr val="385894"/>
                </a:solidFill>
              </a:rPr>
              <a:t>except</a:t>
            </a:r>
            <a:r>
              <a:rPr lang="es-ES" sz="2000" dirty="0">
                <a:solidFill>
                  <a:srgbClr val="385894"/>
                </a:solidFill>
              </a:rPr>
              <a:t> es compatible con una excepción si estas clases es  </a:t>
            </a:r>
            <a:r>
              <a:rPr lang="es-ES" sz="2000" b="1" dirty="0" err="1">
                <a:solidFill>
                  <a:srgbClr val="385894"/>
                </a:solidFill>
              </a:rPr>
              <a:t>BaseException</a:t>
            </a:r>
            <a:r>
              <a:rPr lang="es-ES" sz="2000" dirty="0">
                <a:solidFill>
                  <a:srgbClr val="385894"/>
                </a:solidFill>
              </a:rPr>
              <a:t> o una subclase de esta, por ejemplo: </a:t>
            </a:r>
            <a:r>
              <a:rPr lang="es-ES" sz="2000" b="1" dirty="0" err="1">
                <a:solidFill>
                  <a:srgbClr val="385894"/>
                </a:solidFill>
              </a:rPr>
              <a:t>Exception</a:t>
            </a:r>
            <a:r>
              <a:rPr lang="es-VE" sz="2000" dirty="0">
                <a:solidFill>
                  <a:srgbClr val="385894"/>
                </a:solidFill>
              </a:rPr>
              <a:t>.</a:t>
            </a:r>
            <a:endParaRPr lang="es-ES" sz="2000" dirty="0">
              <a:solidFill>
                <a:srgbClr val="385894"/>
              </a:solidFill>
            </a:endParaRPr>
          </a:p>
        </p:txBody>
      </p:sp>
      <p:sp>
        <p:nvSpPr>
          <p:cNvPr id="17" name="CuadroTexto 16">
            <a:extLst>
              <a:ext uri="{FF2B5EF4-FFF2-40B4-BE49-F238E27FC236}">
                <a16:creationId xmlns:a16="http://schemas.microsoft.com/office/drawing/2014/main" id="{671DC68C-A3D9-1C71-394F-3934280C632A}"/>
              </a:ext>
            </a:extLst>
          </p:cNvPr>
          <p:cNvSpPr txBox="1"/>
          <p:nvPr/>
        </p:nvSpPr>
        <p:spPr>
          <a:xfrm>
            <a:off x="2700751" y="440187"/>
            <a:ext cx="6790513" cy="923330"/>
          </a:xfrm>
          <a:prstGeom prst="rect">
            <a:avLst/>
          </a:prstGeom>
          <a:noFill/>
        </p:spPr>
        <p:txBody>
          <a:bodyPr wrap="none" rtlCol="0">
            <a:spAutoFit/>
          </a:bodyPr>
          <a:lstStyle/>
          <a:p>
            <a:pPr algn="ctr"/>
            <a:r>
              <a:rPr lang="es-ES" sz="5400" dirty="0">
                <a:solidFill>
                  <a:srgbClr val="1F4387"/>
                </a:solidFill>
              </a:rPr>
              <a:t>Gestión de excepciones</a:t>
            </a:r>
            <a:endParaRPr lang="es-VE" sz="7200" dirty="0">
              <a:solidFill>
                <a:srgbClr val="1F4387"/>
              </a:solidFill>
            </a:endParaRPr>
          </a:p>
        </p:txBody>
      </p:sp>
      <p:pic>
        <p:nvPicPr>
          <p:cNvPr id="2" name="Imagen 1">
            <a:extLst>
              <a:ext uri="{FF2B5EF4-FFF2-40B4-BE49-F238E27FC236}">
                <a16:creationId xmlns:a16="http://schemas.microsoft.com/office/drawing/2014/main" id="{A205F50F-0C6D-66A3-C2E6-71EE50462F61}"/>
              </a:ext>
            </a:extLst>
          </p:cNvPr>
          <p:cNvPicPr>
            <a:picLocks noChangeAspect="1"/>
          </p:cNvPicPr>
          <p:nvPr/>
        </p:nvPicPr>
        <p:blipFill rotWithShape="1">
          <a:blip r:embed="rId2">
            <a:extLst>
              <a:ext uri="{28A0092B-C50C-407E-A947-70E740481C1C}">
                <a14:useLocalDpi xmlns:a14="http://schemas.microsoft.com/office/drawing/2010/main" val="0"/>
              </a:ext>
            </a:extLst>
          </a:blip>
          <a:srcRect t="33846" b="29231"/>
          <a:stretch/>
        </p:blipFill>
        <p:spPr>
          <a:xfrm>
            <a:off x="0" y="88302"/>
            <a:ext cx="1073592" cy="704717"/>
          </a:xfrm>
          <a:prstGeom prst="rect">
            <a:avLst/>
          </a:prstGeom>
        </p:spPr>
      </p:pic>
      <p:pic>
        <p:nvPicPr>
          <p:cNvPr id="3" name="Imagen 2">
            <a:extLst>
              <a:ext uri="{FF2B5EF4-FFF2-40B4-BE49-F238E27FC236}">
                <a16:creationId xmlns:a16="http://schemas.microsoft.com/office/drawing/2014/main" id="{5D804419-B682-F9EA-D992-1C333B71C3C6}"/>
              </a:ext>
            </a:extLst>
          </p:cNvPr>
          <p:cNvPicPr>
            <a:picLocks noChangeAspect="1"/>
          </p:cNvPicPr>
          <p:nvPr/>
        </p:nvPicPr>
        <p:blipFill rotWithShape="1">
          <a:blip r:embed="rId3">
            <a:extLst>
              <a:ext uri="{28A0092B-C50C-407E-A947-70E740481C1C}">
                <a14:useLocalDpi xmlns:a14="http://schemas.microsoft.com/office/drawing/2010/main" val="0"/>
              </a:ext>
            </a:extLst>
          </a:blip>
          <a:srcRect l="5807" t="7849" r="64250" b="20445"/>
          <a:stretch/>
        </p:blipFill>
        <p:spPr>
          <a:xfrm>
            <a:off x="862572" y="88302"/>
            <a:ext cx="632290" cy="657191"/>
          </a:xfrm>
          <a:prstGeom prst="rect">
            <a:avLst/>
          </a:prstGeom>
        </p:spPr>
      </p:pic>
      <p:sp>
        <p:nvSpPr>
          <p:cNvPr id="4" name="CuadroTexto 3">
            <a:extLst>
              <a:ext uri="{FF2B5EF4-FFF2-40B4-BE49-F238E27FC236}">
                <a16:creationId xmlns:a16="http://schemas.microsoft.com/office/drawing/2014/main" id="{3817EFD7-90A5-1CB8-BEA7-EA4EE2443DB3}"/>
              </a:ext>
            </a:extLst>
          </p:cNvPr>
          <p:cNvSpPr txBox="1"/>
          <p:nvPr/>
        </p:nvSpPr>
        <p:spPr>
          <a:xfrm>
            <a:off x="2178288" y="2703016"/>
            <a:ext cx="7312976" cy="3785652"/>
          </a:xfrm>
          <a:prstGeom prst="rect">
            <a:avLst/>
          </a:prstGeom>
          <a:noFill/>
        </p:spPr>
        <p:txBody>
          <a:bodyPr wrap="square" rtlCol="0">
            <a:spAutoFit/>
          </a:bodyPr>
          <a:lstStyle/>
          <a:p>
            <a:pPr lvl="1" algn="just"/>
            <a:r>
              <a:rPr lang="es-ES" sz="2000" dirty="0">
                <a:solidFill>
                  <a:srgbClr val="385894"/>
                </a:solidFill>
              </a:rPr>
              <a:t> 	ejemplo:     </a:t>
            </a:r>
            <a:r>
              <a:rPr lang="es-ES" sz="2000" dirty="0" err="1">
                <a:solidFill>
                  <a:srgbClr val="385894"/>
                </a:solidFill>
              </a:rPr>
              <a:t>class</a:t>
            </a:r>
            <a:r>
              <a:rPr lang="es-ES" sz="2000" dirty="0">
                <a:solidFill>
                  <a:srgbClr val="385894"/>
                </a:solidFill>
              </a:rPr>
              <a:t> </a:t>
            </a:r>
            <a:r>
              <a:rPr lang="es-ES" sz="2000" dirty="0" err="1">
                <a:solidFill>
                  <a:srgbClr val="385894"/>
                </a:solidFill>
              </a:rPr>
              <a:t>NombreClaseError</a:t>
            </a:r>
            <a:r>
              <a:rPr lang="es-ES" sz="2000" dirty="0">
                <a:solidFill>
                  <a:srgbClr val="385894"/>
                </a:solidFill>
              </a:rPr>
              <a:t>(</a:t>
            </a:r>
            <a:r>
              <a:rPr lang="es-ES" sz="2000" dirty="0" err="1">
                <a:solidFill>
                  <a:srgbClr val="385894"/>
                </a:solidFill>
              </a:rPr>
              <a:t>Exception</a:t>
            </a:r>
            <a:r>
              <a:rPr lang="es-ES" sz="2000" dirty="0">
                <a:solidFill>
                  <a:srgbClr val="385894"/>
                </a:solidFill>
              </a:rPr>
              <a:t>):</a:t>
            </a:r>
          </a:p>
          <a:p>
            <a:pPr lvl="1" algn="just"/>
            <a:r>
              <a:rPr lang="es-ES" sz="2000" dirty="0">
                <a:solidFill>
                  <a:srgbClr val="385894"/>
                </a:solidFill>
              </a:rPr>
              <a:t>		           </a:t>
            </a:r>
            <a:r>
              <a:rPr lang="es-ES" sz="2000" dirty="0" err="1">
                <a:solidFill>
                  <a:srgbClr val="385894"/>
                </a:solidFill>
              </a:rPr>
              <a:t>pass</a:t>
            </a:r>
            <a:endParaRPr lang="es-ES" sz="2000" dirty="0">
              <a:solidFill>
                <a:srgbClr val="385894"/>
              </a:solidFill>
            </a:endParaRPr>
          </a:p>
          <a:p>
            <a:pPr lvl="1" algn="just"/>
            <a:endParaRPr lang="es-ES" sz="2000" dirty="0">
              <a:solidFill>
                <a:srgbClr val="385894"/>
              </a:solidFill>
            </a:endParaRPr>
          </a:p>
          <a:p>
            <a:pPr lvl="1" algn="just"/>
            <a:r>
              <a:rPr lang="es-ES" sz="2000" dirty="0">
                <a:solidFill>
                  <a:srgbClr val="385894"/>
                </a:solidFill>
              </a:rPr>
              <a:t>		     </a:t>
            </a:r>
            <a:r>
              <a:rPr lang="es-ES" sz="2000" dirty="0" err="1">
                <a:solidFill>
                  <a:srgbClr val="385894"/>
                </a:solidFill>
              </a:rPr>
              <a:t>class</a:t>
            </a:r>
            <a:r>
              <a:rPr lang="es-ES" sz="2000" dirty="0">
                <a:solidFill>
                  <a:srgbClr val="385894"/>
                </a:solidFill>
              </a:rPr>
              <a:t> </a:t>
            </a:r>
            <a:r>
              <a:rPr lang="es-ES" sz="2000" dirty="0" err="1">
                <a:solidFill>
                  <a:srgbClr val="385894"/>
                </a:solidFill>
              </a:rPr>
              <a:t>NombreClaseDosError</a:t>
            </a:r>
            <a:r>
              <a:rPr lang="es-ES" sz="2000" dirty="0">
                <a:solidFill>
                  <a:srgbClr val="385894"/>
                </a:solidFill>
              </a:rPr>
              <a:t>(</a:t>
            </a:r>
            <a:r>
              <a:rPr lang="es-ES" sz="2000" dirty="0" err="1">
                <a:solidFill>
                  <a:srgbClr val="385894"/>
                </a:solidFill>
              </a:rPr>
              <a:t>NombreClaseError</a:t>
            </a:r>
            <a:r>
              <a:rPr lang="es-ES" sz="2000" dirty="0">
                <a:solidFill>
                  <a:srgbClr val="385894"/>
                </a:solidFill>
              </a:rPr>
              <a:t>):</a:t>
            </a:r>
          </a:p>
          <a:p>
            <a:pPr lvl="1" algn="just"/>
            <a:r>
              <a:rPr lang="es-ES" sz="2000" dirty="0">
                <a:solidFill>
                  <a:srgbClr val="385894"/>
                </a:solidFill>
              </a:rPr>
              <a:t>		           </a:t>
            </a:r>
            <a:r>
              <a:rPr lang="es-ES" sz="2000" dirty="0" err="1">
                <a:solidFill>
                  <a:srgbClr val="385894"/>
                </a:solidFill>
              </a:rPr>
              <a:t>pass</a:t>
            </a:r>
          </a:p>
          <a:p>
            <a:pPr lvl="1" algn="just"/>
            <a:endParaRPr lang="es-ES" sz="2000" b="1" dirty="0">
              <a:solidFill>
                <a:srgbClr val="385894"/>
              </a:solidFill>
            </a:endParaRPr>
          </a:p>
          <a:p>
            <a:pPr lvl="1" algn="just"/>
            <a:r>
              <a:rPr lang="es-ES" sz="2000" b="1" dirty="0">
                <a:solidFill>
                  <a:srgbClr val="385894"/>
                </a:solidFill>
              </a:rPr>
              <a:t>		try</a:t>
            </a:r>
            <a:r>
              <a:rPr lang="es-ES" sz="2000" dirty="0">
                <a:solidFill>
                  <a:srgbClr val="385894"/>
                </a:solidFill>
              </a:rPr>
              <a:t>:</a:t>
            </a:r>
          </a:p>
          <a:p>
            <a:pPr lvl="1" algn="just"/>
            <a:r>
              <a:rPr lang="es-ES" sz="2000" b="1" dirty="0">
                <a:solidFill>
                  <a:srgbClr val="385894"/>
                </a:solidFill>
              </a:rPr>
              <a:t>		     </a:t>
            </a:r>
            <a:r>
              <a:rPr lang="es-ES" sz="2000" dirty="0" err="1">
                <a:solidFill>
                  <a:srgbClr val="385894"/>
                </a:solidFill>
              </a:rPr>
              <a:t>pass</a:t>
            </a:r>
            <a:endParaRPr lang="es-ES" sz="2000" dirty="0">
              <a:solidFill>
                <a:srgbClr val="385894"/>
              </a:solidFill>
            </a:endParaRPr>
          </a:p>
          <a:p>
            <a:pPr lvl="1" algn="just"/>
            <a:r>
              <a:rPr lang="es-ES" sz="2000" b="1" dirty="0">
                <a:solidFill>
                  <a:srgbClr val="385894"/>
                </a:solidFill>
              </a:rPr>
              <a:t>		</a:t>
            </a:r>
            <a:r>
              <a:rPr lang="es-ES" sz="2000" b="1" dirty="0" err="1">
                <a:solidFill>
                  <a:srgbClr val="385894"/>
                </a:solidFill>
              </a:rPr>
              <a:t>except</a:t>
            </a:r>
            <a:r>
              <a:rPr lang="es-ES" sz="2000" dirty="0">
                <a:solidFill>
                  <a:srgbClr val="385894"/>
                </a:solidFill>
              </a:rPr>
              <a:t> </a:t>
            </a:r>
            <a:r>
              <a:rPr lang="es-ES" sz="2000" dirty="0" err="1">
                <a:solidFill>
                  <a:srgbClr val="385894"/>
                </a:solidFill>
              </a:rPr>
              <a:t>NombreClaseDosError</a:t>
            </a:r>
            <a:r>
              <a:rPr lang="es-ES" sz="2000" dirty="0">
                <a:solidFill>
                  <a:srgbClr val="385894"/>
                </a:solidFill>
              </a:rPr>
              <a:t> :</a:t>
            </a:r>
          </a:p>
          <a:p>
            <a:pPr lvl="1" algn="just"/>
            <a:r>
              <a:rPr lang="es-ES" sz="2000" dirty="0">
                <a:solidFill>
                  <a:srgbClr val="385894"/>
                </a:solidFill>
              </a:rPr>
              <a:t>		     </a:t>
            </a:r>
            <a:r>
              <a:rPr lang="es-ES" sz="2000" dirty="0" err="1">
                <a:solidFill>
                  <a:srgbClr val="385894"/>
                </a:solidFill>
              </a:rPr>
              <a:t>pass</a:t>
            </a:r>
            <a:endParaRPr lang="es-ES" sz="2000" dirty="0">
              <a:solidFill>
                <a:srgbClr val="385894"/>
              </a:solidFill>
            </a:endParaRPr>
          </a:p>
          <a:p>
            <a:pPr lvl="4" algn="just"/>
            <a:r>
              <a:rPr lang="es-ES" sz="2000" b="1" dirty="0" err="1">
                <a:solidFill>
                  <a:srgbClr val="385894"/>
                </a:solidFill>
              </a:rPr>
              <a:t>except</a:t>
            </a:r>
            <a:r>
              <a:rPr lang="es-ES" sz="2000" dirty="0">
                <a:solidFill>
                  <a:srgbClr val="385894"/>
                </a:solidFill>
              </a:rPr>
              <a:t> </a:t>
            </a:r>
            <a:r>
              <a:rPr lang="es-ES" sz="2000" dirty="0" err="1">
                <a:solidFill>
                  <a:srgbClr val="385894"/>
                </a:solidFill>
              </a:rPr>
              <a:t>NombreClaseError</a:t>
            </a:r>
            <a:r>
              <a:rPr lang="es-ES" sz="2000" dirty="0">
                <a:solidFill>
                  <a:srgbClr val="385894"/>
                </a:solidFill>
              </a:rPr>
              <a:t>:</a:t>
            </a:r>
          </a:p>
          <a:p>
            <a:pPr lvl="4" algn="just"/>
            <a:r>
              <a:rPr lang="es-ES" sz="2000" dirty="0">
                <a:solidFill>
                  <a:srgbClr val="385894"/>
                </a:solidFill>
              </a:rPr>
              <a:t>     </a:t>
            </a:r>
            <a:r>
              <a:rPr lang="es-ES" sz="2000" dirty="0" err="1">
                <a:solidFill>
                  <a:srgbClr val="385894"/>
                </a:solidFill>
              </a:rPr>
              <a:t>pass</a:t>
            </a:r>
            <a:endParaRPr lang="es-ES" sz="2000" dirty="0">
              <a:solidFill>
                <a:srgbClr val="385894"/>
              </a:solidFill>
            </a:endParaRPr>
          </a:p>
        </p:txBody>
      </p:sp>
    </p:spTree>
    <p:extLst>
      <p:ext uri="{BB962C8B-B14F-4D97-AF65-F5344CB8AC3E}">
        <p14:creationId xmlns:p14="http://schemas.microsoft.com/office/powerpoint/2010/main" val="7622211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4" grpId="0"/>
    </p:bld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1654</TotalTime>
  <Words>1593</Words>
  <Application>Microsoft Office PowerPoint</Application>
  <PresentationFormat>Panorámica</PresentationFormat>
  <Paragraphs>194</Paragraphs>
  <Slides>17</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17</vt:i4>
      </vt:variant>
    </vt:vector>
  </HeadingPairs>
  <TitlesOfParts>
    <vt:vector size="22" baseType="lpstr">
      <vt:lpstr>Arial</vt:lpstr>
      <vt:lpstr>Calibri</vt:lpstr>
      <vt:lpstr>Calibri Light</vt:lpstr>
      <vt:lpstr>Courier New</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Computador</dc:creator>
  <cp:lastModifiedBy>Computador</cp:lastModifiedBy>
  <cp:revision>28</cp:revision>
  <dcterms:created xsi:type="dcterms:W3CDTF">2023-04-30T22:47:39Z</dcterms:created>
  <dcterms:modified xsi:type="dcterms:W3CDTF">2023-05-28T11:48:01Z</dcterms:modified>
</cp:coreProperties>
</file>