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7" r:id="rId4"/>
    <p:sldId id="266" r:id="rId5"/>
    <p:sldId id="268" r:id="rId6"/>
    <p:sldId id="260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894"/>
    <a:srgbClr val="1F4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0AD45-9FC1-752C-0196-55B3F46CF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2C140-A12D-ABCC-497A-9BFAE358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AF971-38E7-B852-A5F1-CA6BAD1F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88257-4278-BD04-1E55-38D1D964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0C09D-3626-90AE-A72F-99A02EA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740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CDCE6-0D80-F317-C91C-5C8F0760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2CA00A-B28D-F91C-B883-34A8EDF7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8942C-B0C7-A59D-AC8C-2821BD2E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B2460-509B-498C-D8DE-A07C59C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F713E-FC55-BF88-4497-14DD6E2C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42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6403FD-C8C6-E9D3-6111-1F365A8B2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514F26-FECF-C6FE-9A04-7D02247B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E1640-4A9C-12D0-2226-D8A626F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1C3A1-947F-8F12-CC11-132168B1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0148F-82C5-7DF5-7F30-73EC96B3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383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3EE70-B159-B0AA-B442-785D753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26133-5585-A4FB-32DB-FCB241D3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108FD-E8E9-3A1A-9A55-7CDD3A1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DB072-5EC7-BB6A-111D-7310B01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10C89-E62C-9E2F-E83B-B8D303BD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236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BDEE-EA13-0914-0298-E4001AC6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1C96E-36EF-FA16-5CA4-2F528477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FEEBB-5135-87FE-7D19-E676826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FFB95-01A3-4C19-9FC6-DCED3926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1C285-A685-500D-E951-C8FBC310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59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0D2B-9FB8-E2F4-E01D-9C7527C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8E270-05E6-6FB9-17B1-1538B4410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09F3F-A821-CE7C-AF2D-55918CC2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21C75-A217-8410-2530-D404C26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7A4EA-1DDA-F80C-9253-352FF745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BD8C8C-3E58-95EC-15D2-16499FF2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9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BDA9-2FB7-7391-53A8-B4D4CD2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A9C8A-CCED-ED3B-F1CD-DF382FE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DCB72-CFC3-BEE2-1770-B9E7B74D1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8B0A6D-73DF-D2AF-0A98-AC220D24A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F83DF-ABEE-7A94-FCFC-CCAD1F37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15F23-2BF5-52D8-5038-244FCF1D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EA48FE-AABA-CE8F-AA2C-5B8338C3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2B09CF-44DB-5CE2-F6F0-0BDE9BDB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1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07B60-B8D8-3C02-01F8-04C82766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DD6FDC-3A3C-B99A-29D8-6F729BBC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CEFC2F-2588-9FD7-BC1D-DE7C9D35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66387-8E68-031C-CE1A-03C7521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5545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E95CC4-5FC1-7787-7078-5FF4B4C6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6EB15-293A-4306-7A4B-04F94E1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60525D-820A-93FF-4758-1F2A464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4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0C7AE-EEDE-D999-BCF4-D6FF8BAA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112F-8BF0-0368-3381-F70EF5D9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7C49E-4E59-B0E8-562B-01DF80CA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CCCD14-071A-F66B-1FBB-93EEE02E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9A366-F616-6309-EFE1-608F038D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352C7B-0BB6-64B8-EC54-5293969D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86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A983-1C6E-7FAC-2D37-B08BEB1D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D28B8-7172-6AFB-35EA-951DBD832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6094C1-B29E-53BD-C3D4-C3F37FD5C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9EDD12-9B4D-56A4-F7BB-28E11D71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C8236-2E32-A6B8-64BE-34AC9F3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50345-C679-2AD2-CEF8-8F43AABF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22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25529-2716-4E76-6137-E5C30EE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42E9B-AA67-21B0-43B1-B2F07727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96D64-52D6-EA67-5197-B901B4450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0756-8098-4BB8-9DA6-535EDD08F926}" type="datetimeFigureOut">
              <a:rPr lang="es-VE" smtClean="0"/>
              <a:t>31/5/2023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942F4-A921-95B4-D816-2719AAA7C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2C9D2-1773-CDAD-178F-E297DD77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DB6-3FED-4ECB-BC38-E68568407A8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16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2E8560-F5FF-FF7B-3465-C23C37CBB988}"/>
              </a:ext>
            </a:extLst>
          </p:cNvPr>
          <p:cNvSpPr txBox="1"/>
          <p:nvPr/>
        </p:nvSpPr>
        <p:spPr>
          <a:xfrm>
            <a:off x="3020487" y="279739"/>
            <a:ext cx="615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Módulos y paquetes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E211BF-7470-72CC-4D08-A772C81B0E37}"/>
              </a:ext>
            </a:extLst>
          </p:cNvPr>
          <p:cNvSpPr txBox="1"/>
          <p:nvPr/>
        </p:nvSpPr>
        <p:spPr>
          <a:xfrm>
            <a:off x="959749" y="1613118"/>
            <a:ext cx="10272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0" i="0" dirty="0">
                <a:solidFill>
                  <a:srgbClr val="385894"/>
                </a:solidFill>
                <a:effectLst/>
              </a:rPr>
              <a:t>Los módulos y paquetes son archivos de código fuente que contiene funciones, clases o variables preprogramadas. Los módulos y paquetes facilita la sistematización y la reutilización de código, permitiendo la creación de programas más grandes sin tener que escribir el código desde cero.</a:t>
            </a:r>
            <a:endParaRPr lang="es-ES" sz="2800" dirty="0">
              <a:solidFill>
                <a:srgbClr val="385894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41E3FBB-567A-A56F-6DCE-57F5EB1A6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4814A8-33A5-803F-4711-505608382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FABC888-CC88-7178-277E-815F9AA29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34" y="4093929"/>
            <a:ext cx="2741332" cy="24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842346"/>
            <a:ext cx="103538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Poner definiciones en un archivo y usarlos en un script o en una instancia del intérprete.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Usar una función útil que se ha escrito en distintos programas sin copiar su definición en cada programa.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Las definiciones de un módulo pueden ser importadas a otros módulos o al módulo principal.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El nombre de archivo es el nombre del módulo con el sufijo </a:t>
            </a:r>
            <a:r>
              <a:rPr lang="es-ES" sz="2000" b="1" dirty="0">
                <a:solidFill>
                  <a:srgbClr val="385894"/>
                </a:solidFill>
              </a:rPr>
              <a:t>.</a:t>
            </a:r>
            <a:r>
              <a:rPr lang="es-ES" sz="2000" b="1" dirty="0" err="1">
                <a:solidFill>
                  <a:srgbClr val="385894"/>
                </a:solidFill>
              </a:rPr>
              <a:t>py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dirty="0">
                <a:solidFill>
                  <a:srgbClr val="385894"/>
                </a:solidFill>
              </a:rPr>
              <a:t>agregado.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Puede contener tanto declaraciones ejecutables como definiciones de funciones.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Estás declaraciones se ejecutan únicamente la primera vez que el módulo se encuentra en una declaración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Módulos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476584"/>
            <a:ext cx="103538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La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dirty="0">
                <a:solidFill>
                  <a:srgbClr val="385894"/>
                </a:solidFill>
              </a:rPr>
              <a:t>declaración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from</a:t>
            </a:r>
            <a:r>
              <a:rPr lang="es-ES" sz="2000" dirty="0">
                <a:solidFill>
                  <a:srgbClr val="385894"/>
                </a:solidFill>
              </a:rPr>
              <a:t> es una variante para importar los nombres de un módulo directamente al espacio de nombres del módulo que hace la importación.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Con </a:t>
            </a:r>
            <a:r>
              <a:rPr lang="es-ES" sz="2000" b="1" dirty="0" err="1">
                <a:solidFill>
                  <a:srgbClr val="385894"/>
                </a:solidFill>
              </a:rPr>
              <a:t>from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dirty="0">
                <a:solidFill>
                  <a:srgbClr val="385894"/>
                </a:solidFill>
              </a:rPr>
              <a:t>no se introduce en el espacio de nombres local el nombre del módulo desde el cual se está importando.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módulos pueden importar otros módulos.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Es costumbre pero no obligatorio ubicar todas las declaraciones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VE" sz="2000" dirty="0">
                <a:solidFill>
                  <a:srgbClr val="385894"/>
                </a:solidFill>
              </a:rPr>
              <a:t>al principio del módulo.</a:t>
            </a: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nombres de los módulos importados, si se colocan en el nivel superior de un módulo (fuera de cualquier función o clase), se añaden al espacio de nombres global del módulo.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Cada módulo tiene su propio espacio de nombres privado, que es utilizado como espacio de nombres global por todas las funciones definidas en el módulo.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Módulos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772010"/>
            <a:ext cx="103538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Se pueden utilizar las variables globales de un módulo con la misma notación que se utiliza para referirse a sus funciones.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Con </a:t>
            </a:r>
            <a:r>
              <a:rPr lang="es-ES" sz="2000" dirty="0" err="1">
                <a:solidFill>
                  <a:srgbClr val="385894"/>
                </a:solidFill>
              </a:rPr>
              <a:t>from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ES" sz="2000" dirty="0" err="1">
                <a:solidFill>
                  <a:srgbClr val="385894"/>
                </a:solidFill>
              </a:rPr>
              <a:t>nombre_modulo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ES" sz="2000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ES" sz="2000" b="1" dirty="0">
                <a:solidFill>
                  <a:srgbClr val="385894"/>
                </a:solidFill>
              </a:rPr>
              <a:t>*</a:t>
            </a:r>
            <a:r>
              <a:rPr lang="es-ES" sz="2000" dirty="0">
                <a:solidFill>
                  <a:srgbClr val="385894"/>
                </a:solidFill>
              </a:rPr>
              <a:t> se importan todos los nombres que un módulo define (exceptuando a las definiciones privadas).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Es costumbre pero no obligatorio ubicar todas las declaraciones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VE" sz="2000" dirty="0">
                <a:solidFill>
                  <a:srgbClr val="385894"/>
                </a:solidFill>
              </a:rPr>
              <a:t>al principio del módulo.</a:t>
            </a: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nombres de los módulos importados, si se colocan en el nivel superior de un módulo (fuera de cualquier función o clase), se añaden al espacio de nombres global del módulo.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Si el nombre del módulo es seguido por </a:t>
            </a:r>
            <a:r>
              <a:rPr lang="es-ES" sz="2000" b="1" dirty="0">
                <a:solidFill>
                  <a:srgbClr val="385894"/>
                </a:solidFill>
              </a:rPr>
              <a:t>as</a:t>
            </a:r>
            <a:r>
              <a:rPr lang="es-ES" sz="2000" dirty="0">
                <a:solidFill>
                  <a:srgbClr val="385894"/>
                </a:solidFill>
              </a:rPr>
              <a:t>, </a:t>
            </a:r>
            <a:r>
              <a:rPr lang="es-VE" sz="2000" dirty="0">
                <a:solidFill>
                  <a:srgbClr val="385894"/>
                </a:solidFill>
              </a:rPr>
              <a:t>el nombre siguiendo </a:t>
            </a:r>
            <a:r>
              <a:rPr lang="es-VE" sz="2000" b="1" dirty="0">
                <a:solidFill>
                  <a:srgbClr val="385894"/>
                </a:solidFill>
              </a:rPr>
              <a:t>as</a:t>
            </a:r>
            <a:r>
              <a:rPr lang="es-VE" sz="2000" dirty="0">
                <a:solidFill>
                  <a:srgbClr val="385894"/>
                </a:solidFill>
              </a:rPr>
              <a:t> queda ligado directamente al módulo importado. </a:t>
            </a:r>
            <a:r>
              <a:rPr lang="es-ES" sz="2000" dirty="0">
                <a:solidFill>
                  <a:srgbClr val="385894"/>
                </a:solidFill>
              </a:rPr>
              <a:t>También se puede utilizar cuando se utiliza </a:t>
            </a:r>
            <a:r>
              <a:rPr lang="es-ES" sz="2000" b="1" dirty="0" err="1">
                <a:solidFill>
                  <a:srgbClr val="385894"/>
                </a:solidFill>
              </a:rPr>
              <a:t>from</a:t>
            </a:r>
            <a:r>
              <a:rPr lang="es-ES" sz="2000" dirty="0">
                <a:solidFill>
                  <a:srgbClr val="385894"/>
                </a:solidFill>
              </a:rPr>
              <a:t> </a:t>
            </a:r>
            <a:r>
              <a:rPr lang="es-VE" sz="2000" dirty="0">
                <a:solidFill>
                  <a:srgbClr val="385894"/>
                </a:solidFill>
              </a:rPr>
              <a:t>con efectos similares.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Módulos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56600" y="1772010"/>
            <a:ext cx="1035382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Al ejecutar </a:t>
            </a:r>
            <a:r>
              <a:rPr lang="es-ES" sz="2000" b="1" dirty="0" err="1">
                <a:solidFill>
                  <a:srgbClr val="385894"/>
                </a:solidFill>
              </a:rPr>
              <a:t>python</a:t>
            </a:r>
            <a:r>
              <a:rPr lang="es-ES" sz="2000" b="1" dirty="0">
                <a:solidFill>
                  <a:srgbClr val="385894"/>
                </a:solidFill>
              </a:rPr>
              <a:t> nombre_modulo.py &lt;</a:t>
            </a:r>
            <a:r>
              <a:rPr lang="es-ES" sz="2000" b="1" dirty="0" err="1">
                <a:solidFill>
                  <a:srgbClr val="385894"/>
                </a:solidFill>
              </a:rPr>
              <a:t>arguments</a:t>
            </a:r>
            <a:r>
              <a:rPr lang="es-ES" sz="2000" b="1" dirty="0">
                <a:solidFill>
                  <a:srgbClr val="385894"/>
                </a:solidFill>
              </a:rPr>
              <a:t>&gt; </a:t>
            </a:r>
            <a:r>
              <a:rPr lang="es-ES" sz="2000" dirty="0">
                <a:solidFill>
                  <a:srgbClr val="385894"/>
                </a:solidFill>
              </a:rPr>
              <a:t>el código en el módulo será ejecutado, tal como si se hubiese importado.</a:t>
            </a: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b="1" dirty="0">
                <a:solidFill>
                  <a:srgbClr val="385894"/>
                </a:solidFill>
              </a:rPr>
              <a:t>__</a:t>
            </a:r>
            <a:r>
              <a:rPr lang="es-VE" sz="2000" b="1" dirty="0" err="1">
                <a:solidFill>
                  <a:srgbClr val="385894"/>
                </a:solidFill>
              </a:rPr>
              <a:t>name</a:t>
            </a:r>
            <a:r>
              <a:rPr lang="es-VE" sz="2000" b="1" dirty="0">
                <a:solidFill>
                  <a:srgbClr val="385894"/>
                </a:solidFill>
              </a:rPr>
              <a:t>__ </a:t>
            </a:r>
            <a:r>
              <a:rPr lang="es-VE" sz="2000" dirty="0">
                <a:solidFill>
                  <a:srgbClr val="385894"/>
                </a:solidFill>
              </a:rPr>
              <a:t>tendrá el valor de  ”__</a:t>
            </a:r>
            <a:r>
              <a:rPr lang="es-VE" sz="2000" dirty="0" err="1">
                <a:solidFill>
                  <a:srgbClr val="385894"/>
                </a:solidFill>
              </a:rPr>
              <a:t>main</a:t>
            </a:r>
            <a:r>
              <a:rPr lang="es-VE" sz="2000" dirty="0">
                <a:solidFill>
                  <a:srgbClr val="385894"/>
                </a:solidFill>
              </a:rPr>
              <a:t>__”. </a:t>
            </a:r>
            <a:r>
              <a:rPr lang="es-VE" sz="1600" dirty="0">
                <a:solidFill>
                  <a:srgbClr val="385894"/>
                </a:solidFill>
              </a:rPr>
              <a:t>(__</a:t>
            </a:r>
            <a:r>
              <a:rPr lang="es-VE" sz="1600" dirty="0" err="1">
                <a:solidFill>
                  <a:srgbClr val="385894"/>
                </a:solidFill>
              </a:rPr>
              <a:t>name</a:t>
            </a:r>
            <a:r>
              <a:rPr lang="es-VE" sz="1600" dirty="0">
                <a:solidFill>
                  <a:srgbClr val="385894"/>
                </a:solidFill>
              </a:rPr>
              <a:t>__ es una variable especial de Python que contiene el nombre del módulo Python como </a:t>
            </a:r>
            <a:r>
              <a:rPr lang="es-VE" sz="1600" dirty="0" err="1">
                <a:solidFill>
                  <a:srgbClr val="385894"/>
                </a:solidFill>
              </a:rPr>
              <a:t>String</a:t>
            </a:r>
            <a:r>
              <a:rPr lang="es-VE" sz="1600" dirty="0">
                <a:solidFill>
                  <a:srgbClr val="385894"/>
                </a:solidFill>
              </a:rPr>
              <a:t>. Es útil para determinar cómo se ha ejecutado un módulo. Si el módulo ha sido ejecutado directamente, __</a:t>
            </a:r>
            <a:r>
              <a:rPr lang="es-VE" sz="1600" dirty="0" err="1">
                <a:solidFill>
                  <a:srgbClr val="385894"/>
                </a:solidFill>
              </a:rPr>
              <a:t>name</a:t>
            </a:r>
            <a:r>
              <a:rPr lang="es-VE" sz="1600" dirty="0">
                <a:solidFill>
                  <a:srgbClr val="385894"/>
                </a:solidFill>
              </a:rPr>
              <a:t>__ se establecerá en  “__</a:t>
            </a:r>
            <a:r>
              <a:rPr lang="es-VE" sz="1600" dirty="0" err="1">
                <a:solidFill>
                  <a:srgbClr val="385894"/>
                </a:solidFill>
              </a:rPr>
              <a:t>main</a:t>
            </a:r>
            <a:r>
              <a:rPr lang="es-VE" sz="1600" dirty="0">
                <a:solidFill>
                  <a:srgbClr val="385894"/>
                </a:solidFill>
              </a:rPr>
              <a:t>__”. Si el módulo ha sido importado por otro módulo, __</a:t>
            </a:r>
            <a:r>
              <a:rPr lang="es-VE" sz="1600" dirty="0" err="1">
                <a:solidFill>
                  <a:srgbClr val="385894"/>
                </a:solidFill>
              </a:rPr>
              <a:t>name</a:t>
            </a:r>
            <a:r>
              <a:rPr lang="es-VE" sz="1600" dirty="0">
                <a:solidFill>
                  <a:srgbClr val="385894"/>
                </a:solidFill>
              </a:rPr>
              <a:t>__ se establecerá en el nombre de archivo del módulo sin la extensión .</a:t>
            </a:r>
            <a:r>
              <a:rPr lang="es-VE" sz="1600" dirty="0" err="1">
                <a:solidFill>
                  <a:srgbClr val="385894"/>
                </a:solidFill>
              </a:rPr>
              <a:t>py</a:t>
            </a:r>
            <a:r>
              <a:rPr lang="es-VE" sz="1600" dirty="0">
                <a:solidFill>
                  <a:srgbClr val="385894"/>
                </a:solidFill>
              </a:rPr>
              <a:t>).</a:t>
            </a:r>
          </a:p>
          <a:p>
            <a:pPr algn="just"/>
            <a:endParaRPr lang="es-VE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385894"/>
                </a:solidFill>
              </a:rPr>
              <a:t>Para utilizar el archivo como </a:t>
            </a:r>
            <a:r>
              <a:rPr lang="es-VE" sz="2000" b="1" dirty="0">
                <a:solidFill>
                  <a:srgbClr val="385894"/>
                </a:solidFill>
              </a:rPr>
              <a:t>script</a:t>
            </a:r>
            <a:r>
              <a:rPr lang="es-VE" sz="2000" dirty="0">
                <a:solidFill>
                  <a:srgbClr val="385894"/>
                </a:solidFill>
              </a:rPr>
              <a:t>, se debe agregar se siguiente código al final del módulo:</a:t>
            </a:r>
            <a:endParaRPr lang="es-VE" sz="2000" b="1" dirty="0">
              <a:solidFill>
                <a:srgbClr val="385894"/>
              </a:solidFill>
            </a:endParaRPr>
          </a:p>
          <a:p>
            <a:pPr algn="just"/>
            <a:r>
              <a:rPr lang="es-VE" sz="2000" b="1" dirty="0">
                <a:solidFill>
                  <a:srgbClr val="385894"/>
                </a:solidFill>
              </a:rPr>
              <a:t>      </a:t>
            </a:r>
            <a:r>
              <a:rPr lang="es-VE" sz="2000" b="1" dirty="0" err="1">
                <a:solidFill>
                  <a:srgbClr val="385894"/>
                </a:solidFill>
              </a:rPr>
              <a:t>If</a:t>
            </a:r>
            <a:r>
              <a:rPr lang="es-VE" sz="2000" b="1" dirty="0">
                <a:solidFill>
                  <a:srgbClr val="385894"/>
                </a:solidFill>
              </a:rPr>
              <a:t>  __</a:t>
            </a:r>
            <a:r>
              <a:rPr lang="es-VE" sz="2000" b="1" dirty="0" err="1">
                <a:solidFill>
                  <a:srgbClr val="385894"/>
                </a:solidFill>
              </a:rPr>
              <a:t>name</a:t>
            </a:r>
            <a:r>
              <a:rPr lang="es-VE" sz="2000" b="1" dirty="0">
                <a:solidFill>
                  <a:srgbClr val="385894"/>
                </a:solidFill>
              </a:rPr>
              <a:t>__  ==  “__</a:t>
            </a:r>
            <a:r>
              <a:rPr lang="es-VE" sz="2000" b="1" dirty="0" err="1">
                <a:solidFill>
                  <a:srgbClr val="385894"/>
                </a:solidFill>
              </a:rPr>
              <a:t>main</a:t>
            </a:r>
            <a:r>
              <a:rPr lang="es-VE" sz="2000" b="1" dirty="0">
                <a:solidFill>
                  <a:srgbClr val="385894"/>
                </a:solidFill>
              </a:rPr>
              <a:t>__”</a:t>
            </a:r>
          </a:p>
          <a:p>
            <a:pPr algn="just"/>
            <a:r>
              <a:rPr lang="es-VE" sz="2000" dirty="0">
                <a:solidFill>
                  <a:srgbClr val="385894"/>
                </a:solidFill>
              </a:rPr>
              <a:t>	</a:t>
            </a:r>
            <a:r>
              <a:rPr lang="es-VE" sz="2000" b="1" dirty="0" err="1">
                <a:solidFill>
                  <a:srgbClr val="385894"/>
                </a:solidFill>
              </a:rPr>
              <a:t>import</a:t>
            </a:r>
            <a:r>
              <a:rPr lang="es-VE" sz="2000" b="1" dirty="0">
                <a:solidFill>
                  <a:srgbClr val="385894"/>
                </a:solidFill>
              </a:rPr>
              <a:t>  </a:t>
            </a:r>
            <a:r>
              <a:rPr lang="es-VE" sz="2000" b="1" dirty="0" err="1">
                <a:solidFill>
                  <a:srgbClr val="385894"/>
                </a:solidFill>
              </a:rPr>
              <a:t>sys</a:t>
            </a:r>
            <a:endParaRPr lang="es-VE" sz="2000" b="1" dirty="0">
              <a:solidFill>
                <a:srgbClr val="385894"/>
              </a:solidFill>
            </a:endParaRPr>
          </a:p>
          <a:p>
            <a:pPr algn="just"/>
            <a:r>
              <a:rPr lang="es-VE" sz="2000" b="1" dirty="0">
                <a:solidFill>
                  <a:srgbClr val="385894"/>
                </a:solidFill>
              </a:rPr>
              <a:t>	</a:t>
            </a:r>
            <a:r>
              <a:rPr lang="es-VE" sz="2000" dirty="0">
                <a:solidFill>
                  <a:srgbClr val="385894"/>
                </a:solidFill>
              </a:rPr>
              <a:t>[bloque de código]</a:t>
            </a:r>
          </a:p>
          <a:p>
            <a:pPr algn="just"/>
            <a:r>
              <a:rPr lang="es-VE" sz="2000" dirty="0">
                <a:solidFill>
                  <a:srgbClr val="385894"/>
                </a:solidFill>
              </a:rPr>
              <a:t>      Solo se ejecutará si el módulo es ejecutado como archivo principal. </a:t>
            </a:r>
            <a:r>
              <a:rPr lang="es-ES" sz="2000" dirty="0">
                <a:solidFill>
                  <a:srgbClr val="385894"/>
                </a:solidFill>
              </a:rPr>
              <a:t>Si el módulo se importa,  </a:t>
            </a:r>
            <a:r>
              <a:rPr lang="es-ES" sz="2000" dirty="0" err="1">
                <a:solidFill>
                  <a:schemeClr val="bg1"/>
                </a:solidFill>
              </a:rPr>
              <a:t>dds</a:t>
            </a:r>
            <a:r>
              <a:rPr lang="es-ES" sz="2000" dirty="0" err="1">
                <a:solidFill>
                  <a:srgbClr val="385894"/>
                </a:solidFill>
              </a:rPr>
              <a:t>este</a:t>
            </a:r>
            <a:r>
              <a:rPr lang="es-ES" sz="2000" dirty="0">
                <a:solidFill>
                  <a:srgbClr val="385894"/>
                </a:solidFill>
              </a:rPr>
              <a:t> código no se ejecutará.</a:t>
            </a:r>
            <a:endParaRPr lang="es-VE" sz="1600" dirty="0">
              <a:solidFill>
                <a:srgbClr val="385894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720948" y="283828"/>
            <a:ext cx="875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Ejecutar módulos como scripts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1081242" y="2025230"/>
            <a:ext cx="9622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>
                <a:solidFill>
                  <a:srgbClr val="385894"/>
                </a:solidFill>
              </a:rPr>
              <a:t>os</a:t>
            </a:r>
            <a:r>
              <a:rPr lang="es-ES" sz="2000" dirty="0">
                <a:solidFill>
                  <a:srgbClr val="385894"/>
                </a:solidFill>
              </a:rPr>
              <a:t>: provee funciones para interactuar con el sistema operativo.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math</a:t>
            </a:r>
            <a:r>
              <a:rPr lang="es-ES" sz="2000" dirty="0">
                <a:solidFill>
                  <a:srgbClr val="385894"/>
                </a:solidFill>
              </a:rPr>
              <a:t>: proporciona acceso a las funciones matemáticas definidas en el estándar de C.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random</a:t>
            </a:r>
            <a:r>
              <a:rPr lang="es-ES" sz="2000" dirty="0">
                <a:solidFill>
                  <a:srgbClr val="385894"/>
                </a:solidFill>
              </a:rPr>
              <a:t>: provee herramientas para realizar selecciones al azar.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statistics</a:t>
            </a:r>
            <a:r>
              <a:rPr lang="es-ES" sz="2000" dirty="0">
                <a:solidFill>
                  <a:srgbClr val="385894"/>
                </a:solidFill>
              </a:rPr>
              <a:t>: calcula propiedades de estadística básica (la media, mediana, varianza, </a:t>
            </a:r>
            <a:r>
              <a:rPr lang="es-ES" sz="2000" dirty="0" err="1">
                <a:solidFill>
                  <a:srgbClr val="385894"/>
                </a:solidFill>
              </a:rPr>
              <a:t>etc</a:t>
            </a:r>
            <a:r>
              <a:rPr lang="es-ES" sz="2000" dirty="0">
                <a:solidFill>
                  <a:srgbClr val="385894"/>
                </a:solidFill>
              </a:rPr>
              <a:t>) de datos numéricos.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dirty="0" err="1">
                <a:solidFill>
                  <a:srgbClr val="385894"/>
                </a:solidFill>
              </a:rPr>
              <a:t>datetime</a:t>
            </a:r>
            <a:r>
              <a:rPr lang="es-ES" sz="2000" dirty="0">
                <a:solidFill>
                  <a:srgbClr val="385894"/>
                </a:solidFill>
              </a:rPr>
              <a:t>: ofrece clases para gestionar fechas y tiempos.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b="1" u="sng" dirty="0">
                <a:solidFill>
                  <a:srgbClr val="385894"/>
                </a:solidFill>
              </a:rPr>
              <a:t>etc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786597" y="311006"/>
            <a:ext cx="900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Algunos módulos estándar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19089" y="1530236"/>
            <a:ext cx="103538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Es una forma de estructurar el espacio de módulos en Python.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Colección de módulos.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VE" sz="2000" dirty="0">
                <a:solidFill>
                  <a:srgbClr val="385894"/>
                </a:solidFill>
              </a:rPr>
              <a:t>Permite un sistema jerárquico de archivos.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1F4387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archivos </a:t>
            </a:r>
            <a:r>
              <a:rPr lang="es-ES" sz="2000" b="1" dirty="0">
                <a:solidFill>
                  <a:srgbClr val="385894"/>
                </a:solidFill>
              </a:rPr>
              <a:t>__init__.py </a:t>
            </a:r>
            <a:r>
              <a:rPr lang="es-ES" sz="2000" dirty="0">
                <a:solidFill>
                  <a:srgbClr val="385894"/>
                </a:solidFill>
              </a:rPr>
              <a:t>son necesarios para que Python trate los directorios que contienen el archivo como paquetes. Puede ser simplemente un archivo vacío, pero también puede ejecutar el código de inicialización del paquete.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Al usar </a:t>
            </a:r>
            <a:r>
              <a:rPr lang="es-ES" sz="2000" b="1" dirty="0" err="1">
                <a:solidFill>
                  <a:srgbClr val="385894"/>
                </a:solidFill>
              </a:rPr>
              <a:t>from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package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item</a:t>
            </a:r>
            <a:r>
              <a:rPr lang="es-ES" sz="2000" dirty="0">
                <a:solidFill>
                  <a:srgbClr val="385894"/>
                </a:solidFill>
              </a:rPr>
              <a:t>, el ítem puede ser tanto un submódulo (o </a:t>
            </a:r>
            <a:r>
              <a:rPr lang="es-ES" sz="2000" dirty="0" err="1">
                <a:solidFill>
                  <a:srgbClr val="385894"/>
                </a:solidFill>
              </a:rPr>
              <a:t>subpaquete</a:t>
            </a:r>
            <a:r>
              <a:rPr lang="es-ES" sz="2000" dirty="0">
                <a:solidFill>
                  <a:srgbClr val="385894"/>
                </a:solidFill>
              </a:rPr>
              <a:t>) del paquete, o algún otro nombre definido en el paquete, como una función, clase, o variable.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En la sintaxis como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item.subitem.subsubitem</a:t>
            </a:r>
            <a:r>
              <a:rPr lang="es-ES" sz="2000" dirty="0">
                <a:solidFill>
                  <a:srgbClr val="385894"/>
                </a:solidFill>
              </a:rPr>
              <a:t>, cada ítem excepto el último debe ser un paquete; el mismo puede ser un módulo o un paquete pero no puede ser una clase, función o variable definida en el ítem previo.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3569752" y="311006"/>
            <a:ext cx="4606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Paquetes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35500" y="1616816"/>
            <a:ext cx="103538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Importa todos los submódulos que están presente en el paquete.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Si el código del </a:t>
            </a:r>
            <a:r>
              <a:rPr lang="es-ES" sz="2000" b="1" dirty="0">
                <a:solidFill>
                  <a:srgbClr val="385894"/>
                </a:solidFill>
              </a:rPr>
              <a:t>__init__.py </a:t>
            </a:r>
            <a:r>
              <a:rPr lang="es-ES" sz="2000" dirty="0">
                <a:solidFill>
                  <a:srgbClr val="385894"/>
                </a:solidFill>
              </a:rPr>
              <a:t>de un paquete define una lista llamada </a:t>
            </a:r>
            <a:r>
              <a:rPr lang="es-ES" sz="2000" b="1" dirty="0">
                <a:solidFill>
                  <a:srgbClr val="385894"/>
                </a:solidFill>
              </a:rPr>
              <a:t>__</a:t>
            </a:r>
            <a:r>
              <a:rPr lang="es-ES" sz="2000" b="1" dirty="0" err="1">
                <a:solidFill>
                  <a:srgbClr val="385894"/>
                </a:solidFill>
              </a:rPr>
              <a:t>all</a:t>
            </a:r>
            <a:r>
              <a:rPr lang="es-ES" sz="2000" b="1" dirty="0">
                <a:solidFill>
                  <a:srgbClr val="385894"/>
                </a:solidFill>
              </a:rPr>
              <a:t>__</a:t>
            </a:r>
            <a:r>
              <a:rPr lang="es-ES" sz="2000" dirty="0">
                <a:solidFill>
                  <a:srgbClr val="385894"/>
                </a:solidFill>
              </a:rPr>
              <a:t>, se toma como la lista de los nombres de módulos que deberían ser importados cuando se hace </a:t>
            </a:r>
            <a:r>
              <a:rPr lang="es-ES" sz="2000" b="1" dirty="0" err="1">
                <a:solidFill>
                  <a:srgbClr val="385894"/>
                </a:solidFill>
              </a:rPr>
              <a:t>from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package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b="1" dirty="0">
                <a:solidFill>
                  <a:srgbClr val="385894"/>
                </a:solidFill>
              </a:rPr>
              <a:t> *.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Si no se define </a:t>
            </a:r>
            <a:r>
              <a:rPr lang="es-ES" sz="2000" b="1" dirty="0">
                <a:solidFill>
                  <a:srgbClr val="385894"/>
                </a:solidFill>
              </a:rPr>
              <a:t>__</a:t>
            </a:r>
            <a:r>
              <a:rPr lang="es-ES" sz="2000" b="1" dirty="0" err="1">
                <a:solidFill>
                  <a:srgbClr val="385894"/>
                </a:solidFill>
              </a:rPr>
              <a:t>all</a:t>
            </a:r>
            <a:r>
              <a:rPr lang="es-ES" sz="2000" b="1" dirty="0">
                <a:solidFill>
                  <a:srgbClr val="385894"/>
                </a:solidFill>
              </a:rPr>
              <a:t>__</a:t>
            </a:r>
            <a:r>
              <a:rPr lang="es-ES" sz="2000" dirty="0">
                <a:solidFill>
                  <a:srgbClr val="385894"/>
                </a:solidFill>
              </a:rPr>
              <a:t>, no se importan todos los submódulos del paquete al espacio de nombres actual; sólo se asegura que se haya importado el paquete (posiblemente ejecutando algún código de inicialización que haya en __init__.py) y luego importa aquellos nombres que estén definidos en el paquete. Esto incluye cualquier nombre definido (y submódulos explícitamente cargados) por </a:t>
            </a:r>
            <a:r>
              <a:rPr lang="es-ES" sz="2000" b="1" dirty="0">
                <a:solidFill>
                  <a:srgbClr val="385894"/>
                </a:solidFill>
              </a:rPr>
              <a:t>__init__.py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379493" y="331354"/>
            <a:ext cx="946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Importar * desde un paquete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243DE1-8688-F9B6-2A9C-90B519032D05}"/>
              </a:ext>
            </a:extLst>
          </p:cNvPr>
          <p:cNvSpPr txBox="1"/>
          <p:nvPr/>
        </p:nvSpPr>
        <p:spPr>
          <a:xfrm>
            <a:off x="1073592" y="5203207"/>
            <a:ext cx="10353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385894"/>
                </a:solidFill>
              </a:rPr>
              <a:t>Nota:</a:t>
            </a:r>
          </a:p>
          <a:p>
            <a:pPr algn="just"/>
            <a:r>
              <a:rPr lang="es-ES" sz="2000" dirty="0">
                <a:solidFill>
                  <a:srgbClr val="385894"/>
                </a:solidFill>
              </a:rPr>
              <a:t>1) Usar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b="1" dirty="0">
                <a:solidFill>
                  <a:srgbClr val="385894"/>
                </a:solidFill>
              </a:rPr>
              <a:t> *</a:t>
            </a:r>
            <a:r>
              <a:rPr lang="es-ES" sz="2000" dirty="0">
                <a:solidFill>
                  <a:srgbClr val="385894"/>
                </a:solidFill>
              </a:rPr>
              <a:t> puede tardar mucho y el importar </a:t>
            </a:r>
            <a:r>
              <a:rPr lang="es-ES" sz="2000" dirty="0" err="1">
                <a:solidFill>
                  <a:srgbClr val="385894"/>
                </a:solidFill>
              </a:rPr>
              <a:t>sub-módulos</a:t>
            </a:r>
            <a:r>
              <a:rPr lang="es-ES" sz="2000" dirty="0">
                <a:solidFill>
                  <a:srgbClr val="385894"/>
                </a:solidFill>
              </a:rPr>
              <a:t> puede tener efectos secundarios no deseados que sólo deberían ocurrir cuando se importe explícitamente el </a:t>
            </a:r>
            <a:r>
              <a:rPr lang="es-ES" sz="2000" dirty="0" err="1">
                <a:solidFill>
                  <a:srgbClr val="385894"/>
                </a:solidFill>
              </a:rPr>
              <a:t>sub-módulo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</a:p>
          <a:p>
            <a:pPr algn="just"/>
            <a:r>
              <a:rPr lang="es-ES" sz="2000" dirty="0">
                <a:solidFill>
                  <a:srgbClr val="385894"/>
                </a:solidFill>
              </a:rPr>
              <a:t>2) Se considera una mala práctica en código 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26261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CF5D401-BBE9-9F59-A68C-51A9DAEB0F62}"/>
              </a:ext>
            </a:extLst>
          </p:cNvPr>
          <p:cNvSpPr txBox="1"/>
          <p:nvPr/>
        </p:nvSpPr>
        <p:spPr>
          <a:xfrm>
            <a:off x="9215095" y="6488668"/>
            <a:ext cx="297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5F8FFE"/>
                </a:solidFill>
              </a:rPr>
              <a:t>Ing. Antonio Torres Sarmiento</a:t>
            </a:r>
            <a:endParaRPr lang="es-VE" dirty="0">
              <a:solidFill>
                <a:srgbClr val="5F8FF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D39996-2933-DC6F-932C-D521F3DE095A}"/>
              </a:ext>
            </a:extLst>
          </p:cNvPr>
          <p:cNvSpPr txBox="1"/>
          <p:nvPr/>
        </p:nvSpPr>
        <p:spPr>
          <a:xfrm>
            <a:off x="919089" y="2196145"/>
            <a:ext cx="10353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Se puede escribir </a:t>
            </a:r>
            <a:r>
              <a:rPr lang="es-ES" sz="2000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 relativos con la forma </a:t>
            </a:r>
            <a:r>
              <a:rPr lang="es-ES" sz="2000" b="1" dirty="0" err="1">
                <a:solidFill>
                  <a:srgbClr val="385894"/>
                </a:solidFill>
              </a:rPr>
              <a:t>from</a:t>
            </a:r>
            <a:r>
              <a:rPr lang="es-ES" sz="2000" b="1" dirty="0">
                <a:solidFill>
                  <a:srgbClr val="385894"/>
                </a:solidFill>
              </a:rPr>
              <a:t> module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b="1" dirty="0">
                <a:solidFill>
                  <a:srgbClr val="385894"/>
                </a:solidFill>
              </a:rPr>
              <a:t> </a:t>
            </a:r>
            <a:r>
              <a:rPr lang="es-ES" sz="2000" b="1" dirty="0" err="1">
                <a:solidFill>
                  <a:srgbClr val="385894"/>
                </a:solidFill>
              </a:rPr>
              <a:t>name</a:t>
            </a:r>
            <a:r>
              <a:rPr lang="es-ES" sz="2000" dirty="0">
                <a:solidFill>
                  <a:srgbClr val="385894"/>
                </a:solidFill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</a:t>
            </a:r>
            <a:r>
              <a:rPr lang="es-ES" sz="2000" dirty="0" err="1">
                <a:solidFill>
                  <a:srgbClr val="385894"/>
                </a:solidFill>
              </a:rPr>
              <a:t>imports</a:t>
            </a:r>
            <a:r>
              <a:rPr lang="es-ES" sz="2000" dirty="0">
                <a:solidFill>
                  <a:srgbClr val="385894"/>
                </a:solidFill>
              </a:rPr>
              <a:t> usan puntos adelante para indicar los paquetes actuales o paquetes padres involucrados en el </a:t>
            </a:r>
            <a:r>
              <a:rPr lang="es-ES" sz="2000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 relativo.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s-ES" sz="2000" dirty="0">
              <a:solidFill>
                <a:srgbClr val="385894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385894"/>
                </a:solidFill>
              </a:rPr>
              <a:t>Los </a:t>
            </a:r>
            <a:r>
              <a:rPr lang="es-ES" sz="2000" dirty="0" err="1">
                <a:solidFill>
                  <a:srgbClr val="385894"/>
                </a:solidFill>
              </a:rPr>
              <a:t>imports</a:t>
            </a:r>
            <a:r>
              <a:rPr lang="es-ES" sz="2000" dirty="0">
                <a:solidFill>
                  <a:srgbClr val="385894"/>
                </a:solidFill>
              </a:rPr>
              <a:t> relativos se basan en el nombre del módulo actual.</a:t>
            </a:r>
            <a:endParaRPr lang="es-ES" sz="2000" b="1" dirty="0">
              <a:solidFill>
                <a:srgbClr val="385894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FBD5A9-4600-CD59-ECE4-3D93CA5BC5B3}"/>
              </a:ext>
            </a:extLst>
          </p:cNvPr>
          <p:cNvSpPr txBox="1"/>
          <p:nvPr/>
        </p:nvSpPr>
        <p:spPr>
          <a:xfrm>
            <a:off x="1379493" y="331354"/>
            <a:ext cx="946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1F4387"/>
                </a:solidFill>
              </a:rPr>
              <a:t>Referencias internas en paquetes</a:t>
            </a:r>
            <a:endParaRPr lang="es-VE" sz="7200" dirty="0">
              <a:solidFill>
                <a:srgbClr val="1F4387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E2FAD9-E10D-47DF-4A6E-82479452E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6" b="29231"/>
          <a:stretch/>
        </p:blipFill>
        <p:spPr>
          <a:xfrm>
            <a:off x="0" y="88302"/>
            <a:ext cx="1073592" cy="704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913248-C263-099C-27E2-093B56268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7849" r="64250" b="20445"/>
          <a:stretch/>
        </p:blipFill>
        <p:spPr>
          <a:xfrm>
            <a:off x="862572" y="88302"/>
            <a:ext cx="632290" cy="6571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5243DE1-8688-F9B6-2A9C-90B519032D05}"/>
              </a:ext>
            </a:extLst>
          </p:cNvPr>
          <p:cNvSpPr txBox="1"/>
          <p:nvPr/>
        </p:nvSpPr>
        <p:spPr>
          <a:xfrm>
            <a:off x="1210131" y="5076598"/>
            <a:ext cx="977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385894"/>
                </a:solidFill>
              </a:rPr>
              <a:t>Nota: Los módulos pensados para usarse como módulo principal de una aplicación Python siempre deberían usar </a:t>
            </a:r>
            <a:r>
              <a:rPr lang="es-ES" sz="2000" b="1" dirty="0" err="1">
                <a:solidFill>
                  <a:srgbClr val="385894"/>
                </a:solidFill>
              </a:rPr>
              <a:t>import</a:t>
            </a:r>
            <a:r>
              <a:rPr lang="es-ES" sz="2000" dirty="0">
                <a:solidFill>
                  <a:srgbClr val="385894"/>
                </a:solidFill>
              </a:rPr>
              <a:t> absolutos.</a:t>
            </a:r>
          </a:p>
        </p:txBody>
      </p:sp>
    </p:spTree>
    <p:extLst>
      <p:ext uri="{BB962C8B-B14F-4D97-AF65-F5344CB8AC3E}">
        <p14:creationId xmlns:p14="http://schemas.microsoft.com/office/powerpoint/2010/main" val="39126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1089</Words>
  <Application>Microsoft Office PowerPoint</Application>
  <PresentationFormat>Panorámica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Computador</dc:creator>
  <cp:lastModifiedBy>Computador</cp:lastModifiedBy>
  <cp:revision>27</cp:revision>
  <dcterms:created xsi:type="dcterms:W3CDTF">2023-04-25T22:27:03Z</dcterms:created>
  <dcterms:modified xsi:type="dcterms:W3CDTF">2023-05-31T10:50:58Z</dcterms:modified>
</cp:coreProperties>
</file>