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6" r:id="rId4"/>
    <p:sldId id="267" r:id="rId5"/>
    <p:sldId id="260" r:id="rId6"/>
    <p:sldId id="268" r:id="rId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894"/>
    <a:srgbClr val="1F4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141C-7993-41D4-967C-233BCD72A87E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66098-458C-4ED7-B306-075998AE2D6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693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66098-458C-4ED7-B306-075998AE2D6C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6263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0AD45-9FC1-752C-0196-55B3F46CF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2C140-A12D-ABCC-497A-9BFAE358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AF971-38E7-B852-A5F1-CA6BAD1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88257-4278-BD04-1E55-38D1D964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0C09D-3626-90AE-A72F-99A02EA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74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DCE6-0D80-F317-C91C-5C8F0760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2CA00A-B28D-F91C-B883-34A8EDF7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8942C-B0C7-A59D-AC8C-2821BD2E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B2460-509B-498C-D8DE-A07C59C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F713E-FC55-BF88-4497-14DD6E2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42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6403FD-C8C6-E9D3-6111-1F365A8B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514F26-FECF-C6FE-9A04-7D02247B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E1640-4A9C-12D0-2226-D8A626F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1C3A1-947F-8F12-CC11-132168B1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0148F-82C5-7DF5-7F30-73EC96B3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383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3EE70-B159-B0AA-B442-785D753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26133-5585-A4FB-32DB-FCB241D3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108FD-E8E9-3A1A-9A55-7CDD3A1B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DB072-5EC7-BB6A-111D-7310B017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10C89-E62C-9E2F-E83B-B8D303BD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23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BDEE-EA13-0914-0298-E4001AC6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1C96E-36EF-FA16-5CA4-2F528477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FEEBB-5135-87FE-7D19-E676826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FFB95-01A3-4C19-9FC6-DCED3926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1C285-A685-500D-E951-C8FBC310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59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0D2B-9FB8-E2F4-E01D-9C7527C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8E270-05E6-6FB9-17B1-1538B4410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09F3F-A821-CE7C-AF2D-55918CC2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21C75-A217-8410-2530-D404C26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7A4EA-1DDA-F80C-9253-352FF745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D8C8C-3E58-95EC-15D2-16499FF2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9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BDA9-2FB7-7391-53A8-B4D4CD2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A9C8A-CCED-ED3B-F1CD-DF382FE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DCB72-CFC3-BEE2-1770-B9E7B74D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8B0A6D-73DF-D2AF-0A98-AC220D24A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F83DF-ABEE-7A94-FCFC-CCAD1F37D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815F23-2BF5-52D8-5038-244FCF1D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EA48FE-AABA-CE8F-AA2C-5B8338C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2B09CF-44DB-5CE2-F6F0-0BDE9BDB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1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7B60-B8D8-3C02-01F8-04C82766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DD6FDC-3A3C-B99A-29D8-6F729BBC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CEFC2F-2588-9FD7-BC1D-DE7C9D35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66387-8E68-031C-CE1A-03C7521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545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E95CC4-5FC1-7787-7078-5FF4B4C6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6EB15-293A-4306-7A4B-04F94E1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0525D-820A-93FF-4758-1F2A464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94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0C7AE-EEDE-D999-BCF4-D6FF8BAA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112F-8BF0-0368-3381-F70EF5D9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67C49E-4E59-B0E8-562B-01DF80CA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CCD14-071A-F66B-1FBB-93EEE02E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9A366-F616-6309-EFE1-608F038D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352C7B-0BB6-64B8-EC54-5293969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86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A983-1C6E-7FAC-2D37-B08BEB1D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8D28B8-7172-6AFB-35EA-951DBD832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6094C1-B29E-53BD-C3D4-C3F37FD5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9EDD12-9B4D-56A4-F7BB-28E11D71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C8236-2E32-A6B8-64BE-34AC9F3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50345-C679-2AD2-CEF8-8F43AABF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22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25529-2716-4E76-6137-E5C30EE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42E9B-AA67-21B0-43B1-B2F07727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96D64-52D6-EA67-5197-B901B4450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0756-8098-4BB8-9DA6-535EDD08F926}" type="datetimeFigureOut">
              <a:rPr lang="es-VE" smtClean="0"/>
              <a:t>20/6/2023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942F4-A921-95B4-D816-2719AAA7C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2C9D2-1773-CDAD-178F-E297DD77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16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1936164" y="310243"/>
            <a:ext cx="830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Manejo de archivos externos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E211BF-7470-72CC-4D08-A772C81B0E37}"/>
              </a:ext>
            </a:extLst>
          </p:cNvPr>
          <p:cNvSpPr txBox="1"/>
          <p:nvPr/>
        </p:nvSpPr>
        <p:spPr>
          <a:xfrm>
            <a:off x="959749" y="1613118"/>
            <a:ext cx="10272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0" i="0" dirty="0">
                <a:solidFill>
                  <a:srgbClr val="385894"/>
                </a:solidFill>
                <a:effectLst/>
              </a:rPr>
              <a:t>La gestión de archivos externos es una herramienta que permite preprocesar, procesar y </a:t>
            </a:r>
            <a:r>
              <a:rPr lang="es-ES" sz="2800" b="0" i="0" dirty="0" err="1">
                <a:solidFill>
                  <a:srgbClr val="385894"/>
                </a:solidFill>
                <a:effectLst/>
              </a:rPr>
              <a:t>postprocesar</a:t>
            </a:r>
            <a:r>
              <a:rPr lang="es-ES" sz="2800" b="0" i="0" dirty="0">
                <a:solidFill>
                  <a:srgbClr val="385894"/>
                </a:solidFill>
                <a:effectLst/>
              </a:rPr>
              <a:t> datos de dicho archivo. Se disponen de comandos para leer  y escribir (entre otras operaciones) en un documento.</a:t>
            </a:r>
            <a:endParaRPr lang="es-ES" sz="2800" dirty="0">
              <a:solidFill>
                <a:srgbClr val="385894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1E3FBB-567A-A56F-6DCE-57F5EB1A6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4814A8-33A5-803F-4711-5056083827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8A4693-AE66-ECAA-6BF6-4A9B7E766008}"/>
              </a:ext>
            </a:extLst>
          </p:cNvPr>
          <p:cNvSpPr/>
          <p:nvPr/>
        </p:nvSpPr>
        <p:spPr>
          <a:xfrm>
            <a:off x="2701376" y="4379717"/>
            <a:ext cx="1617785" cy="1589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6E025F-C290-B938-707E-CCC237455C1B}"/>
              </a:ext>
            </a:extLst>
          </p:cNvPr>
          <p:cNvSpPr/>
          <p:nvPr/>
        </p:nvSpPr>
        <p:spPr>
          <a:xfrm>
            <a:off x="7411329" y="4379717"/>
            <a:ext cx="1617785" cy="1589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DC90EF-AD77-ACCD-1320-5656F09E412A}"/>
              </a:ext>
            </a:extLst>
          </p:cNvPr>
          <p:cNvSpPr txBox="1"/>
          <p:nvPr/>
        </p:nvSpPr>
        <p:spPr>
          <a:xfrm>
            <a:off x="2865595" y="4820598"/>
            <a:ext cx="1289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50000"/>
                  </a:schemeClr>
                </a:solidFill>
              </a:rPr>
              <a:t>Programa en Python</a:t>
            </a:r>
            <a:endParaRPr lang="es-V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588CDC7-E840-B9E2-7278-761546B2478D}"/>
              </a:ext>
            </a:extLst>
          </p:cNvPr>
          <p:cNvCxnSpPr/>
          <p:nvPr/>
        </p:nvCxnSpPr>
        <p:spPr>
          <a:xfrm flipH="1">
            <a:off x="4658940" y="5641026"/>
            <a:ext cx="2421602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FEC97B9-677F-C0DC-2052-78289BA8D03D}"/>
              </a:ext>
            </a:extLst>
          </p:cNvPr>
          <p:cNvCxnSpPr/>
          <p:nvPr/>
        </p:nvCxnSpPr>
        <p:spPr>
          <a:xfrm>
            <a:off x="4658940" y="4820598"/>
            <a:ext cx="247356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0B513C-3D51-7452-55BF-0DC7A6A64D73}"/>
              </a:ext>
            </a:extLst>
          </p:cNvPr>
          <p:cNvSpPr txBox="1"/>
          <p:nvPr/>
        </p:nvSpPr>
        <p:spPr>
          <a:xfrm>
            <a:off x="7575548" y="4820598"/>
            <a:ext cx="1289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50000"/>
                  </a:schemeClr>
                </a:solidFill>
              </a:rPr>
              <a:t>Archivo Externo</a:t>
            </a:r>
            <a:endParaRPr lang="es-V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8B66C22-27E8-FC91-6C7D-C853C615FBC3}"/>
              </a:ext>
            </a:extLst>
          </p:cNvPr>
          <p:cNvSpPr txBox="1"/>
          <p:nvPr/>
        </p:nvSpPr>
        <p:spPr>
          <a:xfrm>
            <a:off x="5459546" y="437971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Escribir</a:t>
            </a:r>
            <a:endParaRPr lang="es-V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77A16A6-7F5F-CF52-106B-A9EAF96BA108}"/>
              </a:ext>
            </a:extLst>
          </p:cNvPr>
          <p:cNvSpPr txBox="1"/>
          <p:nvPr/>
        </p:nvSpPr>
        <p:spPr>
          <a:xfrm>
            <a:off x="5568529" y="52001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2">
                    <a:lumMod val="50000"/>
                  </a:schemeClr>
                </a:solidFill>
              </a:rPr>
              <a:t>Leer</a:t>
            </a:r>
            <a:endParaRPr lang="es-V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E0ADF4-AEE7-A5F2-0392-488EADB77EA5}"/>
              </a:ext>
            </a:extLst>
          </p:cNvPr>
          <p:cNvSpPr txBox="1"/>
          <p:nvPr/>
        </p:nvSpPr>
        <p:spPr>
          <a:xfrm>
            <a:off x="6409" y="6488668"/>
            <a:ext cx="8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5F8FFE"/>
                </a:solidFill>
              </a:rPr>
              <a:t>1/6</a:t>
            </a:r>
            <a:endParaRPr lang="es-VE" dirty="0">
              <a:solidFill>
                <a:srgbClr val="5F8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1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19089" y="1970234"/>
            <a:ext cx="10353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Procesar información.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Persistencia de datos.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Los archivos pueden ser leídos y modificados por programas de diferentes lenguajes.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Transferir información entre sistemas informáticos.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2024023" y="278244"/>
            <a:ext cx="821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Archivos externos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92B69F2-99DD-CF64-3EEA-3F12D1666C47}"/>
              </a:ext>
            </a:extLst>
          </p:cNvPr>
          <p:cNvSpPr txBox="1"/>
          <p:nvPr/>
        </p:nvSpPr>
        <p:spPr>
          <a:xfrm>
            <a:off x="6409" y="6488668"/>
            <a:ext cx="8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5F8FFE"/>
                </a:solidFill>
              </a:rPr>
              <a:t>2/6</a:t>
            </a:r>
            <a:endParaRPr lang="es-VE" dirty="0">
              <a:solidFill>
                <a:srgbClr val="5F8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19089" y="1471910"/>
            <a:ext cx="103538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Retorna un objeto file.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Se usa normalmente con dos argumentos posicionales y un argumento nombrado: </a:t>
            </a:r>
            <a:r>
              <a:rPr lang="es-ES" sz="2000" b="1" dirty="0">
                <a:solidFill>
                  <a:srgbClr val="1F4387"/>
                </a:solidFill>
              </a:rPr>
              <a:t>open(</a:t>
            </a:r>
            <a:r>
              <a:rPr lang="es-ES" sz="2000" b="1" dirty="0" err="1">
                <a:solidFill>
                  <a:srgbClr val="1F4387"/>
                </a:solidFill>
              </a:rPr>
              <a:t>ruta_del_archivo</a:t>
            </a:r>
            <a:r>
              <a:rPr lang="es-ES" sz="2000" b="1" dirty="0">
                <a:solidFill>
                  <a:srgbClr val="1F4387"/>
                </a:solidFill>
              </a:rPr>
              <a:t>, modo, </a:t>
            </a:r>
            <a:r>
              <a:rPr lang="es-ES" sz="2000" b="1" dirty="0" err="1">
                <a:solidFill>
                  <a:srgbClr val="1F4387"/>
                </a:solidFill>
              </a:rPr>
              <a:t>encoding</a:t>
            </a:r>
            <a:r>
              <a:rPr lang="es-ES" sz="2000" b="1" dirty="0">
                <a:solidFill>
                  <a:srgbClr val="1F4387"/>
                </a:solidFill>
              </a:rPr>
              <a:t>=</a:t>
            </a:r>
            <a:r>
              <a:rPr lang="es-ES" sz="2000" b="1" dirty="0" err="1">
                <a:solidFill>
                  <a:srgbClr val="1F4387"/>
                </a:solidFill>
              </a:rPr>
              <a:t>None</a:t>
            </a:r>
            <a:r>
              <a:rPr lang="es-ES" sz="2000" b="1" dirty="0">
                <a:solidFill>
                  <a:srgbClr val="1F4387"/>
                </a:solidFill>
              </a:rPr>
              <a:t>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primer argumento es una cadena que contiene la ruta del archivo.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segundo argumento describe la forma en como será usado.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“ r ” : solo lectura. (Valor predeterminado)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“ w ”: solo escritura.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“ r+ “: lectura y escritura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“ a ”: añade información al final de forma automática.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Otros.</a:t>
            </a:r>
          </a:p>
          <a:p>
            <a:pPr lvl="1"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argumento </a:t>
            </a:r>
            <a:r>
              <a:rPr lang="es-ES" sz="2000" dirty="0" err="1">
                <a:solidFill>
                  <a:srgbClr val="1F4387"/>
                </a:solidFill>
              </a:rPr>
              <a:t>encoding</a:t>
            </a:r>
            <a:r>
              <a:rPr lang="es-ES" sz="2000" dirty="0">
                <a:solidFill>
                  <a:srgbClr val="1F4387"/>
                </a:solidFill>
              </a:rPr>
              <a:t> permite especificar como se codificará a la hora de leer o escribir en el archivo. UTF-8 es el estándar moderno de facto, se recomienda </a:t>
            </a:r>
            <a:r>
              <a:rPr lang="es-ES" sz="2000" dirty="0" err="1">
                <a:solidFill>
                  <a:srgbClr val="1F4387"/>
                </a:solidFill>
              </a:rPr>
              <a:t>encoding</a:t>
            </a:r>
            <a:r>
              <a:rPr lang="es-ES" sz="2000" dirty="0">
                <a:solidFill>
                  <a:srgbClr val="1F4387"/>
                </a:solidFill>
              </a:rPr>
              <a:t>="utf-8“.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2024023" y="278244"/>
            <a:ext cx="821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Función </a:t>
            </a:r>
            <a:r>
              <a:rPr lang="es-ES" sz="5400" b="1" dirty="0">
                <a:solidFill>
                  <a:srgbClr val="1F4387"/>
                </a:solidFill>
              </a:rPr>
              <a:t>open()</a:t>
            </a:r>
            <a:endParaRPr lang="es-VE" sz="7200" b="1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174E4ED-7A73-ECB5-2205-D483E179B6E1}"/>
              </a:ext>
            </a:extLst>
          </p:cNvPr>
          <p:cNvSpPr txBox="1"/>
          <p:nvPr/>
        </p:nvSpPr>
        <p:spPr>
          <a:xfrm>
            <a:off x="6409" y="6488668"/>
            <a:ext cx="8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5F8FFE"/>
                </a:solidFill>
              </a:rPr>
              <a:t>3/6</a:t>
            </a:r>
            <a:endParaRPr lang="es-VE" dirty="0">
              <a:solidFill>
                <a:srgbClr val="5F8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19089" y="1851516"/>
            <a:ext cx="103538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Es una buena práctica usar la declaración </a:t>
            </a:r>
            <a:r>
              <a:rPr lang="es-ES" sz="2000" b="1" dirty="0" err="1">
                <a:solidFill>
                  <a:srgbClr val="1F4387"/>
                </a:solidFill>
              </a:rPr>
              <a:t>with</a:t>
            </a:r>
            <a:r>
              <a:rPr lang="es-ES" sz="2000" dirty="0">
                <a:solidFill>
                  <a:srgbClr val="1F4387"/>
                </a:solidFill>
              </a:rPr>
              <a:t> cuando manejamos objetos archivo. Tiene la ventaja de que el archivo es cerrado apropiadamente luego de que el bloque termina. Si no está utilizando la palabra clave </a:t>
            </a:r>
            <a:r>
              <a:rPr lang="es-ES" sz="2000" b="1" dirty="0" err="1">
                <a:solidFill>
                  <a:srgbClr val="1F4387"/>
                </a:solidFill>
              </a:rPr>
              <a:t>with</a:t>
            </a:r>
            <a:r>
              <a:rPr lang="es-ES" sz="2000" dirty="0">
                <a:solidFill>
                  <a:srgbClr val="1F4387"/>
                </a:solidFill>
              </a:rPr>
              <a:t>, entonces debe llamar a </a:t>
            </a:r>
            <a:r>
              <a:rPr lang="es-ES" sz="2000" b="1" dirty="0" err="1">
                <a:solidFill>
                  <a:srgbClr val="1F4387"/>
                </a:solidFill>
              </a:rPr>
              <a:t>archivo.close</a:t>
            </a:r>
            <a:r>
              <a:rPr lang="es-ES" sz="2000" b="1" dirty="0">
                <a:solidFill>
                  <a:srgbClr val="1F4387"/>
                </a:solidFill>
              </a:rPr>
              <a:t>()</a:t>
            </a:r>
            <a:r>
              <a:rPr lang="es-ES" sz="2000" dirty="0">
                <a:solidFill>
                  <a:srgbClr val="1F4387"/>
                </a:solidFill>
              </a:rPr>
              <a:t> para cerrar el archivo y liberar inmediatamente los recursos del sistema utilizados por él.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Cuando se lee en modo texto, por defecto se convierten los fin de </a:t>
            </a:r>
            <a:r>
              <a:rPr lang="es-ES" sz="2000" dirty="0" err="1">
                <a:solidFill>
                  <a:srgbClr val="1F4387"/>
                </a:solidFill>
              </a:rPr>
              <a:t>lineas</a:t>
            </a:r>
            <a:r>
              <a:rPr lang="es-ES" sz="2000" dirty="0">
                <a:solidFill>
                  <a:srgbClr val="1F4387"/>
                </a:solidFill>
              </a:rPr>
              <a:t> que son específicos a las plataformas (\n en Unix, \r\n en Windows) a solamente \n.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Cuando se escribe en modo texto, por defecto se convierten los \n a los fin de línea específicos de la plataforma.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2024023" y="278244"/>
            <a:ext cx="821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Manejo de archivos</a:t>
            </a:r>
            <a:endParaRPr lang="es-VE" sz="7200" b="1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8E86733-D193-8780-0F18-8AC9D09FF5DA}"/>
              </a:ext>
            </a:extLst>
          </p:cNvPr>
          <p:cNvSpPr txBox="1"/>
          <p:nvPr/>
        </p:nvSpPr>
        <p:spPr>
          <a:xfrm>
            <a:off x="6409" y="6488668"/>
            <a:ext cx="8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5F8FFE"/>
                </a:solidFill>
              </a:rPr>
              <a:t>4/6</a:t>
            </a:r>
            <a:endParaRPr lang="es-VE" dirty="0">
              <a:solidFill>
                <a:srgbClr val="5F8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1284847" y="1559270"/>
            <a:ext cx="96223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385894"/>
                </a:solidFill>
              </a:rPr>
              <a:t>read</a:t>
            </a:r>
            <a:r>
              <a:rPr lang="es-ES" sz="2000" b="1" dirty="0">
                <a:solidFill>
                  <a:srgbClr val="385894"/>
                </a:solidFill>
              </a:rPr>
              <a:t>( [ </a:t>
            </a:r>
            <a:r>
              <a:rPr lang="es-ES" sz="2000" b="1" dirty="0" err="1">
                <a:solidFill>
                  <a:srgbClr val="385894"/>
                </a:solidFill>
              </a:rPr>
              <a:t>size</a:t>
            </a:r>
            <a:r>
              <a:rPr lang="es-ES" sz="2000" b="1" dirty="0">
                <a:solidFill>
                  <a:srgbClr val="385894"/>
                </a:solidFill>
              </a:rPr>
              <a:t> ] )</a:t>
            </a:r>
            <a:r>
              <a:rPr lang="es-ES" sz="2000" dirty="0">
                <a:solidFill>
                  <a:srgbClr val="385894"/>
                </a:solidFill>
              </a:rPr>
              <a:t>: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dirty="0">
                <a:solidFill>
                  <a:srgbClr val="385894"/>
                </a:solidFill>
              </a:rPr>
              <a:t>Lee el contenido del archivo, los datos los retorna como una cadena (en modo texto) o un objeto de bytes (en modo binario). </a:t>
            </a:r>
            <a:r>
              <a:rPr lang="es-ES" sz="2000" dirty="0" err="1">
                <a:solidFill>
                  <a:srgbClr val="385894"/>
                </a:solidFill>
              </a:rPr>
              <a:t>size</a:t>
            </a:r>
            <a:r>
              <a:rPr lang="es-ES" sz="2000" dirty="0">
                <a:solidFill>
                  <a:srgbClr val="385894"/>
                </a:solidFill>
              </a:rPr>
              <a:t> es un argumento numérico opcional. Cuando se omite </a:t>
            </a:r>
            <a:r>
              <a:rPr lang="es-ES" sz="2000" dirty="0" err="1">
                <a:solidFill>
                  <a:srgbClr val="385894"/>
                </a:solidFill>
              </a:rPr>
              <a:t>size</a:t>
            </a:r>
            <a:r>
              <a:rPr lang="es-ES" sz="2000" dirty="0">
                <a:solidFill>
                  <a:srgbClr val="385894"/>
                </a:solidFill>
              </a:rPr>
              <a:t> o es negativo, el contenido entero del archivo será leído y retornado.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readline</a:t>
            </a:r>
            <a:r>
              <a:rPr lang="es-ES" sz="2000" b="1" dirty="0">
                <a:solidFill>
                  <a:srgbClr val="1F4387"/>
                </a:solidFill>
              </a:rPr>
              <a:t>(</a:t>
            </a:r>
            <a:r>
              <a:rPr lang="es-ES" sz="2000" dirty="0">
                <a:solidFill>
                  <a:srgbClr val="1F4387"/>
                </a:solidFill>
              </a:rPr>
              <a:t> </a:t>
            </a:r>
            <a:r>
              <a:rPr lang="es-ES" sz="2000" b="1" dirty="0">
                <a:solidFill>
                  <a:srgbClr val="1F4387"/>
                </a:solidFill>
              </a:rPr>
              <a:t>)</a:t>
            </a:r>
            <a:r>
              <a:rPr lang="es-ES" sz="2000" dirty="0">
                <a:solidFill>
                  <a:srgbClr val="1F4387"/>
                </a:solidFill>
              </a:rPr>
              <a:t>: </a:t>
            </a:r>
            <a:r>
              <a:rPr lang="it-IT" sz="2000" dirty="0">
                <a:solidFill>
                  <a:srgbClr val="1F4387"/>
                </a:solidFill>
              </a:rPr>
              <a:t>Lee una sola linea del archivo, </a:t>
            </a:r>
            <a:r>
              <a:rPr lang="es-ES" sz="2000" dirty="0">
                <a:solidFill>
                  <a:srgbClr val="1F4387"/>
                </a:solidFill>
              </a:rPr>
              <a:t>el carácter de fin de línea ( \n ) se deja al final de la cadena, y sólo se omite en la última línea del archivo si el mismo no termina en un fin de línea.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readlines</a:t>
            </a:r>
            <a:r>
              <a:rPr lang="es-ES" sz="2000" b="1" dirty="0">
                <a:solidFill>
                  <a:srgbClr val="1F4387"/>
                </a:solidFill>
              </a:rPr>
              <a:t>( )</a:t>
            </a:r>
            <a:r>
              <a:rPr lang="es-ES" sz="2000" dirty="0">
                <a:solidFill>
                  <a:srgbClr val="1F4387"/>
                </a:solidFill>
              </a:rPr>
              <a:t>: Retorna una lista con los valores de cada línea.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1F4387"/>
                </a:solidFill>
              </a:rPr>
              <a:t>write</a:t>
            </a:r>
            <a:r>
              <a:rPr lang="es-ES" sz="2000" b="1" dirty="0">
                <a:solidFill>
                  <a:srgbClr val="1F4387"/>
                </a:solidFill>
              </a:rPr>
              <a:t>( cadena )</a:t>
            </a:r>
            <a:r>
              <a:rPr lang="es-ES" sz="2000" dirty="0">
                <a:solidFill>
                  <a:srgbClr val="1F4387"/>
                </a:solidFill>
              </a:rPr>
              <a:t>: Escribe el contenido de la cadena al archivo, retornando la cantidad de caracteres escritos. Otros tipos de objetos necesitan ser convertidos tanto a una cadena (en modo texto) o a un objeto de bytes (en modo binario) antes de escribirlos.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494862" y="307591"/>
            <a:ext cx="921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Métodos de los objetos archivos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F488778-3F66-1068-A0E4-ADE4445585E2}"/>
              </a:ext>
            </a:extLst>
          </p:cNvPr>
          <p:cNvSpPr txBox="1"/>
          <p:nvPr/>
        </p:nvSpPr>
        <p:spPr>
          <a:xfrm>
            <a:off x="6409" y="6488668"/>
            <a:ext cx="8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5F8FFE"/>
                </a:solidFill>
              </a:rPr>
              <a:t>5/6</a:t>
            </a:r>
            <a:endParaRPr lang="es-VE" dirty="0">
              <a:solidFill>
                <a:srgbClr val="5F8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19089" y="2151727"/>
            <a:ext cx="10353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módulo estándar llamado </a:t>
            </a:r>
            <a:r>
              <a:rPr lang="es-ES" sz="2000" b="1" dirty="0" err="1">
                <a:solidFill>
                  <a:srgbClr val="1F4387"/>
                </a:solidFill>
              </a:rPr>
              <a:t>json</a:t>
            </a:r>
            <a:r>
              <a:rPr lang="es-ES" sz="2000" dirty="0">
                <a:solidFill>
                  <a:srgbClr val="1F4387"/>
                </a:solidFill>
              </a:rPr>
              <a:t> puede tomar datos de Python con una jerarquía, y convertirlo a representaciones de cadena de caracteres; este proceso es llamado serialización.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Para serializar se utiliza la función </a:t>
            </a:r>
            <a:r>
              <a:rPr lang="es-ES" sz="2000" b="1" dirty="0" err="1">
                <a:solidFill>
                  <a:srgbClr val="1F4387"/>
                </a:solidFill>
              </a:rPr>
              <a:t>dumps</a:t>
            </a:r>
            <a:r>
              <a:rPr lang="es-ES" sz="2000" b="1" dirty="0">
                <a:solidFill>
                  <a:srgbClr val="1F4387"/>
                </a:solidFill>
              </a:rPr>
              <a:t>( )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La función </a:t>
            </a:r>
            <a:r>
              <a:rPr lang="es-ES" sz="2000" b="1" dirty="0" err="1">
                <a:solidFill>
                  <a:srgbClr val="1F4387"/>
                </a:solidFill>
              </a:rPr>
              <a:t>dump</a:t>
            </a:r>
            <a:r>
              <a:rPr lang="es-ES" sz="2000" b="1" dirty="0">
                <a:solidFill>
                  <a:srgbClr val="1F4387"/>
                </a:solidFill>
              </a:rPr>
              <a:t>() </a:t>
            </a:r>
            <a:r>
              <a:rPr lang="es-ES" sz="2000" dirty="0">
                <a:solidFill>
                  <a:srgbClr val="1F4387"/>
                </a:solidFill>
              </a:rPr>
              <a:t>serializa el objeto a un archivo de texto.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Reconstruir los datos desde la representación de cadena de caracteres es llamado deserialización.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Para decodificar un objeto nuevamente se utiliza la función </a:t>
            </a:r>
            <a:r>
              <a:rPr lang="es-ES" sz="2000" b="1" dirty="0">
                <a:solidFill>
                  <a:srgbClr val="1F4387"/>
                </a:solidFill>
              </a:rPr>
              <a:t>load( )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2024022" y="278244"/>
            <a:ext cx="847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Datos estructurados con </a:t>
            </a:r>
            <a:r>
              <a:rPr lang="es-ES" sz="5400" b="1" dirty="0" err="1">
                <a:solidFill>
                  <a:srgbClr val="1F4387"/>
                </a:solidFill>
              </a:rPr>
              <a:t>json</a:t>
            </a:r>
            <a:endParaRPr lang="es-VE" sz="7200" b="1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12869E-E913-237C-EA61-C3A6D2830E89}"/>
              </a:ext>
            </a:extLst>
          </p:cNvPr>
          <p:cNvSpPr txBox="1"/>
          <p:nvPr/>
        </p:nvSpPr>
        <p:spPr>
          <a:xfrm>
            <a:off x="6409" y="6488668"/>
            <a:ext cx="85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5F8FFE"/>
                </a:solidFill>
              </a:rPr>
              <a:t>6/6</a:t>
            </a:r>
            <a:endParaRPr lang="es-VE" dirty="0">
              <a:solidFill>
                <a:srgbClr val="5F8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629</Words>
  <Application>Microsoft Office PowerPoint</Application>
  <PresentationFormat>Panorámica</PresentationFormat>
  <Paragraphs>63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28</cp:revision>
  <dcterms:created xsi:type="dcterms:W3CDTF">2023-04-25T22:27:03Z</dcterms:created>
  <dcterms:modified xsi:type="dcterms:W3CDTF">2023-06-20T19:55:45Z</dcterms:modified>
</cp:coreProperties>
</file>